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18" r:id="rId1"/>
  </p:sldMasterIdLst>
  <p:notesMasterIdLst>
    <p:notesMasterId r:id="rId24"/>
  </p:notesMasterIdLst>
  <p:handoutMasterIdLst>
    <p:handoutMasterId r:id="rId25"/>
  </p:handoutMasterIdLst>
  <p:sldIdLst>
    <p:sldId id="256" r:id="rId2"/>
    <p:sldId id="694" r:id="rId3"/>
    <p:sldId id="644" r:id="rId4"/>
    <p:sldId id="645" r:id="rId5"/>
    <p:sldId id="648" r:id="rId6"/>
    <p:sldId id="696" r:id="rId7"/>
    <p:sldId id="649" r:id="rId8"/>
    <p:sldId id="705" r:id="rId9"/>
    <p:sldId id="651" r:id="rId10"/>
    <p:sldId id="691" r:id="rId11"/>
    <p:sldId id="653" r:id="rId12"/>
    <p:sldId id="706" r:id="rId13"/>
    <p:sldId id="656" r:id="rId14"/>
    <p:sldId id="660" r:id="rId15"/>
    <p:sldId id="707" r:id="rId16"/>
    <p:sldId id="708" r:id="rId17"/>
    <p:sldId id="697" r:id="rId18"/>
    <p:sldId id="698" r:id="rId19"/>
    <p:sldId id="699" r:id="rId20"/>
    <p:sldId id="700" r:id="rId21"/>
    <p:sldId id="701" r:id="rId22"/>
    <p:sldId id="709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0CC00"/>
    <a:srgbClr val="FF3399"/>
    <a:srgbClr val="E6E6E6"/>
    <a:srgbClr val="FF3300"/>
    <a:srgbClr val="000099"/>
    <a:srgbClr val="FFFF00"/>
    <a:srgbClr val="FF9933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85738" autoAdjust="0"/>
  </p:normalViewPr>
  <p:slideViewPr>
    <p:cSldViewPr>
      <p:cViewPr varScale="1">
        <p:scale>
          <a:sx n="68" d="100"/>
          <a:sy n="68" d="100"/>
        </p:scale>
        <p:origin x="15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5C17F-9D0A-4872-A8BE-213F94AD98A3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B1BA0-3DAE-41DF-9869-5631A578F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3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796184-ECA3-4C4D-AD2E-F2B05632C907}" type="datetimeFigureOut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722B94-8A74-4AB5-B66A-EF369689F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69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C1902A-89AC-4113-BE75-F3ABA5479C1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88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22B94-8A74-4AB5-B66A-EF369689F54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13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Phân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tích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cú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pháp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tạo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giá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trị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vô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hướng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dựa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cú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pháp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Stored Procedure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để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viên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dễ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hình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dung.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CREATE FUNCTION: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Tương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tự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Stored Procedure.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Nếu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chỉ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định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tên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schema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sẽ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được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tạo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mặc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định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trên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schema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liên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kết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với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đang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đăng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nhập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sách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Cấu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trúc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tương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tự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Stored Procedure.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Nhưng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không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đầu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vào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trả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lại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giá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trị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này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khác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với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Stored Procedure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tùy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chọn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Tương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tự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Stored Procedure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thân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Phải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được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chứa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câu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lệnh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BEGIN…END.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phải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trả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về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giá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trị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tương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ứng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với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kiểu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dữ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liệu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trả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về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được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khai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báo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22B94-8A74-4AB5-B66A-EF369689F5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4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22B94-8A74-4AB5-B66A-EF369689F54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7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22B94-8A74-4AB5-B66A-EF369689F54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4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1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8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4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82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71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4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76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9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62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73483C1-A405-40AB-887D-B2654C3F17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4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9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9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4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820" r:id="rId2"/>
    <p:sldLayoutId id="2147484821" r:id="rId3"/>
    <p:sldLayoutId id="2147484822" r:id="rId4"/>
    <p:sldLayoutId id="2147484823" r:id="rId5"/>
    <p:sldLayoutId id="2147484824" r:id="rId6"/>
    <p:sldLayoutId id="2147484825" r:id="rId7"/>
    <p:sldLayoutId id="2147484826" r:id="rId8"/>
    <p:sldLayoutId id="2147484827" r:id="rId9"/>
    <p:sldLayoutId id="2147484828" r:id="rId10"/>
    <p:sldLayoutId id="2147484829" r:id="rId11"/>
    <p:sldLayoutId id="2147484830" r:id="rId12"/>
    <p:sldLayoutId id="2147484831" r:id="rId13"/>
    <p:sldLayoutId id="2147484832" r:id="rId14"/>
    <p:sldLayoutId id="2147484833" r:id="rId15"/>
    <p:sldLayoutId id="2147484834" r:id="rId16"/>
    <p:sldLayoutId id="2147484835" r:id="rId17"/>
    <p:sldLayoutId id="214748483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146175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err="1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Quản</a:t>
            </a:r>
            <a:r>
              <a:rPr lang="en-US" sz="4000" dirty="0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trị</a:t>
            </a:r>
            <a:r>
              <a:rPr lang="en-US" sz="4000" dirty="0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cơ</a:t>
            </a:r>
            <a:r>
              <a:rPr lang="en-US" sz="4000" dirty="0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liệu</a:t>
            </a:r>
            <a:r>
              <a:rPr lang="en-US" sz="4000" dirty="0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với</a:t>
            </a:r>
            <a:r>
              <a:rPr lang="en-US" sz="4000" dirty="0" smtClean="0"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 SQL Server</a:t>
            </a:r>
          </a:p>
        </p:txBody>
      </p:sp>
      <p:sp>
        <p:nvSpPr>
          <p:cNvPr id="47107" name="Subtitle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144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FUNCTION</a:t>
            </a:r>
            <a:endParaRPr lang="en-US" sz="2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152400" y="5079633"/>
            <a:ext cx="8534401" cy="159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vi-VN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 </a:t>
            </a:r>
            <a:r>
              <a:rPr lang="vi-VN" sz="2200" dirty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 trị bảng đơn giản còn gọi là hàm giá trị bảng nội tuyến</a:t>
            </a: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vi-VN" sz="2200" dirty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 giá trị bảng đơn giản có thể được dùng trong câu lệnh truy vấn thay thế cho tên bảng hoặc tên view</a:t>
            </a:r>
            <a:r>
              <a:rPr lang="vi-VN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.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Tuy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nhiên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, view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không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thể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sử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từ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bên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ngoài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truyền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vào</a:t>
            </a:r>
            <a:endParaRPr lang="vi-VN" sz="2200" dirty="0">
              <a:solidFill>
                <a:prstClr val="black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500" y="152400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đơn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giản</a:t>
            </a:r>
            <a:endParaRPr lang="en-US" sz="2800" b="1" dirty="0">
              <a:solidFill>
                <a:srgbClr val="F16521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25278" y="685800"/>
            <a:ext cx="7189921" cy="47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16521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 smtClean="0">
                <a:solidFill>
                  <a:srgbClr val="FF660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Cú</a:t>
            </a:r>
            <a:r>
              <a:rPr lang="en-US" dirty="0" smtClean="0">
                <a:solidFill>
                  <a:srgbClr val="FF660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FF660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pháp</a:t>
            </a:r>
            <a:endParaRPr lang="en-US" dirty="0">
              <a:solidFill>
                <a:srgbClr val="FF6600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219200"/>
            <a:ext cx="8839200" cy="2819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marR="0" lvl="1" indent="-28575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1" y="14478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CREATE FUNCTION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 (Headings)"/>
                <a:cs typeface="Tahoma" pitchFamily="34" charset="0"/>
              </a:rPr>
              <a:t>&lt;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 (Headings)"/>
                <a:cs typeface="Tahoma" pitchFamily="34" charset="0"/>
              </a:rPr>
              <a:t>tên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 (Headings)"/>
                <a:cs typeface="Tahoma" pitchFamily="34" charset="0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 (Headings)"/>
                <a:cs typeface="Tahoma" pitchFamily="34" charset="0"/>
              </a:rPr>
              <a:t>hàm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 (Headings)"/>
                <a:cs typeface="Tahoma" pitchFamily="34" charset="0"/>
              </a:rPr>
              <a:t>&gt;</a:t>
            </a:r>
          </a:p>
          <a:p>
            <a:pPr marL="742950" marR="0" lvl="1" indent="-28575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	([@&lt;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tên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tham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số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&gt; &lt;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kiểu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dữ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liệu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&gt; [= &lt;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Giá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trị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mặc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định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&gt;]] [,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…n])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 (Headings)"/>
              <a:cs typeface="Tahoma" pitchFamily="34" charset="0"/>
            </a:endParaRPr>
          </a:p>
          <a:p>
            <a:pPr marL="742950" marR="0" lvl="1" indent="-28575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	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RETURNS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TABLE</a:t>
            </a:r>
          </a:p>
          <a:p>
            <a:pPr marL="742950" marR="0" lvl="1" indent="-28575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	[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WITH {ENCRYPTION|SCHEMABINDING|ENCRYPTION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, SCHEMABINDING}]</a:t>
            </a:r>
          </a:p>
          <a:p>
            <a:pPr marL="742950" marR="0" lvl="1" indent="-28575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	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AS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]</a:t>
            </a:r>
          </a:p>
          <a:p>
            <a:pPr marL="742950" marR="0" lvl="1" indent="-28575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RETURN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 (Headings)"/>
                <a:cs typeface="Tahoma" pitchFamily="34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 (Headings)"/>
                <a:cs typeface="Tahoma" pitchFamily="34" charset="0"/>
              </a:rPr>
              <a:t>(&lt;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 (Headings)"/>
                <a:cs typeface="Tahoma" pitchFamily="34" charset="0"/>
              </a:rPr>
              <a:t>Câu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 (Headings)"/>
                <a:cs typeface="Tahoma" pitchFamily="34" charset="0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 (Headings)"/>
                <a:cs typeface="Tahoma" pitchFamily="34" charset="0"/>
              </a:rPr>
              <a:t>lệnh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 (Headings)"/>
                <a:cs typeface="Tahoma" pitchFamily="34" charset="0"/>
              </a:rPr>
              <a:t> SELECT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 (Headings)"/>
                <a:cs typeface="Tahoma" pitchFamily="34" charset="0"/>
              </a:rPr>
              <a:t>&gt;)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1" y="3581399"/>
            <a:ext cx="3733799" cy="362911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1" y="4002345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660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Lưu</a:t>
            </a:r>
            <a:r>
              <a:rPr lang="en-US" sz="2400" dirty="0">
                <a:solidFill>
                  <a:srgbClr val="FF660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ý: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Phần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thân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chỉ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phép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sự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xuất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hiện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duy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nhất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câu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Times New Roman (Headings)"/>
                <a:ea typeface="Segoe UI" pitchFamily="34" charset="0"/>
                <a:cs typeface="Segoe UI" pitchFamily="34" charset="0"/>
              </a:rPr>
              <a:t>lệnh</a:t>
            </a:r>
            <a:r>
              <a:rPr lang="en-US" sz="2400" dirty="0">
                <a:latin typeface="Times New Roman (Headings)"/>
                <a:ea typeface="Segoe UI" pitchFamily="34" charset="0"/>
                <a:cs typeface="Segoe UI" pitchFamily="34" charset="0"/>
              </a:rPr>
              <a:t> RETURN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5335"/>
            <a:ext cx="9144000" cy="1118890"/>
          </a:xfrm>
          <a:prstGeom prst="roundRect">
            <a:avLst>
              <a:gd name="adj" fmla="val 6421"/>
            </a:avLst>
          </a:prstGeom>
          <a:solidFill>
            <a:srgbClr val="E6E6E6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Times New Roman (Headings)"/>
              </a:rPr>
              <a:t>CREATE FUNCTION </a:t>
            </a:r>
            <a:r>
              <a:rPr lang="en-US" sz="1600" dirty="0" err="1">
                <a:latin typeface="Times New Roman (Headings)"/>
              </a:rPr>
              <a:t>dbo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.</a:t>
            </a:r>
            <a:r>
              <a:rPr lang="en-US" sz="1600" dirty="0" err="1">
                <a:latin typeface="Times New Roman (Headings)"/>
              </a:rPr>
              <a:t>HIENTHIGV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()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 (Headings)"/>
              </a:rPr>
              <a:t>RETURNS TABLE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 (Headings)"/>
              </a:rPr>
              <a:t>AS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 (Headings)"/>
              </a:rPr>
              <a:t>RETURN SELECT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*</a:t>
            </a:r>
            <a:r>
              <a:rPr lang="en-US" sz="1600" dirty="0">
                <a:latin typeface="Times New Roman (Headings)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 (Headings)"/>
              </a:rPr>
              <a:t>FROM</a:t>
            </a:r>
            <a:r>
              <a:rPr lang="en-US" sz="1600" dirty="0">
                <a:latin typeface="Times New Roman (Headings)"/>
              </a:rPr>
              <a:t> </a:t>
            </a:r>
            <a:r>
              <a:rPr lang="en-US" sz="1600" dirty="0" err="1">
                <a:latin typeface="Times New Roman (Headings)"/>
              </a:rPr>
              <a:t>dbo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.</a:t>
            </a:r>
            <a:r>
              <a:rPr lang="en-US" sz="1600" dirty="0" err="1">
                <a:latin typeface="Times New Roman (Headings)"/>
              </a:rPr>
              <a:t>GIAOVIEN</a:t>
            </a:r>
            <a:r>
              <a:rPr lang="en-US" sz="1600" dirty="0" smtClean="0">
                <a:solidFill>
                  <a:prstClr val="black"/>
                </a:solidFill>
                <a:latin typeface="Times New Roman (Headings)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238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Ví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dụ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1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Làm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việc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đơn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giản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endParaRPr lang="en-US" sz="2800" b="1" dirty="0">
              <a:solidFill>
                <a:srgbClr val="F16521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90800" y="1984779"/>
            <a:ext cx="1066800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71900" y="1700733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 smtClean="0">
                <a:solidFill>
                  <a:srgbClr val="FF9933"/>
                </a:solidFill>
              </a:rPr>
              <a:t>  </a:t>
            </a:r>
            <a:r>
              <a:rPr lang="en-US" dirty="0" err="1" smtClean="0">
                <a:solidFill>
                  <a:srgbClr val="FF6600"/>
                </a:solidFill>
                <a:latin typeface="Times New Roman (Headings)"/>
              </a:rPr>
              <a:t>Trả</a:t>
            </a:r>
            <a:r>
              <a:rPr lang="en-US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dirty="0" err="1" smtClean="0">
                <a:solidFill>
                  <a:srgbClr val="FF6600"/>
                </a:solidFill>
                <a:latin typeface="Times New Roman (Headings)"/>
              </a:rPr>
              <a:t>về</a:t>
            </a:r>
            <a:r>
              <a:rPr lang="en-US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dirty="0" err="1" smtClean="0">
                <a:solidFill>
                  <a:srgbClr val="FF6600"/>
                </a:solidFill>
                <a:latin typeface="Times New Roman (Headings)"/>
              </a:rPr>
              <a:t>bảng</a:t>
            </a:r>
            <a:endParaRPr lang="en-US" dirty="0">
              <a:solidFill>
                <a:srgbClr val="FF6600"/>
              </a:solidFill>
              <a:latin typeface="Times New Roman (Headings)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696612"/>
            <a:ext cx="9144000" cy="607397"/>
          </a:xfrm>
          <a:prstGeom prst="roundRect">
            <a:avLst>
              <a:gd name="adj" fmla="val 6421"/>
            </a:avLst>
          </a:prstGeom>
          <a:solidFill>
            <a:srgbClr val="E6E6E6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  <a:latin typeface="Times New Roman (Headings)"/>
              </a:rPr>
              <a:t>-- </a:t>
            </a:r>
            <a:r>
              <a:rPr lang="en-US" sz="1600" dirty="0" err="1" smtClean="0">
                <a:solidFill>
                  <a:srgbClr val="92D050"/>
                </a:solidFill>
                <a:latin typeface="Times New Roman (Headings)"/>
              </a:rPr>
              <a:t>Gọi</a:t>
            </a:r>
            <a:r>
              <a:rPr lang="en-US" sz="1600" dirty="0" smtClean="0">
                <a:solidFill>
                  <a:srgbClr val="92D050"/>
                </a:solidFill>
                <a:latin typeface="Times New Roman (Headings)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Times New Roman (Headings)"/>
              </a:rPr>
              <a:t>hàm</a:t>
            </a:r>
            <a:endParaRPr lang="en-US" sz="1600" dirty="0" smtClean="0">
              <a:solidFill>
                <a:srgbClr val="92D050"/>
              </a:solidFill>
              <a:latin typeface="Times New Roman (Headings)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Times New Roman (Headings)"/>
              </a:rPr>
              <a:t>SELECT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 * </a:t>
            </a:r>
            <a:r>
              <a:rPr lang="en-US" sz="1600" dirty="0" smtClean="0">
                <a:solidFill>
                  <a:srgbClr val="0000FF"/>
                </a:solidFill>
                <a:latin typeface="Times New Roman (Headings)"/>
              </a:rPr>
              <a:t>FROM </a:t>
            </a:r>
            <a:r>
              <a:rPr lang="en-US" sz="1600" dirty="0" err="1" smtClean="0">
                <a:latin typeface="Times New Roman (Headings)"/>
              </a:rPr>
              <a:t>dbo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.</a:t>
            </a:r>
            <a:r>
              <a:rPr lang="en-US" sz="1600" dirty="0" err="1" smtClean="0">
                <a:latin typeface="Times New Roman (Headings)"/>
              </a:rPr>
              <a:t>HIENTHIGV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7533"/>
            <a:ext cx="9144000" cy="30976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22414"/>
            <a:ext cx="601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Trường</a:t>
            </a:r>
            <a:r>
              <a:rPr lang="en-US" sz="22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hợp</a:t>
            </a:r>
            <a:r>
              <a:rPr lang="en-US" sz="22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không</a:t>
            </a:r>
            <a:r>
              <a:rPr lang="en-US" sz="22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có</a:t>
            </a:r>
            <a:r>
              <a:rPr lang="en-US" sz="22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tham</a:t>
            </a:r>
            <a:r>
              <a:rPr lang="en-US" sz="22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số</a:t>
            </a:r>
            <a:r>
              <a:rPr lang="en-US" sz="22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truyền</a:t>
            </a:r>
            <a:r>
              <a:rPr lang="en-US" sz="22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vào</a:t>
            </a:r>
            <a:endParaRPr lang="en-US" sz="2200" dirty="0">
              <a:solidFill>
                <a:srgbClr val="FF6600"/>
              </a:solidFill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042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2510" y="1405529"/>
            <a:ext cx="9144000" cy="2653367"/>
          </a:xfrm>
          <a:prstGeom prst="roundRect">
            <a:avLst>
              <a:gd name="adj" fmla="val 6421"/>
            </a:avLst>
          </a:prstGeom>
          <a:solidFill>
            <a:srgbClr val="E6E6E6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 (Headings)"/>
              </a:rPr>
              <a:t>CREATE FUNCTION </a:t>
            </a:r>
            <a:r>
              <a:rPr lang="en-US" sz="2000" dirty="0">
                <a:latin typeface="Times New Roman (Headings)"/>
              </a:rPr>
              <a:t>dbo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.</a:t>
            </a:r>
            <a:r>
              <a:rPr lang="en-US" sz="2000" dirty="0">
                <a:latin typeface="Times New Roman (Headings)"/>
              </a:rPr>
              <a:t>HIENTHIGV1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sz="2000" dirty="0">
                <a:latin typeface="Times New Roman (Headings)"/>
              </a:rPr>
              <a:t>@</a:t>
            </a:r>
            <a:r>
              <a:rPr lang="en-US" sz="2000" dirty="0" err="1">
                <a:latin typeface="Times New Roman (Headings)"/>
              </a:rPr>
              <a:t>phai</a:t>
            </a:r>
            <a:r>
              <a:rPr lang="en-US" sz="2000" dirty="0">
                <a:latin typeface="Times New Roman (Headings)"/>
              </a:rPr>
              <a:t> NCHAR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sz="2000" dirty="0">
                <a:latin typeface="Times New Roman (Headings)"/>
              </a:rPr>
              <a:t>3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))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 (Headings)"/>
              </a:rPr>
              <a:t>RETURNS TABLE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 (Headings)"/>
              </a:rPr>
              <a:t>AS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 (Headings)"/>
              </a:rPr>
              <a:t>RETURN</a:t>
            </a:r>
            <a:r>
              <a:rPr lang="en-US" sz="2000" dirty="0">
                <a:latin typeface="Times New Roman (Headings)"/>
              </a:rPr>
              <a:t> </a:t>
            </a:r>
          </a:p>
          <a:p>
            <a:r>
              <a:rPr lang="en-US" sz="2000" dirty="0" smtClean="0">
                <a:latin typeface="Times New Roman (Headings)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Times New Roman (Headings)"/>
              </a:rPr>
              <a:t>SELECT</a:t>
            </a:r>
            <a:r>
              <a:rPr lang="en-US" sz="2000" dirty="0" smtClean="0">
                <a:latin typeface="Times New Roman (Headings)"/>
              </a:rPr>
              <a:t> </a:t>
            </a:r>
            <a:r>
              <a:rPr lang="en-US" sz="2000" dirty="0">
                <a:latin typeface="Times New Roman (Headings)"/>
              </a:rPr>
              <a:t>MAGV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</a:t>
            </a:r>
            <a:r>
              <a:rPr lang="en-US" sz="2000" dirty="0">
                <a:latin typeface="Times New Roman (Headings)"/>
              </a:rPr>
              <a:t> HOTEN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 </a:t>
            </a:r>
            <a:r>
              <a:rPr lang="en-US" sz="2000" dirty="0">
                <a:latin typeface="Times New Roman (Headings)"/>
              </a:rPr>
              <a:t>PHAI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</a:t>
            </a:r>
            <a:r>
              <a:rPr lang="en-US" sz="2000" dirty="0">
                <a:latin typeface="Times New Roman (Headings)"/>
              </a:rPr>
              <a:t> NGSINH</a:t>
            </a:r>
          </a:p>
          <a:p>
            <a:r>
              <a:rPr lang="en-US" sz="2000" dirty="0" smtClean="0">
                <a:latin typeface="Times New Roman (Headings)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Times New Roman (Headings)"/>
              </a:rPr>
              <a:t>FROM</a:t>
            </a:r>
            <a:r>
              <a:rPr lang="en-US" sz="2000" dirty="0" smtClean="0">
                <a:latin typeface="Times New Roman (Headings)"/>
              </a:rPr>
              <a:t> </a:t>
            </a:r>
            <a:r>
              <a:rPr lang="en-US" sz="2000" dirty="0" err="1">
                <a:latin typeface="Times New Roman (Headings)"/>
              </a:rPr>
              <a:t>dbo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.</a:t>
            </a:r>
            <a:r>
              <a:rPr lang="en-US" sz="2000" dirty="0" err="1">
                <a:latin typeface="Times New Roman (Headings)"/>
              </a:rPr>
              <a:t>GIAOVIEN</a:t>
            </a:r>
            <a:endParaRPr lang="en-US" sz="2000" dirty="0">
              <a:latin typeface="Times New Roman (Headings)"/>
            </a:endParaRPr>
          </a:p>
          <a:p>
            <a:r>
              <a:rPr lang="en-US" sz="2000" dirty="0" smtClean="0">
                <a:latin typeface="Times New Roman (Headings)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Times New Roman (Headings)"/>
              </a:rPr>
              <a:t>WHERE</a:t>
            </a:r>
            <a:r>
              <a:rPr lang="en-US" sz="2000" dirty="0" smtClean="0">
                <a:latin typeface="Times New Roman (Headings)"/>
              </a:rPr>
              <a:t> </a:t>
            </a:r>
            <a:r>
              <a:rPr lang="en-US" sz="2000" dirty="0">
                <a:latin typeface="Times New Roman (Headings)"/>
              </a:rPr>
              <a:t>PHAI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=</a:t>
            </a:r>
            <a:r>
              <a:rPr lang="en-US" sz="2000" dirty="0">
                <a:latin typeface="Times New Roman (Headings)"/>
              </a:rPr>
              <a:t> @</a:t>
            </a:r>
            <a:r>
              <a:rPr lang="en-US" sz="2000" dirty="0" err="1" smtClean="0">
                <a:latin typeface="Times New Roman (Headings)"/>
              </a:rPr>
              <a:t>phai</a:t>
            </a:r>
            <a:endParaRPr lang="en-US" sz="2000" dirty="0">
              <a:solidFill>
                <a:srgbClr val="808080"/>
              </a:solidFill>
              <a:latin typeface="Times New Roman (Headings)"/>
            </a:endParaRPr>
          </a:p>
          <a:p>
            <a:r>
              <a:rPr lang="en-US" sz="2000" dirty="0">
                <a:solidFill>
                  <a:prstClr val="black"/>
                </a:solidFill>
                <a:latin typeface="Times New Roman (Headings)"/>
              </a:rPr>
              <a:t> </a:t>
            </a:r>
            <a:endParaRPr lang="en-US" sz="2000" dirty="0">
              <a:solidFill>
                <a:srgbClr val="FF6600"/>
              </a:solidFill>
              <a:latin typeface="Times New Roman (Headings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238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Ví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dụ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2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Làm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việc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đơn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giản</a:t>
            </a:r>
            <a:endParaRPr lang="en-US" sz="2800" b="1" dirty="0">
              <a:solidFill>
                <a:srgbClr val="F16521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-252039" y="5634378"/>
            <a:ext cx="3467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2400" dirty="0" smtClean="0">
                <a:solidFill>
                  <a:srgbClr val="FF9933"/>
                </a:solidFill>
              </a:rPr>
              <a:t>  </a:t>
            </a:r>
            <a:r>
              <a:rPr lang="en-US" sz="2400" dirty="0" err="1" smtClean="0">
                <a:solidFill>
                  <a:srgbClr val="FF6600"/>
                </a:solidFill>
              </a:rPr>
              <a:t>Kết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quả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trả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về</a:t>
            </a:r>
            <a:r>
              <a:rPr lang="en-US" sz="2400" dirty="0" smtClean="0">
                <a:solidFill>
                  <a:srgbClr val="FF6600"/>
                </a:solidFill>
              </a:rPr>
              <a:t> 1 </a:t>
            </a:r>
            <a:r>
              <a:rPr lang="en-US" sz="2400" dirty="0" err="1" smtClean="0">
                <a:solidFill>
                  <a:srgbClr val="FF6600"/>
                </a:solidFill>
              </a:rPr>
              <a:t>bảng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76129" y="5865209"/>
            <a:ext cx="657045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259813"/>
            <a:ext cx="9144000" cy="735270"/>
          </a:xfrm>
          <a:prstGeom prst="roundRect">
            <a:avLst>
              <a:gd name="adj" fmla="val 6421"/>
            </a:avLst>
          </a:prstGeom>
          <a:solidFill>
            <a:srgbClr val="E6E6E6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92D050"/>
                </a:solidFill>
                <a:latin typeface="Times New Roman (Headings)"/>
              </a:rPr>
              <a:t>-- </a:t>
            </a:r>
            <a:r>
              <a:rPr lang="en-US" sz="2000" dirty="0" err="1" smtClean="0">
                <a:solidFill>
                  <a:srgbClr val="92D050"/>
                </a:solidFill>
                <a:latin typeface="Times New Roman (Headings)"/>
              </a:rPr>
              <a:t>Gọi</a:t>
            </a:r>
            <a:r>
              <a:rPr lang="en-US" sz="2000" dirty="0" smtClean="0">
                <a:solidFill>
                  <a:srgbClr val="92D050"/>
                </a:solidFill>
                <a:latin typeface="Times New Roman (Headings)"/>
              </a:rPr>
              <a:t> </a:t>
            </a:r>
            <a:r>
              <a:rPr lang="en-US" sz="2000" dirty="0" err="1" smtClean="0">
                <a:solidFill>
                  <a:srgbClr val="92D050"/>
                </a:solidFill>
                <a:latin typeface="Times New Roman (Headings)"/>
              </a:rPr>
              <a:t>hàm</a:t>
            </a:r>
            <a:endParaRPr lang="en-US" sz="2000" dirty="0" smtClean="0">
              <a:solidFill>
                <a:srgbClr val="92D050"/>
              </a:solidFill>
              <a:latin typeface="Times New Roman (Headings)"/>
            </a:endParaRPr>
          </a:p>
          <a:p>
            <a:r>
              <a:rPr lang="en-US" sz="2000" dirty="0">
                <a:latin typeface="Times New Roman (Headings)"/>
              </a:rPr>
              <a:t>SELECT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*</a:t>
            </a:r>
            <a:r>
              <a:rPr lang="en-US" sz="2000" dirty="0">
                <a:latin typeface="Times New Roman (Headings)"/>
              </a:rPr>
              <a:t> FROM </a:t>
            </a:r>
            <a:r>
              <a:rPr lang="en-US" sz="2000" dirty="0" smtClean="0">
                <a:latin typeface="Times New Roman (Headings)"/>
              </a:rPr>
              <a:t>dbo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.</a:t>
            </a:r>
            <a:r>
              <a:rPr lang="en-US" sz="2000" dirty="0" smtClean="0">
                <a:latin typeface="Times New Roman (Headings)"/>
              </a:rPr>
              <a:t>HIENTHIGV1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Times New Roman (Headings)"/>
              </a:rPr>
              <a:t>N'Nữ</a:t>
            </a:r>
            <a:r>
              <a:rPr lang="en-US" sz="2000" dirty="0" smtClean="0">
                <a:solidFill>
                  <a:srgbClr val="FF0000"/>
                </a:solidFill>
                <a:latin typeface="Times New Roman (Headings)"/>
              </a:rPr>
              <a:t>'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</a:t>
            </a:r>
            <a:r>
              <a:rPr lang="en-US" sz="2000" dirty="0" smtClean="0">
                <a:solidFill>
                  <a:srgbClr val="92D050"/>
                </a:solidFill>
                <a:latin typeface="Times New Roman (Headings)"/>
              </a:rPr>
              <a:t> </a:t>
            </a:r>
            <a:endParaRPr lang="en-US" sz="2000" dirty="0">
              <a:solidFill>
                <a:srgbClr val="92D050"/>
              </a:solidFill>
              <a:latin typeface="Times New Roman (Headings)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49" y="5204014"/>
            <a:ext cx="5004996" cy="13223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922414"/>
            <a:ext cx="601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Trường</a:t>
            </a:r>
            <a:r>
              <a:rPr lang="en-US" sz="22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hợp</a:t>
            </a:r>
            <a:r>
              <a:rPr lang="en-US" sz="22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có</a:t>
            </a:r>
            <a:r>
              <a:rPr lang="en-US" sz="22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tham</a:t>
            </a:r>
            <a:r>
              <a:rPr lang="en-US" sz="22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số</a:t>
            </a:r>
            <a:r>
              <a:rPr lang="en-US" sz="22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truyền</a:t>
            </a:r>
            <a:r>
              <a:rPr lang="en-US" sz="22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FF6600"/>
                </a:solidFill>
                <a:latin typeface="Times New Roman (Headings)"/>
              </a:rPr>
              <a:t>vào</a:t>
            </a:r>
            <a:endParaRPr lang="en-US" sz="2200" dirty="0">
              <a:solidFill>
                <a:srgbClr val="FF6600"/>
              </a:solidFill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24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1" y="337810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đa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câu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lệnh</a:t>
            </a:r>
            <a:endParaRPr lang="en-US" sz="2800" b="1" dirty="0">
              <a:solidFill>
                <a:srgbClr val="F16521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390103"/>
            <a:ext cx="8915400" cy="40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  <a:defRPr/>
            </a:pPr>
            <a:endParaRPr lang="en-US" sz="2000" b="1" dirty="0">
              <a:solidFill>
                <a:srgbClr val="3366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42900" y="1573790"/>
            <a:ext cx="8458200" cy="4571464"/>
          </a:xfrm>
          <a:prstGeom prst="roundRect">
            <a:avLst>
              <a:gd name="adj" fmla="val 6421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Times New Roman (Headings)"/>
                <a:cs typeface="Tahoma" pitchFamily="34" charset="0"/>
              </a:rPr>
              <a:t>CREATE </a:t>
            </a:r>
            <a:r>
              <a:rPr lang="en-US" sz="2000" dirty="0" smtClean="0">
                <a:solidFill>
                  <a:srgbClr val="0000FF"/>
                </a:solidFill>
                <a:latin typeface="Times New Roman (Headings)"/>
                <a:cs typeface="Tahoma" pitchFamily="34" charset="0"/>
              </a:rPr>
              <a:t>FUNCTION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smtClean="0">
                <a:latin typeface="Times New Roman (Headings)"/>
                <a:cs typeface="Tahoma" pitchFamily="34" charset="0"/>
              </a:rPr>
              <a:t>&lt;</a:t>
            </a:r>
            <a:r>
              <a:rPr lang="en-US" sz="2000" dirty="0" err="1" smtClean="0">
                <a:latin typeface="Times New Roman (Headings)"/>
                <a:cs typeface="Tahoma" pitchFamily="34" charset="0"/>
              </a:rPr>
              <a:t>tên</a:t>
            </a:r>
            <a:r>
              <a:rPr lang="en-US" sz="2000" dirty="0" smtClean="0"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latin typeface="Times New Roman (Headings)"/>
                <a:cs typeface="Tahoma" pitchFamily="34" charset="0"/>
              </a:rPr>
              <a:t>hàm</a:t>
            </a:r>
            <a:r>
              <a:rPr lang="en-US" sz="2000" dirty="0">
                <a:latin typeface="Times New Roman (Headings)"/>
                <a:cs typeface="Tahoma" pitchFamily="34" charset="0"/>
              </a:rPr>
              <a:t>&gt;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	([@&lt;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tên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tham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số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&gt; &lt;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tên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kiểu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dữ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liệu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&gt; [= &lt;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Giá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trị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mặc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định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&gt;]] [,…])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0000FF"/>
                </a:solidFill>
                <a:latin typeface="Times New Roman (Headings)"/>
                <a:cs typeface="Tahoma" pitchFamily="34" charset="0"/>
              </a:rPr>
              <a:t>RETURNS</a:t>
            </a:r>
            <a:r>
              <a:rPr lang="en-US" sz="2000" dirty="0" smtClean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>
                <a:latin typeface="Times New Roman (Headings)"/>
                <a:cs typeface="Tahoma" pitchFamily="34" charset="0"/>
              </a:rPr>
              <a:t>@&lt;</a:t>
            </a:r>
            <a:r>
              <a:rPr lang="en-US" sz="2000" dirty="0" err="1">
                <a:latin typeface="Times New Roman (Headings)"/>
                <a:cs typeface="Tahoma" pitchFamily="34" charset="0"/>
              </a:rPr>
              <a:t>tên</a:t>
            </a:r>
            <a:r>
              <a:rPr lang="en-US" sz="2000" dirty="0"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latin typeface="Times New Roman (Headings)"/>
                <a:cs typeface="Tahoma" pitchFamily="34" charset="0"/>
              </a:rPr>
              <a:t>biến</a:t>
            </a:r>
            <a:r>
              <a:rPr lang="en-US" sz="2000" dirty="0"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latin typeface="Times New Roman (Headings)"/>
                <a:cs typeface="Tahoma" pitchFamily="34" charset="0"/>
              </a:rPr>
              <a:t>trả</a:t>
            </a:r>
            <a:r>
              <a:rPr lang="en-US" sz="2000" dirty="0"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latin typeface="Times New Roman (Headings)"/>
                <a:cs typeface="Tahoma" pitchFamily="34" charset="0"/>
              </a:rPr>
              <a:t>về</a:t>
            </a:r>
            <a:r>
              <a:rPr lang="en-US" sz="2000" dirty="0">
                <a:latin typeface="Times New Roman (Headings)"/>
                <a:cs typeface="Tahoma" pitchFamily="34" charset="0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Times New Roman (Headings)"/>
                <a:cs typeface="Tahoma" pitchFamily="34" charset="0"/>
              </a:rPr>
              <a:t>TABLE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 (Headings)"/>
                <a:cs typeface="Tahoma" pitchFamily="34" charset="0"/>
              </a:rPr>
              <a:t>(&lt;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 (Headings)"/>
                <a:cs typeface="Tahoma" pitchFamily="34" charset="0"/>
              </a:rPr>
              <a:t>tên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 (Headings)"/>
                <a:cs typeface="Tahoma" pitchFamily="34" charset="0"/>
              </a:rPr>
              <a:t>cột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 (Headings)"/>
                <a:cs typeface="Tahoma" pitchFamily="34" charset="0"/>
              </a:rPr>
              <a:t> 1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 (Headings)"/>
                <a:cs typeface="Tahoma" pitchFamily="34" charset="0"/>
              </a:rPr>
              <a:t>&gt;   </a:t>
            </a:r>
            <a:r>
              <a:rPr lang="en-US" sz="2000" dirty="0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&lt;</a:t>
            </a:r>
            <a:r>
              <a:rPr lang="en-US" sz="2000" dirty="0" err="1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kiểu</a:t>
            </a:r>
            <a:r>
              <a:rPr lang="en-US" sz="2000" dirty="0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dữ</a:t>
            </a:r>
            <a:r>
              <a:rPr lang="en-US" sz="2000" dirty="0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liệu</a:t>
            </a:r>
            <a:r>
              <a:rPr lang="en-US" sz="2000" dirty="0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&gt; 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[&lt;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Các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thuộc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tính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cột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&gt;]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 (Headings)"/>
                <a:cs typeface="Tahoma" pitchFamily="34" charset="0"/>
              </a:rPr>
              <a:t>[, &lt;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 (Headings)"/>
                <a:cs typeface="Tahoma" pitchFamily="34" charset="0"/>
              </a:rPr>
              <a:t>tên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 (Headings)"/>
                <a:cs typeface="Tahoma" pitchFamily="34" charset="0"/>
              </a:rPr>
              <a:t>cột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 (Headings)"/>
                <a:cs typeface="Tahoma" pitchFamily="34" charset="0"/>
              </a:rPr>
              <a:t>2&gt; </a:t>
            </a:r>
            <a:r>
              <a:rPr lang="en-US" sz="2000" dirty="0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&lt;</a:t>
            </a:r>
            <a:r>
              <a:rPr lang="en-US" sz="2000" dirty="0" err="1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kiểu</a:t>
            </a:r>
            <a:r>
              <a:rPr lang="en-US" sz="2000" dirty="0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dữ</a:t>
            </a:r>
            <a:r>
              <a:rPr lang="en-US" sz="2000" dirty="0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liệu</a:t>
            </a:r>
            <a:r>
              <a:rPr lang="en-US" sz="2000" dirty="0">
                <a:solidFill>
                  <a:srgbClr val="00CC00"/>
                </a:solidFill>
                <a:latin typeface="Times New Roman (Headings)"/>
                <a:cs typeface="Tahoma" pitchFamily="34" charset="0"/>
              </a:rPr>
              <a:t>&gt; 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[&lt;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Các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thuộc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tính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cột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&gt;]]…)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	[WITH [ENCRYPTION] [, SCHEMABINDING] [, &lt;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mệnh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đề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 EXECUTE AS&gt;]]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Times New Roman (Headings)"/>
                <a:cs typeface="Tahoma" pitchFamily="34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Times New Roman (Headings)"/>
                <a:cs typeface="Tahoma" pitchFamily="34" charset="0"/>
              </a:rPr>
              <a:t>]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Times New Roman (Headings)"/>
                <a:cs typeface="Tahoma" pitchFamily="34" charset="0"/>
              </a:rPr>
              <a:t>BEGIN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000" dirty="0">
                <a:latin typeface="Times New Roman (Headings)"/>
                <a:cs typeface="Tahoma" pitchFamily="34" charset="0"/>
              </a:rPr>
              <a:t>&lt;</a:t>
            </a:r>
            <a:r>
              <a:rPr lang="en-US" sz="2000" dirty="0" err="1">
                <a:latin typeface="Times New Roman (Headings)"/>
                <a:cs typeface="Tahoma" pitchFamily="34" charset="0"/>
              </a:rPr>
              <a:t>Các</a:t>
            </a:r>
            <a:r>
              <a:rPr lang="en-US" sz="2000" dirty="0"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latin typeface="Times New Roman (Headings)"/>
                <a:cs typeface="Tahoma" pitchFamily="34" charset="0"/>
              </a:rPr>
              <a:t>câu</a:t>
            </a:r>
            <a:r>
              <a:rPr lang="en-US" sz="2000" dirty="0">
                <a:latin typeface="Times New Roman (Headings)"/>
                <a:cs typeface="Tahoma" pitchFamily="34" charset="0"/>
              </a:rPr>
              <a:t> </a:t>
            </a:r>
            <a:r>
              <a:rPr lang="en-US" sz="2000" dirty="0" err="1">
                <a:latin typeface="Times New Roman (Headings)"/>
                <a:cs typeface="Tahoma" pitchFamily="34" charset="0"/>
              </a:rPr>
              <a:t>lệnh</a:t>
            </a:r>
            <a:r>
              <a:rPr lang="en-US" sz="2000" dirty="0">
                <a:latin typeface="Times New Roman (Headings)"/>
                <a:cs typeface="Tahoma" pitchFamily="34" charset="0"/>
              </a:rPr>
              <a:t> SQL&gt;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Times New Roman (Headings)"/>
                <a:cs typeface="Tahoma" pitchFamily="34" charset="0"/>
              </a:rPr>
              <a:t>RETURN</a:t>
            </a:r>
          </a:p>
          <a:p>
            <a:pPr marL="742950" lvl="1" indent="-285750" eaLnBrk="0" hangingPunct="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Times New Roman (Headings)"/>
                <a:cs typeface="Tahoma" pitchFamily="34" charset="0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" y="990600"/>
            <a:ext cx="811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Cú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pháp</a:t>
            </a:r>
            <a:endParaRPr lang="en-US" sz="2400" dirty="0">
              <a:solidFill>
                <a:srgbClr val="FF6600"/>
              </a:solidFill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129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" y="1385079"/>
            <a:ext cx="8763000" cy="4133017"/>
          </a:xfrm>
          <a:prstGeom prst="roundRect">
            <a:avLst>
              <a:gd name="adj" fmla="val 2704"/>
            </a:avLst>
          </a:prstGeom>
          <a:solidFill>
            <a:srgbClr val="E6E6E6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imes New Roman (Headings)"/>
                <a:cs typeface="Arial" charset="0"/>
              </a:rPr>
              <a:t>Cấu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trúc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của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bảng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trả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về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bởi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hàm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được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xác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định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dựa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vào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định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nghĩa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của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bảng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trong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mệnh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đề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Times New Roman (Headings)"/>
                <a:cs typeface="Arial" charset="0"/>
              </a:rPr>
              <a:t>RETURNS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imes New Roman (Headings)"/>
                <a:cs typeface="Arial" charset="0"/>
              </a:rPr>
              <a:t>Biến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smtClean="0">
                <a:solidFill>
                  <a:srgbClr val="FF6600"/>
                </a:solidFill>
                <a:latin typeface="Times New Roman (Headings)"/>
                <a:cs typeface="Arial" charset="0"/>
              </a:rPr>
              <a:t>@</a:t>
            </a:r>
            <a:r>
              <a:rPr lang="en-US" sz="2600" dirty="0" err="1" smtClean="0">
                <a:solidFill>
                  <a:srgbClr val="FF6600"/>
                </a:solidFill>
                <a:latin typeface="Times New Roman (Headings)"/>
                <a:cs typeface="Arial" charset="0"/>
              </a:rPr>
              <a:t>biến_bảng</a:t>
            </a:r>
            <a:r>
              <a:rPr lang="en-US" sz="2600" dirty="0" smtClean="0">
                <a:solidFill>
                  <a:srgbClr val="FF6600"/>
                </a:solidFill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trong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mệnh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đề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Times New Roman (Headings)"/>
                <a:cs typeface="Arial" charset="0"/>
              </a:rPr>
              <a:t>RETURNS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có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phạm</a:t>
            </a:r>
            <a:r>
              <a:rPr lang="en-US" sz="2600" dirty="0" smtClean="0">
                <a:latin typeface="Times New Roman (Headings)"/>
                <a:cs typeface="Arial" charset="0"/>
              </a:rPr>
              <a:t> vi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sử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dụng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trong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hàm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và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được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sử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dụng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như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là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một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tên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bảng</a:t>
            </a:r>
            <a:endParaRPr lang="en-US" sz="2600" dirty="0" smtClean="0">
              <a:latin typeface="Times New Roman (Headings)"/>
              <a:cs typeface="Arial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imes New Roman (Headings)"/>
                <a:cs typeface="Arial" charset="0"/>
              </a:rPr>
              <a:t>Câu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lệnh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Times New Roman (Headings)"/>
                <a:cs typeface="Arial" charset="0"/>
              </a:rPr>
              <a:t>RETURN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trong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thân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hàm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không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chỉ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định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giá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trị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trả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về</a:t>
            </a:r>
            <a:endParaRPr lang="en-US" sz="2600" dirty="0" smtClean="0">
              <a:latin typeface="Times New Roman (Headings)"/>
              <a:cs typeface="Arial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imes New Roman (Headings)"/>
                <a:cs typeface="Arial" charset="0"/>
              </a:rPr>
              <a:t>Gía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trị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trả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về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của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hàm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chính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là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các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dòng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dữ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liệu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trong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bảng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có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tên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là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smtClean="0">
                <a:solidFill>
                  <a:srgbClr val="FF6600"/>
                </a:solidFill>
                <a:latin typeface="Times New Roman (Headings)"/>
                <a:cs typeface="Arial" charset="0"/>
              </a:rPr>
              <a:t>@</a:t>
            </a:r>
            <a:r>
              <a:rPr lang="en-US" sz="2600" dirty="0" err="1" smtClean="0">
                <a:solidFill>
                  <a:srgbClr val="FF6600"/>
                </a:solidFill>
                <a:latin typeface="Times New Roman (Headings)"/>
                <a:cs typeface="Arial" charset="0"/>
              </a:rPr>
              <a:t>biến_bảng</a:t>
            </a:r>
            <a:r>
              <a:rPr lang="en-US" sz="2600" dirty="0" smtClean="0">
                <a:solidFill>
                  <a:srgbClr val="FF6600"/>
                </a:solidFill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được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định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nghĩa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trong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mệnh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err="1" smtClean="0">
                <a:latin typeface="Times New Roman (Headings)"/>
                <a:cs typeface="Arial" charset="0"/>
              </a:rPr>
              <a:t>đề</a:t>
            </a:r>
            <a:r>
              <a:rPr lang="en-US" sz="2600" dirty="0" smtClean="0">
                <a:latin typeface="Times New Roman (Headings)"/>
                <a:cs typeface="Arial" charset="0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Times New Roman (Headings)"/>
                <a:cs typeface="Arial" charset="0"/>
              </a:rPr>
              <a:t>RETURNS</a:t>
            </a:r>
            <a:endParaRPr lang="en-US" sz="2600" dirty="0">
              <a:solidFill>
                <a:srgbClr val="0000FF"/>
              </a:solidFill>
              <a:latin typeface="Times New Roman (Headings)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193357"/>
            <a:ext cx="670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6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6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6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6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6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đa</a:t>
            </a:r>
            <a:r>
              <a:rPr lang="en-US" sz="26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câu</a:t>
            </a:r>
            <a:r>
              <a:rPr lang="en-US" sz="26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lệnh</a:t>
            </a:r>
            <a:endParaRPr lang="en-US" sz="2600" b="1" dirty="0">
              <a:solidFill>
                <a:srgbClr val="F16521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" y="838200"/>
            <a:ext cx="8191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Khi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định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nghĩa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hàm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dạng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này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cần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lưu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ý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một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số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điểm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sau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:</a:t>
            </a:r>
            <a:endParaRPr lang="en-US" sz="2400" dirty="0">
              <a:solidFill>
                <a:srgbClr val="FF6600"/>
              </a:solidFill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091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729472"/>
            <a:ext cx="9144000" cy="6246138"/>
          </a:xfrm>
          <a:prstGeom prst="roundRect">
            <a:avLst>
              <a:gd name="adj" fmla="val 2945"/>
            </a:avLst>
          </a:prstGeom>
          <a:solidFill>
            <a:srgbClr val="E6E6E6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 (Headings)"/>
              </a:rPr>
              <a:t>CREATE FUNCTION </a:t>
            </a:r>
            <a:r>
              <a:rPr lang="en-US" dirty="0">
                <a:latin typeface="Times New Roman (Headings)"/>
              </a:rPr>
              <a:t>dbo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.</a:t>
            </a:r>
            <a:r>
              <a:rPr lang="en-US" dirty="0">
                <a:latin typeface="Times New Roman (Headings)"/>
              </a:rPr>
              <a:t>HIENTHIGV2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dirty="0">
                <a:latin typeface="Times New Roman (Headings)"/>
              </a:rPr>
              <a:t>@</a:t>
            </a:r>
            <a:r>
              <a:rPr lang="en-US" dirty="0" err="1">
                <a:latin typeface="Times New Roman (Headings)"/>
              </a:rPr>
              <a:t>gvqlcm</a:t>
            </a:r>
            <a:r>
              <a:rPr lang="en-US" dirty="0">
                <a:latin typeface="Times New Roman (Headings)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 (Headings)"/>
              </a:rPr>
              <a:t>NCHAR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dirty="0">
                <a:latin typeface="Times New Roman (Headings)"/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))</a:t>
            </a:r>
          </a:p>
          <a:p>
            <a:r>
              <a:rPr lang="en-US" dirty="0">
                <a:solidFill>
                  <a:srgbClr val="0000FF"/>
                </a:solidFill>
                <a:latin typeface="Times New Roman (Headings)"/>
              </a:rPr>
              <a:t>RETURNS</a:t>
            </a:r>
            <a:r>
              <a:rPr lang="en-US" dirty="0">
                <a:latin typeface="Times New Roman (Headings)"/>
              </a:rPr>
              <a:t> @GVLIST </a:t>
            </a:r>
            <a:r>
              <a:rPr lang="en-US" dirty="0">
                <a:solidFill>
                  <a:srgbClr val="0000FF"/>
                </a:solidFill>
                <a:latin typeface="Times New Roman (Headings)"/>
              </a:rPr>
              <a:t>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</a:p>
          <a:p>
            <a:r>
              <a:rPr lang="en-US" dirty="0">
                <a:latin typeface="Times New Roman (Headings)"/>
              </a:rPr>
              <a:t>ID </a:t>
            </a:r>
            <a:r>
              <a:rPr lang="en-US" dirty="0">
                <a:solidFill>
                  <a:srgbClr val="0000FF"/>
                </a:solidFill>
                <a:latin typeface="Times New Roman (Headings)"/>
              </a:rPr>
              <a:t>NCHAR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dirty="0">
                <a:latin typeface="Times New Roman (Headings)"/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),</a:t>
            </a:r>
            <a:r>
              <a:rPr lang="en-US" dirty="0">
                <a:latin typeface="Times New Roman (Headings)"/>
              </a:rPr>
              <a:t> NAME </a:t>
            </a:r>
            <a:r>
              <a:rPr lang="en-US" dirty="0">
                <a:solidFill>
                  <a:srgbClr val="0000FF"/>
                </a:solidFill>
                <a:latin typeface="Times New Roman (Headings)"/>
              </a:rPr>
              <a:t>NVARCHAR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dirty="0">
                <a:latin typeface="Times New Roman (Headings)"/>
              </a:rPr>
              <a:t>50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),</a:t>
            </a:r>
            <a:r>
              <a:rPr lang="en-US" dirty="0">
                <a:latin typeface="Times New Roman (Headings)"/>
              </a:rPr>
              <a:t> ADDRESS </a:t>
            </a:r>
            <a:r>
              <a:rPr lang="en-US" dirty="0">
                <a:solidFill>
                  <a:srgbClr val="0000FF"/>
                </a:solidFill>
                <a:latin typeface="Times New Roman (Headings)"/>
              </a:rPr>
              <a:t>NCHAR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dirty="0">
                <a:latin typeface="Times New Roman (Headings)"/>
              </a:rPr>
              <a:t>50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Times New Roman (Headings)"/>
              </a:rPr>
              <a:t>AS</a:t>
            </a:r>
          </a:p>
          <a:p>
            <a:r>
              <a:rPr lang="en-US" dirty="0">
                <a:solidFill>
                  <a:srgbClr val="0000FF"/>
                </a:solidFill>
                <a:latin typeface="Times New Roman (Headings)"/>
              </a:rPr>
              <a:t>BEGIN</a:t>
            </a:r>
          </a:p>
          <a:p>
            <a:r>
              <a:rPr lang="en-US" dirty="0">
                <a:latin typeface="Times New Roman (Headings)"/>
              </a:rPr>
              <a:t>   IF @</a:t>
            </a:r>
            <a:r>
              <a:rPr lang="en-US" dirty="0" err="1">
                <a:latin typeface="Times New Roman (Headings)"/>
              </a:rPr>
              <a:t>gvqlcm</a:t>
            </a:r>
            <a:r>
              <a:rPr lang="en-US" dirty="0">
                <a:latin typeface="Times New Roman (Headings)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IS NULL</a:t>
            </a:r>
          </a:p>
          <a:p>
            <a:r>
              <a:rPr lang="en-US" dirty="0">
                <a:latin typeface="Times New Roman (Headings)"/>
              </a:rPr>
              <a:t>   BEGIN</a:t>
            </a:r>
          </a:p>
          <a:p>
            <a:r>
              <a:rPr lang="en-US" dirty="0">
                <a:latin typeface="Times New Roman (Headings)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Times New Roman (Headings)"/>
              </a:rPr>
              <a:t>INSERT INTO </a:t>
            </a:r>
            <a:r>
              <a:rPr lang="en-US" dirty="0">
                <a:latin typeface="Times New Roman (Headings)"/>
              </a:rPr>
              <a:t>@GVLIST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dirty="0">
                <a:latin typeface="Times New Roman (Headings)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</a:t>
            </a:r>
            <a:r>
              <a:rPr lang="en-US" dirty="0">
                <a:latin typeface="Times New Roman (Headings)"/>
              </a:rPr>
              <a:t> NAME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 </a:t>
            </a:r>
            <a:r>
              <a:rPr lang="en-US" dirty="0">
                <a:latin typeface="Times New Roman (Headings)"/>
              </a:rPr>
              <a:t>ADDRESS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</a:t>
            </a:r>
          </a:p>
          <a:p>
            <a:r>
              <a:rPr lang="en-US" dirty="0">
                <a:latin typeface="Times New Roman (Headings)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Times New Roman (Headings)"/>
              </a:rPr>
              <a:t>SELECT</a:t>
            </a:r>
            <a:r>
              <a:rPr lang="en-US" dirty="0">
                <a:latin typeface="Times New Roman (Headings)"/>
              </a:rPr>
              <a:t> MAGV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</a:t>
            </a:r>
            <a:r>
              <a:rPr lang="en-US" dirty="0">
                <a:latin typeface="Times New Roman (Headings)"/>
              </a:rPr>
              <a:t> HOTEN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</a:t>
            </a:r>
            <a:r>
              <a:rPr lang="en-US" dirty="0">
                <a:latin typeface="Times New Roman (Headings)"/>
              </a:rPr>
              <a:t> DIACHI</a:t>
            </a:r>
          </a:p>
          <a:p>
            <a:r>
              <a:rPr lang="en-US" dirty="0">
                <a:latin typeface="Times New Roman (Headings)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Times New Roman (Headings)"/>
              </a:rPr>
              <a:t>FROM</a:t>
            </a:r>
            <a:r>
              <a:rPr lang="en-US" dirty="0">
                <a:latin typeface="Times New Roman (Headings)"/>
              </a:rPr>
              <a:t> </a:t>
            </a:r>
            <a:r>
              <a:rPr lang="en-US" dirty="0" err="1">
                <a:latin typeface="Times New Roman (Headings)"/>
              </a:rPr>
              <a:t>dbo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.</a:t>
            </a:r>
            <a:r>
              <a:rPr lang="en-US" dirty="0" err="1">
                <a:latin typeface="Times New Roman (Headings)"/>
              </a:rPr>
              <a:t>GIAOVIEN</a:t>
            </a:r>
            <a:endParaRPr lang="en-US" dirty="0">
              <a:latin typeface="Times New Roman (Headings)"/>
            </a:endParaRPr>
          </a:p>
          <a:p>
            <a:r>
              <a:rPr lang="en-US" dirty="0">
                <a:latin typeface="Times New Roman (Headings)"/>
              </a:rPr>
              <a:t>  </a:t>
            </a:r>
            <a:r>
              <a:rPr lang="en-US" dirty="0" smtClean="0">
                <a:latin typeface="Times New Roman (Headings)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Times New Roman (Headings)"/>
              </a:rPr>
              <a:t>WHERE</a:t>
            </a:r>
            <a:r>
              <a:rPr lang="en-US" dirty="0" smtClean="0">
                <a:latin typeface="Times New Roman (Headings)"/>
              </a:rPr>
              <a:t> </a:t>
            </a:r>
            <a:r>
              <a:rPr lang="en-US" dirty="0">
                <a:latin typeface="Times New Roman (Headings)"/>
              </a:rPr>
              <a:t>GVQLCM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IS NULL</a:t>
            </a:r>
          </a:p>
          <a:p>
            <a:r>
              <a:rPr lang="en-US" dirty="0">
                <a:solidFill>
                  <a:srgbClr val="0000FF"/>
                </a:solidFill>
                <a:latin typeface="Times New Roman (Headings)"/>
              </a:rPr>
              <a:t>   END</a:t>
            </a:r>
          </a:p>
          <a:p>
            <a:r>
              <a:rPr lang="en-US" dirty="0">
                <a:solidFill>
                  <a:srgbClr val="0000FF"/>
                </a:solidFill>
                <a:latin typeface="Times New Roman (Headings)"/>
              </a:rPr>
              <a:t>   ELSE</a:t>
            </a:r>
          </a:p>
          <a:p>
            <a:r>
              <a:rPr lang="en-US" dirty="0">
                <a:solidFill>
                  <a:srgbClr val="0000FF"/>
                </a:solidFill>
                <a:latin typeface="Times New Roman (Headings)"/>
              </a:rPr>
              <a:t>   BEGIN</a:t>
            </a:r>
          </a:p>
          <a:p>
            <a:r>
              <a:rPr lang="en-US" dirty="0">
                <a:latin typeface="Times New Roman (Headings)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Times New Roman (Headings)"/>
              </a:rPr>
              <a:t>INSERT INTO </a:t>
            </a:r>
            <a:r>
              <a:rPr lang="en-US" dirty="0">
                <a:latin typeface="Times New Roman (Headings)"/>
              </a:rPr>
              <a:t>@GVLIST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dirty="0">
                <a:latin typeface="Times New Roman (Headings)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</a:t>
            </a:r>
            <a:r>
              <a:rPr lang="en-US" dirty="0">
                <a:latin typeface="Times New Roman (Headings)"/>
              </a:rPr>
              <a:t> NAME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</a:t>
            </a:r>
            <a:r>
              <a:rPr lang="en-US" dirty="0">
                <a:latin typeface="Times New Roman (Headings)"/>
              </a:rPr>
              <a:t> ADDRESS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</a:t>
            </a:r>
          </a:p>
          <a:p>
            <a:r>
              <a:rPr lang="en-US" dirty="0">
                <a:latin typeface="Times New Roman (Headings)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Times New Roman (Headings)"/>
              </a:rPr>
              <a:t>SELECT</a:t>
            </a:r>
            <a:r>
              <a:rPr lang="en-US" dirty="0">
                <a:latin typeface="Times New Roman (Headings)"/>
              </a:rPr>
              <a:t> MAGV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</a:t>
            </a:r>
            <a:r>
              <a:rPr lang="en-US" dirty="0">
                <a:latin typeface="Times New Roman (Headings)"/>
              </a:rPr>
              <a:t> HOTEN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</a:t>
            </a:r>
            <a:r>
              <a:rPr lang="en-US" dirty="0">
                <a:latin typeface="Times New Roman (Headings)"/>
              </a:rPr>
              <a:t> DIACHI</a:t>
            </a:r>
          </a:p>
          <a:p>
            <a:r>
              <a:rPr lang="en-US" dirty="0">
                <a:latin typeface="Times New Roman (Headings)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Times New Roman (Headings)"/>
              </a:rPr>
              <a:t>FROM</a:t>
            </a:r>
            <a:r>
              <a:rPr lang="en-US" dirty="0">
                <a:latin typeface="Times New Roman (Headings)"/>
              </a:rPr>
              <a:t> </a:t>
            </a:r>
            <a:r>
              <a:rPr lang="en-US" dirty="0" err="1">
                <a:latin typeface="Times New Roman (Headings)"/>
              </a:rPr>
              <a:t>dbo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.</a:t>
            </a:r>
            <a:r>
              <a:rPr lang="en-US" dirty="0" err="1">
                <a:latin typeface="Times New Roman (Headings)"/>
              </a:rPr>
              <a:t>GIAOVIEN</a:t>
            </a:r>
            <a:endParaRPr lang="en-US" dirty="0">
              <a:latin typeface="Times New Roman (Headings)"/>
            </a:endParaRPr>
          </a:p>
          <a:p>
            <a:r>
              <a:rPr lang="en-US" dirty="0">
                <a:latin typeface="Times New Roman (Headings)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Times New Roman (Headings)"/>
              </a:rPr>
              <a:t>WHERE</a:t>
            </a:r>
            <a:r>
              <a:rPr lang="en-US" dirty="0">
                <a:latin typeface="Times New Roman (Headings)"/>
              </a:rPr>
              <a:t> GVQLCM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=</a:t>
            </a:r>
            <a:r>
              <a:rPr lang="en-US" dirty="0">
                <a:latin typeface="Times New Roman (Headings)"/>
              </a:rPr>
              <a:t> @</a:t>
            </a:r>
            <a:r>
              <a:rPr lang="en-US" dirty="0" err="1">
                <a:latin typeface="Times New Roman (Headings)"/>
              </a:rPr>
              <a:t>gvqlcm</a:t>
            </a:r>
            <a:endParaRPr lang="en-US" dirty="0">
              <a:latin typeface="Times New Roman (Headings)"/>
            </a:endParaRPr>
          </a:p>
          <a:p>
            <a:r>
              <a:rPr lang="en-US" dirty="0">
                <a:latin typeface="Times New Roman (Headings)"/>
              </a:rPr>
              <a:t>   </a:t>
            </a:r>
            <a:r>
              <a:rPr lang="en-US" dirty="0">
                <a:solidFill>
                  <a:srgbClr val="0000FF"/>
                </a:solidFill>
                <a:latin typeface="Times New Roman (Headings)"/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  <a:latin typeface="Times New Roman (Headings)"/>
              </a:rPr>
              <a:t>   RETURN</a:t>
            </a:r>
          </a:p>
          <a:p>
            <a:r>
              <a:rPr lang="en-US" dirty="0">
                <a:solidFill>
                  <a:srgbClr val="0000FF"/>
                </a:solidFill>
                <a:latin typeface="Times New Roman (Headings)"/>
              </a:rPr>
              <a:t>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742" y="193357"/>
            <a:ext cx="8516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Ví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dụ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làm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việc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đa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câu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lệnh</a:t>
            </a:r>
            <a:endParaRPr lang="en-US" sz="2800" b="1" dirty="0">
              <a:solidFill>
                <a:srgbClr val="F16521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0078" y="927431"/>
            <a:ext cx="8180522" cy="799207"/>
          </a:xfrm>
          <a:prstGeom prst="roundRect">
            <a:avLst>
              <a:gd name="adj" fmla="val 6421"/>
            </a:avLst>
          </a:prstGeom>
          <a:solidFill>
            <a:srgbClr val="E6E6E6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--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Gọi</a:t>
            </a:r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hàm</a:t>
            </a:r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trả</a:t>
            </a:r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về</a:t>
            </a:r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 1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bảng</a:t>
            </a:r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dữ</a:t>
            </a:r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liệu</a:t>
            </a:r>
            <a:endParaRPr lang="en-US" sz="2200" dirty="0" smtClean="0">
              <a:solidFill>
                <a:srgbClr val="92D050"/>
              </a:solidFill>
              <a:latin typeface="Times New Roman (Headings)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SELECT</a:t>
            </a:r>
            <a:r>
              <a:rPr lang="en-US" sz="2200" dirty="0">
                <a:latin typeface="Times New Roman (Headings)"/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*</a:t>
            </a:r>
            <a:r>
              <a:rPr lang="en-US" sz="2200" dirty="0">
                <a:latin typeface="Times New Roman (Headings)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FROM</a:t>
            </a:r>
            <a:r>
              <a:rPr lang="en-US" sz="2200" dirty="0">
                <a:latin typeface="Times New Roman (Headings)"/>
              </a:rPr>
              <a:t> dbo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.</a:t>
            </a:r>
            <a:r>
              <a:rPr lang="en-US" sz="2200" dirty="0">
                <a:latin typeface="Times New Roman (Headings)"/>
              </a:rPr>
              <a:t>HIENTHIGV2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Times New Roman (Headings)"/>
              </a:rPr>
              <a:t>'002'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078" y="193357"/>
            <a:ext cx="8180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Ví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dụ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làm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việc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đa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câu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lệnh</a:t>
            </a:r>
            <a:endParaRPr lang="en-US" sz="2800" b="1" dirty="0">
              <a:solidFill>
                <a:srgbClr val="F16521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67200" y="1816099"/>
            <a:ext cx="356461" cy="73895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77" y="2634356"/>
            <a:ext cx="4263168" cy="685800"/>
          </a:xfrm>
          <a:prstGeom prst="rect">
            <a:avLst/>
          </a:prstGeo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33400" y="3428667"/>
            <a:ext cx="8180522" cy="799207"/>
          </a:xfrm>
          <a:prstGeom prst="roundRect">
            <a:avLst>
              <a:gd name="adj" fmla="val 6421"/>
            </a:avLst>
          </a:prstGeom>
          <a:solidFill>
            <a:srgbClr val="E6E6E6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--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Gọi</a:t>
            </a:r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hàm</a:t>
            </a:r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trả</a:t>
            </a:r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về</a:t>
            </a:r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 1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bảng</a:t>
            </a:r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dữ</a:t>
            </a:r>
            <a:r>
              <a:rPr lang="en-US" sz="2200" dirty="0" smtClean="0">
                <a:solidFill>
                  <a:srgbClr val="92D050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92D050"/>
                </a:solidFill>
                <a:latin typeface="Times New Roman (Headings)"/>
              </a:rPr>
              <a:t>liệu</a:t>
            </a:r>
            <a:endParaRPr lang="en-US" sz="2200" dirty="0" smtClean="0">
              <a:solidFill>
                <a:srgbClr val="92D050"/>
              </a:solidFill>
              <a:latin typeface="Times New Roman (Headings)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SELECT</a:t>
            </a:r>
            <a:r>
              <a:rPr lang="en-US" sz="2200" dirty="0">
                <a:latin typeface="Times New Roman (Headings)"/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*</a:t>
            </a:r>
            <a:r>
              <a:rPr lang="en-US" sz="2200" dirty="0">
                <a:latin typeface="Times New Roman (Headings)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FROM</a:t>
            </a:r>
            <a:r>
              <a:rPr lang="en-US" sz="2200" dirty="0">
                <a:latin typeface="Times New Roman (Headings)"/>
              </a:rPr>
              <a:t> dbo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.</a:t>
            </a:r>
            <a:r>
              <a:rPr lang="en-US" sz="2200" dirty="0">
                <a:latin typeface="Times New Roman (Headings)"/>
              </a:rPr>
              <a:t>HIENTHIGV2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(‘NULL')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Times New Roman (Headings)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267200" y="4304328"/>
            <a:ext cx="356461" cy="73895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0" y="5119740"/>
            <a:ext cx="8127392" cy="17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19400" y="533400"/>
            <a:ext cx="3505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err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4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chi </a:t>
            </a:r>
            <a:r>
              <a:rPr lang="en-US" sz="3400" b="1" dirty="0" err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34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1447800"/>
            <a:ext cx="7435970" cy="2971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337546" y="1676400"/>
            <a:ext cx="682525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Giới</a:t>
            </a:r>
            <a:r>
              <a:rPr lang="en-US" sz="3000" dirty="0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dirty="0" err="1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thiệu</a:t>
            </a:r>
            <a:endParaRPr lang="en-US" sz="3000" dirty="0" smtClean="0">
              <a:solidFill>
                <a:prstClr val="white">
                  <a:lumMod val="50000"/>
                </a:prstClr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Tạo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Function</a:t>
            </a: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schemeClr val="tx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Hiệu</a:t>
            </a:r>
            <a:r>
              <a:rPr lang="en-US" sz="3000" dirty="0" smtClean="0">
                <a:solidFill>
                  <a:schemeClr val="tx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chỉnh</a:t>
            </a:r>
            <a:r>
              <a:rPr lang="en-US" sz="3000" dirty="0" smtClean="0">
                <a:solidFill>
                  <a:schemeClr val="tx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Function </a:t>
            </a: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Xóa</a:t>
            </a:r>
            <a:r>
              <a:rPr lang="en-US" sz="3000" dirty="0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8297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14845"/>
            <a:ext cx="9144000" cy="3505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100" dirty="0" smtClean="0">
                <a:solidFill>
                  <a:srgbClr val="0000FF"/>
                </a:solidFill>
                <a:latin typeface="Times New Roman (Headings)"/>
              </a:rPr>
              <a:t>ALTER</a:t>
            </a:r>
            <a:r>
              <a:rPr lang="vi-VN" sz="2100" dirty="0" smtClean="0">
                <a:solidFill>
                  <a:srgbClr val="0000FF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vi-VN" sz="2100" dirty="0" smtClean="0">
                <a:solidFill>
                  <a:srgbClr val="0000FF"/>
                </a:solidFill>
                <a:latin typeface="Times New Roman (Headings)"/>
              </a:rPr>
              <a:t>FUNCTION 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&lt;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T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ên </a:t>
            </a:r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hàm&gt;</a:t>
            </a:r>
          </a:p>
          <a:p>
            <a:pPr lvl="1"/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([@&lt;tên tham số&gt; &lt;kiểu dữ liệu&gt; [= &lt;Giá trị mặc định&gt;]] [, 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…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n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])</a:t>
            </a:r>
            <a:endParaRPr lang="vi-VN" sz="2100" dirty="0">
              <a:solidFill>
                <a:schemeClr val="tx1"/>
              </a:solidFill>
              <a:latin typeface="Times New Roman (Headings)"/>
            </a:endParaRPr>
          </a:p>
          <a:p>
            <a:pPr lvl="1"/>
            <a:r>
              <a:rPr lang="vi-VN" sz="2100" dirty="0">
                <a:solidFill>
                  <a:srgbClr val="0000FF"/>
                </a:solidFill>
                <a:latin typeface="Times New Roman (Headings)"/>
              </a:rPr>
              <a:t>RETURNS</a:t>
            </a:r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 &lt;kiểu dữ 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liệu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 (Headings)"/>
              </a:rPr>
              <a:t>trả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 (Headings)"/>
              </a:rPr>
              <a:t>về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&gt;</a:t>
            </a:r>
            <a:endParaRPr lang="vi-VN" sz="2100" dirty="0">
              <a:solidFill>
                <a:schemeClr val="tx1"/>
              </a:solidFill>
              <a:latin typeface="Times New Roman (Headings)"/>
            </a:endParaRPr>
          </a:p>
          <a:p>
            <a:pPr lvl="1"/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[WITH [ENCRYPTION] [, SCHEMABINDING] [, &lt;Mệnh đề EXECUTE AS&gt;]]</a:t>
            </a:r>
          </a:p>
          <a:p>
            <a:pPr lvl="1"/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[</a:t>
            </a:r>
            <a:r>
              <a:rPr lang="vi-VN" sz="2100" dirty="0">
                <a:solidFill>
                  <a:srgbClr val="0000FF"/>
                </a:solidFill>
                <a:latin typeface="Times New Roman (Headings)"/>
              </a:rPr>
              <a:t>AS</a:t>
            </a:r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]</a:t>
            </a:r>
          </a:p>
          <a:p>
            <a:pPr lvl="1"/>
            <a:r>
              <a:rPr lang="vi-VN" sz="2100" dirty="0">
                <a:solidFill>
                  <a:srgbClr val="0000FF"/>
                </a:solidFill>
                <a:latin typeface="Times New Roman (Headings)"/>
              </a:rPr>
              <a:t>BEGIN</a:t>
            </a:r>
          </a:p>
          <a:p>
            <a:pPr lvl="1"/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	[&lt;Câu lệnh SQL&gt;]</a:t>
            </a:r>
          </a:p>
          <a:p>
            <a:pPr lvl="1"/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	</a:t>
            </a:r>
            <a:r>
              <a:rPr lang="vi-VN" sz="2100" dirty="0">
                <a:solidFill>
                  <a:srgbClr val="0000FF"/>
                </a:solidFill>
                <a:latin typeface="Times New Roman (Headings)"/>
              </a:rPr>
              <a:t>RETURN</a:t>
            </a:r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 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&lt;</a:t>
            </a:r>
            <a:r>
              <a:rPr lang="en-US" sz="2100" dirty="0" err="1" smtClean="0">
                <a:solidFill>
                  <a:schemeClr val="tx1"/>
                </a:solidFill>
                <a:latin typeface="Times New Roman (Headings)"/>
              </a:rPr>
              <a:t>Gía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 (Headings)"/>
              </a:rPr>
              <a:t>trị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 (Headings)"/>
              </a:rPr>
              <a:t>trả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 (Headings)"/>
              </a:rPr>
              <a:t>về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&gt;</a:t>
            </a:r>
            <a:endParaRPr lang="vi-VN" sz="2100" dirty="0">
              <a:solidFill>
                <a:schemeClr val="tx1"/>
              </a:solidFill>
              <a:latin typeface="Times New Roman (Headings)"/>
            </a:endParaRPr>
          </a:p>
          <a:p>
            <a:pPr lvl="1"/>
            <a:r>
              <a:rPr lang="vi-VN" sz="2100" dirty="0">
                <a:solidFill>
                  <a:srgbClr val="0000FF"/>
                </a:solidFill>
                <a:latin typeface="Times New Roman (Headings)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9400" y="3048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8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Cú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pháp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(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chung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cho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cả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3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dạng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)</a:t>
            </a:r>
            <a:endParaRPr lang="en-US" sz="2400" dirty="0">
              <a:solidFill>
                <a:srgbClr val="FF6600"/>
              </a:solidFill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6789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066800"/>
            <a:ext cx="8763000" cy="3048000"/>
          </a:xfrm>
          <a:prstGeom prst="roundRect">
            <a:avLst>
              <a:gd name="adj" fmla="val 650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3"/>
                </a:solidFill>
                <a:latin typeface="Times New Roman (Headings)"/>
                <a:cs typeface="Arial" charset="0"/>
              </a:rPr>
              <a:t>-- </a:t>
            </a:r>
            <a:r>
              <a:rPr lang="en-US" sz="2200" dirty="0" err="1">
                <a:solidFill>
                  <a:schemeClr val="accent3"/>
                </a:solidFill>
                <a:latin typeface="Times New Roman (Headings)"/>
              </a:rPr>
              <a:t>Câu</a:t>
            </a:r>
            <a:r>
              <a:rPr lang="en-US" sz="2200" dirty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Times New Roman (Headings)"/>
              </a:rPr>
              <a:t>lệnh</a:t>
            </a:r>
            <a:r>
              <a:rPr lang="en-US" sz="2200" dirty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hiệu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chỉnh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Times New Roman (Headings)"/>
              </a:rPr>
              <a:t>hàm</a:t>
            </a:r>
            <a:r>
              <a:rPr lang="en-US" sz="2200" dirty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Times New Roman (Headings)"/>
              </a:rPr>
              <a:t>giá</a:t>
            </a:r>
            <a:r>
              <a:rPr lang="en-US" sz="2200" dirty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Times New Roman (Headings)"/>
              </a:rPr>
              <a:t>trị</a:t>
            </a:r>
            <a:r>
              <a:rPr lang="en-US" sz="2200" dirty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Times New Roman (Headings)"/>
              </a:rPr>
              <a:t>vô</a:t>
            </a:r>
            <a:r>
              <a:rPr lang="en-US" sz="2200" dirty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Times New Roman (Headings)"/>
              </a:rPr>
              <a:t>hướng</a:t>
            </a:r>
            <a:r>
              <a:rPr lang="en-US" sz="2200" dirty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Times New Roman (Headings)"/>
              </a:rPr>
              <a:t>trả</a:t>
            </a:r>
            <a:r>
              <a:rPr lang="en-US" sz="2200" dirty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Times New Roman (Headings)"/>
              </a:rPr>
              <a:t>về</a:t>
            </a:r>
            <a:r>
              <a:rPr lang="en-US" sz="2200" dirty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Times New Roman (Headings)"/>
              </a:rPr>
              <a:t>tổng</a:t>
            </a:r>
            <a:r>
              <a:rPr lang="en-US" sz="2200" dirty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2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số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nguyên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nhập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vào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thành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tạo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hàm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giá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trị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vô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hướng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trả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về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tổng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3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số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nguyên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nhập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Times New Roman (Headings)"/>
              </a:rPr>
              <a:t>vào</a:t>
            </a:r>
            <a:r>
              <a:rPr lang="en-US" sz="2200" dirty="0" smtClean="0">
                <a:solidFill>
                  <a:schemeClr val="accent3"/>
                </a:solidFill>
                <a:latin typeface="Times New Roman (Headings)"/>
              </a:rPr>
              <a:t> </a:t>
            </a:r>
            <a:endParaRPr lang="en-US" sz="2200" dirty="0">
              <a:solidFill>
                <a:schemeClr val="accent3"/>
              </a:solidFill>
              <a:latin typeface="Times New Roman (Headings)"/>
            </a:endParaRPr>
          </a:p>
          <a:p>
            <a:pPr lvl="0"/>
            <a:endParaRPr lang="en-US" sz="2200" dirty="0" smtClean="0">
              <a:solidFill>
                <a:srgbClr val="0000FF"/>
              </a:solidFill>
              <a:latin typeface="Times New Roman (Headings)"/>
              <a:cs typeface="Arial" charset="0"/>
            </a:endParaRPr>
          </a:p>
          <a:p>
            <a:pPr lvl="0"/>
            <a:r>
              <a:rPr lang="en-US" sz="2200" dirty="0" smtClean="0">
                <a:solidFill>
                  <a:srgbClr val="0000FF"/>
                </a:solidFill>
                <a:latin typeface="Times New Roman (Headings)"/>
                <a:cs typeface="Arial" charset="0"/>
              </a:rPr>
              <a:t>CREATE </a:t>
            </a:r>
            <a:r>
              <a:rPr lang="en-US" sz="2200" dirty="0">
                <a:solidFill>
                  <a:srgbClr val="0000FF"/>
                </a:solidFill>
                <a:latin typeface="Times New Roman (Headings)"/>
                <a:cs typeface="Arial" charset="0"/>
              </a:rPr>
              <a:t>FUNCTION </a:t>
            </a:r>
            <a:r>
              <a:rPr lang="en-US" sz="2200" dirty="0" smtClean="0">
                <a:solidFill>
                  <a:schemeClr val="tx1"/>
                </a:solidFill>
                <a:latin typeface="Times New Roman (Headings)"/>
                <a:cs typeface="Arial" charset="0"/>
              </a:rPr>
              <a:t>TONG(@a </a:t>
            </a:r>
            <a:r>
              <a:rPr lang="en-US" sz="2200" dirty="0" err="1" smtClean="0">
                <a:solidFill>
                  <a:srgbClr val="0000FF"/>
                </a:solidFill>
                <a:latin typeface="Times New Roman (Headings)"/>
                <a:cs typeface="Arial" charset="0"/>
              </a:rPr>
              <a:t>int</a:t>
            </a:r>
            <a:r>
              <a:rPr lang="en-US" sz="2200" dirty="0" smtClean="0">
                <a:solidFill>
                  <a:schemeClr val="tx1"/>
                </a:solidFill>
                <a:latin typeface="Times New Roman (Headings)"/>
                <a:cs typeface="Arial" charset="0"/>
              </a:rPr>
              <a:t>, @b </a:t>
            </a:r>
            <a:r>
              <a:rPr lang="en-US" sz="2200" dirty="0" err="1" smtClean="0">
                <a:solidFill>
                  <a:srgbClr val="0000FF"/>
                </a:solidFill>
                <a:latin typeface="Times New Roman (Headings)"/>
                <a:cs typeface="Arial" charset="0"/>
              </a:rPr>
              <a:t>int</a:t>
            </a:r>
            <a:r>
              <a:rPr lang="en-US" sz="2200" dirty="0" smtClean="0">
                <a:solidFill>
                  <a:srgbClr val="0000FF"/>
                </a:solidFill>
                <a:latin typeface="Times New Roman (Headings)"/>
                <a:cs typeface="Arial" charset="0"/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latin typeface="Times New Roman (Headings)"/>
                <a:cs typeface="Arial" charset="0"/>
              </a:rPr>
              <a:t>@c </a:t>
            </a:r>
            <a:r>
              <a:rPr lang="en-US" sz="2200" dirty="0" err="1" smtClean="0">
                <a:solidFill>
                  <a:srgbClr val="0000FF"/>
                </a:solidFill>
                <a:latin typeface="Times New Roman (Headings)"/>
                <a:cs typeface="Arial" charset="0"/>
              </a:rPr>
              <a:t>int</a:t>
            </a:r>
            <a:r>
              <a:rPr lang="en-US" sz="2200" dirty="0" smtClean="0">
                <a:solidFill>
                  <a:schemeClr val="tx1"/>
                </a:solidFill>
                <a:latin typeface="Times New Roman (Headings)"/>
                <a:cs typeface="Arial" charset="0"/>
              </a:rPr>
              <a:t>)</a:t>
            </a:r>
            <a:endParaRPr lang="en-US" sz="2200" dirty="0">
              <a:solidFill>
                <a:schemeClr val="tx1"/>
              </a:solidFill>
              <a:latin typeface="Times New Roman (Headings)"/>
              <a:cs typeface="Arial" charset="0"/>
            </a:endParaRPr>
          </a:p>
          <a:p>
            <a:pPr lvl="0"/>
            <a:r>
              <a:rPr lang="en-US" sz="2200" dirty="0" smtClean="0">
                <a:solidFill>
                  <a:srgbClr val="0000FF"/>
                </a:solidFill>
                <a:latin typeface="Times New Roman (Headings)"/>
                <a:cs typeface="Arial" charset="0"/>
              </a:rPr>
              <a:t>RETURNS </a:t>
            </a:r>
            <a:r>
              <a:rPr lang="en-US" sz="2200" dirty="0" err="1" smtClean="0">
                <a:solidFill>
                  <a:srgbClr val="0000FF"/>
                </a:solidFill>
                <a:latin typeface="Times New Roman (Headings)"/>
                <a:cs typeface="Arial" charset="0"/>
              </a:rPr>
              <a:t>int</a:t>
            </a:r>
            <a:endParaRPr lang="en-US" sz="2200" dirty="0">
              <a:solidFill>
                <a:srgbClr val="0000FF"/>
              </a:solidFill>
              <a:latin typeface="Times New Roman (Headings)"/>
              <a:cs typeface="Arial" charset="0"/>
            </a:endParaRPr>
          </a:p>
          <a:p>
            <a:pPr lvl="0"/>
            <a:r>
              <a:rPr lang="en-US" sz="2200" dirty="0">
                <a:solidFill>
                  <a:srgbClr val="0000FF"/>
                </a:solidFill>
                <a:latin typeface="Times New Roman (Headings)"/>
                <a:cs typeface="Arial" charset="0"/>
              </a:rPr>
              <a:t>BEGIN</a:t>
            </a:r>
          </a:p>
          <a:p>
            <a:pPr lvl="0"/>
            <a:r>
              <a:rPr lang="en-US" sz="2200" b="1" dirty="0">
                <a:solidFill>
                  <a:srgbClr val="0000FF"/>
                </a:solidFill>
                <a:latin typeface="Times New Roman (Headings)"/>
                <a:cs typeface="Arial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Times New Roman (Headings)"/>
                <a:cs typeface="Arial" charset="0"/>
              </a:rPr>
              <a:t>RETURN </a:t>
            </a:r>
            <a:r>
              <a:rPr lang="en-US" sz="2200" dirty="0" smtClean="0">
                <a:solidFill>
                  <a:schemeClr val="tx1"/>
                </a:solidFill>
                <a:latin typeface="Times New Roman (Headings)"/>
                <a:cs typeface="Arial" charset="0"/>
              </a:rPr>
              <a:t>@a+@b+@c</a:t>
            </a:r>
            <a:endParaRPr lang="en-US" sz="2200" dirty="0">
              <a:solidFill>
                <a:schemeClr val="tx1"/>
              </a:solidFill>
              <a:latin typeface="Times New Roman (Headings)"/>
              <a:cs typeface="Arial" charset="0"/>
            </a:endParaRPr>
          </a:p>
          <a:p>
            <a:pPr lvl="0"/>
            <a:r>
              <a:rPr lang="en-US" sz="2200" dirty="0">
                <a:solidFill>
                  <a:srgbClr val="0000FF"/>
                </a:solidFill>
                <a:latin typeface="Times New Roman (Headings)"/>
                <a:cs typeface="Arial" charset="0"/>
              </a:rPr>
              <a:t>END</a:t>
            </a:r>
            <a:endParaRPr lang="en-US" sz="2200" dirty="0">
              <a:solidFill>
                <a:prstClr val="black"/>
              </a:solidFill>
              <a:latin typeface="Times New Roman (Headings)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688" y="228600"/>
            <a:ext cx="7501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Ví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dụ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về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hiệu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chỉnh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Function</a:t>
            </a:r>
            <a:endParaRPr lang="en-US" sz="2800" b="1" dirty="0">
              <a:solidFill>
                <a:srgbClr val="F16521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0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19400" y="533400"/>
            <a:ext cx="3505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err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4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chi </a:t>
            </a:r>
            <a:r>
              <a:rPr lang="en-US" sz="3400" b="1" dirty="0" err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34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1447800"/>
            <a:ext cx="7435970" cy="2971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337546" y="1676400"/>
            <a:ext cx="6825254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Giới</a:t>
            </a:r>
            <a:r>
              <a:rPr lang="en-US" sz="30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thiệu</a:t>
            </a:r>
            <a:endParaRPr lang="en-US" sz="3000" dirty="0" smtClean="0">
              <a:solidFill>
                <a:prstClr val="black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Tạo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Function</a:t>
            </a: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Hiệu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chỉnh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Function </a:t>
            </a: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Xóa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8574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19400" y="533400"/>
            <a:ext cx="3505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err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4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chi </a:t>
            </a:r>
            <a:r>
              <a:rPr lang="en-US" sz="3400" b="1" dirty="0" err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34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1447800"/>
            <a:ext cx="7435970" cy="2971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337546" y="1676400"/>
            <a:ext cx="6825254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Giới</a:t>
            </a:r>
            <a:r>
              <a:rPr lang="en-US" sz="3000" dirty="0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dirty="0" err="1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thiệu</a:t>
            </a:r>
            <a:endParaRPr lang="en-US" sz="3000" dirty="0" smtClean="0">
              <a:solidFill>
                <a:prstClr val="white">
                  <a:lumMod val="50000"/>
                </a:prstClr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Tạo</a:t>
            </a:r>
            <a:r>
              <a:rPr lang="en-US" sz="3000" dirty="0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Function</a:t>
            </a: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Hiệu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chỉnh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Function </a:t>
            </a: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schemeClr val="tx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Xóa</a:t>
            </a:r>
            <a:r>
              <a:rPr lang="en-US" sz="3000" dirty="0" smtClean="0">
                <a:solidFill>
                  <a:schemeClr val="tx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3049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" y="1634761"/>
            <a:ext cx="8763000" cy="697342"/>
          </a:xfrm>
          <a:prstGeom prst="roundRect">
            <a:avLst>
              <a:gd name="adj" fmla="val 650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0000FF"/>
                </a:solidFill>
                <a:latin typeface="Times New Roman (Headings)"/>
                <a:cs typeface="Arial" charset="0"/>
              </a:rPr>
              <a:t>DROP FUNCTION 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cs typeface="Arial" charset="0"/>
              </a:rPr>
              <a:t>&lt;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cs typeface="Arial" charset="0"/>
              </a:rPr>
              <a:t>Tên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cs typeface="Arial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 (Headings)"/>
                <a:cs typeface="Arial" charset="0"/>
              </a:rPr>
              <a:t>hàm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cs typeface="Arial" charset="0"/>
              </a:rPr>
              <a:t>&gt;</a:t>
            </a:r>
            <a:endParaRPr lang="en-US" sz="2200" dirty="0">
              <a:solidFill>
                <a:prstClr val="black"/>
              </a:solidFill>
              <a:latin typeface="Times New Roman (Headings)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3048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8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" y="990600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Cú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pháp</a:t>
            </a:r>
            <a:endParaRPr lang="en-US" sz="2400" dirty="0">
              <a:solidFill>
                <a:srgbClr val="FF6600"/>
              </a:solidFill>
              <a:latin typeface="Times New Roman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5146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Ví</a:t>
            </a:r>
            <a:r>
              <a:rPr lang="en-US" sz="24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  <a:latin typeface="Times New Roman (Headings)"/>
              </a:rPr>
              <a:t>dụ</a:t>
            </a:r>
            <a:endParaRPr lang="en-US" sz="2400" dirty="0">
              <a:solidFill>
                <a:srgbClr val="FF6600"/>
              </a:solidFill>
              <a:latin typeface="Times New Roman (Headings)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0500" y="3158762"/>
            <a:ext cx="8763000" cy="697342"/>
          </a:xfrm>
          <a:prstGeom prst="roundRect">
            <a:avLst>
              <a:gd name="adj" fmla="val 650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0000FF"/>
                </a:solidFill>
                <a:latin typeface="Times New Roman (Headings)"/>
                <a:cs typeface="Arial" charset="0"/>
              </a:rPr>
              <a:t>DROP FUNCTION </a:t>
            </a:r>
            <a:r>
              <a:rPr lang="en-US" sz="2200" dirty="0" smtClean="0">
                <a:solidFill>
                  <a:prstClr val="black"/>
                </a:solidFill>
                <a:latin typeface="Times New Roman (Headings)"/>
                <a:cs typeface="Arial" charset="0"/>
              </a:rPr>
              <a:t>TONG</a:t>
            </a:r>
            <a:endParaRPr lang="en-US" sz="2200" dirty="0">
              <a:solidFill>
                <a:prstClr val="black"/>
              </a:solidFill>
              <a:latin typeface="Times New Roman (Headings)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25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04" y="2967335"/>
            <a:ext cx="900720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FOR LISTENING</a:t>
            </a:r>
            <a:endParaRPr lang="en-US" sz="5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774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1143000"/>
            <a:ext cx="9144001" cy="4876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12510" y="1143000"/>
            <a:ext cx="904915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16521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Khái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niệm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người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dùng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( user define function):</a:t>
            </a: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vi-VN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Là </a:t>
            </a:r>
            <a:r>
              <a:rPr lang="vi-VN" sz="2600" dirty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một đối tượng CSDL chứa các câu lệnh SQL, được biên dịch sẵn và lưu trữ trong </a:t>
            </a:r>
            <a:r>
              <a:rPr lang="vi-VN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CSDL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.</a:t>
            </a: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</a:t>
            </a:r>
            <a:r>
              <a:rPr lang="vi-VN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hực </a:t>
            </a:r>
            <a:r>
              <a:rPr lang="vi-VN" sz="2600" dirty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hiện một hành động như các tính toán phức tạp và trả về kết quả là một giá trị.</a:t>
            </a: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trả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về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có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thể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là</a:t>
            </a:r>
            <a:r>
              <a:rPr lang="en-US" sz="2600" dirty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:</a:t>
            </a:r>
          </a:p>
          <a:p>
            <a:pPr lvl="1" eaLnBrk="1" hangingPunct="1">
              <a:buClr>
                <a:srgbClr val="FF9933"/>
              </a:buClr>
              <a:buFont typeface="Wingdings" pitchFamily="2" charset="2"/>
              <a:buChar char="§"/>
              <a:defRPr/>
            </a:pP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vô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hướng</a:t>
            </a:r>
            <a:endParaRPr lang="en-US" sz="2600" dirty="0" smtClean="0">
              <a:solidFill>
                <a:prstClr val="black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  <a:p>
            <a:pPr lvl="1" eaLnBrk="1" hangingPunct="1">
              <a:buClr>
                <a:srgbClr val="FF9933"/>
              </a:buClr>
              <a:buFont typeface="Wingdings" pitchFamily="2" charset="2"/>
              <a:buChar char="§"/>
              <a:defRPr/>
            </a:pP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dữ</a:t>
            </a:r>
            <a:r>
              <a:rPr lang="en-US" sz="26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liệu</a:t>
            </a:r>
            <a:endParaRPr lang="en-US" sz="2600" dirty="0">
              <a:solidFill>
                <a:prstClr val="black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8386" y="304800"/>
            <a:ext cx="2057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 err="1" smtClean="0">
                <a:solidFill>
                  <a:srgbClr val="F16521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Giới</a:t>
            </a:r>
            <a:r>
              <a:rPr lang="en-US" sz="3400" b="1" dirty="0" smtClean="0">
                <a:solidFill>
                  <a:srgbClr val="F16521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F16521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thiệu</a:t>
            </a:r>
            <a:endParaRPr lang="en-US" sz="3400" b="1" dirty="0">
              <a:solidFill>
                <a:srgbClr val="F16521"/>
              </a:solidFill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46587" y="1104900"/>
            <a:ext cx="826401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300" dirty="0" err="1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Tương</a:t>
            </a:r>
            <a:r>
              <a:rPr lang="en-US" sz="2300" dirty="0" smtClean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tự</a:t>
            </a:r>
            <a:r>
              <a:rPr lang="en-US" sz="2300" dirty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như</a:t>
            </a:r>
            <a:r>
              <a:rPr lang="en-US" sz="2300" dirty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Stored Procedure</a:t>
            </a:r>
          </a:p>
          <a:p>
            <a:pPr marL="744538" lvl="2" indent="-233363" eaLnBrk="1" hangingPunct="1">
              <a:defRPr/>
            </a:pPr>
            <a:r>
              <a:rPr lang="vi-VN" sz="2300" dirty="0">
                <a:latin typeface="Times New Roman (Headings)"/>
                <a:ea typeface="Segoe UI" pitchFamily="34" charset="0"/>
                <a:cs typeface="Segoe UI" pitchFamily="34" charset="0"/>
              </a:rPr>
              <a:t>Là một đối </a:t>
            </a:r>
            <a:r>
              <a:rPr lang="vi-VN" sz="2300" dirty="0" smtClean="0">
                <a:latin typeface="Times New Roman (Headings)"/>
                <a:ea typeface="Segoe UI" pitchFamily="34" charset="0"/>
                <a:cs typeface="Segoe UI" pitchFamily="34" charset="0"/>
              </a:rPr>
              <a:t>tượng </a:t>
            </a:r>
            <a:r>
              <a:rPr lang="vi-VN" sz="2300" dirty="0">
                <a:latin typeface="Times New Roman (Headings)"/>
                <a:ea typeface="Segoe UI" pitchFamily="34" charset="0"/>
                <a:cs typeface="Segoe UI" pitchFamily="34" charset="0"/>
              </a:rPr>
              <a:t>CSDL chứa các câu lệnh SQL, được biên dịch sẵn và lưu trữ trong CSDL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.</a:t>
            </a: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300" dirty="0" err="1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Khác</a:t>
            </a:r>
            <a:r>
              <a:rPr lang="en-US" sz="2300" dirty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300" dirty="0">
                <a:solidFill>
                  <a:prstClr val="black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Stored Procedure </a:t>
            </a:r>
          </a:p>
          <a:p>
            <a:pPr marL="744538" lvl="2" indent="-233363" eaLnBrk="1" hangingPunct="1">
              <a:defRPr/>
            </a:pP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Các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luôn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phải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trả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về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,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sử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câu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lệnh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RETURN</a:t>
            </a:r>
          </a:p>
          <a:p>
            <a:pPr marL="744538" lvl="2" indent="-233363" eaLnBrk="1" hangingPunct="1">
              <a:defRPr/>
            </a:pPr>
            <a:r>
              <a:rPr lang="vi-VN" sz="2300" dirty="0">
                <a:latin typeface="Times New Roman (Headings)"/>
                <a:ea typeface="Segoe UI" pitchFamily="34" charset="0"/>
                <a:cs typeface="Segoe UI" pitchFamily="34" charset="0"/>
              </a:rPr>
              <a:t>Hàm không có tham số đầu ra</a:t>
            </a:r>
          </a:p>
          <a:p>
            <a:pPr marL="744538" lvl="2" indent="-233363" eaLnBrk="1" hangingPunct="1">
              <a:defRPr/>
            </a:pPr>
            <a:r>
              <a:rPr lang="vi-VN" sz="2300" dirty="0">
                <a:latin typeface="Times New Roman (Headings)"/>
                <a:ea typeface="Segoe UI" pitchFamily="34" charset="0"/>
                <a:cs typeface="Segoe UI" pitchFamily="34" charset="0"/>
              </a:rPr>
              <a:t>Không được chứa các câu lệnh INSERT, UPDATE, DELETE một bảng hoặc view đang tồn tại trong CSDL</a:t>
            </a:r>
          </a:p>
          <a:p>
            <a:pPr marL="744538" lvl="2" indent="-233363" eaLnBrk="1" hangingPunct="1">
              <a:defRPr/>
            </a:pP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Có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thể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tạo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,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tạm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,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biến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và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thực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hiện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các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câu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lệnh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INSERT, UPDATE, DELETE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trên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các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,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tạm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,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biến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vừa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tạo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trong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thân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300" dirty="0" err="1"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300" dirty="0">
                <a:latin typeface="Times New Roman (Headings)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499157" y="314980"/>
            <a:ext cx="41456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16521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So </a:t>
            </a:r>
            <a:r>
              <a:rPr lang="en-US" sz="3000" b="1" dirty="0" err="1" smtClean="0">
                <a:solidFill>
                  <a:srgbClr val="F16521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sánh</a:t>
            </a:r>
            <a:r>
              <a:rPr lang="en-US" sz="3000" b="1" dirty="0" smtClean="0">
                <a:solidFill>
                  <a:srgbClr val="F16521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16521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hàm</a:t>
            </a:r>
            <a:r>
              <a:rPr lang="en-US" sz="3000" b="1" dirty="0" smtClean="0">
                <a:solidFill>
                  <a:srgbClr val="F16521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16521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với</a:t>
            </a:r>
            <a:r>
              <a:rPr lang="en-US" sz="3000" b="1" dirty="0" smtClean="0">
                <a:solidFill>
                  <a:srgbClr val="F16521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16521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thủ</a:t>
            </a:r>
            <a:r>
              <a:rPr lang="en-US" sz="3000" b="1" dirty="0" smtClean="0">
                <a:solidFill>
                  <a:srgbClr val="F16521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16521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tục</a:t>
            </a:r>
            <a:endParaRPr lang="en-US" sz="3000" b="1" dirty="0">
              <a:solidFill>
                <a:srgbClr val="F16521"/>
              </a:solidFill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12236"/>
              </p:ext>
            </p:extLst>
          </p:nvPr>
        </p:nvGraphicFramePr>
        <p:xfrm>
          <a:off x="190500" y="1619735"/>
          <a:ext cx="8648700" cy="3595139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15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Kiểu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hàm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 (Headings)"/>
                        <a:cs typeface="Arial" charset="0"/>
                      </a:endParaRPr>
                    </a:p>
                  </a:txBody>
                  <a:tcPr marL="68580" marR="68580" marT="9144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Mô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tả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 (Headings)"/>
                        <a:cs typeface="Arial" charset="0"/>
                      </a:endParaRPr>
                    </a:p>
                  </a:txBody>
                  <a:tcPr marL="68580" marR="68580" marT="9144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Hàm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trị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vô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hướng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 (Headings)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 (Headings)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Trả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về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giá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trị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đơn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của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mọi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kiểu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dữ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liệu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T-SQL.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 (Headings)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91440" marB="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Hàm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trị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bảng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đơn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giản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 (Headings)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Trả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về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bảng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là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kết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quả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của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một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câu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lệnh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SELECT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đơn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 (Headings)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91440" marB="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Hàm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trị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bảng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đa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câu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ea typeface="Segoe UI" pitchFamily="34" charset="0"/>
                          <a:cs typeface="Segoe UI" pitchFamily="34" charset="0"/>
                        </a:rPr>
                        <a:t>lệnh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 (Headings)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Trả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về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bảng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là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kết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quả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của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nhiều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câu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lệnh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 (Headings)"/>
                          <a:cs typeface="Arial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 (Headings)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91440" marB="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650557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Các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loại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người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dùng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tự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định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nghĩa</a:t>
            </a:r>
            <a:endParaRPr lang="en-US" sz="2800" b="1" dirty="0">
              <a:solidFill>
                <a:srgbClr val="F16521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19400" y="533400"/>
            <a:ext cx="3505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err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4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chi </a:t>
            </a:r>
            <a:r>
              <a:rPr lang="en-US" sz="3400" b="1" dirty="0" err="1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34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1447800"/>
            <a:ext cx="7435970" cy="2971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337546" y="1676400"/>
            <a:ext cx="6825254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Giới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thiệu</a:t>
            </a:r>
            <a:endParaRPr lang="en-US" sz="3000" dirty="0" smtClean="0">
              <a:solidFill>
                <a:schemeClr val="bg1">
                  <a:lumMod val="50000"/>
                </a:schemeClr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schemeClr val="tx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Tạo</a:t>
            </a:r>
            <a:r>
              <a:rPr lang="en-US" sz="3000" dirty="0" smtClean="0">
                <a:solidFill>
                  <a:schemeClr val="tx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Function</a:t>
            </a: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Hiệu</a:t>
            </a:r>
            <a:r>
              <a:rPr lang="en-US" sz="3000" dirty="0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3000" dirty="0" err="1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chỉnh</a:t>
            </a:r>
            <a:r>
              <a:rPr lang="en-US" sz="3000" dirty="0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Function </a:t>
            </a:r>
          </a:p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3000" dirty="0" err="1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Xóa</a:t>
            </a:r>
            <a:r>
              <a:rPr lang="en-US" sz="3000" dirty="0" smtClean="0">
                <a:solidFill>
                  <a:prstClr val="white">
                    <a:lumMod val="50000"/>
                  </a:prstClr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5780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09600"/>
            <a:ext cx="9144000" cy="3505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err="1" smtClean="0">
                <a:solidFill>
                  <a:srgbClr val="FF6600"/>
                </a:solidFill>
                <a:latin typeface="Times New Roman (Headings)"/>
              </a:rPr>
              <a:t>Cú</a:t>
            </a:r>
            <a:r>
              <a:rPr lang="en-US" sz="2100" dirty="0" smtClean="0">
                <a:solidFill>
                  <a:srgbClr val="FF6600"/>
                </a:solidFill>
                <a:latin typeface="Times New Roman (Headings)"/>
              </a:rPr>
              <a:t> </a:t>
            </a:r>
            <a:r>
              <a:rPr lang="en-US" sz="2100" dirty="0" err="1" smtClean="0">
                <a:solidFill>
                  <a:srgbClr val="FF6600"/>
                </a:solidFill>
                <a:latin typeface="Times New Roman (Headings)"/>
              </a:rPr>
              <a:t>pháp</a:t>
            </a:r>
            <a:endParaRPr lang="en-US" sz="2100" dirty="0" smtClean="0">
              <a:solidFill>
                <a:srgbClr val="FF6600"/>
              </a:solidFill>
              <a:latin typeface="Times New Roman (Headings)"/>
            </a:endParaRPr>
          </a:p>
          <a:p>
            <a:pPr lvl="1"/>
            <a:r>
              <a:rPr lang="vi-VN" sz="2100" dirty="0" smtClean="0">
                <a:solidFill>
                  <a:srgbClr val="0000FF"/>
                </a:solidFill>
                <a:latin typeface="Times New Roman (Headings)"/>
              </a:rPr>
              <a:t>C</a:t>
            </a:r>
            <a:r>
              <a:rPr lang="vi-VN" sz="2100" dirty="0" smtClean="0">
                <a:solidFill>
                  <a:srgbClr val="0000FF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REATE </a:t>
            </a:r>
            <a:r>
              <a:rPr lang="vi-VN" sz="2100" dirty="0" smtClean="0">
                <a:solidFill>
                  <a:srgbClr val="0000FF"/>
                </a:solidFill>
                <a:latin typeface="Times New Roman (Headings)"/>
              </a:rPr>
              <a:t>FUNCTION 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&lt;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T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ên </a:t>
            </a:r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hàm&gt;</a:t>
            </a:r>
          </a:p>
          <a:p>
            <a:pPr lvl="1"/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([@&lt;tên tham số&gt; &lt;kiểu dữ liệu&gt; [= &lt;Giá trị mặc định&gt;]] [, 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…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n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])</a:t>
            </a:r>
            <a:endParaRPr lang="vi-VN" sz="2100" dirty="0">
              <a:solidFill>
                <a:schemeClr val="tx1"/>
              </a:solidFill>
              <a:latin typeface="Times New Roman (Headings)"/>
            </a:endParaRPr>
          </a:p>
          <a:p>
            <a:pPr lvl="1"/>
            <a:r>
              <a:rPr lang="vi-VN" sz="2100" dirty="0">
                <a:solidFill>
                  <a:srgbClr val="0000FF"/>
                </a:solidFill>
                <a:latin typeface="Times New Roman (Headings)"/>
              </a:rPr>
              <a:t>RETURNS</a:t>
            </a:r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 &lt;kiểu dữ 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liệu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 (Headings)"/>
              </a:rPr>
              <a:t>trả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 (Headings)"/>
              </a:rPr>
              <a:t>về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&gt;</a:t>
            </a:r>
            <a:endParaRPr lang="vi-VN" sz="2100" dirty="0">
              <a:solidFill>
                <a:schemeClr val="tx1"/>
              </a:solidFill>
              <a:latin typeface="Times New Roman (Headings)"/>
            </a:endParaRPr>
          </a:p>
          <a:p>
            <a:pPr lvl="1"/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[WITH [ENCRYPTION] [, SCHEMABINDING] [, &lt;Mệnh đề EXECUTE AS&gt;]]</a:t>
            </a:r>
          </a:p>
          <a:p>
            <a:pPr lvl="1"/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[</a:t>
            </a:r>
            <a:r>
              <a:rPr lang="vi-VN" sz="2100" dirty="0">
                <a:solidFill>
                  <a:srgbClr val="0000FF"/>
                </a:solidFill>
                <a:latin typeface="Times New Roman (Headings)"/>
              </a:rPr>
              <a:t>AS</a:t>
            </a:r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]</a:t>
            </a:r>
          </a:p>
          <a:p>
            <a:pPr lvl="1"/>
            <a:r>
              <a:rPr lang="vi-VN" sz="2100" dirty="0">
                <a:solidFill>
                  <a:srgbClr val="0000FF"/>
                </a:solidFill>
                <a:latin typeface="Times New Roman (Headings)"/>
              </a:rPr>
              <a:t>BEGIN</a:t>
            </a:r>
          </a:p>
          <a:p>
            <a:pPr lvl="1"/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	[&lt;Câu lệnh SQL&gt;]</a:t>
            </a:r>
          </a:p>
          <a:p>
            <a:pPr lvl="1"/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	</a:t>
            </a:r>
            <a:r>
              <a:rPr lang="vi-VN" sz="2100" dirty="0">
                <a:solidFill>
                  <a:srgbClr val="0000FF"/>
                </a:solidFill>
                <a:latin typeface="Times New Roman (Headings)"/>
              </a:rPr>
              <a:t>RETURN</a:t>
            </a:r>
            <a:r>
              <a:rPr lang="vi-VN" sz="2100" dirty="0">
                <a:solidFill>
                  <a:schemeClr val="tx1"/>
                </a:solidFill>
                <a:latin typeface="Times New Roman (Headings)"/>
              </a:rPr>
              <a:t> 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&lt;</a:t>
            </a:r>
            <a:r>
              <a:rPr lang="en-US" sz="2100" dirty="0" err="1" smtClean="0">
                <a:solidFill>
                  <a:schemeClr val="tx1"/>
                </a:solidFill>
                <a:latin typeface="Times New Roman (Headings)"/>
              </a:rPr>
              <a:t>Gía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 (Headings)"/>
              </a:rPr>
              <a:t>trị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 (Headings)"/>
              </a:rPr>
              <a:t>trả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 (Headings)"/>
              </a:rPr>
              <a:t>về</a:t>
            </a:r>
            <a:r>
              <a:rPr lang="vi-VN" sz="2100" dirty="0" smtClean="0">
                <a:solidFill>
                  <a:schemeClr val="tx1"/>
                </a:solidFill>
                <a:latin typeface="Times New Roman (Headings)"/>
              </a:rPr>
              <a:t>&gt;</a:t>
            </a:r>
            <a:endParaRPr lang="vi-VN" sz="2100" dirty="0">
              <a:solidFill>
                <a:schemeClr val="tx1"/>
              </a:solidFill>
              <a:latin typeface="Times New Roman (Headings)"/>
            </a:endParaRPr>
          </a:p>
          <a:p>
            <a:pPr lvl="1"/>
            <a:r>
              <a:rPr lang="vi-VN" sz="2100" dirty="0">
                <a:solidFill>
                  <a:srgbClr val="0000FF"/>
                </a:solidFill>
                <a:latin typeface="Times New Roman (Headings)"/>
              </a:rPr>
              <a:t>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8044" y="86380"/>
            <a:ext cx="5367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Tạo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vô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hướng</a:t>
            </a:r>
            <a:endParaRPr lang="en-US" sz="2800" b="1" dirty="0">
              <a:solidFill>
                <a:srgbClr val="F16521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0" y="4343400"/>
            <a:ext cx="9144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4675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sz="2500" dirty="0" err="1" smtClean="0">
                <a:solidFill>
                  <a:srgbClr val="FF660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Lưu</a:t>
            </a:r>
            <a:r>
              <a:rPr lang="en-US" sz="2500" dirty="0" smtClean="0">
                <a:solidFill>
                  <a:srgbClr val="FF660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ý</a:t>
            </a:r>
          </a:p>
          <a:p>
            <a:pPr marL="573088" lvl="2" indent="-341313" eaLnBrk="1" hangingPunct="1">
              <a:defRPr/>
            </a:pPr>
            <a:r>
              <a:rPr lang="en-US" sz="2500" dirty="0" err="1" smtClean="0">
                <a:latin typeface="Times New Roman (Headings)"/>
                <a:ea typeface="Segoe UI" pitchFamily="34" charset="0"/>
                <a:cs typeface="Segoe UI" pitchFamily="34" charset="0"/>
              </a:rPr>
              <a:t>Không</a:t>
            </a:r>
            <a:r>
              <a:rPr lang="en-US" sz="2500" dirty="0" smtClean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thể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truyền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tham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số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theo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tên</a:t>
            </a:r>
            <a:endParaRPr lang="en-US" sz="2500" dirty="0">
              <a:latin typeface="Times New Roman (Headings)"/>
              <a:ea typeface="Segoe UI" pitchFamily="34" charset="0"/>
              <a:cs typeface="Segoe UI" pitchFamily="34" charset="0"/>
            </a:endParaRPr>
          </a:p>
          <a:p>
            <a:pPr marL="573088" lvl="2" indent="-341313" eaLnBrk="1" hangingPunct="1">
              <a:buClr>
                <a:srgbClr val="F16521"/>
              </a:buClr>
              <a:defRPr/>
            </a:pP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Truyền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đầy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đủ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các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tham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số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theo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vị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trí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.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Kể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cả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tham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số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tùy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,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nếu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muốn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sử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mặc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định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,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phải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đặt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từ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khóa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b="1" dirty="0">
                <a:latin typeface="Times New Roman (Headings)"/>
                <a:ea typeface="Segoe UI" pitchFamily="34" charset="0"/>
                <a:cs typeface="Segoe UI" pitchFamily="34" charset="0"/>
              </a:rPr>
              <a:t>DEFAULT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tại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đúng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vị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trí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tham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số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tùy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2500" dirty="0"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500" dirty="0" err="1">
                <a:latin typeface="Times New Roman (Headings)"/>
                <a:ea typeface="Segoe UI" pitchFamily="34" charset="0"/>
                <a:cs typeface="Segoe UI" pitchFamily="34" charset="0"/>
              </a:rPr>
              <a:t>đó</a:t>
            </a:r>
            <a:endParaRPr lang="en-US" sz="2500" dirty="0"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399" y="990600"/>
            <a:ext cx="8763000" cy="2667000"/>
          </a:xfrm>
          <a:prstGeom prst="roundRect">
            <a:avLst>
              <a:gd name="adj" fmla="val 6506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86C157"/>
                </a:solidFill>
                <a:latin typeface="Times New Roman (Headings)"/>
                <a:cs typeface="Arial" charset="0"/>
              </a:rPr>
              <a:t>-- </a:t>
            </a:r>
            <a:r>
              <a:rPr lang="en-US" sz="2200" dirty="0" err="1">
                <a:solidFill>
                  <a:srgbClr val="86C157"/>
                </a:solidFill>
                <a:latin typeface="Times New Roman (Headings)"/>
              </a:rPr>
              <a:t>Câu</a:t>
            </a:r>
            <a:r>
              <a:rPr lang="en-US" sz="2200" dirty="0">
                <a:solidFill>
                  <a:srgbClr val="86C157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rgbClr val="86C157"/>
                </a:solidFill>
                <a:latin typeface="Times New Roman (Headings)"/>
              </a:rPr>
              <a:t>lệnh</a:t>
            </a:r>
            <a:r>
              <a:rPr lang="en-US" sz="2200" dirty="0">
                <a:solidFill>
                  <a:srgbClr val="86C157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rgbClr val="86C157"/>
                </a:solidFill>
                <a:latin typeface="Times New Roman (Headings)"/>
              </a:rPr>
              <a:t>tạo</a:t>
            </a:r>
            <a:r>
              <a:rPr lang="en-US" sz="2200" dirty="0">
                <a:solidFill>
                  <a:srgbClr val="86C157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rgbClr val="86C157"/>
                </a:solidFill>
                <a:latin typeface="Times New Roman (Headings)"/>
              </a:rPr>
              <a:t>hàm</a:t>
            </a:r>
            <a:r>
              <a:rPr lang="en-US" sz="2200" dirty="0">
                <a:solidFill>
                  <a:srgbClr val="86C157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rgbClr val="86C157"/>
                </a:solidFill>
                <a:latin typeface="Times New Roman (Headings)"/>
              </a:rPr>
              <a:t>giá</a:t>
            </a:r>
            <a:r>
              <a:rPr lang="en-US" sz="2200" dirty="0">
                <a:solidFill>
                  <a:srgbClr val="86C157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rgbClr val="86C157"/>
                </a:solidFill>
                <a:latin typeface="Times New Roman (Headings)"/>
              </a:rPr>
              <a:t>trị</a:t>
            </a:r>
            <a:r>
              <a:rPr lang="en-US" sz="2200" dirty="0">
                <a:solidFill>
                  <a:srgbClr val="86C157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rgbClr val="86C157"/>
                </a:solidFill>
                <a:latin typeface="Times New Roman (Headings)"/>
              </a:rPr>
              <a:t>vô</a:t>
            </a:r>
            <a:r>
              <a:rPr lang="en-US" sz="2200" dirty="0">
                <a:solidFill>
                  <a:srgbClr val="86C157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rgbClr val="86C157"/>
                </a:solidFill>
                <a:latin typeface="Times New Roman (Headings)"/>
              </a:rPr>
              <a:t>hướng</a:t>
            </a:r>
            <a:r>
              <a:rPr lang="en-US" sz="2200" dirty="0">
                <a:solidFill>
                  <a:srgbClr val="86C157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rgbClr val="86C157"/>
                </a:solidFill>
                <a:latin typeface="Times New Roman (Headings)"/>
              </a:rPr>
              <a:t>trả</a:t>
            </a:r>
            <a:r>
              <a:rPr lang="en-US" sz="2200" dirty="0">
                <a:solidFill>
                  <a:srgbClr val="86C157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rgbClr val="86C157"/>
                </a:solidFill>
                <a:latin typeface="Times New Roman (Headings)"/>
              </a:rPr>
              <a:t>về</a:t>
            </a:r>
            <a:r>
              <a:rPr lang="en-US" sz="2200" dirty="0">
                <a:solidFill>
                  <a:srgbClr val="86C157"/>
                </a:solidFill>
                <a:latin typeface="Times New Roman (Headings)"/>
              </a:rPr>
              <a:t> </a:t>
            </a:r>
            <a:r>
              <a:rPr lang="en-US" sz="2200" dirty="0" err="1">
                <a:solidFill>
                  <a:srgbClr val="86C157"/>
                </a:solidFill>
                <a:latin typeface="Times New Roman (Headings)"/>
              </a:rPr>
              <a:t>tổng</a:t>
            </a:r>
            <a:r>
              <a:rPr lang="en-US" sz="2200" dirty="0">
                <a:solidFill>
                  <a:srgbClr val="86C157"/>
                </a:solidFill>
                <a:latin typeface="Times New Roman (Headings)"/>
              </a:rPr>
              <a:t> </a:t>
            </a:r>
            <a:r>
              <a:rPr lang="en-US" sz="2200" dirty="0" smtClean="0">
                <a:solidFill>
                  <a:srgbClr val="86C157"/>
                </a:solidFill>
                <a:latin typeface="Times New Roman (Headings)"/>
              </a:rPr>
              <a:t>2 </a:t>
            </a:r>
            <a:r>
              <a:rPr lang="en-US" sz="2200" dirty="0" err="1" smtClean="0">
                <a:solidFill>
                  <a:srgbClr val="86C157"/>
                </a:solidFill>
                <a:latin typeface="Times New Roman (Headings)"/>
              </a:rPr>
              <a:t>số</a:t>
            </a:r>
            <a:r>
              <a:rPr lang="en-US" sz="2200" dirty="0" smtClean="0">
                <a:solidFill>
                  <a:srgbClr val="86C157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rgbClr val="86C157"/>
                </a:solidFill>
                <a:latin typeface="Times New Roman (Headings)"/>
              </a:rPr>
              <a:t>nguyên</a:t>
            </a:r>
            <a:endParaRPr lang="en-US" sz="2200" dirty="0">
              <a:solidFill>
                <a:srgbClr val="86C157"/>
              </a:solidFill>
              <a:latin typeface="Times New Roman (Headings)"/>
            </a:endParaRPr>
          </a:p>
          <a:p>
            <a:endParaRPr lang="en-US" sz="2200" dirty="0" smtClean="0">
              <a:solidFill>
                <a:srgbClr val="0000FF"/>
              </a:solidFill>
              <a:latin typeface="Times New Roman (Headings)"/>
              <a:cs typeface="Arial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CREATE FUNCTION </a:t>
            </a:r>
            <a:r>
              <a:rPr lang="en-US" sz="2200" dirty="0">
                <a:solidFill>
                  <a:schemeClr val="tx1"/>
                </a:solidFill>
                <a:latin typeface="Times New Roman (Headings)"/>
              </a:rPr>
              <a:t>TONG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sz="2200" dirty="0">
                <a:solidFill>
                  <a:schemeClr val="tx1"/>
                </a:solidFill>
                <a:latin typeface="Times New Roman (Headings)"/>
              </a:rPr>
              <a:t>@a </a:t>
            </a:r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INT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</a:t>
            </a:r>
            <a:r>
              <a:rPr lang="en-US" sz="2200" dirty="0">
                <a:latin typeface="Times New Roman (Headings)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 (Headings)"/>
              </a:rPr>
              <a:t>@b</a:t>
            </a:r>
            <a:r>
              <a:rPr lang="en-US" sz="2200" dirty="0">
                <a:latin typeface="Times New Roman (Headings)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INT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RETURNS INT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BEGIN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Times New Roman (Headings)"/>
              </a:rPr>
              <a:t>	RETURN</a:t>
            </a:r>
            <a:r>
              <a:rPr lang="en-US" sz="2200" dirty="0" smtClean="0">
                <a:latin typeface="Times New Roman (Headings)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 (Headings)"/>
              </a:rPr>
              <a:t>@a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+</a:t>
            </a:r>
            <a:r>
              <a:rPr lang="en-US" sz="2200" dirty="0">
                <a:solidFill>
                  <a:schemeClr val="tx1"/>
                </a:solidFill>
                <a:latin typeface="Times New Roman (Headings)"/>
              </a:rPr>
              <a:t>@b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END</a:t>
            </a:r>
            <a:endParaRPr lang="en-US" sz="2200" dirty="0">
              <a:solidFill>
                <a:srgbClr val="0000FF"/>
              </a:solidFill>
              <a:latin typeface="Times New Roman (Headings)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6688" y="228600"/>
            <a:ext cx="7501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Ví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dụ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1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về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vô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hướng</a:t>
            </a:r>
            <a:endParaRPr lang="en-US" sz="2800" b="1" dirty="0">
              <a:solidFill>
                <a:srgbClr val="F16521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" y="3927087"/>
            <a:ext cx="5486401" cy="2209800"/>
          </a:xfrm>
          <a:prstGeom prst="roundRect">
            <a:avLst>
              <a:gd name="adj" fmla="val 4654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b="1" dirty="0" smtClean="0">
                <a:solidFill>
                  <a:srgbClr val="92D050"/>
                </a:solidFill>
                <a:latin typeface="Times New Roman (Headings)"/>
                <a:cs typeface="Arial" charset="0"/>
              </a:rPr>
              <a:t>-- </a:t>
            </a:r>
            <a:r>
              <a:rPr lang="fr-FR" sz="2200" dirty="0" err="1" smtClean="0">
                <a:solidFill>
                  <a:srgbClr val="92D050"/>
                </a:solidFill>
                <a:latin typeface="Times New Roman (Headings)"/>
                <a:cs typeface="Arial" charset="0"/>
              </a:rPr>
              <a:t>Gọi</a:t>
            </a:r>
            <a:r>
              <a:rPr lang="fr-FR" sz="2200" dirty="0" smtClean="0">
                <a:solidFill>
                  <a:srgbClr val="92D050"/>
                </a:solidFill>
                <a:latin typeface="Times New Roman (Headings)"/>
                <a:cs typeface="Arial" charset="0"/>
              </a:rPr>
              <a:t> </a:t>
            </a:r>
            <a:r>
              <a:rPr lang="fr-FR" sz="2200" dirty="0" err="1" smtClean="0">
                <a:solidFill>
                  <a:srgbClr val="92D050"/>
                </a:solidFill>
                <a:latin typeface="Times New Roman (Headings)"/>
                <a:cs typeface="Arial" charset="0"/>
              </a:rPr>
              <a:t>hàm</a:t>
            </a:r>
            <a:r>
              <a:rPr lang="fr-FR" sz="2200" dirty="0" smtClean="0">
                <a:solidFill>
                  <a:srgbClr val="92D050"/>
                </a:solidFill>
                <a:latin typeface="Times New Roman (Headings)"/>
                <a:cs typeface="Arial" charset="0"/>
              </a:rPr>
              <a:t> </a:t>
            </a:r>
            <a:r>
              <a:rPr lang="fr-FR" sz="2200" dirty="0" err="1" smtClean="0">
                <a:solidFill>
                  <a:srgbClr val="92D050"/>
                </a:solidFill>
                <a:latin typeface="Times New Roman (Headings)"/>
                <a:cs typeface="Arial" charset="0"/>
              </a:rPr>
              <a:t>cách</a:t>
            </a:r>
            <a:r>
              <a:rPr lang="fr-FR" sz="2200" dirty="0" smtClean="0">
                <a:solidFill>
                  <a:srgbClr val="92D050"/>
                </a:solidFill>
                <a:latin typeface="Times New Roman (Headings)"/>
                <a:cs typeface="Arial" charset="0"/>
              </a:rPr>
              <a:t> 1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PRINT</a:t>
            </a:r>
            <a:r>
              <a:rPr lang="en-US" sz="2200" dirty="0">
                <a:latin typeface="Times New Roman (Headings)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imes New Roman (Headings)"/>
              </a:rPr>
              <a:t>'TONG: '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+</a:t>
            </a:r>
            <a:r>
              <a:rPr lang="en-US" sz="2200" dirty="0">
                <a:latin typeface="Times New Roman (Headings)"/>
              </a:rPr>
              <a:t> </a:t>
            </a:r>
            <a:r>
              <a:rPr lang="en-US" sz="2200" dirty="0" smtClean="0">
                <a:solidFill>
                  <a:srgbClr val="FF3399"/>
                </a:solidFill>
                <a:latin typeface="Times New Roman (Headings)"/>
              </a:rPr>
              <a:t>STR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Times New Roman (Headings)"/>
              </a:rPr>
              <a:t>dbo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.</a:t>
            </a:r>
            <a:r>
              <a:rPr lang="en-US" sz="2200" dirty="0" err="1">
                <a:solidFill>
                  <a:schemeClr val="tx1"/>
                </a:solidFill>
                <a:latin typeface="Times New Roman (Headings)"/>
              </a:rPr>
              <a:t>TONG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sz="2200" dirty="0">
                <a:solidFill>
                  <a:schemeClr val="tx1"/>
                </a:solidFill>
                <a:latin typeface="Times New Roman (Headings)"/>
              </a:rPr>
              <a:t>9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</a:t>
            </a:r>
            <a:r>
              <a:rPr lang="en-US" sz="2200" dirty="0">
                <a:solidFill>
                  <a:schemeClr val="tx1"/>
                </a:solidFill>
                <a:latin typeface="Times New Roman (Headings)"/>
              </a:rPr>
              <a:t>15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))</a:t>
            </a:r>
          </a:p>
          <a:p>
            <a:r>
              <a:rPr lang="fr-FR" sz="2200" dirty="0" smtClean="0">
                <a:solidFill>
                  <a:srgbClr val="86C157"/>
                </a:solidFill>
                <a:latin typeface="Times New Roman (Headings)"/>
                <a:cs typeface="Arial" charset="0"/>
              </a:rPr>
              <a:t>-- </a:t>
            </a:r>
            <a:r>
              <a:rPr lang="fr-FR" sz="2200" dirty="0" err="1" smtClean="0">
                <a:solidFill>
                  <a:srgbClr val="86C157"/>
                </a:solidFill>
                <a:latin typeface="Times New Roman (Headings)"/>
                <a:cs typeface="Arial" charset="0"/>
              </a:rPr>
              <a:t>Gọi</a:t>
            </a:r>
            <a:r>
              <a:rPr lang="fr-FR" sz="2200" dirty="0" smtClean="0">
                <a:solidFill>
                  <a:srgbClr val="86C157"/>
                </a:solidFill>
                <a:latin typeface="Times New Roman (Headings)"/>
                <a:cs typeface="Arial" charset="0"/>
              </a:rPr>
              <a:t> </a:t>
            </a:r>
            <a:r>
              <a:rPr lang="fr-FR" sz="2200" dirty="0" err="1" smtClean="0">
                <a:solidFill>
                  <a:srgbClr val="86C157"/>
                </a:solidFill>
                <a:latin typeface="Times New Roman (Headings)"/>
                <a:cs typeface="Arial" charset="0"/>
              </a:rPr>
              <a:t>hàm</a:t>
            </a:r>
            <a:r>
              <a:rPr lang="fr-FR" sz="2200" dirty="0" smtClean="0">
                <a:solidFill>
                  <a:srgbClr val="86C157"/>
                </a:solidFill>
                <a:latin typeface="Times New Roman (Headings)"/>
                <a:cs typeface="Arial" charset="0"/>
              </a:rPr>
              <a:t> </a:t>
            </a:r>
            <a:r>
              <a:rPr lang="fr-FR" sz="2200" dirty="0" err="1" smtClean="0">
                <a:solidFill>
                  <a:srgbClr val="86C157"/>
                </a:solidFill>
                <a:latin typeface="Times New Roman (Headings)"/>
                <a:cs typeface="Arial" charset="0"/>
              </a:rPr>
              <a:t>cách</a:t>
            </a:r>
            <a:r>
              <a:rPr lang="fr-FR" sz="2200" dirty="0" smtClean="0">
                <a:solidFill>
                  <a:srgbClr val="86C157"/>
                </a:solidFill>
                <a:latin typeface="Times New Roman (Headings)"/>
                <a:cs typeface="Arial" charset="0"/>
              </a:rPr>
              <a:t> 2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DECLARE </a:t>
            </a:r>
            <a:r>
              <a:rPr lang="en-US" sz="2200" dirty="0">
                <a:solidFill>
                  <a:schemeClr val="tx1"/>
                </a:solidFill>
                <a:latin typeface="Times New Roman (Headings)"/>
              </a:rPr>
              <a:t>@TONG </a:t>
            </a:r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INT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SET </a:t>
            </a:r>
            <a:r>
              <a:rPr lang="en-US" sz="2200" dirty="0">
                <a:solidFill>
                  <a:schemeClr val="tx1"/>
                </a:solidFill>
                <a:latin typeface="Times New Roman (Headings)"/>
              </a:rPr>
              <a:t>@TONG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=</a:t>
            </a:r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 (Headings)"/>
              </a:rPr>
              <a:t>dbo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.</a:t>
            </a:r>
            <a:r>
              <a:rPr lang="en-US" sz="2200" dirty="0" err="1" smtClean="0">
                <a:solidFill>
                  <a:schemeClr val="tx1"/>
                </a:solidFill>
                <a:latin typeface="Times New Roman (Headings)"/>
              </a:rPr>
              <a:t>TONG</a:t>
            </a:r>
            <a:r>
              <a:rPr lang="en-US" sz="2200" dirty="0" smtClean="0">
                <a:solidFill>
                  <a:srgbClr val="0000FF"/>
                </a:solidFill>
                <a:latin typeface="Times New Roman (Headings)"/>
              </a:rPr>
              <a:t>(</a:t>
            </a:r>
            <a:r>
              <a:rPr lang="en-US" sz="2200" dirty="0" smtClean="0">
                <a:solidFill>
                  <a:schemeClr val="tx1"/>
                </a:solidFill>
                <a:latin typeface="Times New Roman (Headings)"/>
              </a:rPr>
              <a:t>9</a:t>
            </a:r>
            <a:r>
              <a:rPr lang="en-US" sz="2200" dirty="0" smtClean="0">
                <a:solidFill>
                  <a:srgbClr val="0000FF"/>
                </a:solidFill>
                <a:latin typeface="Times New Roman (Headings)"/>
              </a:rPr>
              <a:t>,</a:t>
            </a:r>
            <a:r>
              <a:rPr lang="en-US" sz="2200" dirty="0" smtClean="0">
                <a:solidFill>
                  <a:schemeClr val="tx1"/>
                </a:solidFill>
                <a:latin typeface="Times New Roman (Headings)"/>
              </a:rPr>
              <a:t>15</a:t>
            </a:r>
            <a:r>
              <a:rPr lang="en-US" sz="2200" dirty="0" smtClean="0">
                <a:solidFill>
                  <a:srgbClr val="0000FF"/>
                </a:solidFill>
                <a:latin typeface="Times New Roman (Headings)"/>
              </a:rPr>
              <a:t>)</a:t>
            </a:r>
            <a:endParaRPr lang="en-US" sz="2200" dirty="0">
              <a:solidFill>
                <a:srgbClr val="0000FF"/>
              </a:solidFill>
              <a:latin typeface="Times New Roman (Headings)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 (Headings)"/>
              </a:rPr>
              <a:t>SELECT </a:t>
            </a:r>
            <a:r>
              <a:rPr lang="en-US" sz="2200" dirty="0">
                <a:solidFill>
                  <a:schemeClr val="tx1"/>
                </a:solidFill>
                <a:latin typeface="Times New Roman (Headings)"/>
              </a:rPr>
              <a:t>@</a:t>
            </a:r>
            <a:r>
              <a:rPr lang="en-US" sz="2200" dirty="0" smtClean="0">
                <a:solidFill>
                  <a:schemeClr val="tx1"/>
                </a:solidFill>
                <a:latin typeface="Times New Roman (Headings)"/>
              </a:rPr>
              <a:t>TONG </a:t>
            </a:r>
            <a:r>
              <a:rPr lang="en-US" sz="2200" dirty="0" smtClean="0">
                <a:solidFill>
                  <a:srgbClr val="0000FF"/>
                </a:solidFill>
                <a:latin typeface="Times New Roman (Headings)"/>
              </a:rPr>
              <a:t>AS</a:t>
            </a:r>
            <a:r>
              <a:rPr lang="en-US" sz="2200" dirty="0" smtClean="0">
                <a:solidFill>
                  <a:schemeClr val="tx1"/>
                </a:solidFill>
                <a:latin typeface="Times New Roman (Headings)"/>
              </a:rPr>
              <a:t> TONG</a:t>
            </a:r>
            <a:endParaRPr lang="fr-FR" sz="2200" b="1" dirty="0">
              <a:solidFill>
                <a:schemeClr val="tx1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94" y="4343400"/>
            <a:ext cx="2689406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94" y="5061410"/>
            <a:ext cx="2689406" cy="10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90600"/>
            <a:ext cx="7096061" cy="2895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rgbClr val="92D05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-- </a:t>
            </a:r>
            <a:r>
              <a:rPr lang="en-US" sz="2100" dirty="0" err="1" smtClean="0">
                <a:solidFill>
                  <a:srgbClr val="92D05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Câu</a:t>
            </a:r>
            <a:r>
              <a:rPr lang="en-US" sz="2100" dirty="0" smtClean="0">
                <a:solidFill>
                  <a:srgbClr val="92D05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100" dirty="0" err="1" smtClean="0">
                <a:solidFill>
                  <a:srgbClr val="92D05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lệnh</a:t>
            </a:r>
            <a:r>
              <a:rPr lang="en-US" sz="2100" dirty="0" smtClean="0">
                <a:solidFill>
                  <a:srgbClr val="92D05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100" dirty="0" err="1" smtClean="0">
                <a:solidFill>
                  <a:srgbClr val="92D05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chuyển</a:t>
            </a:r>
            <a:r>
              <a:rPr lang="en-US" sz="2100" dirty="0" smtClean="0">
                <a:solidFill>
                  <a:srgbClr val="92D05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100" dirty="0" err="1" smtClean="0">
                <a:solidFill>
                  <a:srgbClr val="92D05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ngày</a:t>
            </a:r>
            <a:r>
              <a:rPr lang="en-US" sz="2100" dirty="0" smtClean="0">
                <a:solidFill>
                  <a:srgbClr val="92D05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100" dirty="0" err="1" smtClean="0">
                <a:solidFill>
                  <a:srgbClr val="92D05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về</a:t>
            </a:r>
            <a:r>
              <a:rPr lang="en-US" sz="2100" dirty="0" smtClean="0">
                <a:solidFill>
                  <a:srgbClr val="92D05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100" dirty="0" err="1" smtClean="0">
                <a:solidFill>
                  <a:srgbClr val="92D05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dạng</a:t>
            </a:r>
            <a:r>
              <a:rPr lang="en-US" sz="2100" dirty="0" smtClean="0">
                <a:solidFill>
                  <a:srgbClr val="92D050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DDMMYYYY</a:t>
            </a:r>
          </a:p>
          <a:p>
            <a:r>
              <a:rPr lang="en-US" sz="2100" dirty="0">
                <a:solidFill>
                  <a:srgbClr val="0000FF"/>
                </a:solidFill>
                <a:latin typeface="Times New Roman (Headings)"/>
              </a:rPr>
              <a:t>CREATE FUNCTION </a:t>
            </a:r>
            <a:r>
              <a:rPr lang="en-US" sz="2100" dirty="0">
                <a:solidFill>
                  <a:schemeClr val="tx1"/>
                </a:solidFill>
                <a:latin typeface="Times New Roman (Headings)"/>
              </a:rPr>
              <a:t>DDMMYYYY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sz="2100" dirty="0">
                <a:solidFill>
                  <a:schemeClr val="tx1"/>
                </a:solidFill>
                <a:latin typeface="Times New Roman (Headings)"/>
              </a:rPr>
              <a:t>@date </a:t>
            </a:r>
            <a:r>
              <a:rPr lang="en-US" sz="2100" dirty="0">
                <a:solidFill>
                  <a:srgbClr val="0000FF"/>
                </a:solidFill>
                <a:latin typeface="Times New Roman (Headings)"/>
              </a:rPr>
              <a:t>SMALLDATETIME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</a:t>
            </a:r>
          </a:p>
          <a:p>
            <a:r>
              <a:rPr lang="en-US" sz="2100" dirty="0">
                <a:solidFill>
                  <a:srgbClr val="0000FF"/>
                </a:solidFill>
                <a:latin typeface="Times New Roman (Headings)"/>
              </a:rPr>
              <a:t>RETURNS</a:t>
            </a:r>
            <a:r>
              <a:rPr lang="en-US" sz="2100" dirty="0">
                <a:latin typeface="Times New Roman (Headings)"/>
              </a:rPr>
              <a:t> </a:t>
            </a:r>
            <a:r>
              <a:rPr lang="en-US" sz="2100" dirty="0" smtClean="0">
                <a:solidFill>
                  <a:srgbClr val="0000FF"/>
                </a:solidFill>
                <a:latin typeface="Times New Roman (Headings)"/>
              </a:rPr>
              <a:t>VARCHAR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sz="2100" dirty="0" smtClean="0">
                <a:solidFill>
                  <a:schemeClr val="tx1"/>
                </a:solidFill>
                <a:latin typeface="Times New Roman (Headings)"/>
              </a:rPr>
              <a:t>10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</a:t>
            </a:r>
          </a:p>
          <a:p>
            <a:r>
              <a:rPr lang="en-US" sz="2100" dirty="0">
                <a:solidFill>
                  <a:srgbClr val="0000FF"/>
                </a:solidFill>
                <a:latin typeface="Times New Roman (Headings)"/>
              </a:rPr>
              <a:t>BEGIN</a:t>
            </a:r>
          </a:p>
          <a:p>
            <a:r>
              <a:rPr lang="en-US" sz="2100" dirty="0" smtClean="0">
                <a:solidFill>
                  <a:srgbClr val="0000FF"/>
                </a:solidFill>
                <a:latin typeface="Times New Roman (Headings)"/>
              </a:rPr>
              <a:t>	RETURN</a:t>
            </a:r>
            <a:r>
              <a:rPr lang="en-US" sz="2100" dirty="0" smtClean="0">
                <a:latin typeface="Times New Roman (Headings)"/>
              </a:rPr>
              <a:t> </a:t>
            </a:r>
            <a:r>
              <a:rPr lang="en-US" sz="2100" dirty="0">
                <a:solidFill>
                  <a:srgbClr val="FF3399"/>
                </a:solidFill>
                <a:latin typeface="Times New Roman (Headings)"/>
              </a:rPr>
              <a:t>CONVERT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Times New Roman (Headings)"/>
              </a:rPr>
              <a:t>VARCHAR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(</a:t>
            </a:r>
            <a:r>
              <a:rPr lang="en-US" sz="2100" dirty="0">
                <a:solidFill>
                  <a:schemeClr val="tx1"/>
                </a:solidFill>
                <a:latin typeface="Times New Roman (Headings)"/>
              </a:rPr>
              <a:t>10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),</a:t>
            </a:r>
            <a:r>
              <a:rPr lang="en-US" sz="2100" dirty="0">
                <a:latin typeface="Times New Roman (Headings)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Times New Roman (Headings)"/>
              </a:rPr>
              <a:t>@date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,</a:t>
            </a:r>
            <a:r>
              <a:rPr lang="en-US" sz="2100" dirty="0">
                <a:latin typeface="Times New Roman (Headings)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Times New Roman (Headings)"/>
              </a:rPr>
              <a:t>105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Times New Roman (Headings)"/>
              </a:rPr>
              <a:t>)</a:t>
            </a:r>
          </a:p>
          <a:p>
            <a:r>
              <a:rPr lang="en-US" sz="2100" dirty="0">
                <a:solidFill>
                  <a:srgbClr val="0000FF"/>
                </a:solidFill>
                <a:latin typeface="Times New Roman (Headings)"/>
              </a:rPr>
              <a:t>END</a:t>
            </a:r>
            <a:endParaRPr lang="en-US" sz="2100" dirty="0">
              <a:solidFill>
                <a:srgbClr val="0000FF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3488" y="333146"/>
            <a:ext cx="5520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Ví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dụ</a:t>
            </a:r>
            <a:r>
              <a:rPr lang="en-US" sz="2800" b="1" dirty="0" smtClean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2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về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hàm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giá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vô</a:t>
            </a:r>
            <a:r>
              <a:rPr lang="en-US" sz="2800" b="1" dirty="0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Times New Roman (Headings)"/>
                <a:ea typeface="Segoe UI" pitchFamily="34" charset="0"/>
                <a:cs typeface="Segoe UI" pitchFamily="34" charset="0"/>
              </a:rPr>
              <a:t>hướng</a:t>
            </a:r>
            <a:endParaRPr lang="en-US" sz="2800" b="1" dirty="0">
              <a:solidFill>
                <a:srgbClr val="F16521"/>
              </a:solidFill>
              <a:latin typeface="Times New Roman (Headings)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419600"/>
            <a:ext cx="7096061" cy="1600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1"/>
                </a:solidFill>
              </a:rPr>
              <a:t>dbo.DDMMYYYY</a:t>
            </a:r>
            <a:r>
              <a:rPr lang="en-US" sz="2400" dirty="0">
                <a:solidFill>
                  <a:schemeClr val="tx1"/>
                </a:solidFill>
              </a:rPr>
              <a:t>(NGSINH)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NGSINH</a:t>
            </a:r>
          </a:p>
          <a:p>
            <a:r>
              <a:rPr lang="en-US" sz="2400" dirty="0">
                <a:solidFill>
                  <a:srgbClr val="0000FF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1"/>
                </a:solidFill>
              </a:rPr>
              <a:t>dbo.GIAOVIEN</a:t>
            </a:r>
            <a:endParaRPr lang="fr-FR" sz="2800" b="1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990600"/>
            <a:ext cx="1447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15334</TotalTime>
  <Words>1274</Words>
  <Application>Microsoft Office PowerPoint</Application>
  <PresentationFormat>On-screen Show (4:3)</PresentationFormat>
  <Paragraphs>199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Courier New</vt:lpstr>
      <vt:lpstr>Roboto</vt:lpstr>
      <vt:lpstr>Roboto Lt</vt:lpstr>
      <vt:lpstr>Segoe UI</vt:lpstr>
      <vt:lpstr>Tahoma</vt:lpstr>
      <vt:lpstr>Times New Roman</vt:lpstr>
      <vt:lpstr>Times New Roman (Headings)</vt:lpstr>
      <vt:lpstr>Tw Cen MT</vt:lpstr>
      <vt:lpstr>Wingdings</vt:lpstr>
      <vt:lpstr>Droplet</vt:lpstr>
      <vt:lpstr>Quản trị cơ sở dữ liệu với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Ha Lu</cp:lastModifiedBy>
  <cp:revision>1497</cp:revision>
  <cp:lastPrinted>2013-12-12T11:07:33Z</cp:lastPrinted>
  <dcterms:created xsi:type="dcterms:W3CDTF">2013-04-23T08:05:33Z</dcterms:created>
  <dcterms:modified xsi:type="dcterms:W3CDTF">2018-09-24T16:02:48Z</dcterms:modified>
</cp:coreProperties>
</file>