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6" r:id="rId13"/>
    <p:sldId id="277" r:id="rId14"/>
    <p:sldId id="278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4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50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F13CE-8194-4867-A44D-AB8CE4461997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51BF6-EF61-49AE-88BF-9693B816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51BF6-EF61-49AE-88BF-9693B8169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5363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3881" y="1776749"/>
            <a:ext cx="4513580" cy="4935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7237" y="630178"/>
            <a:ext cx="804392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4173" y="1781911"/>
            <a:ext cx="7690053" cy="394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5363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1368" y="6889970"/>
            <a:ext cx="219075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2874" y="3273768"/>
            <a:ext cx="8170637" cy="574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394" y="3884398"/>
            <a:ext cx="532636" cy="39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3172" y="3884398"/>
            <a:ext cx="197575" cy="382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5101" y="3884398"/>
            <a:ext cx="2218817" cy="394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2237" y="3884398"/>
            <a:ext cx="3764916" cy="394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88486" y="3884398"/>
            <a:ext cx="1068298" cy="3827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370" y="3263845"/>
            <a:ext cx="9155252" cy="10033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1589" y="1797333"/>
            <a:ext cx="2723823" cy="9233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82998" y="1963270"/>
            <a:ext cx="112304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190" y="1421397"/>
            <a:ext cx="7983673" cy="14281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Procedure chứa câu lệnh RETURN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015" marR="5080">
              <a:lnSpc>
                <a:spcPct val="100000"/>
              </a:lnSpc>
              <a:spcBef>
                <a:spcPts val="530"/>
              </a:spcBef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số lượng hóa đơn của nhà cung cấp có  VendorName thỏa mãn điều kiến lọc @VendorVar và có  ngày hóa đơn lớn hơn giá trị của biến @DateVar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0600" y="592054"/>
            <a:ext cx="4252264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9943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Demo  Làm việc với giá trị trả về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0949" y="2996520"/>
            <a:ext cx="19335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spInvCount  smalldatetime = NULL,  varchar(40) = '%'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5739" y="2996520"/>
            <a:ext cx="142176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PROC</a:t>
            </a:r>
          </a:p>
          <a:p>
            <a:pPr marL="354965" marR="5080">
              <a:lnSpc>
                <a:spcPct val="100000"/>
              </a:lnSpc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@DateVar  @VendorVar</a:t>
            </a: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</p:txBody>
      </p:sp>
      <p:sp>
        <p:nvSpPr>
          <p:cNvPr id="9" name="object 9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330" y="4063815"/>
            <a:ext cx="496760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97610" algn="l"/>
              </a:tabLst>
            </a:pP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@DateVar	IS NULL</a:t>
            </a:r>
          </a:p>
          <a:p>
            <a:pPr marL="15875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@DateVar = </a:t>
            </a:r>
            <a:r>
              <a:rPr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(InvoiceDate) </a:t>
            </a: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Invoices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@InvCount int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4330" y="5131111"/>
            <a:ext cx="7842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44450" indent="-19685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marL="50419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61336" y="5131111"/>
            <a:ext cx="33591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@InvCount = </a:t>
            </a:r>
            <a:r>
              <a:rPr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(InvoiceID)  Invoices </a:t>
            </a: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Vendors  Invoices.VendorID = Vendors.VendorID  ((InvoiceDate &gt;= @DateVar) AND  (VendorName LIKE @VendorVar))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24330" y="6411860"/>
            <a:ext cx="17538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@InvCount</a:t>
            </a:r>
          </a:p>
        </p:txBody>
      </p:sp>
      <p:sp>
        <p:nvSpPr>
          <p:cNvPr id="14" name="object 14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921368" y="6889970"/>
            <a:ext cx="219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00600" y="630178"/>
            <a:ext cx="4250867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9943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Demo  Làm việc với giá trị trả về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6722" y="2691580"/>
            <a:ext cx="128030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DECLARE  EXEC  PRINT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97417" y="2691580"/>
            <a:ext cx="6236983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@InvCount int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50165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@InvCount 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spInvCount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'2008-06-01'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'P%'  'Invoice count: ' 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sz="20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@InvCount)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060" y="2314977"/>
            <a:ext cx="35045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sz="2000" b="1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sz="2000" b="1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Stored Procedure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1815" y="3808162"/>
            <a:ext cx="3880637" cy="107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921368" y="6889970"/>
            <a:ext cx="219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984613"/>
            <a:ext cx="108658" cy="1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9360" y="2716476"/>
            <a:ext cx="108658" cy="1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230" rIns="0" bIns="0" rtlCol="0">
            <a:spAutoFit/>
          </a:bodyPr>
          <a:lstStyle/>
          <a:p>
            <a:pPr marL="285623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Xóa/ Chỉnh sửa nội dung thủ tục</a:t>
            </a:r>
          </a:p>
        </p:txBody>
      </p:sp>
      <p:sp>
        <p:nvSpPr>
          <p:cNvPr id="7" name="object 7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506" y="1751735"/>
            <a:ext cx="8418094" cy="272061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của câu lệnh DROP PROC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DROP {PROC|PROCEDURE} &lt;tên thủ tục&gt; [, …]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của câu lệnh ALTER PROC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marR="2411730">
              <a:lnSpc>
                <a:spcPct val="120100"/>
              </a:lnSpc>
              <a:spcBef>
                <a:spcPts val="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ALTER {PROC|PROCEDURE} &lt;tên thủ tục&gt;  [&lt;Danh sách tham số&gt;]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>
              <a:lnSpc>
                <a:spcPct val="100000"/>
              </a:lnSpc>
              <a:spcBef>
                <a:spcPts val="38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[WITH [RECOMPILE] [, ENCRYPTION] [, &lt;mệnh đề EXECUTE AS&gt;]]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>
              <a:lnSpc>
                <a:spcPct val="100000"/>
              </a:lnSpc>
              <a:spcBef>
                <a:spcPts val="38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 &lt;Các câu lệnh SQL&gt;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921368" y="6889970"/>
            <a:ext cx="219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630178"/>
            <a:ext cx="6993571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2960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Demo  xóa/chỉnh sửa nội dung Stored Procedure</a:t>
            </a:r>
          </a:p>
        </p:txBody>
      </p:sp>
      <p:sp>
        <p:nvSpPr>
          <p:cNvPr id="5" name="object 5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699" y="1572103"/>
            <a:ext cx="7290434" cy="2873222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lệnh tạo Stored Procedure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7860" marR="4160520" indent="-569595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PROC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spVendorState  @State varchar(20</a:t>
            </a:r>
            <a:r>
              <a:rPr sz="16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265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marL="88265">
              <a:lnSpc>
                <a:spcPct val="100000"/>
              </a:lnSpc>
              <a:spcBef>
                <a:spcPts val="5"/>
              </a:spcBef>
              <a:tabLst>
                <a:tab pos="1040765" algn="l"/>
                <a:tab pos="2506345" algn="l"/>
                <a:tab pos="3333115" algn="l"/>
                <a:tab pos="5169535" algn="l"/>
              </a:tabLst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	VendorName	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	Vendors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	VendorState = @State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lệnh chỉnh sửa nội dung Stored Procedure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7540" marR="4025265" indent="-625475">
              <a:lnSpc>
                <a:spcPct val="100000"/>
              </a:lnSpc>
              <a:spcBef>
                <a:spcPts val="1170"/>
              </a:spcBef>
              <a:tabLst>
                <a:tab pos="819150" algn="l"/>
                <a:tab pos="1574165" algn="l"/>
              </a:tabLst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	PROC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	spVendorState  @State varchar(20) = NULL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0087" y="4812443"/>
            <a:ext cx="14808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Vendors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699" y="4324535"/>
            <a:ext cx="22866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marL="181610" marR="5080" indent="-169545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@State IS NULL 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VendorName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18161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VendorName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0087" y="5300352"/>
            <a:ext cx="14808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Vendors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011" y="5300352"/>
            <a:ext cx="29444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VendorState = @State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699" y="5669327"/>
            <a:ext cx="3969208" cy="821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lệnh xóa thủ tục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265">
              <a:lnSpc>
                <a:spcPct val="100000"/>
              </a:lnSpc>
              <a:spcBef>
                <a:spcPts val="1505"/>
              </a:spcBef>
            </a:pP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spVendorState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921368" y="6889970"/>
            <a:ext cx="219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67000" y="7310034"/>
            <a:ext cx="4953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5200" y="-533400"/>
            <a:ext cx="16762566" cy="94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155382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9360" y="3248598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57709" y="973231"/>
            <a:ext cx="29940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Stored Procedured</a:t>
            </a:r>
          </a:p>
        </p:txBody>
      </p:sp>
      <p:sp>
        <p:nvSpPr>
          <p:cNvPr id="7" name="object 7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9156" y="4026194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9156" y="4511055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9360" y="5565883"/>
            <a:ext cx="108658" cy="113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5506" y="2013075"/>
            <a:ext cx="8037094" cy="41024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 algn="just">
              <a:lnSpc>
                <a:spcPts val="2310"/>
              </a:lnSpc>
              <a:spcBef>
                <a:spcPts val="650"/>
              </a:spcBef>
            </a:pP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Procedure 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một tập các câu </a:t>
            </a:r>
            <a:r>
              <a:rPr sz="2400" dirty="0" err="1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 hiện một nhiệm vụ cụ thể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đặt tên 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sz="2400" b="1" dirty="0" err="1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sz="2400" b="1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CSDL </a:t>
            </a:r>
            <a:r>
              <a:rPr sz="2400" b="1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sz="2400" b="1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sz="2400" b="1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 biên dịch.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ts val="2310"/>
              </a:lnSpc>
              <a:spcBef>
                <a:spcPts val="1689"/>
              </a:spcBef>
            </a:pPr>
            <a:r>
              <a:rPr sz="2400" b="1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procedure 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 cấp một phương pháp hữu ích  cho việc thực thi lặp lại cùng một nhiệm vụ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0">
              <a:lnSpc>
                <a:spcPct val="100000"/>
              </a:lnSpc>
              <a:spcBef>
                <a:spcPts val="1190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Giúp tái sử dụng code</a:t>
            </a:r>
          </a:p>
          <a:p>
            <a:pPr marL="412750" marR="5715" algn="just">
              <a:lnSpc>
                <a:spcPts val="2110"/>
              </a:lnSpc>
              <a:spcBef>
                <a:spcPts val="1675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Khi thực thi </a:t>
            </a: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nhiệm vụ, sử dụng lời </a:t>
            </a: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Stored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Procedure thay vì viết và thực thi lại cùng một tập hợp các  câu lệnh.</a:t>
            </a:r>
          </a:p>
          <a:p>
            <a:pPr marL="12700" marR="6350" algn="just">
              <a:lnSpc>
                <a:spcPts val="2310"/>
              </a:lnSpc>
              <a:spcBef>
                <a:spcPts val="1710"/>
              </a:spcBef>
            </a:pP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sử dụng các biến, cấu trúc điều </a:t>
            </a:r>
            <a:r>
              <a:rPr sz="2400" dirty="0" err="1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sz="2400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Procedure tương tự như mã kịch bản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5074" y="6889970"/>
            <a:ext cx="135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2637" y="973231"/>
            <a:ext cx="43573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Ví dụ về Stored Procedured</a:t>
            </a:r>
          </a:p>
        </p:txBody>
      </p:sp>
      <p:sp>
        <p:nvSpPr>
          <p:cNvPr id="5" name="object 5"/>
          <p:cNvSpPr/>
          <p:nvPr/>
        </p:nvSpPr>
        <p:spPr>
          <a:xfrm>
            <a:off x="1099360" y="1693395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5279" y="4024668"/>
            <a:ext cx="4895850" cy="1703705"/>
          </a:xfrm>
          <a:custGeom>
            <a:avLst/>
            <a:gdLst/>
            <a:ahLst/>
            <a:cxnLst/>
            <a:rect l="l" t="t" r="r" b="b"/>
            <a:pathLst>
              <a:path w="4895850" h="1703704">
                <a:moveTo>
                  <a:pt x="4889602" y="0"/>
                </a:moveTo>
                <a:lnTo>
                  <a:pt x="6087" y="0"/>
                </a:lnTo>
                <a:lnTo>
                  <a:pt x="0" y="6108"/>
                </a:lnTo>
                <a:lnTo>
                  <a:pt x="0" y="1696999"/>
                </a:lnTo>
                <a:lnTo>
                  <a:pt x="6087" y="1703095"/>
                </a:lnTo>
                <a:lnTo>
                  <a:pt x="4889602" y="1703095"/>
                </a:lnTo>
                <a:lnTo>
                  <a:pt x="4895686" y="1696999"/>
                </a:lnTo>
                <a:lnTo>
                  <a:pt x="4895686" y="1689379"/>
                </a:lnTo>
                <a:lnTo>
                  <a:pt x="25871" y="1689379"/>
                </a:lnTo>
                <a:lnTo>
                  <a:pt x="12175" y="1677187"/>
                </a:lnTo>
                <a:lnTo>
                  <a:pt x="25871" y="1677187"/>
                </a:lnTo>
                <a:lnTo>
                  <a:pt x="25871" y="25920"/>
                </a:lnTo>
                <a:lnTo>
                  <a:pt x="12175" y="25920"/>
                </a:lnTo>
                <a:lnTo>
                  <a:pt x="25871" y="12204"/>
                </a:lnTo>
                <a:lnTo>
                  <a:pt x="4895686" y="12204"/>
                </a:lnTo>
                <a:lnTo>
                  <a:pt x="4895686" y="6108"/>
                </a:lnTo>
                <a:lnTo>
                  <a:pt x="4889602" y="0"/>
                </a:lnTo>
                <a:close/>
              </a:path>
              <a:path w="4895850" h="1703704">
                <a:moveTo>
                  <a:pt x="25871" y="1677187"/>
                </a:moveTo>
                <a:lnTo>
                  <a:pt x="12175" y="1677187"/>
                </a:lnTo>
                <a:lnTo>
                  <a:pt x="25871" y="1689379"/>
                </a:lnTo>
                <a:lnTo>
                  <a:pt x="25871" y="1677187"/>
                </a:lnTo>
                <a:close/>
              </a:path>
              <a:path w="4895850" h="1703704">
                <a:moveTo>
                  <a:pt x="4869816" y="1677187"/>
                </a:moveTo>
                <a:lnTo>
                  <a:pt x="25871" y="1677187"/>
                </a:lnTo>
                <a:lnTo>
                  <a:pt x="25871" y="1689379"/>
                </a:lnTo>
                <a:lnTo>
                  <a:pt x="4869816" y="1689379"/>
                </a:lnTo>
                <a:lnTo>
                  <a:pt x="4869816" y="1677187"/>
                </a:lnTo>
                <a:close/>
              </a:path>
              <a:path w="4895850" h="1703704">
                <a:moveTo>
                  <a:pt x="4869816" y="12204"/>
                </a:moveTo>
                <a:lnTo>
                  <a:pt x="4869816" y="1689379"/>
                </a:lnTo>
                <a:lnTo>
                  <a:pt x="4881995" y="1677187"/>
                </a:lnTo>
                <a:lnTo>
                  <a:pt x="4895686" y="1677187"/>
                </a:lnTo>
                <a:lnTo>
                  <a:pt x="4895686" y="25920"/>
                </a:lnTo>
                <a:lnTo>
                  <a:pt x="4881995" y="25920"/>
                </a:lnTo>
                <a:lnTo>
                  <a:pt x="4869816" y="12204"/>
                </a:lnTo>
                <a:close/>
              </a:path>
              <a:path w="4895850" h="1703704">
                <a:moveTo>
                  <a:pt x="4895686" y="1677187"/>
                </a:moveTo>
                <a:lnTo>
                  <a:pt x="4881995" y="1677187"/>
                </a:lnTo>
                <a:lnTo>
                  <a:pt x="4869816" y="1689379"/>
                </a:lnTo>
                <a:lnTo>
                  <a:pt x="4895686" y="1689379"/>
                </a:lnTo>
                <a:lnTo>
                  <a:pt x="4895686" y="1677187"/>
                </a:lnTo>
                <a:close/>
              </a:path>
              <a:path w="4895850" h="1703704">
                <a:moveTo>
                  <a:pt x="25871" y="12204"/>
                </a:moveTo>
                <a:lnTo>
                  <a:pt x="12175" y="25920"/>
                </a:lnTo>
                <a:lnTo>
                  <a:pt x="25871" y="25920"/>
                </a:lnTo>
                <a:lnTo>
                  <a:pt x="25871" y="12204"/>
                </a:lnTo>
                <a:close/>
              </a:path>
              <a:path w="4895850" h="1703704">
                <a:moveTo>
                  <a:pt x="4869816" y="12204"/>
                </a:moveTo>
                <a:lnTo>
                  <a:pt x="25871" y="12204"/>
                </a:lnTo>
                <a:lnTo>
                  <a:pt x="25871" y="25920"/>
                </a:lnTo>
                <a:lnTo>
                  <a:pt x="4869816" y="25920"/>
                </a:lnTo>
                <a:lnTo>
                  <a:pt x="4869816" y="12204"/>
                </a:lnTo>
                <a:close/>
              </a:path>
              <a:path w="4895850" h="1703704">
                <a:moveTo>
                  <a:pt x="4895686" y="12204"/>
                </a:moveTo>
                <a:lnTo>
                  <a:pt x="4869816" y="12204"/>
                </a:lnTo>
                <a:lnTo>
                  <a:pt x="4881995" y="25920"/>
                </a:lnTo>
                <a:lnTo>
                  <a:pt x="4895686" y="25920"/>
                </a:lnTo>
                <a:lnTo>
                  <a:pt x="4895686" y="122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7728" y="2588399"/>
            <a:ext cx="2110765" cy="2820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1945" y="5961049"/>
            <a:ext cx="110875" cy="131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1372" y="1552624"/>
            <a:ext cx="8079740" cy="5434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3175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 mã kịch bản tạo Stored Procedure spCopyInvoices,  thực hiện copy dữ liệu từ bảng Invoices sang bảng  Invoice Copy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8915" marR="4138295" indent="-19685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OBJECT_ID</a:t>
            </a:r>
            <a:r>
              <a:rPr sz="14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'spCopyInvoices</a:t>
            </a: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14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NOT NULL  </a:t>
            </a:r>
            <a:r>
              <a:rPr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PROC </a:t>
            </a:r>
            <a:r>
              <a:rPr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spCopyInvoices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 </a:t>
            </a:r>
            <a:r>
              <a:rPr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spCopyInvoices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8915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OBJECT_ID</a:t>
            </a:r>
            <a:r>
              <a:rPr sz="14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'InvoiceCopy</a:t>
            </a:r>
            <a:r>
              <a:rPr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14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NOT NULL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513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InvoiceCopy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8915">
              <a:lnSpc>
                <a:spcPct val="100000"/>
              </a:lnSpc>
              <a:tabLst>
                <a:tab pos="1224915" algn="l"/>
                <a:tab pos="2938780" algn="l"/>
              </a:tabLst>
            </a:pPr>
            <a:r>
              <a:rPr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	</a:t>
            </a:r>
            <a:r>
              <a:rPr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InvoiceCopy</a:t>
            </a:r>
            <a:r>
              <a:rPr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FROM </a:t>
            </a:r>
            <a:r>
              <a:rPr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Invoices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2565"/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 lần thực hiện copy dữ liệu, chỉ cần thực hiện lời </a:t>
            </a:r>
            <a:r>
              <a:rPr sz="2400" dirty="0" err="1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400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 </a:t>
            </a:r>
            <a:r>
              <a:rPr lang="en-US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spCopyInvoices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2565">
              <a:lnSpc>
                <a:spcPct val="10000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05074" y="6889970"/>
            <a:ext cx="135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999858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9360" y="3886200"/>
            <a:ext cx="108658" cy="113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30185" y="973231"/>
            <a:ext cx="13227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Cú pháp</a:t>
            </a:r>
          </a:p>
        </p:txBody>
      </p:sp>
      <p:sp>
        <p:nvSpPr>
          <p:cNvPr id="7" name="object 7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8207" y="4291182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8145" y="5029200"/>
            <a:ext cx="103480" cy="108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98145" y="4621153"/>
            <a:ext cx="103480" cy="108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8207" y="5410200"/>
            <a:ext cx="138105" cy="160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214408" y="1769131"/>
            <a:ext cx="8582533" cy="424411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pPr marL="277495" marR="2809875">
              <a:lnSpc>
                <a:spcPct val="120100"/>
              </a:lnSpc>
              <a:spcBef>
                <a:spcPts val="5"/>
              </a:spcBef>
            </a:pP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{PROC|PROCEDURE} &lt;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[&lt;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tham số&gt;]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7495">
              <a:lnSpc>
                <a:spcPct val="100000"/>
              </a:lnSpc>
              <a:spcBef>
                <a:spcPts val="390"/>
              </a:spcBef>
            </a:pP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[WITH [RECOMPILE] [, ENCRYPTION] [, &lt;mệnh đề EXCECUTE AS&gt;]]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7495">
              <a:lnSpc>
                <a:spcPct val="100000"/>
              </a:lnSpc>
              <a:spcBef>
                <a:spcPts val="384"/>
              </a:spcBef>
            </a:pP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&lt;Các câu lệnh SQL&gt;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3830">
              <a:lnSpc>
                <a:spcPct val="100000"/>
              </a:lnSpc>
              <a:spcBef>
                <a:spcPts val="56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Chú ý:</a:t>
            </a:r>
          </a:p>
          <a:p>
            <a:pPr marL="56388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</a:t>
            </a:r>
            <a:r>
              <a:rPr sz="2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2660" marR="3851275">
              <a:lnSpc>
                <a:spcPct val="120100"/>
              </a:lnSpc>
              <a:spcBef>
                <a:spcPts val="5"/>
              </a:spcBef>
            </a:pPr>
            <a:r>
              <a:rPr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 tối đa 128 kí </a:t>
            </a: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2660" marR="3851275">
              <a:lnSpc>
                <a:spcPct val="120100"/>
              </a:lnSpc>
              <a:spcBef>
                <a:spcPts val="5"/>
              </a:spcBef>
            </a:pPr>
            <a:r>
              <a:rPr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với tiền tố </a:t>
            </a:r>
            <a:r>
              <a:rPr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3880" marR="5080">
              <a:lnSpc>
                <a:spcPct val="100000"/>
              </a:lnSpc>
              <a:spcBef>
                <a:spcPts val="520"/>
              </a:spcBef>
            </a:pPr>
            <a:r>
              <a:rPr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lệnh </a:t>
            </a:r>
            <a:r>
              <a:rPr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PROC</a:t>
            </a:r>
            <a:r>
              <a:rPr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phải là câu lệnh đầu tiên của một  nhóm câu lệnh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5074" y="6889970"/>
            <a:ext cx="135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771157"/>
            <a:ext cx="115049" cy="120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156" y="2173683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8149" y="2576205"/>
            <a:ext cx="103480" cy="108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8149" y="3308055"/>
            <a:ext cx="103480" cy="108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05200" y="945578"/>
            <a:ext cx="5499874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Khai báo và làm việc với tham số</a:t>
            </a:r>
          </a:p>
        </p:txBody>
      </p:sp>
      <p:sp>
        <p:nvSpPr>
          <p:cNvPr id="9" name="object 9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9156" y="4707737"/>
            <a:ext cx="131827" cy="164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8149" y="5114833"/>
            <a:ext cx="103480" cy="108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8149" y="5480771"/>
            <a:ext cx="103480" cy="108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9360" y="5890648"/>
            <a:ext cx="108658" cy="113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35506" y="1555529"/>
            <a:ext cx="7430770" cy="524438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loại tham số: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Tham số đầu vào</a:t>
            </a:r>
          </a:p>
          <a:p>
            <a:pPr marL="81153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Tham số bắt buộc</a:t>
            </a:r>
          </a:p>
          <a:p>
            <a:pPr marL="811530" marR="1160780" indent="227965">
              <a:lnSpc>
                <a:spcPts val="2880"/>
              </a:lnSpc>
              <a:spcBef>
                <a:spcPts val="180"/>
              </a:spcBef>
              <a:buFont typeface="Arial"/>
              <a:buChar char="–"/>
              <a:tabLst>
                <a:tab pos="126873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Bắt buộc phải truyền giá trị cho tham số này  Tham số tùy chọn:</a:t>
            </a:r>
          </a:p>
          <a:p>
            <a:pPr marL="811530" indent="227965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126873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Đã được gán giá trị mặc định.</a:t>
            </a:r>
          </a:p>
          <a:p>
            <a:pPr marL="1268095" marR="5080" indent="-2286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26873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Nếu không truyền giá trị trong lời gọi thủ tục.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số  sẽ nhận giá trị mặc định.</a:t>
            </a:r>
          </a:p>
          <a:p>
            <a:pPr marL="412750">
              <a:lnSpc>
                <a:spcPct val="100000"/>
              </a:lnSpc>
              <a:spcBef>
                <a:spcPts val="520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Tham số đầu ra</a:t>
            </a:r>
          </a:p>
          <a:p>
            <a:pPr marL="811530" marR="2079625">
              <a:lnSpc>
                <a:spcPct val="120100"/>
              </a:lnSpc>
              <a:spcBef>
                <a:spcPts val="1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Sử dụng đề lấy kết quả trả về từ thủ tục  Khai báo bằng từ khóa OUTPUT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&lt;danh sách tham số&gt;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>
              <a:lnSpc>
                <a:spcPct val="100000"/>
              </a:lnSpc>
              <a:spcBef>
                <a:spcPts val="340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@&lt;tham số 1&gt; &lt;kiểu dữ liệu&gt; [= &lt;mặc định&gt;] [OUTPUT|OUT]</a:t>
            </a:r>
          </a:p>
          <a:p>
            <a:pPr marL="126364">
              <a:lnSpc>
                <a:spcPct val="100000"/>
              </a:lnSpc>
              <a:spcBef>
                <a:spcPts val="340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[, @&lt;tham số 2&gt; &lt;kiểu dữ liệu&gt; [= &lt;mặc định&gt;] [OUTPUT|OUT]]...</a:t>
            </a:r>
          </a:p>
        </p:txBody>
      </p:sp>
      <p:sp>
        <p:nvSpPr>
          <p:cNvPr id="15" name="object 15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05074" y="6889970"/>
            <a:ext cx="135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t>5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7790" y="1628862"/>
            <a:ext cx="7908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1053465" algn="l"/>
                <a:tab pos="2569210" algn="l"/>
                <a:tab pos="3057525" algn="l"/>
                <a:tab pos="3900804" algn="l"/>
                <a:tab pos="4589780" algn="l"/>
                <a:tab pos="5443855" algn="l"/>
                <a:tab pos="5912485" algn="l"/>
                <a:tab pos="6584950" algn="l"/>
                <a:tab pos="7017384" algn="l"/>
                <a:tab pos="7498080" algn="l"/>
              </a:tabLst>
            </a:pP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	Procedure	</a:t>
            </a: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1053465" algn="l"/>
                <a:tab pos="2569210" algn="l"/>
                <a:tab pos="3057525" algn="l"/>
                <a:tab pos="3900804" algn="l"/>
                <a:tab pos="4589780" algn="l"/>
                <a:tab pos="5443855" algn="l"/>
                <a:tab pos="5912485" algn="l"/>
                <a:tab pos="6584950" algn="l"/>
                <a:tab pos="7017384" algn="l"/>
                <a:tab pos="7498080" algn="l"/>
              </a:tabLst>
            </a:pPr>
            <a:r>
              <a:rPr sz="2400" dirty="0" err="1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sz="2400" dirty="0" smtClean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đầu vào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801" y="592054"/>
            <a:ext cx="524228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1419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Demo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dụng tham số đầu vào/đầu ra</a:t>
            </a:r>
          </a:p>
        </p:txBody>
      </p:sp>
      <p:sp>
        <p:nvSpPr>
          <p:cNvPr id="6" name="object 6"/>
          <p:cNvSpPr/>
          <p:nvPr/>
        </p:nvSpPr>
        <p:spPr>
          <a:xfrm>
            <a:off x="1053097" y="2423731"/>
            <a:ext cx="7863840" cy="1462405"/>
          </a:xfrm>
          <a:custGeom>
            <a:avLst/>
            <a:gdLst/>
            <a:ahLst/>
            <a:cxnLst/>
            <a:rect l="l" t="t" r="r" b="b"/>
            <a:pathLst>
              <a:path w="7863840" h="1462404">
                <a:moveTo>
                  <a:pt x="7863229" y="0"/>
                </a:moveTo>
                <a:lnTo>
                  <a:pt x="0" y="0"/>
                </a:lnTo>
                <a:lnTo>
                  <a:pt x="0" y="1462189"/>
                </a:lnTo>
                <a:lnTo>
                  <a:pt x="25871" y="1462189"/>
                </a:lnTo>
                <a:lnTo>
                  <a:pt x="25871" y="25920"/>
                </a:lnTo>
                <a:lnTo>
                  <a:pt x="12174" y="25920"/>
                </a:lnTo>
                <a:lnTo>
                  <a:pt x="25871" y="12191"/>
                </a:lnTo>
                <a:lnTo>
                  <a:pt x="7863229" y="12191"/>
                </a:lnTo>
                <a:lnTo>
                  <a:pt x="7863229" y="0"/>
                </a:lnTo>
                <a:close/>
              </a:path>
              <a:path w="7863840" h="1462404">
                <a:moveTo>
                  <a:pt x="7837359" y="12191"/>
                </a:moveTo>
                <a:lnTo>
                  <a:pt x="7837359" y="1462189"/>
                </a:lnTo>
                <a:lnTo>
                  <a:pt x="7863229" y="1462189"/>
                </a:lnTo>
                <a:lnTo>
                  <a:pt x="7863229" y="25920"/>
                </a:lnTo>
                <a:lnTo>
                  <a:pt x="7849538" y="25920"/>
                </a:lnTo>
                <a:lnTo>
                  <a:pt x="7837359" y="12191"/>
                </a:lnTo>
                <a:close/>
              </a:path>
              <a:path w="7863840" h="1462404">
                <a:moveTo>
                  <a:pt x="25871" y="12191"/>
                </a:moveTo>
                <a:lnTo>
                  <a:pt x="12174" y="25920"/>
                </a:lnTo>
                <a:lnTo>
                  <a:pt x="25871" y="25920"/>
                </a:lnTo>
                <a:lnTo>
                  <a:pt x="25871" y="12191"/>
                </a:lnTo>
                <a:close/>
              </a:path>
              <a:path w="7863840" h="1462404">
                <a:moveTo>
                  <a:pt x="7837359" y="12191"/>
                </a:moveTo>
                <a:lnTo>
                  <a:pt x="25871" y="12191"/>
                </a:lnTo>
                <a:lnTo>
                  <a:pt x="25871" y="25920"/>
                </a:lnTo>
                <a:lnTo>
                  <a:pt x="7837359" y="25920"/>
                </a:lnTo>
                <a:lnTo>
                  <a:pt x="7837359" y="12191"/>
                </a:lnTo>
                <a:close/>
              </a:path>
              <a:path w="7863840" h="1462404">
                <a:moveTo>
                  <a:pt x="7863229" y="12191"/>
                </a:moveTo>
                <a:lnTo>
                  <a:pt x="7837359" y="12191"/>
                </a:lnTo>
                <a:lnTo>
                  <a:pt x="7849538" y="25920"/>
                </a:lnTo>
                <a:lnTo>
                  <a:pt x="7863229" y="25920"/>
                </a:lnTo>
                <a:lnTo>
                  <a:pt x="7863229" y="1219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881" y="2676328"/>
            <a:ext cx="13442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PROC</a:t>
            </a:r>
          </a:p>
          <a:p>
            <a:pPr marL="354965" marR="160655">
              <a:lnSpc>
                <a:spcPct val="100000"/>
              </a:lnSpc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@InvTotal  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@DateVar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0261" y="2676328"/>
            <a:ext cx="143446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spInvTotal3  money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smalldatetime 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6293" y="3316712"/>
            <a:ext cx="24650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@VendorVar 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(40) =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'%'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85005" y="2678353"/>
            <a:ext cx="989330" cy="264160"/>
          </a:xfrm>
          <a:custGeom>
            <a:avLst/>
            <a:gdLst/>
            <a:ahLst/>
            <a:cxnLst/>
            <a:rect l="l" t="t" r="r" b="b"/>
            <a:pathLst>
              <a:path w="989329" h="264160">
                <a:moveTo>
                  <a:pt x="953416" y="32817"/>
                </a:moveTo>
                <a:lnTo>
                  <a:pt x="0" y="250050"/>
                </a:lnTo>
                <a:lnTo>
                  <a:pt x="1511" y="263778"/>
                </a:lnTo>
                <a:lnTo>
                  <a:pt x="955157" y="46496"/>
                </a:lnTo>
                <a:lnTo>
                  <a:pt x="965738" y="36634"/>
                </a:lnTo>
                <a:lnTo>
                  <a:pt x="953416" y="32817"/>
                </a:lnTo>
                <a:close/>
              </a:path>
              <a:path w="989329" h="264160">
                <a:moveTo>
                  <a:pt x="977071" y="28104"/>
                </a:moveTo>
                <a:lnTo>
                  <a:pt x="978522" y="41173"/>
                </a:lnTo>
                <a:lnTo>
                  <a:pt x="955157" y="46496"/>
                </a:lnTo>
                <a:lnTo>
                  <a:pt x="908519" y="89966"/>
                </a:lnTo>
                <a:lnTo>
                  <a:pt x="906995" y="93014"/>
                </a:lnTo>
                <a:lnTo>
                  <a:pt x="906995" y="96062"/>
                </a:lnTo>
                <a:lnTo>
                  <a:pt x="908519" y="99110"/>
                </a:lnTo>
                <a:lnTo>
                  <a:pt x="911567" y="102158"/>
                </a:lnTo>
                <a:lnTo>
                  <a:pt x="914603" y="102158"/>
                </a:lnTo>
                <a:lnTo>
                  <a:pt x="917651" y="99110"/>
                </a:lnTo>
                <a:lnTo>
                  <a:pt x="989177" y="32016"/>
                </a:lnTo>
                <a:lnTo>
                  <a:pt x="977071" y="28104"/>
                </a:lnTo>
                <a:close/>
              </a:path>
              <a:path w="989329" h="264160">
                <a:moveTo>
                  <a:pt x="965738" y="36634"/>
                </a:moveTo>
                <a:lnTo>
                  <a:pt x="955157" y="46496"/>
                </a:lnTo>
                <a:lnTo>
                  <a:pt x="978522" y="41173"/>
                </a:lnTo>
                <a:lnTo>
                  <a:pt x="978353" y="39649"/>
                </a:lnTo>
                <a:lnTo>
                  <a:pt x="975474" y="39649"/>
                </a:lnTo>
                <a:lnTo>
                  <a:pt x="965738" y="36634"/>
                </a:lnTo>
                <a:close/>
              </a:path>
              <a:path w="989329" h="264160">
                <a:moveTo>
                  <a:pt x="973963" y="28968"/>
                </a:moveTo>
                <a:lnTo>
                  <a:pt x="965738" y="36634"/>
                </a:lnTo>
                <a:lnTo>
                  <a:pt x="975474" y="39649"/>
                </a:lnTo>
                <a:lnTo>
                  <a:pt x="973963" y="28968"/>
                </a:lnTo>
                <a:close/>
              </a:path>
              <a:path w="989329" h="264160">
                <a:moveTo>
                  <a:pt x="977167" y="28968"/>
                </a:moveTo>
                <a:lnTo>
                  <a:pt x="973963" y="28968"/>
                </a:lnTo>
                <a:lnTo>
                  <a:pt x="975474" y="39649"/>
                </a:lnTo>
                <a:lnTo>
                  <a:pt x="978353" y="39649"/>
                </a:lnTo>
                <a:lnTo>
                  <a:pt x="977167" y="28968"/>
                </a:lnTo>
                <a:close/>
              </a:path>
              <a:path w="989329" h="264160">
                <a:moveTo>
                  <a:pt x="975844" y="27707"/>
                </a:moveTo>
                <a:lnTo>
                  <a:pt x="953416" y="32817"/>
                </a:lnTo>
                <a:lnTo>
                  <a:pt x="965738" y="36634"/>
                </a:lnTo>
                <a:lnTo>
                  <a:pt x="973963" y="28968"/>
                </a:lnTo>
                <a:lnTo>
                  <a:pt x="977167" y="28968"/>
                </a:lnTo>
                <a:lnTo>
                  <a:pt x="977071" y="28104"/>
                </a:lnTo>
                <a:lnTo>
                  <a:pt x="975844" y="27707"/>
                </a:lnTo>
                <a:close/>
              </a:path>
              <a:path w="989329" h="264160">
                <a:moveTo>
                  <a:pt x="891781" y="0"/>
                </a:moveTo>
                <a:lnTo>
                  <a:pt x="888733" y="3048"/>
                </a:lnTo>
                <a:lnTo>
                  <a:pt x="887209" y="6108"/>
                </a:lnTo>
                <a:lnTo>
                  <a:pt x="887209" y="9156"/>
                </a:lnTo>
                <a:lnTo>
                  <a:pt x="888733" y="12204"/>
                </a:lnTo>
                <a:lnTo>
                  <a:pt x="891781" y="13728"/>
                </a:lnTo>
                <a:lnTo>
                  <a:pt x="953416" y="32817"/>
                </a:lnTo>
                <a:lnTo>
                  <a:pt x="975844" y="27707"/>
                </a:lnTo>
                <a:lnTo>
                  <a:pt x="894829" y="1524"/>
                </a:lnTo>
                <a:lnTo>
                  <a:pt x="891781" y="0"/>
                </a:lnTo>
                <a:close/>
              </a:path>
              <a:path w="989329" h="264160">
                <a:moveTo>
                  <a:pt x="976998" y="27444"/>
                </a:moveTo>
                <a:lnTo>
                  <a:pt x="975844" y="27707"/>
                </a:lnTo>
                <a:lnTo>
                  <a:pt x="977071" y="28104"/>
                </a:lnTo>
                <a:lnTo>
                  <a:pt x="976998" y="2744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0611" y="2430166"/>
            <a:ext cx="2865120" cy="11637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đầu ra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465" marR="5080" indent="-152400">
              <a:lnSpc>
                <a:spcPts val="2960"/>
              </a:lnSpc>
              <a:spcBef>
                <a:spcPts val="145"/>
              </a:spcBef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số đầu vào bắt buộc  Tham số đầu vào tùy chọn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32821" y="3001594"/>
            <a:ext cx="989330" cy="166370"/>
          </a:xfrm>
          <a:custGeom>
            <a:avLst/>
            <a:gdLst/>
            <a:ahLst/>
            <a:cxnLst/>
            <a:rect l="l" t="t" r="r" b="b"/>
            <a:pathLst>
              <a:path w="989329" h="166369">
                <a:moveTo>
                  <a:pt x="953500" y="37888"/>
                </a:moveTo>
                <a:lnTo>
                  <a:pt x="0" y="152476"/>
                </a:lnTo>
                <a:lnTo>
                  <a:pt x="1524" y="166192"/>
                </a:lnTo>
                <a:lnTo>
                  <a:pt x="956424" y="49959"/>
                </a:lnTo>
                <a:lnTo>
                  <a:pt x="965527" y="43019"/>
                </a:lnTo>
                <a:lnTo>
                  <a:pt x="953500" y="37888"/>
                </a:lnTo>
                <a:close/>
              </a:path>
              <a:path w="989329" h="166369">
                <a:moveTo>
                  <a:pt x="978380" y="35064"/>
                </a:moveTo>
                <a:lnTo>
                  <a:pt x="976998" y="35064"/>
                </a:lnTo>
                <a:lnTo>
                  <a:pt x="978522" y="47269"/>
                </a:lnTo>
                <a:lnTo>
                  <a:pt x="956424" y="49959"/>
                </a:lnTo>
                <a:lnTo>
                  <a:pt x="903960" y="89954"/>
                </a:lnTo>
                <a:lnTo>
                  <a:pt x="900912" y="91478"/>
                </a:lnTo>
                <a:lnTo>
                  <a:pt x="899388" y="96062"/>
                </a:lnTo>
                <a:lnTo>
                  <a:pt x="902436" y="99110"/>
                </a:lnTo>
                <a:lnTo>
                  <a:pt x="903960" y="102158"/>
                </a:lnTo>
                <a:lnTo>
                  <a:pt x="908519" y="102158"/>
                </a:lnTo>
                <a:lnTo>
                  <a:pt x="911567" y="100634"/>
                </a:lnTo>
                <a:lnTo>
                  <a:pt x="989177" y="39649"/>
                </a:lnTo>
                <a:lnTo>
                  <a:pt x="978380" y="35064"/>
                </a:lnTo>
                <a:close/>
              </a:path>
              <a:path w="989329" h="166369">
                <a:moveTo>
                  <a:pt x="965527" y="43019"/>
                </a:moveTo>
                <a:lnTo>
                  <a:pt x="956424" y="49959"/>
                </a:lnTo>
                <a:lnTo>
                  <a:pt x="978522" y="47269"/>
                </a:lnTo>
                <a:lnTo>
                  <a:pt x="975487" y="47269"/>
                </a:lnTo>
                <a:lnTo>
                  <a:pt x="965527" y="43019"/>
                </a:lnTo>
                <a:close/>
              </a:path>
              <a:path w="989329" h="166369">
                <a:moveTo>
                  <a:pt x="973963" y="36588"/>
                </a:moveTo>
                <a:lnTo>
                  <a:pt x="965527" y="43019"/>
                </a:lnTo>
                <a:lnTo>
                  <a:pt x="975487" y="47269"/>
                </a:lnTo>
                <a:lnTo>
                  <a:pt x="973963" y="36588"/>
                </a:lnTo>
                <a:close/>
              </a:path>
              <a:path w="989329" h="166369">
                <a:moveTo>
                  <a:pt x="977188" y="36588"/>
                </a:moveTo>
                <a:lnTo>
                  <a:pt x="973963" y="36588"/>
                </a:lnTo>
                <a:lnTo>
                  <a:pt x="975487" y="47269"/>
                </a:lnTo>
                <a:lnTo>
                  <a:pt x="978522" y="47269"/>
                </a:lnTo>
                <a:lnTo>
                  <a:pt x="977188" y="36588"/>
                </a:lnTo>
                <a:close/>
              </a:path>
              <a:path w="989329" h="166369">
                <a:moveTo>
                  <a:pt x="976998" y="35064"/>
                </a:moveTo>
                <a:lnTo>
                  <a:pt x="953500" y="37888"/>
                </a:lnTo>
                <a:lnTo>
                  <a:pt x="965527" y="43019"/>
                </a:lnTo>
                <a:lnTo>
                  <a:pt x="973963" y="36588"/>
                </a:lnTo>
                <a:lnTo>
                  <a:pt x="977188" y="36588"/>
                </a:lnTo>
                <a:lnTo>
                  <a:pt x="976998" y="35064"/>
                </a:lnTo>
                <a:close/>
              </a:path>
              <a:path w="989329" h="166369">
                <a:moveTo>
                  <a:pt x="896353" y="0"/>
                </a:moveTo>
                <a:lnTo>
                  <a:pt x="891781" y="1524"/>
                </a:lnTo>
                <a:lnTo>
                  <a:pt x="888733" y="7620"/>
                </a:lnTo>
                <a:lnTo>
                  <a:pt x="890257" y="10667"/>
                </a:lnTo>
                <a:lnTo>
                  <a:pt x="893305" y="12204"/>
                </a:lnTo>
                <a:lnTo>
                  <a:pt x="953500" y="37888"/>
                </a:lnTo>
                <a:lnTo>
                  <a:pt x="976998" y="35064"/>
                </a:lnTo>
                <a:lnTo>
                  <a:pt x="978380" y="35064"/>
                </a:lnTo>
                <a:lnTo>
                  <a:pt x="899388" y="1524"/>
                </a:lnTo>
                <a:lnTo>
                  <a:pt x="896353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85005" y="3335502"/>
            <a:ext cx="837565" cy="104139"/>
          </a:xfrm>
          <a:custGeom>
            <a:avLst/>
            <a:gdLst/>
            <a:ahLst/>
            <a:cxnLst/>
            <a:rect l="l" t="t" r="r" b="b"/>
            <a:pathLst>
              <a:path w="837564" h="104139">
                <a:moveTo>
                  <a:pt x="800874" y="59417"/>
                </a:moveTo>
                <a:lnTo>
                  <a:pt x="745680" y="91490"/>
                </a:lnTo>
                <a:lnTo>
                  <a:pt x="742645" y="93014"/>
                </a:lnTo>
                <a:lnTo>
                  <a:pt x="741121" y="97586"/>
                </a:lnTo>
                <a:lnTo>
                  <a:pt x="744169" y="100634"/>
                </a:lnTo>
                <a:lnTo>
                  <a:pt x="745680" y="103682"/>
                </a:lnTo>
                <a:lnTo>
                  <a:pt x="748728" y="103682"/>
                </a:lnTo>
                <a:lnTo>
                  <a:pt x="751776" y="102158"/>
                </a:lnTo>
                <a:lnTo>
                  <a:pt x="824090" y="59460"/>
                </a:lnTo>
                <a:lnTo>
                  <a:pt x="800874" y="59417"/>
                </a:lnTo>
                <a:close/>
              </a:path>
              <a:path w="837564" h="104139">
                <a:moveTo>
                  <a:pt x="824814" y="59032"/>
                </a:moveTo>
                <a:lnTo>
                  <a:pt x="824090" y="59460"/>
                </a:lnTo>
                <a:lnTo>
                  <a:pt x="824814" y="59461"/>
                </a:lnTo>
                <a:lnTo>
                  <a:pt x="824814" y="59032"/>
                </a:lnTo>
                <a:close/>
              </a:path>
              <a:path w="837564" h="104139">
                <a:moveTo>
                  <a:pt x="812598" y="52604"/>
                </a:moveTo>
                <a:lnTo>
                  <a:pt x="800874" y="59417"/>
                </a:lnTo>
                <a:lnTo>
                  <a:pt x="824090" y="59460"/>
                </a:lnTo>
                <a:lnTo>
                  <a:pt x="824814" y="59032"/>
                </a:lnTo>
                <a:lnTo>
                  <a:pt x="824814" y="57937"/>
                </a:lnTo>
                <a:lnTo>
                  <a:pt x="821778" y="57937"/>
                </a:lnTo>
                <a:lnTo>
                  <a:pt x="812598" y="52604"/>
                </a:lnTo>
                <a:close/>
              </a:path>
              <a:path w="837564" h="104139">
                <a:moveTo>
                  <a:pt x="0" y="44221"/>
                </a:moveTo>
                <a:lnTo>
                  <a:pt x="0" y="57937"/>
                </a:lnTo>
                <a:lnTo>
                  <a:pt x="800874" y="59417"/>
                </a:lnTo>
                <a:lnTo>
                  <a:pt x="812598" y="52604"/>
                </a:lnTo>
                <a:lnTo>
                  <a:pt x="800715" y="45700"/>
                </a:lnTo>
                <a:lnTo>
                  <a:pt x="0" y="44221"/>
                </a:lnTo>
                <a:close/>
              </a:path>
              <a:path w="837564" h="104139">
                <a:moveTo>
                  <a:pt x="748728" y="0"/>
                </a:moveTo>
                <a:lnTo>
                  <a:pt x="745680" y="1524"/>
                </a:lnTo>
                <a:lnTo>
                  <a:pt x="742645" y="7632"/>
                </a:lnTo>
                <a:lnTo>
                  <a:pt x="742645" y="12204"/>
                </a:lnTo>
                <a:lnTo>
                  <a:pt x="745680" y="13728"/>
                </a:lnTo>
                <a:lnTo>
                  <a:pt x="800715" y="45700"/>
                </a:lnTo>
                <a:lnTo>
                  <a:pt x="824814" y="45745"/>
                </a:lnTo>
                <a:lnTo>
                  <a:pt x="824814" y="59032"/>
                </a:lnTo>
                <a:lnTo>
                  <a:pt x="836993" y="51841"/>
                </a:lnTo>
                <a:lnTo>
                  <a:pt x="751776" y="3048"/>
                </a:lnTo>
                <a:lnTo>
                  <a:pt x="748728" y="0"/>
                </a:lnTo>
                <a:close/>
              </a:path>
              <a:path w="837564" h="104139">
                <a:moveTo>
                  <a:pt x="821778" y="47269"/>
                </a:moveTo>
                <a:lnTo>
                  <a:pt x="812598" y="52604"/>
                </a:lnTo>
                <a:lnTo>
                  <a:pt x="821778" y="57937"/>
                </a:lnTo>
                <a:lnTo>
                  <a:pt x="821778" y="47269"/>
                </a:lnTo>
                <a:close/>
              </a:path>
              <a:path w="837564" h="104139">
                <a:moveTo>
                  <a:pt x="824814" y="47269"/>
                </a:moveTo>
                <a:lnTo>
                  <a:pt x="821778" y="47269"/>
                </a:lnTo>
                <a:lnTo>
                  <a:pt x="821778" y="57937"/>
                </a:lnTo>
                <a:lnTo>
                  <a:pt x="824814" y="57937"/>
                </a:lnTo>
                <a:lnTo>
                  <a:pt x="824814" y="47269"/>
                </a:lnTo>
                <a:close/>
              </a:path>
              <a:path w="837564" h="104139">
                <a:moveTo>
                  <a:pt x="800715" y="45700"/>
                </a:moveTo>
                <a:lnTo>
                  <a:pt x="812598" y="52604"/>
                </a:lnTo>
                <a:lnTo>
                  <a:pt x="821778" y="47269"/>
                </a:lnTo>
                <a:lnTo>
                  <a:pt x="824814" y="47269"/>
                </a:lnTo>
                <a:lnTo>
                  <a:pt x="824814" y="45745"/>
                </a:lnTo>
                <a:lnTo>
                  <a:pt x="800715" y="4570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3097" y="3884401"/>
            <a:ext cx="7863840" cy="2967355"/>
          </a:xfrm>
          <a:custGeom>
            <a:avLst/>
            <a:gdLst/>
            <a:ahLst/>
            <a:cxnLst/>
            <a:rect l="l" t="t" r="r" b="b"/>
            <a:pathLst>
              <a:path w="7863840" h="2967354">
                <a:moveTo>
                  <a:pt x="25871" y="0"/>
                </a:moveTo>
                <a:lnTo>
                  <a:pt x="0" y="0"/>
                </a:lnTo>
                <a:lnTo>
                  <a:pt x="0" y="2967075"/>
                </a:lnTo>
                <a:lnTo>
                  <a:pt x="7863229" y="2967075"/>
                </a:lnTo>
                <a:lnTo>
                  <a:pt x="7863229" y="2954878"/>
                </a:lnTo>
                <a:lnTo>
                  <a:pt x="25871" y="2954878"/>
                </a:lnTo>
                <a:lnTo>
                  <a:pt x="12174" y="2942680"/>
                </a:lnTo>
                <a:lnTo>
                  <a:pt x="25871" y="2942680"/>
                </a:lnTo>
                <a:lnTo>
                  <a:pt x="25871" y="0"/>
                </a:lnTo>
                <a:close/>
              </a:path>
              <a:path w="7863840" h="2967354">
                <a:moveTo>
                  <a:pt x="25871" y="2942680"/>
                </a:moveTo>
                <a:lnTo>
                  <a:pt x="12174" y="2942680"/>
                </a:lnTo>
                <a:lnTo>
                  <a:pt x="25871" y="2954878"/>
                </a:lnTo>
                <a:lnTo>
                  <a:pt x="25871" y="2942680"/>
                </a:lnTo>
                <a:close/>
              </a:path>
              <a:path w="7863840" h="2967354">
                <a:moveTo>
                  <a:pt x="7837359" y="2942680"/>
                </a:moveTo>
                <a:lnTo>
                  <a:pt x="25871" y="2942680"/>
                </a:lnTo>
                <a:lnTo>
                  <a:pt x="25871" y="2954878"/>
                </a:lnTo>
                <a:lnTo>
                  <a:pt x="7837359" y="2954878"/>
                </a:lnTo>
                <a:lnTo>
                  <a:pt x="7837359" y="2942680"/>
                </a:lnTo>
                <a:close/>
              </a:path>
              <a:path w="7863840" h="2967354">
                <a:moveTo>
                  <a:pt x="7863229" y="0"/>
                </a:moveTo>
                <a:lnTo>
                  <a:pt x="7837359" y="0"/>
                </a:lnTo>
                <a:lnTo>
                  <a:pt x="7837359" y="2954878"/>
                </a:lnTo>
                <a:lnTo>
                  <a:pt x="7849538" y="2942680"/>
                </a:lnTo>
                <a:lnTo>
                  <a:pt x="7863229" y="2942680"/>
                </a:lnTo>
                <a:lnTo>
                  <a:pt x="7863229" y="0"/>
                </a:lnTo>
                <a:close/>
              </a:path>
              <a:path w="7863840" h="2967354">
                <a:moveTo>
                  <a:pt x="7863229" y="2942680"/>
                </a:moveTo>
                <a:lnTo>
                  <a:pt x="7849538" y="2942680"/>
                </a:lnTo>
                <a:lnTo>
                  <a:pt x="7837359" y="2954878"/>
                </a:lnTo>
                <a:lnTo>
                  <a:pt x="7863229" y="2954878"/>
                </a:lnTo>
                <a:lnTo>
                  <a:pt x="7863229" y="294268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881" y="3530161"/>
            <a:ext cx="6154420" cy="19678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Nếu @Date Var không được truyền giá trị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58115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Gán giá trị cho @DateVar bằng ngày hóa đơn nhỏ nhất 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@DateVar 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NULL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750">
              <a:lnSpc>
                <a:spcPct val="100000"/>
              </a:lnSpc>
              <a:tabLst>
                <a:tab pos="993775" algn="l"/>
                <a:tab pos="3832225" algn="l"/>
                <a:tab pos="4551045" algn="l"/>
              </a:tabLst>
            </a:pP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@DateVar  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</a:t>
            </a:r>
            <a:r>
              <a:rPr sz="14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(InvoiceDate)	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Invoices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Truy xuất tổng số tiền của các hóa đơn có ngày hóa đơn lớn hơn @DateVar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của nhà cung cấp có VendorName được lọc theo giá trị biến @VendorVar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881" y="5664752"/>
            <a:ext cx="7448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marL="12700" marR="15240" indent="441325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74366" y="5664752"/>
            <a:ext cx="31311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@InvTotal 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4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(InvoiceTotal)  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Invoices </a:t>
            </a:r>
            <a:r>
              <a:rPr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Vendors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Invoices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.VendorID = </a:t>
            </a:r>
            <a:r>
              <a:rPr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Vendors</a:t>
            </a:r>
            <a:r>
              <a:rPr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.VendorID  (InvoiceDate &gt;= @DateVar) AND  (VendorName LIKE @VendorVar)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8921368" y="6889970"/>
            <a:ext cx="219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67000" y="7310034"/>
            <a:ext cx="4953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1999858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9156" y="2402385"/>
            <a:ext cx="138105" cy="160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9156" y="2804911"/>
            <a:ext cx="138105" cy="16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9360" y="3255957"/>
            <a:ext cx="108658" cy="113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506" y="1784243"/>
            <a:ext cx="5470525" cy="172290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cách truyền giá trị cho tham số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0" marR="2947035">
              <a:lnSpc>
                <a:spcPts val="3170"/>
              </a:lnSpc>
              <a:spcBef>
                <a:spcPts val="190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Truyền theo tên  Truyền theo vị trí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 gọi thủ tục truyền tham số theo vị trí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45566" y="592054"/>
            <a:ext cx="23069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572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Demo  Lời gọi thủ tục</a:t>
            </a:r>
          </a:p>
        </p:txBody>
      </p:sp>
      <p:sp>
        <p:nvSpPr>
          <p:cNvPr id="10" name="object 10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6723" y="3835228"/>
            <a:ext cx="135778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DECLARE  EXEC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5999" y="3835228"/>
            <a:ext cx="643536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@MyInvTotal money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" marR="5080" indent="-9525">
              <a:lnSpc>
                <a:spcPct val="100000"/>
              </a:lnSpc>
            </a:pPr>
            <a:r>
              <a:rPr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spInvTotal3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@MyInvTotal OUTPUT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'2008-06-01'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</a:t>
            </a:r>
            <a:r>
              <a:rPr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%'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921368" y="6889970"/>
            <a:ext cx="219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228573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5506" y="2086265"/>
            <a:ext cx="55986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 gọi thủ tục truyền tham số theo tên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45566" y="630166"/>
            <a:ext cx="23069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572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Demo  Lời gọi thủ tục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3090" y="2767806"/>
            <a:ext cx="13729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DECLARE  EXEC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0568" y="2767806"/>
            <a:ext cx="7028232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@MyInvTotal money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8075" marR="5080" indent="-1096010">
              <a:lnSpc>
                <a:spcPct val="100000"/>
              </a:lnSpc>
              <a:tabLst>
                <a:tab pos="1127125" algn="l"/>
                <a:tab pos="3444875" algn="l"/>
              </a:tabLst>
            </a:pPr>
            <a:r>
              <a:rPr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spInvTotal3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sz="2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DateVar</a:t>
            </a:r>
            <a:r>
              <a:rPr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'2008-06-01</a:t>
            </a:r>
            <a:r>
              <a:rPr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000" b="1" dirty="0" smtClean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dirty="0" smtClean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VendorVar 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'P%'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@InvTotal = @MyInvTotal OUTPUT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9360" y="3992391"/>
            <a:ext cx="108658" cy="113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5506" y="3842853"/>
            <a:ext cx="81132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5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 gọi thủ tục không truyền giá trị cho tham số tùy chọn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3090" y="4445107"/>
            <a:ext cx="150747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DECLARE  EXEC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20569" y="4445107"/>
            <a:ext cx="5047032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@MyInvTotal money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tabLst>
                <a:tab pos="1127125" algn="l"/>
              </a:tabLst>
            </a:pPr>
            <a:r>
              <a:rPr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spInvTotal3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@DateVar </a:t>
            </a:r>
            <a:r>
              <a:rPr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'2008-06-01</a:t>
            </a:r>
            <a:r>
              <a:rPr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000" b="1" dirty="0" smtClean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InvTotal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@</a:t>
            </a:r>
            <a:r>
              <a:rPr lang="en-US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MyInvTotal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2269" y="5485345"/>
            <a:ext cx="5870132" cy="118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921368" y="6889970"/>
            <a:ext cx="219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9360" y="2150810"/>
            <a:ext cx="115049" cy="12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9156" y="2557910"/>
            <a:ext cx="131827" cy="149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9156" y="3289769"/>
            <a:ext cx="131827" cy="164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9360" y="3740817"/>
            <a:ext cx="108658" cy="113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39402" y="960487"/>
            <a:ext cx="4306505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Làm việc với giá trị trả về</a:t>
            </a:r>
          </a:p>
        </p:txBody>
      </p:sp>
      <p:sp>
        <p:nvSpPr>
          <p:cNvPr id="9" name="object 9"/>
          <p:cNvSpPr/>
          <p:nvPr/>
        </p:nvSpPr>
        <p:spPr>
          <a:xfrm>
            <a:off x="913090" y="6782103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7815" y="0"/>
                </a:lnTo>
              </a:path>
            </a:pathLst>
          </a:custGeom>
          <a:ln w="137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9156" y="4135973"/>
            <a:ext cx="138105" cy="160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184173" y="1781911"/>
            <a:ext cx="7690053" cy="2605054"/>
          </a:xfrm>
          <a:prstGeom prst="rect">
            <a:avLst/>
          </a:prstGeom>
        </p:spPr>
        <p:txBody>
          <a:bodyPr vert="horz" wrap="square" lIns="0" tIns="2405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7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Giá trị trả về của thủ tục</a:t>
            </a:r>
          </a:p>
          <a:p>
            <a:pPr marL="563880" marR="508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tham số </a:t>
            </a:r>
            <a:r>
              <a:rPr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trả về giá trị có kiểu dữ liệu  bất kì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388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hàm </a:t>
            </a:r>
            <a:r>
              <a:rPr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trả về giá trị số nguyên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3830">
              <a:lnSpc>
                <a:spcPct val="100000"/>
              </a:lnSpc>
              <a:spcBef>
                <a:spcPts val="58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Cú pháp câu lệnh RETURN</a:t>
            </a:r>
          </a:p>
          <a:p>
            <a:pPr marL="563880">
              <a:lnSpc>
                <a:spcPct val="100000"/>
              </a:lnSpc>
              <a:spcBef>
                <a:spcPts val="525"/>
              </a:spcBef>
            </a:pPr>
            <a:r>
              <a:rPr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&lt;biểu thức số nguyên&gt;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6722" y="1411324"/>
            <a:ext cx="8636800" cy="57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921368" y="6889970"/>
            <a:ext cx="219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886</Words>
  <Application>Microsoft Office PowerPoint</Application>
  <PresentationFormat>Custom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PowerPoint Presentation</vt:lpstr>
      <vt:lpstr>Stored Procedured</vt:lpstr>
      <vt:lpstr>Ví dụ về Stored Procedured</vt:lpstr>
      <vt:lpstr>Cú pháp</vt:lpstr>
      <vt:lpstr>Khai báo và làm việc với tham số</vt:lpstr>
      <vt:lpstr>Demo   Sử dụng tham số đầu vào/đầu ra</vt:lpstr>
      <vt:lpstr>Demo  Lời gọi thủ tục</vt:lpstr>
      <vt:lpstr>Demo  Lời gọi thủ tục</vt:lpstr>
      <vt:lpstr>Làm việc với giá trị trả về</vt:lpstr>
      <vt:lpstr>Demo  Làm việc với giá trị trả về</vt:lpstr>
      <vt:lpstr>Demo  Làm việc với giá trị trả về</vt:lpstr>
      <vt:lpstr>Xóa/ Chỉnh sửa nội dung thủ tục</vt:lpstr>
      <vt:lpstr>Demo  xóa/chỉnh sửa nội dung Stored Procedure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04</dc:title>
  <dc:subject>COM203-Quan tri CSDL voi SQL Server</dc:subject>
  <dc:creator>FPT-Polytechnic</dc:creator>
  <cp:lastModifiedBy>Lã Ngọc Sơn</cp:lastModifiedBy>
  <cp:revision>52</cp:revision>
  <dcterms:created xsi:type="dcterms:W3CDTF">2018-09-17T02:13:27Z</dcterms:created>
  <dcterms:modified xsi:type="dcterms:W3CDTF">2018-09-18T01:02:42Z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2012-04-26T00:00:00Z</vt:filetime>
  </property>
  <property fmtid="{D5CDD505-2E9C-101B-9397-08002B2CF9AE}" pid="3" name="Creator">
    <vt:lpwstr>Print driver host for 32bit applications</vt:lpwstr>
  </property>
  <property fmtid="{D5CDD505-2E9C-101B-9397-08002B2CF9AE}" pid="4" name="LastSaved">
    <vt:filetime>2018-09-17T00:00:00Z</vt:filetime>
  </property>
</Properties>
</file>