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86" r:id="rId4"/>
    <p:sldId id="258" r:id="rId5"/>
    <p:sldId id="275" r:id="rId6"/>
    <p:sldId id="276" r:id="rId7"/>
    <p:sldId id="274" r:id="rId8"/>
    <p:sldId id="277" r:id="rId9"/>
    <p:sldId id="271" r:id="rId10"/>
    <p:sldId id="267" r:id="rId11"/>
    <p:sldId id="261" r:id="rId12"/>
    <p:sldId id="279" r:id="rId13"/>
    <p:sldId id="280" r:id="rId14"/>
    <p:sldId id="263" r:id="rId15"/>
    <p:sldId id="281" r:id="rId16"/>
    <p:sldId id="264" r:id="rId17"/>
    <p:sldId id="282" r:id="rId18"/>
    <p:sldId id="265" r:id="rId19"/>
    <p:sldId id="270" r:id="rId20"/>
    <p:sldId id="285" r:id="rId21"/>
    <p:sldId id="283" r:id="rId22"/>
    <p:sldId id="268" r:id="rId23"/>
    <p:sldId id="269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226" autoAdjust="0"/>
  </p:normalViewPr>
  <p:slideViewPr>
    <p:cSldViewPr snapToGrid="0" snapToObjects="1">
      <p:cViewPr>
        <p:scale>
          <a:sx n="121" d="100"/>
          <a:sy n="121" d="100"/>
        </p:scale>
        <p:origin x="-1824" y="-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434D09-136A-C847-8E4C-754D0EF46D90}" type="datetimeFigureOut">
              <a:rPr lang="en-US" smtClean="0"/>
              <a:t>4/4/18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12C6A3-93E8-9546-B30B-80C7EA4D2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63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will see later</a:t>
            </a:r>
            <a:r>
              <a:rPr lang="en-US" baseline="0" dirty="0" smtClean="0"/>
              <a:t> how these observations will influence the way we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2C6A3-93E8-9546-B30B-80C7EA4D270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44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40AF-E8D9-3441-8D97-B452C59AD898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6EA5-3108-734E-9159-0D4C8B90D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43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40AF-E8D9-3441-8D97-B452C59AD898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6EA5-3108-734E-9159-0D4C8B90D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48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40AF-E8D9-3441-8D97-B452C59AD898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6EA5-3108-734E-9159-0D4C8B90D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078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40AF-E8D9-3441-8D97-B452C59AD898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6EA5-3108-734E-9159-0D4C8B90D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9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40AF-E8D9-3441-8D97-B452C59AD898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6EA5-3108-734E-9159-0D4C8B90D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70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40AF-E8D9-3441-8D97-B452C59AD898}" type="datetimeFigureOut">
              <a:rPr lang="en-US" smtClean="0"/>
              <a:t>4/4/18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6EA5-3108-734E-9159-0D4C8B90D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820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40AF-E8D9-3441-8D97-B452C59AD898}" type="datetimeFigureOut">
              <a:rPr lang="en-US" smtClean="0"/>
              <a:t>4/4/18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6EA5-3108-734E-9159-0D4C8B90D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232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40AF-E8D9-3441-8D97-B452C59AD898}" type="datetimeFigureOut">
              <a:rPr lang="en-US" smtClean="0"/>
              <a:t>4/4/18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6EA5-3108-734E-9159-0D4C8B90D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90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40AF-E8D9-3441-8D97-B452C59AD898}" type="datetimeFigureOut">
              <a:rPr lang="en-US" smtClean="0"/>
              <a:t>4/4/18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6EA5-3108-734E-9159-0D4C8B90D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40AF-E8D9-3441-8D97-B452C59AD898}" type="datetimeFigureOut">
              <a:rPr lang="en-US" smtClean="0"/>
              <a:t>4/4/18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6EA5-3108-734E-9159-0D4C8B90D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70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40AF-E8D9-3441-8D97-B452C59AD898}" type="datetimeFigureOut">
              <a:rPr lang="en-US" smtClean="0"/>
              <a:t>4/4/18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6EA5-3108-734E-9159-0D4C8B90D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80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640AF-E8D9-3441-8D97-B452C59AD898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D6EA5-3108-734E-9159-0D4C8B90D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9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Machine Learning of Financial Time Series – a Case Study</a:t>
            </a:r>
            <a:endParaRPr lang="en-US" sz="3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Lan Gong</a:t>
            </a:r>
            <a:br>
              <a:rPr lang="en-US" dirty="0" smtClean="0"/>
            </a:br>
            <a:r>
              <a:rPr lang="en-US" dirty="0" smtClean="0"/>
              <a:t>April 6</a:t>
            </a:r>
            <a:r>
              <a:rPr lang="en-US" baseline="30000" dirty="0" smtClean="0"/>
              <a:t>th</a:t>
            </a:r>
            <a:r>
              <a:rPr lang="en-US" dirty="0" smtClean="0"/>
              <a:t>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782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 each id:</a:t>
            </a:r>
          </a:p>
          <a:p>
            <a:r>
              <a:rPr lang="en-US" dirty="0" smtClean="0"/>
              <a:t>Clip the outliers</a:t>
            </a:r>
            <a:endParaRPr lang="en-US" dirty="0"/>
          </a:p>
          <a:p>
            <a:r>
              <a:rPr lang="en-US" dirty="0" smtClean="0"/>
              <a:t>Standardize the feature values</a:t>
            </a:r>
            <a:endParaRPr lang="en-US" dirty="0"/>
          </a:p>
          <a:p>
            <a:r>
              <a:rPr lang="en-US" dirty="0"/>
              <a:t>Fill </a:t>
            </a:r>
            <a:r>
              <a:rPr lang="en-US" dirty="0" smtClean="0"/>
              <a:t>the </a:t>
            </a:r>
            <a:r>
              <a:rPr lang="en-US" dirty="0" err="1" smtClean="0"/>
              <a:t>NaNs</a:t>
            </a:r>
            <a:r>
              <a:rPr lang="en-US" dirty="0" smtClean="0"/>
              <a:t> with means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208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Ridge </a:t>
            </a:r>
            <a:r>
              <a:rPr lang="en-US" dirty="0" smtClean="0"/>
              <a:t>Regression</a:t>
            </a:r>
            <a:endParaRPr lang="en-US" dirty="0" smtClean="0"/>
          </a:p>
          <a:p>
            <a:r>
              <a:rPr lang="en-US" dirty="0" smtClean="0"/>
              <a:t>To address the issue of </a:t>
            </a:r>
            <a:r>
              <a:rPr lang="en-US" dirty="0" err="1" smtClean="0"/>
              <a:t>collinearity</a:t>
            </a:r>
            <a:endParaRPr lang="en-US" dirty="0" smtClean="0"/>
          </a:p>
          <a:p>
            <a:r>
              <a:rPr lang="en-US" dirty="0" smtClean="0"/>
              <a:t>Penalty tuning: Cross validation on training set </a:t>
            </a:r>
          </a:p>
          <a:p>
            <a:r>
              <a:rPr lang="en-US" dirty="0" smtClean="0"/>
              <a:t>Coefficients: a few features have larger coefficients than the rest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9800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1887"/>
            <a:ext cx="8229600" cy="11430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+mn-lt"/>
              </a:rPr>
              <a:t>Cross validation error vs. Penalty Parameter</a:t>
            </a:r>
            <a:endParaRPr lang="en-US" sz="2000" dirty="0">
              <a:latin typeface="+mn-lt"/>
            </a:endParaRPr>
          </a:p>
        </p:txBody>
      </p:sp>
      <p:pic>
        <p:nvPicPr>
          <p:cNvPr id="4" name="Content Placeholder 3" descr="cv_error_ridg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610" r="-10610"/>
          <a:stretch>
            <a:fillRect/>
          </a:stretch>
        </p:blipFill>
        <p:spPr>
          <a:xfrm>
            <a:off x="-1" y="1075387"/>
            <a:ext cx="9361777" cy="5243367"/>
          </a:xfrm>
        </p:spPr>
      </p:pic>
      <p:sp>
        <p:nvSpPr>
          <p:cNvPr id="5" name="Multiply 4"/>
          <p:cNvSpPr/>
          <p:nvPr/>
        </p:nvSpPr>
        <p:spPr>
          <a:xfrm>
            <a:off x="6307654" y="5225014"/>
            <a:ext cx="243556" cy="212051"/>
          </a:xfrm>
          <a:prstGeom prst="mathMultiply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19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210" y="104963"/>
            <a:ext cx="8229600" cy="11430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+mn-lt"/>
              </a:rPr>
              <a:t>Coefficients of Features</a:t>
            </a:r>
            <a:endParaRPr lang="en-US" sz="2000" dirty="0">
              <a:latin typeface="+mn-lt"/>
            </a:endParaRPr>
          </a:p>
        </p:txBody>
      </p:sp>
      <p:pic>
        <p:nvPicPr>
          <p:cNvPr id="6" name="Content Placeholder 5" descr="coef_ridg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610" r="-10610"/>
          <a:stretch>
            <a:fillRect/>
          </a:stretch>
        </p:blipFill>
        <p:spPr>
          <a:xfrm>
            <a:off x="-986555" y="797717"/>
            <a:ext cx="11313896" cy="5296622"/>
          </a:xfrm>
        </p:spPr>
      </p:pic>
      <p:sp>
        <p:nvSpPr>
          <p:cNvPr id="5" name="Rectangle 4"/>
          <p:cNvSpPr/>
          <p:nvPr/>
        </p:nvSpPr>
        <p:spPr>
          <a:xfrm>
            <a:off x="8280764" y="5576770"/>
            <a:ext cx="136439" cy="63627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28459" y="5576770"/>
            <a:ext cx="136439" cy="63627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02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Random Forest </a:t>
            </a:r>
          </a:p>
          <a:p>
            <a:r>
              <a:rPr lang="en-US" dirty="0" smtClean="0"/>
              <a:t>To capture non-linear behaviors</a:t>
            </a:r>
          </a:p>
          <a:p>
            <a:r>
              <a:rPr lang="en-US" dirty="0" smtClean="0"/>
              <a:t>Cross validation to find the optimal parameters, e.g., number of trees, tree depth</a:t>
            </a:r>
          </a:p>
          <a:p>
            <a:r>
              <a:rPr lang="en-US" dirty="0" smtClean="0"/>
              <a:t>Feature </a:t>
            </a:r>
            <a:r>
              <a:rPr lang="en-US" dirty="0" err="1" smtClean="0"/>
              <a:t>importances</a:t>
            </a:r>
            <a:r>
              <a:rPr lang="en-US" dirty="0" smtClean="0"/>
              <a:t> echo the implication from ridge regression</a:t>
            </a:r>
          </a:p>
        </p:txBody>
      </p:sp>
    </p:spTree>
    <p:extLst>
      <p:ext uri="{BB962C8B-B14F-4D97-AF65-F5344CB8AC3E}">
        <p14:creationId xmlns:p14="http://schemas.microsoft.com/office/powerpoint/2010/main" val="3816851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2508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+mn-lt"/>
              </a:rPr>
              <a:t>Feature importance</a:t>
            </a:r>
            <a:endParaRPr lang="en-US" sz="2000" dirty="0">
              <a:latin typeface="+mn-lt"/>
            </a:endParaRPr>
          </a:p>
        </p:txBody>
      </p:sp>
      <p:pic>
        <p:nvPicPr>
          <p:cNvPr id="6" name="Content Placeholder 5" descr="feature_importance_ETR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610" r="-10610"/>
          <a:stretch>
            <a:fillRect/>
          </a:stretch>
        </p:blipFill>
        <p:spPr>
          <a:xfrm>
            <a:off x="-1060021" y="839702"/>
            <a:ext cx="11366372" cy="5458060"/>
          </a:xfrm>
        </p:spPr>
      </p:pic>
      <p:sp>
        <p:nvSpPr>
          <p:cNvPr id="4" name="Rectangle 3"/>
          <p:cNvSpPr/>
          <p:nvPr/>
        </p:nvSpPr>
        <p:spPr>
          <a:xfrm>
            <a:off x="8202267" y="5818927"/>
            <a:ext cx="256917" cy="63627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229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Mixed model</a:t>
            </a:r>
          </a:p>
          <a:p>
            <a:r>
              <a:rPr lang="en-US" dirty="0" smtClean="0"/>
              <a:t>Intuition:</a:t>
            </a:r>
          </a:p>
          <a:p>
            <a:pPr lvl="1"/>
            <a:r>
              <a:rPr lang="en-US" dirty="0" smtClean="0"/>
              <a:t>Ridge regression captures the linear influence from a few dominant features</a:t>
            </a:r>
            <a:endParaRPr lang="en-US" dirty="0" smtClean="0"/>
          </a:p>
          <a:p>
            <a:pPr lvl="1"/>
            <a:r>
              <a:rPr lang="en-US" dirty="0" smtClean="0"/>
              <a:t>Random forest </a:t>
            </a:r>
            <a:r>
              <a:rPr lang="en-US" dirty="0" smtClean="0"/>
              <a:t>reflects the hierarchical influence of all variables “conditioned” on prior splits of more dominant ones</a:t>
            </a:r>
          </a:p>
          <a:p>
            <a:pPr lvl="1"/>
            <a:r>
              <a:rPr lang="en-US" dirty="0" smtClean="0"/>
              <a:t>Adding </a:t>
            </a:r>
            <a:r>
              <a:rPr lang="en-US" dirty="0" smtClean="0"/>
              <a:t>historical mean return to ridge results to reflect variability among instruments</a:t>
            </a:r>
          </a:p>
          <a:p>
            <a:r>
              <a:rPr lang="en-US" dirty="0" smtClean="0"/>
              <a:t>Weighted sum of prediction results from each model. 	</a:t>
            </a:r>
            <a:endParaRPr lang="en-US" dirty="0"/>
          </a:p>
          <a:p>
            <a:pPr marL="914400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373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Testing 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7611701"/>
              </p:ext>
            </p:extLst>
          </p:nvPr>
        </p:nvGraphicFramePr>
        <p:xfrm>
          <a:off x="1223354" y="1600200"/>
          <a:ext cx="655363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546"/>
                <a:gridCol w="2184546"/>
                <a:gridCol w="21845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Modeling Approach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R^2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Improvement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Principal Component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0.095%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Baseline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Ridge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Random Forest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47%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Mixed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111%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8253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Analysis of Important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‘technical_20’ and ‘technical_30’ have been shown as important features by both Ridge and Random Forest regressions.</a:t>
            </a:r>
          </a:p>
          <a:p>
            <a:r>
              <a:rPr lang="en-US" dirty="0" smtClean="0"/>
              <a:t>Picking instruments in a strategic way to replicate market movement, e.g. </a:t>
            </a:r>
            <a:r>
              <a:rPr lang="en-US" dirty="0"/>
              <a:t> </a:t>
            </a:r>
            <a:r>
              <a:rPr lang="en-US" dirty="0" smtClean="0"/>
              <a:t>S&amp;P500, is a common practice in portfolio management.</a:t>
            </a:r>
          </a:p>
          <a:p>
            <a:r>
              <a:rPr lang="en-US" dirty="0" smtClean="0"/>
              <a:t>Each instrument can have its own behavior but it is the collective movement of all that matters.</a:t>
            </a:r>
          </a:p>
          <a:p>
            <a:r>
              <a:rPr lang="en-US" dirty="0" smtClean="0"/>
              <a:t>The grouped instruments </a:t>
            </a:r>
            <a:r>
              <a:rPr lang="en-US" dirty="0" smtClean="0"/>
              <a:t>forms a </a:t>
            </a:r>
            <a:r>
              <a:rPr lang="en-US" dirty="0" smtClean="0"/>
              <a:t>“</a:t>
            </a:r>
            <a:r>
              <a:rPr lang="en-US" i="1" dirty="0" smtClean="0"/>
              <a:t>portfolio</a:t>
            </a:r>
            <a:r>
              <a:rPr lang="en-US" dirty="0" smtClean="0"/>
              <a:t>”.</a:t>
            </a:r>
          </a:p>
          <a:p>
            <a:r>
              <a:rPr lang="en-US" dirty="0" smtClean="0"/>
              <a:t>Method of analysis:</a:t>
            </a:r>
          </a:p>
          <a:p>
            <a:pPr lvl="1"/>
            <a:r>
              <a:rPr lang="en-US" dirty="0" smtClean="0"/>
              <a:t>Construct a new feature: ‘tech2030’ = technical_20 – technical_30</a:t>
            </a:r>
          </a:p>
          <a:p>
            <a:pPr lvl="1"/>
            <a:r>
              <a:rPr lang="en-US" dirty="0" smtClean="0"/>
              <a:t>Compute </a:t>
            </a:r>
            <a:r>
              <a:rPr lang="en-US" dirty="0"/>
              <a:t>the portfolio-level statistics of </a:t>
            </a:r>
            <a:r>
              <a:rPr lang="en-US" dirty="0" smtClean="0"/>
              <a:t>the new feature and </a:t>
            </a:r>
            <a:r>
              <a:rPr lang="en-US" dirty="0"/>
              <a:t>‘y</a:t>
            </a:r>
            <a:r>
              <a:rPr lang="en-US" dirty="0" smtClean="0"/>
              <a:t>’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333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+mn-lt"/>
              </a:rPr>
              <a:t>Standard deviation of the constructed feature and ‘y’</a:t>
            </a:r>
            <a:endParaRPr lang="en-US" sz="2000" dirty="0">
              <a:latin typeface="+mn-lt"/>
            </a:endParaRPr>
          </a:p>
        </p:txBody>
      </p:sp>
      <p:pic>
        <p:nvPicPr>
          <p:cNvPr id="6" name="Content Placeholder 5" descr="std_y_tech203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610" r="-1061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01642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Financial time series is discrete </a:t>
            </a:r>
            <a:r>
              <a:rPr lang="en-US" dirty="0" smtClean="0"/>
              <a:t>in time but continuous in value</a:t>
            </a:r>
          </a:p>
          <a:p>
            <a:r>
              <a:rPr lang="en-US" dirty="0" smtClean="0"/>
              <a:t>Asset returns are modeled instead of prices</a:t>
            </a:r>
          </a:p>
          <a:p>
            <a:pPr lvl="1"/>
            <a:r>
              <a:rPr lang="en-US" dirty="0" smtClean="0"/>
              <a:t>Prices are usually highly correlated from day to day</a:t>
            </a:r>
          </a:p>
          <a:p>
            <a:pPr lvl="1"/>
            <a:r>
              <a:rPr lang="en-US" dirty="0" smtClean="0"/>
              <a:t>Variance of price can grow over time</a:t>
            </a:r>
          </a:p>
          <a:p>
            <a:pPr lvl="1"/>
            <a:r>
              <a:rPr lang="en-US" dirty="0" smtClean="0"/>
              <a:t>Returns </a:t>
            </a:r>
            <a:r>
              <a:rPr lang="en-US" dirty="0" smtClean="0"/>
              <a:t>reflect the change </a:t>
            </a:r>
            <a:r>
              <a:rPr lang="en-US" dirty="0" smtClean="0"/>
              <a:t>of price over some </a:t>
            </a:r>
            <a:r>
              <a:rPr lang="en-US" dirty="0" smtClean="0"/>
              <a:t>period (e.g., daily etc.)</a:t>
            </a:r>
            <a:endParaRPr lang="en-US" dirty="0" smtClean="0"/>
          </a:p>
          <a:p>
            <a:pPr lvl="1"/>
            <a:r>
              <a:rPr lang="en-US" dirty="0" smtClean="0"/>
              <a:t>Returns have more desirable statistical features</a:t>
            </a:r>
          </a:p>
          <a:p>
            <a:r>
              <a:rPr lang="en-US" dirty="0" smtClean="0"/>
              <a:t>Challenges of Prediction</a:t>
            </a:r>
          </a:p>
          <a:p>
            <a:pPr lvl="1"/>
            <a:r>
              <a:rPr lang="en-US" dirty="0" smtClean="0"/>
              <a:t>low signal-to-noise ratio (“noisy”)</a:t>
            </a:r>
          </a:p>
          <a:p>
            <a:pPr lvl="1"/>
            <a:r>
              <a:rPr lang="en-US" dirty="0" smtClean="0"/>
              <a:t>Economic uncertainties   (“event-driven”)</a:t>
            </a:r>
          </a:p>
          <a:p>
            <a:r>
              <a:rPr lang="en-US" dirty="0" smtClean="0"/>
              <a:t>Predictive methods</a:t>
            </a:r>
          </a:p>
          <a:p>
            <a:pPr lvl="1"/>
            <a:r>
              <a:rPr lang="en-US" dirty="0" smtClean="0"/>
              <a:t>Statistical analysis using a few fundamental variables (e.g., indices, GDP, unemployment rate, consumer index)</a:t>
            </a:r>
          </a:p>
          <a:p>
            <a:pPr lvl="1"/>
            <a:r>
              <a:rPr lang="en-US" dirty="0" smtClean="0"/>
              <a:t>Machine learning comes into play as more data are collected and used for prediction (e.g. alternative data such as satellite images) 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350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+mn-lt"/>
              </a:rPr>
              <a:t>Mean of the constructed feature and ‘y’</a:t>
            </a:r>
            <a:endParaRPr lang="en-US" sz="2000" dirty="0">
              <a:latin typeface="+mn-lt"/>
            </a:endParaRPr>
          </a:p>
        </p:txBody>
      </p:sp>
      <p:pic>
        <p:nvPicPr>
          <p:cNvPr id="7" name="Content Placeholder 6" descr="mean_y_tech203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610" r="-1061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92489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5981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+mn-lt"/>
              </a:rPr>
              <a:t>Mean of the constructed feature vs. </a:t>
            </a:r>
            <a:r>
              <a:rPr lang="en-US" sz="2000" i="1" dirty="0" smtClean="0">
                <a:latin typeface="+mn-lt"/>
              </a:rPr>
              <a:t>n-day </a:t>
            </a:r>
            <a:r>
              <a:rPr lang="en-US" sz="2000" dirty="0" smtClean="0">
                <a:latin typeface="+mn-lt"/>
              </a:rPr>
              <a:t>rolling mean of ‘y’ </a:t>
            </a:r>
            <a:endParaRPr lang="en-US" sz="2000" dirty="0">
              <a:latin typeface="+mn-lt"/>
            </a:endParaRPr>
          </a:p>
        </p:txBody>
      </p:sp>
      <p:pic>
        <p:nvPicPr>
          <p:cNvPr id="7" name="Picture 6" descr="mean_rolling_y_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2184"/>
            <a:ext cx="9144000" cy="2666854"/>
          </a:xfrm>
          <a:prstGeom prst="rect">
            <a:avLst/>
          </a:prstGeom>
        </p:spPr>
      </p:pic>
      <p:pic>
        <p:nvPicPr>
          <p:cNvPr id="8" name="Picture 7" descr="mean_rolling_y_1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77631"/>
            <a:ext cx="9144000" cy="28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802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Initial data exploration helps to choose the proper prediction </a:t>
            </a:r>
            <a:r>
              <a:rPr lang="en-US" dirty="0" smtClean="0"/>
              <a:t>models</a:t>
            </a:r>
            <a:endParaRPr lang="en-US" dirty="0" smtClean="0"/>
          </a:p>
          <a:p>
            <a:r>
              <a:rPr lang="en-US" dirty="0" smtClean="0"/>
              <a:t>Feature selection using ridge and random forest regression helps to identify a few dominant variables</a:t>
            </a:r>
          </a:p>
          <a:p>
            <a:r>
              <a:rPr lang="en-US" dirty="0" smtClean="0"/>
              <a:t>Mixed model can predict better than the single best model</a:t>
            </a:r>
          </a:p>
          <a:p>
            <a:r>
              <a:rPr lang="en-US" dirty="0" smtClean="0"/>
              <a:t>The constructed feature (</a:t>
            </a:r>
            <a:r>
              <a:rPr lang="en-US" i="1" dirty="0" smtClean="0"/>
              <a:t>i.e., technical_20 – technical30</a:t>
            </a:r>
            <a:r>
              <a:rPr lang="en-US" dirty="0" smtClean="0"/>
              <a:t>) can be a general market index that the portfolio-level returns try to track</a:t>
            </a:r>
          </a:p>
        </p:txBody>
      </p:sp>
    </p:spTree>
    <p:extLst>
      <p:ext uri="{BB962C8B-B14F-4D97-AF65-F5344CB8AC3E}">
        <p14:creationId xmlns:p14="http://schemas.microsoft.com/office/powerpoint/2010/main" val="3848606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00325"/>
            <a:ext cx="8229600" cy="1143000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619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2Sigma Financial Modeling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Predict </a:t>
            </a:r>
            <a:r>
              <a:rPr lang="en-US" dirty="0" smtClean="0"/>
              <a:t>investment returns has been a central topic in trading and risk management</a:t>
            </a:r>
          </a:p>
          <a:p>
            <a:r>
              <a:rPr lang="en-US" dirty="0" smtClean="0"/>
              <a:t>Leverage data set of “2sigma financial challenge” as a playground to explore financial time series and apply machine learning methods</a:t>
            </a:r>
          </a:p>
          <a:p>
            <a:r>
              <a:rPr lang="en-US" dirty="0" smtClean="0"/>
              <a:t>Data sets are not “very clean”, representing some of the real world challenges</a:t>
            </a:r>
          </a:p>
        </p:txBody>
      </p:sp>
    </p:spTree>
    <p:extLst>
      <p:ext uri="{BB962C8B-B14F-4D97-AF65-F5344CB8AC3E}">
        <p14:creationId xmlns:p14="http://schemas.microsoft.com/office/powerpoint/2010/main" val="3307099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 of 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Description</a:t>
            </a:r>
          </a:p>
          <a:p>
            <a:pPr lvl="1"/>
            <a:r>
              <a:rPr lang="en-US" dirty="0" smtClean="0"/>
              <a:t>Time series of financial instruments with </a:t>
            </a:r>
            <a:r>
              <a:rPr lang="en-US" dirty="0" err="1" smtClean="0"/>
              <a:t>anonymized</a:t>
            </a:r>
            <a:r>
              <a:rPr lang="en-US" dirty="0" smtClean="0"/>
              <a:t> features and one </a:t>
            </a:r>
            <a:r>
              <a:rPr lang="en-US" dirty="0" smtClean="0"/>
              <a:t>target variable for prediction</a:t>
            </a:r>
            <a:endParaRPr lang="en-US" dirty="0" smtClean="0"/>
          </a:p>
          <a:p>
            <a:pPr lvl="1"/>
            <a:r>
              <a:rPr lang="en-US" dirty="0" smtClean="0"/>
              <a:t>No further information provided on the meaning of the features or transformations applied to them</a:t>
            </a:r>
          </a:p>
          <a:p>
            <a:pPr lvl="1"/>
            <a:r>
              <a:rPr lang="en-US" dirty="0" smtClean="0"/>
              <a:t>No information about the type of an instrument</a:t>
            </a:r>
          </a:p>
          <a:p>
            <a:r>
              <a:rPr lang="en-US" dirty="0" smtClean="0"/>
              <a:t>Dimensions</a:t>
            </a:r>
          </a:p>
          <a:p>
            <a:pPr lvl="1"/>
            <a:r>
              <a:rPr lang="en-US" dirty="0" smtClean="0"/>
              <a:t>5 years &amp; ~1000 instruments per timestamp: total 1MM+ observations</a:t>
            </a:r>
          </a:p>
          <a:p>
            <a:pPr lvl="1"/>
            <a:r>
              <a:rPr lang="en-US" dirty="0" smtClean="0"/>
              <a:t>100+ features</a:t>
            </a:r>
          </a:p>
          <a:p>
            <a:pPr lvl="1"/>
            <a:r>
              <a:rPr lang="en-US" dirty="0" smtClean="0"/>
              <a:t>The variable to predict is ‘y’ – presumably investment returns</a:t>
            </a:r>
          </a:p>
        </p:txBody>
      </p:sp>
    </p:spTree>
    <p:extLst>
      <p:ext uri="{BB962C8B-B14F-4D97-AF65-F5344CB8AC3E}">
        <p14:creationId xmlns:p14="http://schemas.microsoft.com/office/powerpoint/2010/main" val="3115582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the 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Each instrument is labeled with a unique id</a:t>
            </a:r>
          </a:p>
          <a:p>
            <a:r>
              <a:rPr lang="en-US" dirty="0" smtClean="0"/>
              <a:t>An instrument doesn’t need to have values for all the features, e.g., stocks and bonds differ in the available features</a:t>
            </a:r>
          </a:p>
          <a:p>
            <a:r>
              <a:rPr lang="en-US" dirty="0" smtClean="0"/>
              <a:t>Feature values are not centered and can have outliers</a:t>
            </a:r>
          </a:p>
          <a:p>
            <a:r>
              <a:rPr lang="en-US" dirty="0" err="1"/>
              <a:t>C</a:t>
            </a:r>
            <a:r>
              <a:rPr lang="en-US" dirty="0" err="1" smtClean="0"/>
              <a:t>ollinearity</a:t>
            </a:r>
            <a:r>
              <a:rPr lang="en-US" dirty="0" smtClean="0"/>
              <a:t> among the features</a:t>
            </a:r>
          </a:p>
          <a:p>
            <a:r>
              <a:rPr lang="en-US" dirty="0" smtClean="0"/>
              <a:t>‘</a:t>
            </a:r>
            <a:r>
              <a:rPr lang="en-US" dirty="0"/>
              <a:t>y’ </a:t>
            </a:r>
            <a:r>
              <a:rPr lang="en-US" dirty="0" smtClean="0"/>
              <a:t>is approximately normal but may differ slightly among instruments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79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33" y="106698"/>
            <a:ext cx="8229600" cy="11430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+mn-lt"/>
              </a:rPr>
              <a:t>Percent of </a:t>
            </a:r>
            <a:r>
              <a:rPr lang="en-US" sz="2000" dirty="0" err="1" smtClean="0">
                <a:latin typeface="+mn-lt"/>
              </a:rPr>
              <a:t>NaNs</a:t>
            </a:r>
            <a:r>
              <a:rPr lang="en-US" sz="2000" dirty="0" smtClean="0">
                <a:latin typeface="+mn-lt"/>
              </a:rPr>
              <a:t> for one instrument</a:t>
            </a:r>
            <a:endParaRPr lang="en-US" sz="2000" dirty="0">
              <a:latin typeface="+mn-lt"/>
            </a:endParaRPr>
          </a:p>
        </p:txBody>
      </p:sp>
      <p:pic>
        <p:nvPicPr>
          <p:cNvPr id="5" name="Content Placeholder 4" descr="barplot_NaNs_id1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74" r="-5074"/>
          <a:stretch>
            <a:fillRect/>
          </a:stretch>
        </p:blipFill>
        <p:spPr>
          <a:xfrm>
            <a:off x="-629715" y="944665"/>
            <a:ext cx="10421798" cy="5458060"/>
          </a:xfrm>
        </p:spPr>
      </p:pic>
    </p:spTree>
    <p:extLst>
      <p:ext uri="{BB962C8B-B14F-4D97-AF65-F5344CB8AC3E}">
        <p14:creationId xmlns:p14="http://schemas.microsoft.com/office/powerpoint/2010/main" val="1733234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752" y="180172"/>
            <a:ext cx="8229600" cy="11430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+mn-lt"/>
              </a:rPr>
              <a:t>Distribution of feature values for one instrument</a:t>
            </a:r>
            <a:endParaRPr lang="en-US" sz="2000" dirty="0">
              <a:latin typeface="+mn-lt"/>
            </a:endParaRPr>
          </a:p>
        </p:txBody>
      </p:sp>
      <p:pic>
        <p:nvPicPr>
          <p:cNvPr id="5" name="Content Placeholder 4" descr="boxplot_features_id1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983" r="-18983"/>
          <a:stretch>
            <a:fillRect/>
          </a:stretch>
        </p:blipFill>
        <p:spPr>
          <a:xfrm>
            <a:off x="-1731720" y="966299"/>
            <a:ext cx="12604813" cy="5185157"/>
          </a:xfrm>
        </p:spPr>
      </p:pic>
    </p:spTree>
    <p:extLst>
      <p:ext uri="{BB962C8B-B14F-4D97-AF65-F5344CB8AC3E}">
        <p14:creationId xmlns:p14="http://schemas.microsoft.com/office/powerpoint/2010/main" val="721725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809" y="54217"/>
            <a:ext cx="8229600" cy="11430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+mn-lt"/>
              </a:rPr>
              <a:t>Heat map of pairwise correlation among features</a:t>
            </a:r>
            <a:endParaRPr lang="en-US" sz="2000" dirty="0">
              <a:latin typeface="+mn-lt"/>
            </a:endParaRPr>
          </a:p>
        </p:txBody>
      </p:sp>
      <p:pic>
        <p:nvPicPr>
          <p:cNvPr id="4" name="Content Placeholder 3" descr="corr_xx_699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7" r="-18187"/>
          <a:stretch>
            <a:fillRect/>
          </a:stretch>
        </p:blipFill>
        <p:spPr>
          <a:xfrm>
            <a:off x="-452367" y="910146"/>
            <a:ext cx="10464850" cy="5947854"/>
          </a:xfrm>
        </p:spPr>
      </p:pic>
    </p:spTree>
    <p:extLst>
      <p:ext uri="{BB962C8B-B14F-4D97-AF65-F5344CB8AC3E}">
        <p14:creationId xmlns:p14="http://schemas.microsoft.com/office/powerpoint/2010/main" val="1611888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134" y="138588"/>
            <a:ext cx="8229600" cy="11430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+mn-lt"/>
              </a:rPr>
              <a:t>Distribution of </a:t>
            </a:r>
            <a:r>
              <a:rPr lang="en-US" sz="2000" dirty="0" smtClean="0">
                <a:latin typeface="+mn-lt"/>
              </a:rPr>
              <a:t>returns by </a:t>
            </a:r>
            <a:r>
              <a:rPr lang="en-US" sz="2000" dirty="0" smtClean="0">
                <a:latin typeface="+mn-lt"/>
              </a:rPr>
              <a:t>id </a:t>
            </a:r>
            <a:br>
              <a:rPr lang="en-US" sz="2000" dirty="0" smtClean="0">
                <a:latin typeface="+mn-lt"/>
              </a:rPr>
            </a:br>
            <a:r>
              <a:rPr lang="en-US" sz="2000" dirty="0" smtClean="0">
                <a:latin typeface="+mn-lt"/>
              </a:rPr>
              <a:t>(only a subset of ids is shown)</a:t>
            </a:r>
            <a:endParaRPr lang="en-US" sz="2000" dirty="0">
              <a:latin typeface="+mn-lt"/>
            </a:endParaRPr>
          </a:p>
        </p:txBody>
      </p:sp>
      <p:pic>
        <p:nvPicPr>
          <p:cNvPr id="4" name="Content Placeholder 3" descr="boxplot_y_by_id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610" r="-10610"/>
          <a:stretch>
            <a:fillRect/>
          </a:stretch>
        </p:blipFill>
        <p:spPr>
          <a:xfrm>
            <a:off x="-724173" y="1020635"/>
            <a:ext cx="10631704" cy="5447202"/>
          </a:xfrm>
        </p:spPr>
      </p:pic>
    </p:spTree>
    <p:extLst>
      <p:ext uri="{BB962C8B-B14F-4D97-AF65-F5344CB8AC3E}">
        <p14:creationId xmlns:p14="http://schemas.microsoft.com/office/powerpoint/2010/main" val="398021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1255</TotalTime>
  <Words>755</Words>
  <Application>Microsoft Macintosh PowerPoint</Application>
  <PresentationFormat>On-screen Show (4:3)</PresentationFormat>
  <Paragraphs>96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Machine Learning of Financial Time Series – a Case Study</vt:lpstr>
      <vt:lpstr>Introduction</vt:lpstr>
      <vt:lpstr>2Sigma Financial Modeling Challenge</vt:lpstr>
      <vt:lpstr>Overview of Data Set</vt:lpstr>
      <vt:lpstr>More about the Data Set</vt:lpstr>
      <vt:lpstr>Percent of NaNs for one instrument</vt:lpstr>
      <vt:lpstr>Distribution of feature values for one instrument</vt:lpstr>
      <vt:lpstr>Heat map of pairwise correlation among features</vt:lpstr>
      <vt:lpstr>Distribution of returns by id  (only a subset of ids is shown)</vt:lpstr>
      <vt:lpstr>Data Preprocessing</vt:lpstr>
      <vt:lpstr>Modeling Approaches</vt:lpstr>
      <vt:lpstr>Cross validation error vs. Penalty Parameter</vt:lpstr>
      <vt:lpstr>Coefficients of Features</vt:lpstr>
      <vt:lpstr>PowerPoint Presentation</vt:lpstr>
      <vt:lpstr>Feature importance</vt:lpstr>
      <vt:lpstr>PowerPoint Presentation</vt:lpstr>
      <vt:lpstr>Summary of Testing Results</vt:lpstr>
      <vt:lpstr>Further Analysis of Important Features</vt:lpstr>
      <vt:lpstr>Standard deviation of the constructed feature and ‘y’</vt:lpstr>
      <vt:lpstr>Mean of the constructed feature and ‘y’</vt:lpstr>
      <vt:lpstr>Mean of the constructed feature vs. n-day rolling mean of ‘y’ </vt:lpstr>
      <vt:lpstr>Conclusions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the Market Signals – A Case Study from the 2Sigma Financial Challenge</dc:title>
  <dc:creator>Lan Gong</dc:creator>
  <cp:lastModifiedBy>Lan Gong</cp:lastModifiedBy>
  <cp:revision>107</cp:revision>
  <dcterms:created xsi:type="dcterms:W3CDTF">2018-03-30T20:23:38Z</dcterms:created>
  <dcterms:modified xsi:type="dcterms:W3CDTF">2018-04-05T02:47:51Z</dcterms:modified>
</cp:coreProperties>
</file>