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8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F221A-F752-8444-AD78-3E0B8519C205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98199-5166-4748-8A06-0BA9DB92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97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9B16-6CDD-FDED-2776-11D29D61B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EA971-FBDE-D4D4-FA46-CD30B06CE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9F4D0-DAB4-4D9D-295B-924355D9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9F2F-EA86-2443-8076-A3E4F1E014B0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387ED-071A-E3DA-EE3D-237BFA2D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C98A1-776B-9C21-9416-64DB610C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2354-649B-4C4D-94CC-11EDC17E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4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ACB6-E5BD-CB78-1B2C-94E64ED1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F026A-98FC-5AF1-8BBD-4AA5DD5F4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9973C-BAC7-518A-7DAB-D62F28367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9F2F-EA86-2443-8076-A3E4F1E014B0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9F1C4-EC4E-6AA4-EFD3-1A2567A6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2D3E1-F25D-91A0-3937-687A95E5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2354-649B-4C4D-94CC-11EDC17E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9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43FFEE-330A-8791-2E47-2EC1CC656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DA0C9-49CA-60AF-3ADB-7ED69EF97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3CE54-52FF-4194-58B6-23AFE121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9F2F-EA86-2443-8076-A3E4F1E014B0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5A8E3-B258-92F1-CA19-A63A7AE33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9073D-54E0-92C2-B3A2-3AFA9B75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2354-649B-4C4D-94CC-11EDC17E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6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98676-A3BE-BD7A-9625-8B5DD6AB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F8BAD-3277-8A2C-3928-5D04EAC23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4D687-6297-6BBE-DA8D-5D9B9E18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9F2F-EA86-2443-8076-A3E4F1E014B0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98988-4ABD-143D-F2A1-5B8B1497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C8BA7-46A7-50D4-25F1-390F3DFE7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2354-649B-4C4D-94CC-11EDC17E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6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B811-DD18-7416-FDAA-6276BA89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19385-A7E2-A6D6-9373-D9C949DDE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345B7-AA0E-2C49-08C7-65531C825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9F2F-EA86-2443-8076-A3E4F1E014B0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563FB-1FFF-22A1-274D-445B1E53D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2CDE8-648D-A4DF-C8CE-F708B830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2354-649B-4C4D-94CC-11EDC17E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8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71D9-7FD4-C322-1322-67EBED53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6662F-CCA7-A2DE-5B11-F1D5206D9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89F6D-21C9-ED62-A247-C1744839F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4F5AF-1920-4796-BF8A-CD9F940B4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9F2F-EA86-2443-8076-A3E4F1E014B0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7EBDF-BED8-69D5-2BF7-54623D02C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1D2ED-CBCC-602C-E935-49BE480F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2354-649B-4C4D-94CC-11EDC17E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C38C-EA95-571C-7635-2E0BC448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4194F-C4E5-2A61-CAE5-A21815414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7835B-9F67-422C-FB7E-4C1DD1D90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E4F8C-3F4D-0D65-810C-161AB8B65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67D9E-A1D2-6307-8807-F5135AD81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9BFCDA-B809-A9BA-C5EE-97409463B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9F2F-EA86-2443-8076-A3E4F1E014B0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27FE8A-52FE-6467-037E-395606DB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76CE5E-E515-5FA5-06B1-0DBCC8DD3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2354-649B-4C4D-94CC-11EDC17E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2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1B8E-1A72-EC93-0166-E092D173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F8AF9-C370-56A3-652B-6C7CDB65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9F2F-EA86-2443-8076-A3E4F1E014B0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62AE7-B677-382F-4E07-41BD92170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3868C-D73A-5608-E107-830079D4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2354-649B-4C4D-94CC-11EDC17E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5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B5739D-C084-3D30-584D-F8C5D5A3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9F2F-EA86-2443-8076-A3E4F1E014B0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0E0B8A-E0FA-D2E7-2197-8760ABCA9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570D0-BD84-52AC-563B-053C5040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2354-649B-4C4D-94CC-11EDC17E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0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B386-521A-2545-13BD-F68951AA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A1B4-736F-4B0D-86D6-4E2043FE6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EB903-813D-A829-F0C5-1E6A868CF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8F060-444B-931C-E9AF-CB0F9334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9F2F-EA86-2443-8076-A3E4F1E014B0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87EA0-4F84-9A0F-04FD-231E74443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811CE-8B95-D0CD-4389-8D2EE14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2354-649B-4C4D-94CC-11EDC17E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4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0D168-5789-706B-EE6B-D727DA185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2D8FD-7FBA-E341-60B9-A79EAC077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7EDEF-799F-D1C9-2EC8-395FCBB25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4B10C-DAE8-580E-6918-64A4F7B3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9F2F-EA86-2443-8076-A3E4F1E014B0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26279-3EB0-70E2-F78A-0FC10255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71F7B-3813-EF03-52CA-54AEBA84E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2354-649B-4C4D-94CC-11EDC17E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8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FC8E4-A695-63DC-201E-F59EC9CD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16AF2-3636-C95E-24A6-6A1DEFE98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A748F-4F63-B22A-5B84-F156865D9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A89F2F-EA86-2443-8076-A3E4F1E014B0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CE266-68C0-A04E-BC17-4F8CCB23E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79D85-4F87-4344-2DD1-1816D4E5B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572354-649B-4C4D-94CC-11EDC17E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1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angou.github.io/NLA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11" Type="http://schemas.openxmlformats.org/officeDocument/2006/relationships/image" Target="../media/image18.jpg"/><Relationship Id="rId5" Type="http://schemas.openxmlformats.org/officeDocument/2006/relationships/image" Target="../media/image12.jpg"/><Relationship Id="rId10" Type="http://schemas.openxmlformats.org/officeDocument/2006/relationships/image" Target="../media/image17.png"/><Relationship Id="rId4" Type="http://schemas.openxmlformats.org/officeDocument/2006/relationships/image" Target="../media/image11.jpg"/><Relationship Id="rId9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BF6F-2223-4C55-DA37-1B9F9AEB3A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u="none" strike="noStrike" dirty="0">
                <a:solidFill>
                  <a:srgbClr val="485365"/>
                </a:solidFill>
                <a:effectLst/>
                <a:latin typeface="Quicksand"/>
              </a:rPr>
              <a:t>CR04: Numerical Linear Algebra</a:t>
            </a:r>
            <a:br>
              <a:rPr lang="en-US" b="0" i="0" u="none" strike="noStrike" dirty="0">
                <a:solidFill>
                  <a:srgbClr val="485365"/>
                </a:solidFill>
                <a:effectLst/>
                <a:latin typeface="Quicksand"/>
              </a:rPr>
            </a:br>
            <a:r>
              <a:rPr lang="en-US" b="0" i="0" u="none" strike="noStrike" dirty="0">
                <a:solidFill>
                  <a:srgbClr val="485365"/>
                </a:solidFill>
                <a:effectLst/>
                <a:latin typeface="Quicksand"/>
              </a:rPr>
              <a:t>Julien </a:t>
            </a:r>
            <a:r>
              <a:rPr lang="en-US" b="0" i="0" u="none" strike="noStrike" dirty="0" err="1">
                <a:solidFill>
                  <a:srgbClr val="485365"/>
                </a:solidFill>
                <a:effectLst/>
                <a:latin typeface="Quicksand"/>
              </a:rPr>
              <a:t>Langou</a:t>
            </a:r>
            <a:r>
              <a:rPr lang="en-US" b="0" i="0" u="none" strike="noStrike" dirty="0">
                <a:solidFill>
                  <a:srgbClr val="485365"/>
                </a:solidFill>
                <a:effectLst/>
                <a:latin typeface="Quicksand"/>
              </a:rPr>
              <a:t> 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2ECF9-95B0-C06C-6388-537989C5E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036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M2 - Wave #2</a:t>
            </a:r>
          </a:p>
          <a:p>
            <a:endParaRPr lang="en-US" dirty="0"/>
          </a:p>
          <a:p>
            <a:r>
              <a:rPr lang="en-US" dirty="0"/>
              <a:t>Tuesdays 8:00am – 10:00am (A1)</a:t>
            </a:r>
          </a:p>
          <a:p>
            <a:r>
              <a:rPr lang="en-US" dirty="0"/>
              <a:t>Thursdays 8:00am – 10:00am (B)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FD6CD4-06DB-5F05-FFC0-5FE4FECE4438}"/>
              </a:ext>
            </a:extLst>
          </p:cNvPr>
          <p:cNvSpPr txBox="1">
            <a:spLocks/>
          </p:cNvSpPr>
          <p:nvPr/>
        </p:nvSpPr>
        <p:spPr>
          <a:xfrm>
            <a:off x="1689652" y="633189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Julien </a:t>
            </a:r>
            <a:r>
              <a:rPr lang="en-US" dirty="0" err="1"/>
              <a:t>Langou</a:t>
            </a:r>
            <a:r>
              <a:rPr lang="en-US" dirty="0"/>
              <a:t>, Professor, University of Colorado Denver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5ABCBB0-7272-CCE4-4137-6D3AAEC575B8}"/>
              </a:ext>
            </a:extLst>
          </p:cNvPr>
          <p:cNvSpPr txBox="1">
            <a:spLocks/>
          </p:cNvSpPr>
          <p:nvPr/>
        </p:nvSpPr>
        <p:spPr>
          <a:xfrm>
            <a:off x="-1961321" y="3569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Slides at https://langou.github.io/NLA/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2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1B3A4-AC60-EFF4-C4AA-14DEFE23E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18753-1CAF-A5AC-F4AC-D5F045AD0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PhD in 2003 from France, then moved to the US</a:t>
            </a:r>
          </a:p>
          <a:p>
            <a:endParaRPr lang="en-US" dirty="0"/>
          </a:p>
          <a:p>
            <a:r>
              <a:rPr lang="en-US" dirty="0"/>
              <a:t>2006-current: Professor at University of Colorado Denver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25 years of Research in Numerical Linear Algebra</a:t>
            </a:r>
          </a:p>
          <a:p>
            <a:endParaRPr lang="en-US" dirty="0"/>
          </a:p>
          <a:p>
            <a:r>
              <a:rPr lang="en-US" dirty="0"/>
              <a:t>Actively contributes to numerical software libraries such as LAPACK.</a:t>
            </a:r>
          </a:p>
        </p:txBody>
      </p:sp>
    </p:spTree>
    <p:extLst>
      <p:ext uri="{BB962C8B-B14F-4D97-AF65-F5344CB8AC3E}">
        <p14:creationId xmlns:p14="http://schemas.microsoft.com/office/powerpoint/2010/main" val="398177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/>
          <p:nvPr/>
        </p:nvSpPr>
        <p:spPr>
          <a:xfrm>
            <a:off x="5963892" y="4305867"/>
            <a:ext cx="4689095" cy="2171700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867643" y="4218479"/>
            <a:ext cx="4227338" cy="2171700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485775" y="1685930"/>
            <a:ext cx="4227338" cy="2171700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Problems to be solved</a:t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630936" y="2286000"/>
            <a:ext cx="1371600" cy="13716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2085696" y="2286000"/>
            <a:ext cx="228600" cy="13716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2396951" y="2600662"/>
            <a:ext cx="36420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2752712" y="2286000"/>
            <a:ext cx="228600" cy="13716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927302" y="5235587"/>
            <a:ext cx="12362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 || </a:t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502570" y="1716593"/>
            <a:ext cx="408195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system of equations</a:t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2711289" y="4874465"/>
            <a:ext cx="685800" cy="13716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3532691" y="4874465"/>
            <a:ext cx="228600" cy="6858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2348214" y="5235587"/>
            <a:ext cx="29527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2078084" y="4896196"/>
            <a:ext cx="228600" cy="13716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884438" y="4249142"/>
            <a:ext cx="31559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Least Squares</a:t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3831450" y="5215218"/>
            <a:ext cx="71846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||</a:t>
            </a:r>
            <a:r>
              <a:rPr lang="en-US" sz="2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1146230" y="5334674"/>
            <a:ext cx="37061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5838507" y="1678246"/>
            <a:ext cx="4227338" cy="2171700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5983668" y="2278316"/>
            <a:ext cx="1371600" cy="13716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7438428" y="2278316"/>
            <a:ext cx="228600" cy="13716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7749683" y="2692994"/>
            <a:ext cx="36420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5855302" y="1708909"/>
            <a:ext cx="188622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Eigenvalues</a:t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8466205" y="2278316"/>
            <a:ext cx="228600" cy="13716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8138624" y="2875225"/>
            <a:ext cx="228600" cy="2286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𝝺</a:t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6128829" y="4875274"/>
            <a:ext cx="914400" cy="13716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7066160" y="5289952"/>
            <a:ext cx="36420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6000463" y="4305867"/>
            <a:ext cx="45302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Singular Value Decomposition</a:t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7439774" y="4875274"/>
            <a:ext cx="914400" cy="13716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8437629" y="4874465"/>
            <a:ext cx="949744" cy="955936"/>
          </a:xfrm>
          <a:prstGeom prst="rtTriangle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8437629" y="5023247"/>
            <a:ext cx="795528" cy="795528"/>
          </a:xfrm>
          <a:prstGeom prst="rtTriangle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9"/>
          <p:cNvSpPr/>
          <p:nvPr/>
        </p:nvSpPr>
        <p:spPr>
          <a:xfrm rot="10800000">
            <a:off x="8437152" y="4872146"/>
            <a:ext cx="949744" cy="955936"/>
          </a:xfrm>
          <a:prstGeom prst="rtTriangle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9"/>
          <p:cNvSpPr/>
          <p:nvPr/>
        </p:nvSpPr>
        <p:spPr>
          <a:xfrm rot="10800000">
            <a:off x="8580113" y="4873771"/>
            <a:ext cx="795528" cy="795528"/>
          </a:xfrm>
          <a:prstGeom prst="rtTriangle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8750015" y="5165448"/>
            <a:ext cx="34656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𝞢</a:t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9491732" y="4874465"/>
            <a:ext cx="914400" cy="9144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800" baseline="30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6629732" y="154554"/>
            <a:ext cx="45645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fast + stable ) + ( interoperable ) + ( portable 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70688" y="342088"/>
            <a:ext cx="11740896" cy="1145336"/>
          </a:xfrm>
          <a:prstGeom prst="rect">
            <a:avLst/>
          </a:prstGeom>
          <a:noFill/>
          <a:ln w="666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225552" y="4907509"/>
            <a:ext cx="11686032" cy="1946277"/>
          </a:xfrm>
          <a:prstGeom prst="rect">
            <a:avLst/>
          </a:prstGeom>
          <a:noFill/>
          <a:ln w="666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3810000" y="1588429"/>
            <a:ext cx="3134140" cy="3206889"/>
          </a:xfrm>
          <a:prstGeom prst="rect">
            <a:avLst/>
          </a:prstGeom>
          <a:solidFill>
            <a:srgbClr val="F7CAAC"/>
          </a:solidFill>
          <a:ln w="66675" cap="flat" cmpd="sng">
            <a:solidFill>
              <a:srgbClr val="833C0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167" y="5317629"/>
            <a:ext cx="1941786" cy="1287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17213" y="5181150"/>
            <a:ext cx="2001783" cy="1560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14003" y="5263662"/>
            <a:ext cx="2357383" cy="1243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06735" y="392376"/>
            <a:ext cx="1345523" cy="1044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168154" y="379521"/>
            <a:ext cx="2367893" cy="935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150710" y="1669010"/>
            <a:ext cx="2348291" cy="302431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 txBox="1"/>
          <p:nvPr/>
        </p:nvSpPr>
        <p:spPr>
          <a:xfrm>
            <a:off x="85354" y="-27250"/>
            <a:ext cx="1873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Ecosystem</a:t>
            </a:r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244535" y="1101159"/>
            <a:ext cx="6776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8924373" y="6408195"/>
            <a:ext cx="29301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hardware, optimized libraries</a:t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8854575" y="6396028"/>
            <a:ext cx="3015312" cy="453441"/>
          </a:xfrm>
          <a:prstGeom prst="rect">
            <a:avLst/>
          </a:prstGeom>
          <a:noFill/>
          <a:ln w="666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170688" y="1101159"/>
            <a:ext cx="989823" cy="378280"/>
          </a:xfrm>
          <a:prstGeom prst="rect">
            <a:avLst/>
          </a:prstGeom>
          <a:noFill/>
          <a:ln w="666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1726" y="367700"/>
            <a:ext cx="3258273" cy="660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052249" y="5003727"/>
            <a:ext cx="1345526" cy="118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ook cover of a book&#10;&#10;Description automatically generated">
            <a:extLst>
              <a:ext uri="{FF2B5EF4-FFF2-40B4-BE49-F238E27FC236}">
                <a16:creationId xmlns:a16="http://schemas.microsoft.com/office/drawing/2014/main" id="{B158FF5C-8753-260D-F8CD-8B2DBFC4E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7" y="177800"/>
            <a:ext cx="2578202" cy="3098800"/>
          </a:xfrm>
          <a:prstGeom prst="rect">
            <a:avLst/>
          </a:prstGeom>
        </p:spPr>
      </p:pic>
      <p:pic>
        <p:nvPicPr>
          <p:cNvPr id="7" name="Picture 6" descr="A book cover with text&#10;&#10;Description automatically generated">
            <a:extLst>
              <a:ext uri="{FF2B5EF4-FFF2-40B4-BE49-F238E27FC236}">
                <a16:creationId xmlns:a16="http://schemas.microsoft.com/office/drawing/2014/main" id="{6C47D39C-43DE-8783-51FF-FB8AF1BE4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117" y="177800"/>
            <a:ext cx="2162962" cy="3098800"/>
          </a:xfrm>
          <a:prstGeom prst="rect">
            <a:avLst/>
          </a:prstGeom>
        </p:spPr>
      </p:pic>
      <p:pic>
        <p:nvPicPr>
          <p:cNvPr id="9" name="Picture 8" descr="A book cover with several images of a group of children&#10;&#10;Description automatically generated">
            <a:extLst>
              <a:ext uri="{FF2B5EF4-FFF2-40B4-BE49-F238E27FC236}">
                <a16:creationId xmlns:a16="http://schemas.microsoft.com/office/drawing/2014/main" id="{F2473A06-7EFF-389F-C63B-9C5A19C7A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926" y="177800"/>
            <a:ext cx="2065867" cy="3098800"/>
          </a:xfrm>
          <a:prstGeom prst="rect">
            <a:avLst/>
          </a:prstGeom>
        </p:spPr>
      </p:pic>
      <p:pic>
        <p:nvPicPr>
          <p:cNvPr id="11" name="Picture 10" descr="A book cover of a graph&#10;&#10;Description automatically generated">
            <a:extLst>
              <a:ext uri="{FF2B5EF4-FFF2-40B4-BE49-F238E27FC236}">
                <a16:creationId xmlns:a16="http://schemas.microsoft.com/office/drawing/2014/main" id="{AFEAEB12-CC28-4566-A8C9-E01184390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8640" y="139700"/>
            <a:ext cx="2305507" cy="3098800"/>
          </a:xfrm>
          <a:prstGeom prst="rect">
            <a:avLst/>
          </a:prstGeom>
        </p:spPr>
      </p:pic>
      <p:pic>
        <p:nvPicPr>
          <p:cNvPr id="13" name="Picture 12" descr="A book cover of a book&#10;&#10;Description automatically generated">
            <a:extLst>
              <a:ext uri="{FF2B5EF4-FFF2-40B4-BE49-F238E27FC236}">
                <a16:creationId xmlns:a16="http://schemas.microsoft.com/office/drawing/2014/main" id="{A76CB8C0-B8AD-7CE2-2885-6CAD6CF0C6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268" y="3412068"/>
            <a:ext cx="2209800" cy="3175000"/>
          </a:xfrm>
          <a:prstGeom prst="rect">
            <a:avLst/>
          </a:prstGeom>
        </p:spPr>
      </p:pic>
      <p:pic>
        <p:nvPicPr>
          <p:cNvPr id="15" name="Picture 14" descr="A cover of a book&#10;&#10;Description automatically generated">
            <a:extLst>
              <a:ext uri="{FF2B5EF4-FFF2-40B4-BE49-F238E27FC236}">
                <a16:creationId xmlns:a16="http://schemas.microsoft.com/office/drawing/2014/main" id="{8122D62A-F8A3-0295-A706-05D37A18A4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0117" y="3412068"/>
            <a:ext cx="2120757" cy="3098801"/>
          </a:xfrm>
          <a:prstGeom prst="rect">
            <a:avLst/>
          </a:prstGeom>
        </p:spPr>
      </p:pic>
      <p:pic>
        <p:nvPicPr>
          <p:cNvPr id="17" name="Picture 16" descr="A book cover of a book&#10;&#10;Description automatically generated">
            <a:extLst>
              <a:ext uri="{FF2B5EF4-FFF2-40B4-BE49-F238E27FC236}">
                <a16:creationId xmlns:a16="http://schemas.microsoft.com/office/drawing/2014/main" id="{1EB62D8A-E711-82AC-AE70-61FBC60499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7926" y="3428999"/>
            <a:ext cx="2053802" cy="2650067"/>
          </a:xfrm>
          <a:prstGeom prst="rect">
            <a:avLst/>
          </a:prstGeom>
        </p:spPr>
      </p:pic>
      <p:pic>
        <p:nvPicPr>
          <p:cNvPr id="19" name="Picture 18" descr="A purple cover with text&#10;&#10;Description automatically generated">
            <a:extLst>
              <a:ext uri="{FF2B5EF4-FFF2-40B4-BE49-F238E27FC236}">
                <a16:creationId xmlns:a16="http://schemas.microsoft.com/office/drawing/2014/main" id="{D1DF210D-7569-FD2E-A3F6-FF09E513B9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48640" y="3403603"/>
            <a:ext cx="2159000" cy="3175000"/>
          </a:xfrm>
          <a:prstGeom prst="rect">
            <a:avLst/>
          </a:prstGeom>
        </p:spPr>
      </p:pic>
      <p:pic>
        <p:nvPicPr>
          <p:cNvPr id="21" name="Picture 20" descr="A book cover of a book&#10;&#10;Description automatically generated">
            <a:extLst>
              <a:ext uri="{FF2B5EF4-FFF2-40B4-BE49-F238E27FC236}">
                <a16:creationId xmlns:a16="http://schemas.microsoft.com/office/drawing/2014/main" id="{CECF14E2-4578-E16E-D359-34BA4B1E74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54147" y="3412068"/>
            <a:ext cx="2006600" cy="3035300"/>
          </a:xfrm>
          <a:prstGeom prst="rect">
            <a:avLst/>
          </a:prstGeom>
        </p:spPr>
      </p:pic>
      <p:pic>
        <p:nvPicPr>
          <p:cNvPr id="23" name="Picture 22" descr="A pink cover with blue text&#10;&#10;Description automatically generated">
            <a:extLst>
              <a:ext uri="{FF2B5EF4-FFF2-40B4-BE49-F238E27FC236}">
                <a16:creationId xmlns:a16="http://schemas.microsoft.com/office/drawing/2014/main" id="{A64B7923-5E4F-F086-60E3-282A312958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46450" y="139700"/>
            <a:ext cx="2023042" cy="306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3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C9BA3-DA86-7503-0265-D147A27A9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51" y="556590"/>
            <a:ext cx="11745533" cy="6433929"/>
          </a:xfrm>
        </p:spPr>
        <p:txBody>
          <a:bodyPr>
            <a:normAutofit/>
          </a:bodyPr>
          <a:lstStyle/>
          <a:p>
            <a:r>
              <a:rPr lang="en-US" sz="1800" dirty="0"/>
              <a:t>Week 1: Tu. Nov 19 – Th. Nov 21	solving dense linear systems of equations</a:t>
            </a:r>
          </a:p>
          <a:p>
            <a:r>
              <a:rPr lang="en-US" sz="1800" dirty="0"/>
              <a:t>Week 2: Tu. Nov 26 – Th. Nov 28	solving dense linear least squares problems</a:t>
            </a:r>
          </a:p>
          <a:p>
            <a:r>
              <a:rPr lang="en-US" sz="1800" dirty="0"/>
              <a:t>Week 3: Tu. Dec 3 – Th. Dec 5	introduction to BLAS and parallel implementations (code tuning, I/O, etc.)</a:t>
            </a:r>
          </a:p>
          <a:p>
            <a:r>
              <a:rPr lang="en-US" sz="1800" dirty="0"/>
              <a:t>Week 4: Tu. Dec 10 – Th. Dec 12	methods for eigenvalue problems (part 1)</a:t>
            </a:r>
          </a:p>
          <a:p>
            <a:r>
              <a:rPr lang="en-US" sz="1800" dirty="0"/>
              <a:t>Week 5: Tu. Dec 17 – Th. Dec 19	methods for eigenvalue problems (part 2)</a:t>
            </a:r>
          </a:p>
          <a:p>
            <a:r>
              <a:rPr lang="en-US" sz="1800" dirty="0"/>
              <a:t>Week 6: Tu. Jan 7 – Th. Jan 9	iterative methods for sparse matrices </a:t>
            </a:r>
          </a:p>
          <a:p>
            <a:r>
              <a:rPr lang="en-US" sz="1800" dirty="0"/>
              <a:t>Week 7: Tu. Jan 14 – Th. Jan 16	solving sparse linear systems of equations</a:t>
            </a:r>
          </a:p>
          <a:p>
            <a:r>
              <a:rPr lang="en-US" sz="1800" dirty="0"/>
              <a:t>Week 8: Tu. Jan 21 – Th. Jan 23	project presentations</a:t>
            </a:r>
          </a:p>
          <a:p>
            <a:r>
              <a:rPr lang="en-US" sz="1800" dirty="0"/>
              <a:t>Week 9: Tu. Jan 28 – Th. Jan 30	( slack )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For each topic, we will review: </a:t>
            </a:r>
          </a:p>
          <a:p>
            <a:pPr lvl="1"/>
            <a:r>
              <a:rPr lang="en-US" sz="1400" dirty="0"/>
              <a:t>the problem to be solved, </a:t>
            </a:r>
          </a:p>
          <a:p>
            <a:pPr lvl="1"/>
            <a:r>
              <a:rPr lang="en-US" sz="1400" dirty="0"/>
              <a:t>main algorithms to solve the problem</a:t>
            </a:r>
          </a:p>
          <a:p>
            <a:pPr lvl="1"/>
            <a:r>
              <a:rPr lang="en-US" sz="1400" dirty="0"/>
              <a:t>condition number, backward error, error analysis</a:t>
            </a:r>
          </a:p>
          <a:p>
            <a:pPr lvl="1"/>
            <a:r>
              <a:rPr lang="en-US" sz="1400" dirty="0"/>
              <a:t>efficient implementations, parallel implementation</a:t>
            </a:r>
          </a:p>
          <a:p>
            <a:pPr lvl="1"/>
            <a:r>
              <a:rPr lang="en-US" sz="1400" dirty="0"/>
              <a:t>some applications</a:t>
            </a:r>
          </a:p>
          <a:p>
            <a:pPr lvl="1"/>
            <a:r>
              <a:rPr lang="en-US" sz="1400" dirty="0"/>
              <a:t>some current research topics will be mentioned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38A7967-0E75-84B1-090B-480BDBBAC799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24-25 Winter School in Numerical Linear Algebra</a:t>
            </a:r>
          </a:p>
        </p:txBody>
      </p:sp>
    </p:spTree>
    <p:extLst>
      <p:ext uri="{BB962C8B-B14F-4D97-AF65-F5344CB8AC3E}">
        <p14:creationId xmlns:p14="http://schemas.microsoft.com/office/powerpoint/2010/main" val="128399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5599-5893-DBF9-55DA-97EC1037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-337240"/>
            <a:ext cx="10515600" cy="1325563"/>
          </a:xfrm>
        </p:spPr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34F18-6241-6C63-9137-AF917AD6A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871469"/>
            <a:ext cx="10515600" cy="4351338"/>
          </a:xfrm>
        </p:spPr>
        <p:txBody>
          <a:bodyPr/>
          <a:lstStyle/>
          <a:p>
            <a:r>
              <a:rPr lang="en-US" dirty="0"/>
              <a:t>Some programing experience in Python, C, Julia, or etc.</a:t>
            </a:r>
          </a:p>
          <a:p>
            <a:r>
              <a:rPr lang="en-US" dirty="0"/>
              <a:t>Good understanding of linear algebra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35E4BE-67A4-6901-05F2-F9550E35D387}"/>
              </a:ext>
            </a:extLst>
          </p:cNvPr>
          <p:cNvSpPr txBox="1">
            <a:spLocks/>
          </p:cNvSpPr>
          <p:nvPr/>
        </p:nvSpPr>
        <p:spPr>
          <a:xfrm>
            <a:off x="172278" y="17829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Evaluation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B34534-CC54-CFB0-3E23-288A4BB3FE07}"/>
              </a:ext>
            </a:extLst>
          </p:cNvPr>
          <p:cNvSpPr txBox="1">
            <a:spLocks/>
          </p:cNvSpPr>
          <p:nvPr/>
        </p:nvSpPr>
        <p:spPr>
          <a:xfrm>
            <a:off x="172278" y="2925972"/>
            <a:ext cx="111815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50% “</a:t>
            </a:r>
            <a:r>
              <a:rPr lang="en-US" dirty="0" err="1"/>
              <a:t>contrôle</a:t>
            </a:r>
            <a:r>
              <a:rPr lang="en-US" dirty="0"/>
              <a:t> </a:t>
            </a:r>
            <a:r>
              <a:rPr lang="en-US" dirty="0" err="1"/>
              <a:t>continu</a:t>
            </a:r>
            <a:r>
              <a:rPr lang="en-US" dirty="0"/>
              <a:t>” avec DM (Devoir Maison)</a:t>
            </a:r>
          </a:p>
          <a:p>
            <a:r>
              <a:rPr lang="en-US" dirty="0"/>
              <a:t>50% "</a:t>
            </a:r>
            <a:r>
              <a:rPr lang="en-US" dirty="0" err="1"/>
              <a:t>contrôle</a:t>
            </a:r>
            <a:r>
              <a:rPr lang="en-US" dirty="0"/>
              <a:t> terminal”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soutenance</a:t>
            </a:r>
            <a:r>
              <a:rPr lang="en-US" dirty="0"/>
              <a:t> de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C880E9F-1FBC-5A40-4B4E-89C50404709B}"/>
              </a:ext>
            </a:extLst>
          </p:cNvPr>
          <p:cNvSpPr txBox="1">
            <a:spLocks/>
          </p:cNvSpPr>
          <p:nvPr/>
        </p:nvSpPr>
        <p:spPr>
          <a:xfrm>
            <a:off x="172278" y="38104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Typical projects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FE067B-22CC-4E87-9760-237085234A50}"/>
              </a:ext>
            </a:extLst>
          </p:cNvPr>
          <p:cNvSpPr txBox="1">
            <a:spLocks/>
          </p:cNvSpPr>
          <p:nvPr/>
        </p:nvSpPr>
        <p:spPr>
          <a:xfrm>
            <a:off x="172278" y="4943481"/>
            <a:ext cx="111815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a dense nonsymmetric eigenvalue solver</a:t>
            </a:r>
          </a:p>
          <a:p>
            <a:r>
              <a:rPr lang="en-US" dirty="0"/>
              <a:t>Write a dense symmetric eigenvalue solver</a:t>
            </a:r>
          </a:p>
          <a:p>
            <a:r>
              <a:rPr lang="en-US" dirty="0"/>
              <a:t>Write a dense singular value solver</a:t>
            </a:r>
          </a:p>
          <a:p>
            <a:r>
              <a:rPr lang="en-US" dirty="0"/>
              <a:t>Write a sparse direct solver</a:t>
            </a:r>
          </a:p>
        </p:txBody>
      </p:sp>
    </p:spTree>
    <p:extLst>
      <p:ext uri="{BB962C8B-B14F-4D97-AF65-F5344CB8AC3E}">
        <p14:creationId xmlns:p14="http://schemas.microsoft.com/office/powerpoint/2010/main" val="3969917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760ED-EB2D-15CB-92A6-77B229EA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4EFDD-CE39-57DE-53F0-54B182257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Linear Algebra is used in many applications. It is good to know what are the algorithms behind.</a:t>
            </a:r>
          </a:p>
          <a:p>
            <a:endParaRPr lang="en-US" dirty="0"/>
          </a:p>
          <a:p>
            <a:r>
              <a:rPr lang="en-US" dirty="0"/>
              <a:t>Some ideas that you can use in many other contexts</a:t>
            </a:r>
          </a:p>
          <a:p>
            <a:pPr lvl="1"/>
            <a:r>
              <a:rPr lang="en-US" dirty="0"/>
              <a:t>Code tuning</a:t>
            </a:r>
          </a:p>
          <a:p>
            <a:pPr lvl="1"/>
            <a:r>
              <a:rPr lang="en-US" dirty="0"/>
              <a:t>Parallelism</a:t>
            </a:r>
          </a:p>
          <a:p>
            <a:pPr lvl="1"/>
            <a:r>
              <a:rPr lang="en-US" dirty="0"/>
              <a:t>Backward stability, error analysis, condition number, etc. </a:t>
            </a:r>
          </a:p>
        </p:txBody>
      </p:sp>
    </p:spTree>
    <p:extLst>
      <p:ext uri="{BB962C8B-B14F-4D97-AF65-F5344CB8AC3E}">
        <p14:creationId xmlns:p14="http://schemas.microsoft.com/office/powerpoint/2010/main" val="2967940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485</Words>
  <Application>Microsoft Macintosh PowerPoint</Application>
  <PresentationFormat>Widescreen</PresentationFormat>
  <Paragraphs>81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Quicksand</vt:lpstr>
      <vt:lpstr>Office Theme</vt:lpstr>
      <vt:lpstr>CR04: Numerical Linear Algebra Julien Langou </vt:lpstr>
      <vt:lpstr>About me</vt:lpstr>
      <vt:lpstr>Problems to be solved</vt:lpstr>
      <vt:lpstr>PowerPoint Presentation</vt:lpstr>
      <vt:lpstr>PowerPoint Presentation</vt:lpstr>
      <vt:lpstr>PowerPoint Presentation</vt:lpstr>
      <vt:lpstr>Prerequisites</vt:lpstr>
      <vt:lpstr>Benefits of the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Langou, Julien</dc:creator>
  <cp:lastModifiedBy>Langou, Julien</cp:lastModifiedBy>
  <cp:revision>7</cp:revision>
  <dcterms:created xsi:type="dcterms:W3CDTF">2024-09-06T14:30:24Z</dcterms:created>
  <dcterms:modified xsi:type="dcterms:W3CDTF">2024-11-18T21:25:28Z</dcterms:modified>
</cp:coreProperties>
</file>