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978" r:id="rId2"/>
    <p:sldMasterId id="2147483966" r:id="rId3"/>
  </p:sldMasterIdLst>
  <p:notesMasterIdLst>
    <p:notesMasterId r:id="rId53"/>
  </p:notesMasterIdLst>
  <p:handoutMasterIdLst>
    <p:handoutMasterId r:id="rId54"/>
  </p:handoutMasterIdLst>
  <p:sldIdLst>
    <p:sldId id="303" r:id="rId4"/>
    <p:sldId id="301" r:id="rId5"/>
    <p:sldId id="331" r:id="rId6"/>
    <p:sldId id="323" r:id="rId7"/>
    <p:sldId id="326" r:id="rId8"/>
    <p:sldId id="330" r:id="rId9"/>
    <p:sldId id="324" r:id="rId10"/>
    <p:sldId id="325" r:id="rId11"/>
    <p:sldId id="332" r:id="rId12"/>
    <p:sldId id="327" r:id="rId13"/>
    <p:sldId id="337" r:id="rId14"/>
    <p:sldId id="359" r:id="rId15"/>
    <p:sldId id="383" r:id="rId16"/>
    <p:sldId id="365" r:id="rId17"/>
    <p:sldId id="360" r:id="rId18"/>
    <p:sldId id="363" r:id="rId19"/>
    <p:sldId id="369" r:id="rId20"/>
    <p:sldId id="364" r:id="rId21"/>
    <p:sldId id="361" r:id="rId22"/>
    <p:sldId id="371" r:id="rId23"/>
    <p:sldId id="374" r:id="rId24"/>
    <p:sldId id="372" r:id="rId25"/>
    <p:sldId id="375" r:id="rId26"/>
    <p:sldId id="376" r:id="rId27"/>
    <p:sldId id="377" r:id="rId28"/>
    <p:sldId id="351" r:id="rId29"/>
    <p:sldId id="352" r:id="rId30"/>
    <p:sldId id="353" r:id="rId31"/>
    <p:sldId id="354" r:id="rId32"/>
    <p:sldId id="355" r:id="rId33"/>
    <p:sldId id="358" r:id="rId34"/>
    <p:sldId id="378" r:id="rId35"/>
    <p:sldId id="379" r:id="rId36"/>
    <p:sldId id="380" r:id="rId37"/>
    <p:sldId id="381" r:id="rId38"/>
    <p:sldId id="382" r:id="rId39"/>
    <p:sldId id="338" r:id="rId40"/>
    <p:sldId id="346" r:id="rId41"/>
    <p:sldId id="340" r:id="rId42"/>
    <p:sldId id="341" r:id="rId43"/>
    <p:sldId id="342" r:id="rId44"/>
    <p:sldId id="343" r:id="rId45"/>
    <p:sldId id="344" r:id="rId46"/>
    <p:sldId id="347" r:id="rId47"/>
    <p:sldId id="348" r:id="rId48"/>
    <p:sldId id="349" r:id="rId49"/>
    <p:sldId id="345" r:id="rId50"/>
    <p:sldId id="350" r:id="rId51"/>
    <p:sldId id="321"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D308"/>
    <a:srgbClr val="0000FF"/>
    <a:srgbClr val="EB9F15"/>
    <a:srgbClr val="FBF626"/>
    <a:srgbClr val="00C85A"/>
    <a:srgbClr val="03E308"/>
    <a:srgbClr val="08FC0E"/>
    <a:srgbClr val="00D661"/>
    <a:srgbClr val="808080"/>
    <a:srgbClr val="DE00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2" autoAdjust="0"/>
    <p:restoredTop sz="94178" autoAdjust="0"/>
  </p:normalViewPr>
  <p:slideViewPr>
    <p:cSldViewPr>
      <p:cViewPr varScale="1">
        <p:scale>
          <a:sx n="85" d="100"/>
          <a:sy n="85" d="100"/>
        </p:scale>
        <p:origin x="-1140" y="-96"/>
      </p:cViewPr>
      <p:guideLst>
        <p:guide orient="horz" pos="2160"/>
        <p:guide pos="284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804" y="-90"/>
      </p:cViewPr>
      <p:guideLst>
        <p:guide orient="horz" pos="2880"/>
        <p:guide pos="2160"/>
      </p:guideLst>
    </p:cSldViewPr>
  </p:notes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diagrams/_rels/data3.xml.rels><?xml version="1.0" encoding="UTF-8" standalone="yes"?>
<Relationships xmlns="http://schemas.openxmlformats.org/package/2006/relationships"><Relationship Id="rId1" Type="http://schemas.openxmlformats.org/officeDocument/2006/relationships/hyperlink" Target="http://cran.r-project.org/mirrors.html"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cran.r-project.org/mirrors.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CE8251-7BBA-4562-93E8-E34471F185E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zh-CN" altLang="en-US"/>
        </a:p>
      </dgm:t>
    </dgm:pt>
    <dgm:pt modelId="{3DE11433-7F9E-4CE6-9B2F-185FC7131920}">
      <dgm:prSet custT="1"/>
      <dgm:spPr/>
      <dgm:t>
        <a:bodyPr/>
        <a:lstStyle/>
        <a:p>
          <a:r>
            <a:rPr lang="zh-CN" sz="1400" dirty="0" smtClean="0"/>
            <a:t>一个统计编程环境</a:t>
          </a:r>
          <a:endParaRPr lang="zh-CN" altLang="en-US" sz="1400" dirty="0"/>
        </a:p>
      </dgm:t>
    </dgm:pt>
    <dgm:pt modelId="{7BF0C5CB-E225-400B-BDFA-B169112D7D33}" type="parTrans" cxnId="{E49EFEDC-B7FE-46E9-BF36-0BB95CCFA464}">
      <dgm:prSet/>
      <dgm:spPr/>
      <dgm:t>
        <a:bodyPr/>
        <a:lstStyle/>
        <a:p>
          <a:endParaRPr lang="zh-CN" altLang="en-US" sz="4800"/>
        </a:p>
      </dgm:t>
    </dgm:pt>
    <dgm:pt modelId="{9E6C1E4E-9ACF-44AD-AFDE-53E3F25DE591}" type="sibTrans" cxnId="{E49EFEDC-B7FE-46E9-BF36-0BB95CCFA464}">
      <dgm:prSet/>
      <dgm:spPr/>
      <dgm:t>
        <a:bodyPr/>
        <a:lstStyle/>
        <a:p>
          <a:endParaRPr lang="zh-CN" altLang="en-US" sz="4800"/>
        </a:p>
      </dgm:t>
    </dgm:pt>
    <dgm:pt modelId="{3A96056D-CBE0-40A0-9FBC-0DA2EAD6D930}">
      <dgm:prSet custT="1"/>
      <dgm:spPr/>
      <dgm:t>
        <a:bodyPr/>
        <a:lstStyle/>
        <a:p>
          <a:r>
            <a:rPr lang="zh-CN" sz="1400" dirty="0" smtClean="0"/>
            <a:t>一个</a:t>
          </a:r>
          <a:r>
            <a:rPr lang="zh-CN" sz="1400" b="1" dirty="0" smtClean="0">
              <a:solidFill>
                <a:schemeClr val="tx2">
                  <a:lumMod val="60000"/>
                  <a:lumOff val="40000"/>
                </a:schemeClr>
              </a:solidFill>
            </a:rPr>
            <a:t>开放</a:t>
          </a:r>
          <a:r>
            <a:rPr lang="en-US" sz="1400" dirty="0" smtClean="0"/>
            <a:t>(GPL)</a:t>
          </a:r>
          <a:r>
            <a:rPr lang="zh-CN" sz="1400" dirty="0" smtClean="0"/>
            <a:t>的统计编程环境</a:t>
          </a:r>
          <a:r>
            <a:rPr lang="zh-CN" altLang="en-US" sz="1400" b="1" dirty="0" smtClean="0"/>
            <a:t>。</a:t>
          </a:r>
          <a:endParaRPr lang="zh-CN" altLang="en-US" sz="1400" dirty="0"/>
        </a:p>
      </dgm:t>
    </dgm:pt>
    <dgm:pt modelId="{E5BE3B2B-97B3-4529-8EDD-73EF995B6073}" type="parTrans" cxnId="{0EAA5527-CD70-44BB-A325-B66D14923526}">
      <dgm:prSet/>
      <dgm:spPr/>
      <dgm:t>
        <a:bodyPr/>
        <a:lstStyle/>
        <a:p>
          <a:endParaRPr lang="zh-CN" altLang="en-US" sz="4800"/>
        </a:p>
      </dgm:t>
    </dgm:pt>
    <dgm:pt modelId="{119CB12D-5827-4B6C-85FE-501223E77E29}" type="sibTrans" cxnId="{0EAA5527-CD70-44BB-A325-B66D14923526}">
      <dgm:prSet/>
      <dgm:spPr/>
      <dgm:t>
        <a:bodyPr/>
        <a:lstStyle/>
        <a:p>
          <a:endParaRPr lang="zh-CN" altLang="en-US" sz="4800"/>
        </a:p>
      </dgm:t>
    </dgm:pt>
    <dgm:pt modelId="{E97FE48C-4657-4754-BC81-361E08C08329}">
      <dgm:prSet custT="1"/>
      <dgm:spPr/>
      <dgm:t>
        <a:bodyPr/>
        <a:lstStyle/>
        <a:p>
          <a:r>
            <a:rPr lang="zh-CN" sz="1400" dirty="0" smtClean="0"/>
            <a:t>一种语言</a:t>
          </a:r>
          <a:endParaRPr lang="zh-CN" altLang="en-US" sz="1400" dirty="0"/>
        </a:p>
      </dgm:t>
    </dgm:pt>
    <dgm:pt modelId="{94A3A7EC-484C-40AB-9E54-3F6AC6D22899}" type="parTrans" cxnId="{81658AEA-C304-4B8F-B56C-7F1061366B84}">
      <dgm:prSet/>
      <dgm:spPr/>
      <dgm:t>
        <a:bodyPr/>
        <a:lstStyle/>
        <a:p>
          <a:endParaRPr lang="zh-CN" altLang="en-US" sz="4800"/>
        </a:p>
      </dgm:t>
    </dgm:pt>
    <dgm:pt modelId="{93013911-EBAA-4FC1-9598-E90C3C9308DA}" type="sibTrans" cxnId="{81658AEA-C304-4B8F-B56C-7F1061366B84}">
      <dgm:prSet/>
      <dgm:spPr/>
      <dgm:t>
        <a:bodyPr/>
        <a:lstStyle/>
        <a:p>
          <a:endParaRPr lang="zh-CN" altLang="en-US" sz="4800"/>
        </a:p>
      </dgm:t>
    </dgm:pt>
    <dgm:pt modelId="{A6C29657-C189-4609-99B5-F466C4212540}">
      <dgm:prSet custT="1"/>
      <dgm:spPr/>
      <dgm:t>
        <a:bodyPr/>
        <a:lstStyle/>
        <a:p>
          <a:r>
            <a:rPr lang="zh-CN" sz="1400" dirty="0" smtClean="0"/>
            <a:t>一个计划</a:t>
          </a:r>
          <a:endParaRPr lang="zh-CN" sz="1400" dirty="0"/>
        </a:p>
      </dgm:t>
    </dgm:pt>
    <dgm:pt modelId="{61E89C16-3384-43ED-A4A6-8EEE99931E23}" type="parTrans" cxnId="{A401EC46-3435-45D9-83D5-41F75C617C35}">
      <dgm:prSet/>
      <dgm:spPr/>
      <dgm:t>
        <a:bodyPr/>
        <a:lstStyle/>
        <a:p>
          <a:endParaRPr lang="zh-CN" altLang="en-US" sz="4800"/>
        </a:p>
      </dgm:t>
    </dgm:pt>
    <dgm:pt modelId="{B2C7B0BE-53AB-4609-965C-05AC8D577A9E}" type="sibTrans" cxnId="{A401EC46-3435-45D9-83D5-41F75C617C35}">
      <dgm:prSet/>
      <dgm:spPr/>
      <dgm:t>
        <a:bodyPr/>
        <a:lstStyle/>
        <a:p>
          <a:endParaRPr lang="zh-CN" altLang="en-US" sz="4800"/>
        </a:p>
      </dgm:t>
    </dgm:pt>
    <dgm:pt modelId="{78E9165A-84C3-4F97-83DA-27B638E293B5}">
      <dgm:prSet custT="1"/>
      <dgm:spPr/>
      <dgm:t>
        <a:bodyPr/>
        <a:lstStyle/>
        <a:p>
          <a:r>
            <a:rPr lang="zh-CN" sz="1400" dirty="0" smtClean="0"/>
            <a:t>是集</a:t>
          </a:r>
          <a:r>
            <a:rPr lang="zh-CN" sz="1400" b="1" dirty="0" smtClean="0">
              <a:solidFill>
                <a:schemeClr val="tx2">
                  <a:lumMod val="60000"/>
                  <a:lumOff val="40000"/>
                </a:schemeClr>
              </a:solidFill>
            </a:rPr>
            <a:t>统计分析</a:t>
          </a:r>
          <a:r>
            <a:rPr lang="zh-CN" sz="1400" dirty="0" smtClean="0"/>
            <a:t>与</a:t>
          </a:r>
          <a:r>
            <a:rPr lang="zh-CN" sz="1400" b="1" dirty="0" smtClean="0">
              <a:solidFill>
                <a:schemeClr val="tx2">
                  <a:lumMod val="60000"/>
                  <a:lumOff val="40000"/>
                </a:schemeClr>
              </a:solidFill>
            </a:rPr>
            <a:t>图形</a:t>
          </a:r>
          <a:r>
            <a:rPr lang="zh-CN" sz="1400" dirty="0" smtClean="0"/>
            <a:t>直观显示于一体的统计分析。</a:t>
          </a:r>
          <a:endParaRPr lang="zh-CN" sz="1400" dirty="0"/>
        </a:p>
      </dgm:t>
    </dgm:pt>
    <dgm:pt modelId="{5AB42FF3-3621-4B6D-85E2-D9B0C003BF82}">
      <dgm:prSet custT="1"/>
      <dgm:spPr/>
      <dgm:t>
        <a:bodyPr/>
        <a:lstStyle/>
        <a:p>
          <a:r>
            <a:rPr lang="zh-CN" sz="1400" dirty="0" smtClean="0"/>
            <a:t>一种软件</a:t>
          </a:r>
          <a:endParaRPr lang="zh-CN" altLang="en-US" sz="1400" dirty="0"/>
        </a:p>
      </dgm:t>
    </dgm:pt>
    <dgm:pt modelId="{4CC730F9-85E1-482C-8596-F42678F7EF34}" type="sibTrans" cxnId="{712C87D0-D691-4B3C-9AC1-8CAED23AAB04}">
      <dgm:prSet/>
      <dgm:spPr/>
      <dgm:t>
        <a:bodyPr/>
        <a:lstStyle/>
        <a:p>
          <a:endParaRPr lang="zh-CN" altLang="en-US" sz="4800"/>
        </a:p>
      </dgm:t>
    </dgm:pt>
    <dgm:pt modelId="{6446A8F1-DA61-4940-87C7-6E2435B3360E}" type="parTrans" cxnId="{712C87D0-D691-4B3C-9AC1-8CAED23AAB04}">
      <dgm:prSet/>
      <dgm:spPr/>
      <dgm:t>
        <a:bodyPr/>
        <a:lstStyle/>
        <a:p>
          <a:endParaRPr lang="zh-CN" altLang="en-US" sz="4800"/>
        </a:p>
      </dgm:t>
    </dgm:pt>
    <dgm:pt modelId="{A436AAFE-98D0-4882-889A-DAE903A89717}" type="sibTrans" cxnId="{232464AA-3465-4DFE-99AD-85E99665F431}">
      <dgm:prSet/>
      <dgm:spPr/>
      <dgm:t>
        <a:bodyPr/>
        <a:lstStyle/>
        <a:p>
          <a:endParaRPr lang="zh-CN" altLang="en-US" sz="4800"/>
        </a:p>
      </dgm:t>
    </dgm:pt>
    <dgm:pt modelId="{540F588F-87FB-40AF-AAAD-1D134A41DAB9}" type="parTrans" cxnId="{232464AA-3465-4DFE-99AD-85E99665F431}">
      <dgm:prSet/>
      <dgm:spPr/>
      <dgm:t>
        <a:bodyPr/>
        <a:lstStyle/>
        <a:p>
          <a:endParaRPr lang="zh-CN" altLang="en-US" sz="4800"/>
        </a:p>
      </dgm:t>
    </dgm:pt>
    <dgm:pt modelId="{B58032FF-FC3A-4420-9E12-250F7C7CF040}">
      <dgm:prSet custT="1"/>
      <dgm:spPr/>
      <dgm:t>
        <a:bodyPr/>
        <a:lstStyle/>
        <a:p>
          <a:r>
            <a:rPr lang="en-US" altLang="zh-CN" sz="1400" dirty="0" smtClean="0"/>
            <a:t>R</a:t>
          </a:r>
          <a:r>
            <a:rPr lang="zh-CN" sz="1400" dirty="0" smtClean="0"/>
            <a:t>最早</a:t>
          </a:r>
          <a:r>
            <a:rPr lang="en-US" sz="1400" dirty="0" smtClean="0"/>
            <a:t>(1995</a:t>
          </a:r>
          <a:r>
            <a:rPr lang="zh-CN" sz="1400" dirty="0" smtClean="0"/>
            <a:t>年</a:t>
          </a:r>
          <a:r>
            <a:rPr lang="en-US" sz="1400" dirty="0" smtClean="0"/>
            <a:t>)</a:t>
          </a:r>
          <a:r>
            <a:rPr lang="zh-CN" sz="1400" dirty="0" smtClean="0"/>
            <a:t>是由</a:t>
          </a:r>
          <a:r>
            <a:rPr lang="en-US" sz="1400" dirty="0" smtClean="0"/>
            <a:t>Auckland</a:t>
          </a:r>
          <a:r>
            <a:rPr lang="zh-CN" sz="1400" dirty="0" smtClean="0"/>
            <a:t>大学统计系的</a:t>
          </a:r>
          <a:r>
            <a:rPr lang="en-US" sz="1400" dirty="0" smtClean="0"/>
            <a:t>Robert Gentleman</a:t>
          </a:r>
          <a:r>
            <a:rPr lang="zh-CN" sz="1400" dirty="0" smtClean="0"/>
            <a:t>和</a:t>
          </a:r>
          <a:r>
            <a:rPr lang="en-US" sz="1400" dirty="0" smtClean="0"/>
            <a:t>Ross </a:t>
          </a:r>
          <a:r>
            <a:rPr lang="en-US" sz="1400" dirty="0" err="1" smtClean="0"/>
            <a:t>Ihaka</a:t>
          </a:r>
          <a:r>
            <a:rPr lang="zh-CN" sz="1400" dirty="0" smtClean="0"/>
            <a:t>开始编制，目前由Ｒ核心开发小组</a:t>
          </a:r>
          <a:r>
            <a:rPr lang="en-US" sz="1400" dirty="0" smtClean="0"/>
            <a:t>(R Development Core Team – </a:t>
          </a:r>
          <a:r>
            <a:rPr lang="zh-CN" sz="1400" dirty="0" smtClean="0"/>
            <a:t>以后用</a:t>
          </a:r>
          <a:r>
            <a:rPr lang="en-US" sz="1400" dirty="0" smtClean="0"/>
            <a:t>R DCT</a:t>
          </a:r>
          <a:r>
            <a:rPr lang="zh-CN" sz="1400" dirty="0" smtClean="0"/>
            <a:t>表示</a:t>
          </a:r>
          <a:r>
            <a:rPr lang="en-US" sz="1400" dirty="0" smtClean="0"/>
            <a:t>)</a:t>
          </a:r>
          <a:r>
            <a:rPr lang="zh-CN" sz="1400" dirty="0" smtClean="0"/>
            <a:t>维护，他们完全自愿、工作努力负责，并将全球优秀的统计应用软件打包提供给我们。我们可以通过Ｒ计划的网站</a:t>
          </a:r>
          <a:r>
            <a:rPr lang="en-US" sz="1400" dirty="0" smtClean="0"/>
            <a:t>(http://www.r-project.org)</a:t>
          </a:r>
          <a:r>
            <a:rPr lang="zh-CN" sz="1400" dirty="0" smtClean="0"/>
            <a:t>了解有关Ｒ的最新信息和使用说明，得到最新版本的Ｒ软件和基于Ｒ的应用统计软件包。</a:t>
          </a:r>
          <a:endParaRPr lang="zh-CN" altLang="en-US" sz="1400" dirty="0"/>
        </a:p>
      </dgm:t>
    </dgm:pt>
    <dgm:pt modelId="{6C1A6A1F-025E-4210-ABAF-BC794CE5B6FD}" type="parTrans" cxnId="{DEFBC203-E93C-46D1-9063-134B4483196D}">
      <dgm:prSet/>
      <dgm:spPr/>
      <dgm:t>
        <a:bodyPr/>
        <a:lstStyle/>
        <a:p>
          <a:endParaRPr lang="zh-CN" altLang="en-US" sz="4800"/>
        </a:p>
      </dgm:t>
    </dgm:pt>
    <dgm:pt modelId="{1470AAE0-4229-4F6C-BE7E-85A2E5F86315}" type="sibTrans" cxnId="{DEFBC203-E93C-46D1-9063-134B4483196D}">
      <dgm:prSet/>
      <dgm:spPr/>
      <dgm:t>
        <a:bodyPr/>
        <a:lstStyle/>
        <a:p>
          <a:endParaRPr lang="zh-CN" altLang="en-US" sz="4800"/>
        </a:p>
      </dgm:t>
    </dgm:pt>
    <dgm:pt modelId="{53A91A47-A691-43D2-862F-3636FDCD596A}">
      <dgm:prSet custT="1"/>
      <dgm:spPr/>
      <dgm:t>
        <a:bodyPr/>
        <a:lstStyle/>
        <a:p>
          <a:r>
            <a:rPr lang="zh-CN" sz="1400" dirty="0" smtClean="0"/>
            <a:t>是Ｓ语言</a:t>
          </a:r>
          <a:r>
            <a:rPr lang="en-US" sz="1400" dirty="0" smtClean="0"/>
            <a:t>(</a:t>
          </a:r>
          <a:r>
            <a:rPr lang="zh-CN" sz="1400" dirty="0" smtClean="0"/>
            <a:t>由</a:t>
          </a:r>
          <a:r>
            <a:rPr lang="en-US" sz="1400" dirty="0" smtClean="0"/>
            <a:t>AT&amp;T Bell</a:t>
          </a:r>
          <a:r>
            <a:rPr lang="zh-CN" sz="1400" dirty="0" smtClean="0"/>
            <a:t>实验室的</a:t>
          </a:r>
          <a:r>
            <a:rPr lang="en-US" sz="1400" dirty="0" smtClean="0"/>
            <a:t>Rick Becker, John </a:t>
          </a:r>
          <a:r>
            <a:rPr lang="en-US" sz="1400" dirty="0" err="1" smtClean="0"/>
            <a:t>Chambers,Allan</a:t>
          </a:r>
          <a:r>
            <a:rPr lang="en-US" sz="1400" dirty="0" smtClean="0"/>
            <a:t> </a:t>
          </a:r>
          <a:r>
            <a:rPr lang="en-US" sz="1400" dirty="0" err="1" smtClean="0"/>
            <a:t>Wilks</a:t>
          </a:r>
          <a:r>
            <a:rPr lang="zh-CN" sz="1400" dirty="0" smtClean="0"/>
            <a:t>开发</a:t>
          </a:r>
          <a:r>
            <a:rPr lang="en-US" sz="1400" dirty="0" smtClean="0"/>
            <a:t>)</a:t>
          </a:r>
          <a:r>
            <a:rPr lang="zh-CN" sz="1400" dirty="0" smtClean="0"/>
            <a:t>的一种方言</a:t>
          </a:r>
          <a:r>
            <a:rPr lang="en-US" sz="1400" dirty="0" smtClean="0"/>
            <a:t>(dialect) </a:t>
          </a:r>
          <a:r>
            <a:rPr lang="zh-CN" sz="1400" dirty="0" smtClean="0"/>
            <a:t>之一，另一则为</a:t>
          </a:r>
          <a:r>
            <a:rPr lang="en-US" sz="1400" dirty="0" smtClean="0"/>
            <a:t>S-plus</a:t>
          </a:r>
          <a:r>
            <a:rPr lang="zh-CN" sz="1400" dirty="0" smtClean="0"/>
            <a:t>。</a:t>
          </a:r>
          <a:endParaRPr lang="zh-CN" altLang="en-US" sz="1400" dirty="0"/>
        </a:p>
      </dgm:t>
    </dgm:pt>
    <dgm:pt modelId="{59F4190F-3DA8-4E0B-9ACD-F15908657E8F}" type="sibTrans" cxnId="{6FAFDBE2-37C6-4789-A875-6EF519F8B39D}">
      <dgm:prSet/>
      <dgm:spPr/>
      <dgm:t>
        <a:bodyPr/>
        <a:lstStyle/>
        <a:p>
          <a:endParaRPr lang="zh-CN" altLang="en-US" sz="4800"/>
        </a:p>
      </dgm:t>
    </dgm:pt>
    <dgm:pt modelId="{F92AC9E8-C0FE-4FCD-B217-491E90F30D76}" type="parTrans" cxnId="{6FAFDBE2-37C6-4789-A875-6EF519F8B39D}">
      <dgm:prSet/>
      <dgm:spPr/>
      <dgm:t>
        <a:bodyPr/>
        <a:lstStyle/>
        <a:p>
          <a:endParaRPr lang="zh-CN" altLang="en-US" sz="4800"/>
        </a:p>
      </dgm:t>
    </dgm:pt>
    <dgm:pt modelId="{CC29DF93-74F8-48B5-A0AB-7ED561362B8E}" type="pres">
      <dgm:prSet presAssocID="{FFCE8251-7BBA-4562-93E8-E34471F185E3}" presName="linear" presStyleCnt="0">
        <dgm:presLayoutVars>
          <dgm:dir/>
          <dgm:animLvl val="lvl"/>
          <dgm:resizeHandles val="exact"/>
        </dgm:presLayoutVars>
      </dgm:prSet>
      <dgm:spPr/>
      <dgm:t>
        <a:bodyPr/>
        <a:lstStyle/>
        <a:p>
          <a:endParaRPr lang="zh-CN" altLang="en-US"/>
        </a:p>
      </dgm:t>
    </dgm:pt>
    <dgm:pt modelId="{13CDF773-0A01-414F-8E3F-E025B8E7C168}" type="pres">
      <dgm:prSet presAssocID="{3DE11433-7F9E-4CE6-9B2F-185FC7131920}" presName="parentLin" presStyleCnt="0"/>
      <dgm:spPr/>
    </dgm:pt>
    <dgm:pt modelId="{651D2417-FF23-489B-8B4B-C295608C7FAC}" type="pres">
      <dgm:prSet presAssocID="{3DE11433-7F9E-4CE6-9B2F-185FC7131920}" presName="parentLeftMargin" presStyleLbl="node1" presStyleIdx="0" presStyleCnt="4"/>
      <dgm:spPr/>
      <dgm:t>
        <a:bodyPr/>
        <a:lstStyle/>
        <a:p>
          <a:endParaRPr lang="zh-CN" altLang="en-US"/>
        </a:p>
      </dgm:t>
    </dgm:pt>
    <dgm:pt modelId="{8C944625-4E62-4886-AF72-D889115E4248}" type="pres">
      <dgm:prSet presAssocID="{3DE11433-7F9E-4CE6-9B2F-185FC7131920}" presName="parentText" presStyleLbl="node1" presStyleIdx="0" presStyleCnt="4" custLinFactNeighborX="-2918" custLinFactNeighborY="-12982">
        <dgm:presLayoutVars>
          <dgm:chMax val="0"/>
          <dgm:bulletEnabled val="1"/>
        </dgm:presLayoutVars>
      </dgm:prSet>
      <dgm:spPr/>
      <dgm:t>
        <a:bodyPr/>
        <a:lstStyle/>
        <a:p>
          <a:endParaRPr lang="zh-CN" altLang="en-US"/>
        </a:p>
      </dgm:t>
    </dgm:pt>
    <dgm:pt modelId="{68E191AE-9ADC-4149-94DC-C389EDD91D59}" type="pres">
      <dgm:prSet presAssocID="{3DE11433-7F9E-4CE6-9B2F-185FC7131920}" presName="negativeSpace" presStyleCnt="0"/>
      <dgm:spPr/>
    </dgm:pt>
    <dgm:pt modelId="{CF1899BE-C416-485B-8B7E-C5645DA05935}" type="pres">
      <dgm:prSet presAssocID="{3DE11433-7F9E-4CE6-9B2F-185FC7131920}" presName="childText" presStyleLbl="conFgAcc1" presStyleIdx="0" presStyleCnt="4">
        <dgm:presLayoutVars>
          <dgm:bulletEnabled val="1"/>
        </dgm:presLayoutVars>
      </dgm:prSet>
      <dgm:spPr/>
      <dgm:t>
        <a:bodyPr/>
        <a:lstStyle/>
        <a:p>
          <a:endParaRPr lang="zh-CN" altLang="en-US"/>
        </a:p>
      </dgm:t>
    </dgm:pt>
    <dgm:pt modelId="{18B80849-7194-4E60-980C-C44258286E5C}" type="pres">
      <dgm:prSet presAssocID="{9E6C1E4E-9ACF-44AD-AFDE-53E3F25DE591}" presName="spaceBetweenRectangles" presStyleCnt="0"/>
      <dgm:spPr/>
    </dgm:pt>
    <dgm:pt modelId="{D7EA689C-B3DB-4C4F-AEAB-986785FFF5E0}" type="pres">
      <dgm:prSet presAssocID="{E97FE48C-4657-4754-BC81-361E08C08329}" presName="parentLin" presStyleCnt="0"/>
      <dgm:spPr/>
    </dgm:pt>
    <dgm:pt modelId="{10AD800C-D8D7-4376-A940-1D8B95C81297}" type="pres">
      <dgm:prSet presAssocID="{E97FE48C-4657-4754-BC81-361E08C08329}" presName="parentLeftMargin" presStyleLbl="node1" presStyleIdx="0" presStyleCnt="4"/>
      <dgm:spPr/>
      <dgm:t>
        <a:bodyPr/>
        <a:lstStyle/>
        <a:p>
          <a:endParaRPr lang="zh-CN" altLang="en-US"/>
        </a:p>
      </dgm:t>
    </dgm:pt>
    <dgm:pt modelId="{93E3BD29-860F-4847-8FF6-E5D9F0967139}" type="pres">
      <dgm:prSet presAssocID="{E97FE48C-4657-4754-BC81-361E08C08329}" presName="parentText" presStyleLbl="node1" presStyleIdx="1" presStyleCnt="4">
        <dgm:presLayoutVars>
          <dgm:chMax val="0"/>
          <dgm:bulletEnabled val="1"/>
        </dgm:presLayoutVars>
      </dgm:prSet>
      <dgm:spPr/>
      <dgm:t>
        <a:bodyPr/>
        <a:lstStyle/>
        <a:p>
          <a:endParaRPr lang="zh-CN" altLang="en-US"/>
        </a:p>
      </dgm:t>
    </dgm:pt>
    <dgm:pt modelId="{2DC29B5A-B542-48CE-B214-8B7D62C133A5}" type="pres">
      <dgm:prSet presAssocID="{E97FE48C-4657-4754-BC81-361E08C08329}" presName="negativeSpace" presStyleCnt="0"/>
      <dgm:spPr/>
    </dgm:pt>
    <dgm:pt modelId="{D4A3BF32-74B9-4D5C-BC2B-DE183765B00E}" type="pres">
      <dgm:prSet presAssocID="{E97FE48C-4657-4754-BC81-361E08C08329}" presName="childText" presStyleLbl="conFgAcc1" presStyleIdx="1" presStyleCnt="4">
        <dgm:presLayoutVars>
          <dgm:bulletEnabled val="1"/>
        </dgm:presLayoutVars>
      </dgm:prSet>
      <dgm:spPr/>
      <dgm:t>
        <a:bodyPr/>
        <a:lstStyle/>
        <a:p>
          <a:endParaRPr lang="zh-CN" altLang="en-US"/>
        </a:p>
      </dgm:t>
    </dgm:pt>
    <dgm:pt modelId="{015BFC68-2AD8-4CAD-BD49-2AECDE322559}" type="pres">
      <dgm:prSet presAssocID="{93013911-EBAA-4FC1-9598-E90C3C9308DA}" presName="spaceBetweenRectangles" presStyleCnt="0"/>
      <dgm:spPr/>
    </dgm:pt>
    <dgm:pt modelId="{448E3FA3-F907-4308-970D-89C2FEF72265}" type="pres">
      <dgm:prSet presAssocID="{5AB42FF3-3621-4B6D-85E2-D9B0C003BF82}" presName="parentLin" presStyleCnt="0"/>
      <dgm:spPr/>
    </dgm:pt>
    <dgm:pt modelId="{344E9A4D-8723-4CE4-AFA6-FAC018CF1A5F}" type="pres">
      <dgm:prSet presAssocID="{5AB42FF3-3621-4B6D-85E2-D9B0C003BF82}" presName="parentLeftMargin" presStyleLbl="node1" presStyleIdx="1" presStyleCnt="4"/>
      <dgm:spPr/>
      <dgm:t>
        <a:bodyPr/>
        <a:lstStyle/>
        <a:p>
          <a:endParaRPr lang="zh-CN" altLang="en-US"/>
        </a:p>
      </dgm:t>
    </dgm:pt>
    <dgm:pt modelId="{047D5B84-32D4-4321-B0BC-B04D00401580}" type="pres">
      <dgm:prSet presAssocID="{5AB42FF3-3621-4B6D-85E2-D9B0C003BF82}" presName="parentText" presStyleLbl="node1" presStyleIdx="2" presStyleCnt="4">
        <dgm:presLayoutVars>
          <dgm:chMax val="0"/>
          <dgm:bulletEnabled val="1"/>
        </dgm:presLayoutVars>
      </dgm:prSet>
      <dgm:spPr/>
      <dgm:t>
        <a:bodyPr/>
        <a:lstStyle/>
        <a:p>
          <a:endParaRPr lang="zh-CN" altLang="en-US"/>
        </a:p>
      </dgm:t>
    </dgm:pt>
    <dgm:pt modelId="{07AEB8DE-35D9-45C5-806A-5D863B39B3DD}" type="pres">
      <dgm:prSet presAssocID="{5AB42FF3-3621-4B6D-85E2-D9B0C003BF82}" presName="negativeSpace" presStyleCnt="0"/>
      <dgm:spPr/>
    </dgm:pt>
    <dgm:pt modelId="{88E689FF-7F4E-4D81-BDD2-209E59212D0A}" type="pres">
      <dgm:prSet presAssocID="{5AB42FF3-3621-4B6D-85E2-D9B0C003BF82}" presName="childText" presStyleLbl="conFgAcc1" presStyleIdx="2" presStyleCnt="4">
        <dgm:presLayoutVars>
          <dgm:bulletEnabled val="1"/>
        </dgm:presLayoutVars>
      </dgm:prSet>
      <dgm:spPr/>
      <dgm:t>
        <a:bodyPr/>
        <a:lstStyle/>
        <a:p>
          <a:endParaRPr lang="zh-CN" altLang="en-US"/>
        </a:p>
      </dgm:t>
    </dgm:pt>
    <dgm:pt modelId="{735C2F88-7046-44C5-A399-9A9C0BA0FD4E}" type="pres">
      <dgm:prSet presAssocID="{4CC730F9-85E1-482C-8596-F42678F7EF34}" presName="spaceBetweenRectangles" presStyleCnt="0"/>
      <dgm:spPr/>
    </dgm:pt>
    <dgm:pt modelId="{3BD3828B-4399-4671-9CD3-FD5C20990143}" type="pres">
      <dgm:prSet presAssocID="{A6C29657-C189-4609-99B5-F466C4212540}" presName="parentLin" presStyleCnt="0"/>
      <dgm:spPr/>
    </dgm:pt>
    <dgm:pt modelId="{39E838EF-B060-4180-BED7-747E15D4B55D}" type="pres">
      <dgm:prSet presAssocID="{A6C29657-C189-4609-99B5-F466C4212540}" presName="parentLeftMargin" presStyleLbl="node1" presStyleIdx="2" presStyleCnt="4"/>
      <dgm:spPr/>
      <dgm:t>
        <a:bodyPr/>
        <a:lstStyle/>
        <a:p>
          <a:endParaRPr lang="zh-CN" altLang="en-US"/>
        </a:p>
      </dgm:t>
    </dgm:pt>
    <dgm:pt modelId="{2DF55D9E-19FD-417B-9BC8-573B72CBA84B}" type="pres">
      <dgm:prSet presAssocID="{A6C29657-C189-4609-99B5-F466C4212540}" presName="parentText" presStyleLbl="node1" presStyleIdx="3" presStyleCnt="4">
        <dgm:presLayoutVars>
          <dgm:chMax val="0"/>
          <dgm:bulletEnabled val="1"/>
        </dgm:presLayoutVars>
      </dgm:prSet>
      <dgm:spPr/>
      <dgm:t>
        <a:bodyPr/>
        <a:lstStyle/>
        <a:p>
          <a:endParaRPr lang="zh-CN" altLang="en-US"/>
        </a:p>
      </dgm:t>
    </dgm:pt>
    <dgm:pt modelId="{19EBABF4-3837-4F16-BC61-0ED72BA73090}" type="pres">
      <dgm:prSet presAssocID="{A6C29657-C189-4609-99B5-F466C4212540}" presName="negativeSpace" presStyleCnt="0"/>
      <dgm:spPr/>
    </dgm:pt>
    <dgm:pt modelId="{1EBDF1C9-1E06-44D8-855A-3B86697A6ECC}" type="pres">
      <dgm:prSet presAssocID="{A6C29657-C189-4609-99B5-F466C4212540}" presName="childText" presStyleLbl="conFgAcc1" presStyleIdx="3" presStyleCnt="4">
        <dgm:presLayoutVars>
          <dgm:bulletEnabled val="1"/>
        </dgm:presLayoutVars>
      </dgm:prSet>
      <dgm:spPr/>
      <dgm:t>
        <a:bodyPr/>
        <a:lstStyle/>
        <a:p>
          <a:endParaRPr lang="zh-CN" altLang="en-US"/>
        </a:p>
      </dgm:t>
    </dgm:pt>
  </dgm:ptLst>
  <dgm:cxnLst>
    <dgm:cxn modelId="{232464AA-3465-4DFE-99AD-85E99665F431}" srcId="{5AB42FF3-3621-4B6D-85E2-D9B0C003BF82}" destId="{78E9165A-84C3-4F97-83DA-27B638E293B5}" srcOrd="0" destOrd="0" parTransId="{540F588F-87FB-40AF-AAAD-1D134A41DAB9}" sibTransId="{A436AAFE-98D0-4882-889A-DAE903A89717}"/>
    <dgm:cxn modelId="{2AED28B6-EADA-46FC-98B5-1A55B4A8EE77}" type="presOf" srcId="{53A91A47-A691-43D2-862F-3636FDCD596A}" destId="{D4A3BF32-74B9-4D5C-BC2B-DE183765B00E}" srcOrd="0" destOrd="0" presId="urn:microsoft.com/office/officeart/2005/8/layout/list1"/>
    <dgm:cxn modelId="{EA32A47C-243F-486C-AC71-9CACCEF221B8}" type="presOf" srcId="{3A96056D-CBE0-40A0-9FBC-0DA2EAD6D930}" destId="{CF1899BE-C416-485B-8B7E-C5645DA05935}" srcOrd="0" destOrd="0" presId="urn:microsoft.com/office/officeart/2005/8/layout/list1"/>
    <dgm:cxn modelId="{6AD2EDAD-0740-4311-8253-5D8530C7603C}" type="presOf" srcId="{FFCE8251-7BBA-4562-93E8-E34471F185E3}" destId="{CC29DF93-74F8-48B5-A0AB-7ED561362B8E}" srcOrd="0" destOrd="0" presId="urn:microsoft.com/office/officeart/2005/8/layout/list1"/>
    <dgm:cxn modelId="{3565AD09-D06F-491C-A9E6-5839F873C5EF}" type="presOf" srcId="{E97FE48C-4657-4754-BC81-361E08C08329}" destId="{93E3BD29-860F-4847-8FF6-E5D9F0967139}" srcOrd="1" destOrd="0" presId="urn:microsoft.com/office/officeart/2005/8/layout/list1"/>
    <dgm:cxn modelId="{DEFBC203-E93C-46D1-9063-134B4483196D}" srcId="{A6C29657-C189-4609-99B5-F466C4212540}" destId="{B58032FF-FC3A-4420-9E12-250F7C7CF040}" srcOrd="0" destOrd="0" parTransId="{6C1A6A1F-025E-4210-ABAF-BC794CE5B6FD}" sibTransId="{1470AAE0-4229-4F6C-BE7E-85A2E5F86315}"/>
    <dgm:cxn modelId="{81658AEA-C304-4B8F-B56C-7F1061366B84}" srcId="{FFCE8251-7BBA-4562-93E8-E34471F185E3}" destId="{E97FE48C-4657-4754-BC81-361E08C08329}" srcOrd="1" destOrd="0" parTransId="{94A3A7EC-484C-40AB-9E54-3F6AC6D22899}" sibTransId="{93013911-EBAA-4FC1-9598-E90C3C9308DA}"/>
    <dgm:cxn modelId="{0EAA5527-CD70-44BB-A325-B66D14923526}" srcId="{3DE11433-7F9E-4CE6-9B2F-185FC7131920}" destId="{3A96056D-CBE0-40A0-9FBC-0DA2EAD6D930}" srcOrd="0" destOrd="0" parTransId="{E5BE3B2B-97B3-4529-8EDD-73EF995B6073}" sibTransId="{119CB12D-5827-4B6C-85FE-501223E77E29}"/>
    <dgm:cxn modelId="{51D423A6-731E-4006-96E4-D13B557B395E}" type="presOf" srcId="{B58032FF-FC3A-4420-9E12-250F7C7CF040}" destId="{1EBDF1C9-1E06-44D8-855A-3B86697A6ECC}" srcOrd="0" destOrd="0" presId="urn:microsoft.com/office/officeart/2005/8/layout/list1"/>
    <dgm:cxn modelId="{C59415C7-7D51-4BE9-9108-BD6E896A8645}" type="presOf" srcId="{A6C29657-C189-4609-99B5-F466C4212540}" destId="{39E838EF-B060-4180-BED7-747E15D4B55D}" srcOrd="0" destOrd="0" presId="urn:microsoft.com/office/officeart/2005/8/layout/list1"/>
    <dgm:cxn modelId="{20B80421-07F3-4C82-A5ED-F55A4F7F00A5}" type="presOf" srcId="{3DE11433-7F9E-4CE6-9B2F-185FC7131920}" destId="{651D2417-FF23-489B-8B4B-C295608C7FAC}" srcOrd="0" destOrd="0" presId="urn:microsoft.com/office/officeart/2005/8/layout/list1"/>
    <dgm:cxn modelId="{712C87D0-D691-4B3C-9AC1-8CAED23AAB04}" srcId="{FFCE8251-7BBA-4562-93E8-E34471F185E3}" destId="{5AB42FF3-3621-4B6D-85E2-D9B0C003BF82}" srcOrd="2" destOrd="0" parTransId="{6446A8F1-DA61-4940-87C7-6E2435B3360E}" sibTransId="{4CC730F9-85E1-482C-8596-F42678F7EF34}"/>
    <dgm:cxn modelId="{E49EFEDC-B7FE-46E9-BF36-0BB95CCFA464}" srcId="{FFCE8251-7BBA-4562-93E8-E34471F185E3}" destId="{3DE11433-7F9E-4CE6-9B2F-185FC7131920}" srcOrd="0" destOrd="0" parTransId="{7BF0C5CB-E225-400B-BDFA-B169112D7D33}" sibTransId="{9E6C1E4E-9ACF-44AD-AFDE-53E3F25DE591}"/>
    <dgm:cxn modelId="{8C98A6FD-2BAB-4DD0-B405-250269339B39}" type="presOf" srcId="{5AB42FF3-3621-4B6D-85E2-D9B0C003BF82}" destId="{047D5B84-32D4-4321-B0BC-B04D00401580}" srcOrd="1" destOrd="0" presId="urn:microsoft.com/office/officeart/2005/8/layout/list1"/>
    <dgm:cxn modelId="{6FAFDBE2-37C6-4789-A875-6EF519F8B39D}" srcId="{E97FE48C-4657-4754-BC81-361E08C08329}" destId="{53A91A47-A691-43D2-862F-3636FDCD596A}" srcOrd="0" destOrd="0" parTransId="{F92AC9E8-C0FE-4FCD-B217-491E90F30D76}" sibTransId="{59F4190F-3DA8-4E0B-9ACD-F15908657E8F}"/>
    <dgm:cxn modelId="{010FF73D-57DE-4ACF-A1EE-F0E074187D23}" type="presOf" srcId="{E97FE48C-4657-4754-BC81-361E08C08329}" destId="{10AD800C-D8D7-4376-A940-1D8B95C81297}" srcOrd="0" destOrd="0" presId="urn:microsoft.com/office/officeart/2005/8/layout/list1"/>
    <dgm:cxn modelId="{046B8F25-38AA-466F-9ABF-A3BB15C569D1}" type="presOf" srcId="{78E9165A-84C3-4F97-83DA-27B638E293B5}" destId="{88E689FF-7F4E-4D81-BDD2-209E59212D0A}" srcOrd="0" destOrd="0" presId="urn:microsoft.com/office/officeart/2005/8/layout/list1"/>
    <dgm:cxn modelId="{A401EC46-3435-45D9-83D5-41F75C617C35}" srcId="{FFCE8251-7BBA-4562-93E8-E34471F185E3}" destId="{A6C29657-C189-4609-99B5-F466C4212540}" srcOrd="3" destOrd="0" parTransId="{61E89C16-3384-43ED-A4A6-8EEE99931E23}" sibTransId="{B2C7B0BE-53AB-4609-965C-05AC8D577A9E}"/>
    <dgm:cxn modelId="{A0A23296-8FE5-4E8B-A290-96CEA2D426DE}" type="presOf" srcId="{5AB42FF3-3621-4B6D-85E2-D9B0C003BF82}" destId="{344E9A4D-8723-4CE4-AFA6-FAC018CF1A5F}" srcOrd="0" destOrd="0" presId="urn:microsoft.com/office/officeart/2005/8/layout/list1"/>
    <dgm:cxn modelId="{7A0833DA-B2F1-4B19-98C4-C8ABBB9017EE}" type="presOf" srcId="{A6C29657-C189-4609-99B5-F466C4212540}" destId="{2DF55D9E-19FD-417B-9BC8-573B72CBA84B}" srcOrd="1" destOrd="0" presId="urn:microsoft.com/office/officeart/2005/8/layout/list1"/>
    <dgm:cxn modelId="{B9FABDC9-019B-4A01-B79D-EF347C65ADBD}" type="presOf" srcId="{3DE11433-7F9E-4CE6-9B2F-185FC7131920}" destId="{8C944625-4E62-4886-AF72-D889115E4248}" srcOrd="1" destOrd="0" presId="urn:microsoft.com/office/officeart/2005/8/layout/list1"/>
    <dgm:cxn modelId="{83888830-C2EF-4F42-A668-46136995C3D9}" type="presParOf" srcId="{CC29DF93-74F8-48B5-A0AB-7ED561362B8E}" destId="{13CDF773-0A01-414F-8E3F-E025B8E7C168}" srcOrd="0" destOrd="0" presId="urn:microsoft.com/office/officeart/2005/8/layout/list1"/>
    <dgm:cxn modelId="{A17DB671-BBD5-42BE-8B42-DE4F7CAC3647}" type="presParOf" srcId="{13CDF773-0A01-414F-8E3F-E025B8E7C168}" destId="{651D2417-FF23-489B-8B4B-C295608C7FAC}" srcOrd="0" destOrd="0" presId="urn:microsoft.com/office/officeart/2005/8/layout/list1"/>
    <dgm:cxn modelId="{88374A7D-C25E-43D4-A022-5557F533AEC4}" type="presParOf" srcId="{13CDF773-0A01-414F-8E3F-E025B8E7C168}" destId="{8C944625-4E62-4886-AF72-D889115E4248}" srcOrd="1" destOrd="0" presId="urn:microsoft.com/office/officeart/2005/8/layout/list1"/>
    <dgm:cxn modelId="{91C693A9-7000-4809-B1F3-7375C58B9F20}" type="presParOf" srcId="{CC29DF93-74F8-48B5-A0AB-7ED561362B8E}" destId="{68E191AE-9ADC-4149-94DC-C389EDD91D59}" srcOrd="1" destOrd="0" presId="urn:microsoft.com/office/officeart/2005/8/layout/list1"/>
    <dgm:cxn modelId="{3A8F2767-8F0C-4BD2-B750-8F2AA5FA1533}" type="presParOf" srcId="{CC29DF93-74F8-48B5-A0AB-7ED561362B8E}" destId="{CF1899BE-C416-485B-8B7E-C5645DA05935}" srcOrd="2" destOrd="0" presId="urn:microsoft.com/office/officeart/2005/8/layout/list1"/>
    <dgm:cxn modelId="{354D1050-A318-4977-A5B7-D8B964CE1B48}" type="presParOf" srcId="{CC29DF93-74F8-48B5-A0AB-7ED561362B8E}" destId="{18B80849-7194-4E60-980C-C44258286E5C}" srcOrd="3" destOrd="0" presId="urn:microsoft.com/office/officeart/2005/8/layout/list1"/>
    <dgm:cxn modelId="{92810855-11EF-44F0-ABEC-1A120C99B69A}" type="presParOf" srcId="{CC29DF93-74F8-48B5-A0AB-7ED561362B8E}" destId="{D7EA689C-B3DB-4C4F-AEAB-986785FFF5E0}" srcOrd="4" destOrd="0" presId="urn:microsoft.com/office/officeart/2005/8/layout/list1"/>
    <dgm:cxn modelId="{59B61368-DC82-42E6-A204-4DD19F3A4BAB}" type="presParOf" srcId="{D7EA689C-B3DB-4C4F-AEAB-986785FFF5E0}" destId="{10AD800C-D8D7-4376-A940-1D8B95C81297}" srcOrd="0" destOrd="0" presId="urn:microsoft.com/office/officeart/2005/8/layout/list1"/>
    <dgm:cxn modelId="{AF8479C9-BDCD-4CAE-AD4F-7953E4F2A481}" type="presParOf" srcId="{D7EA689C-B3DB-4C4F-AEAB-986785FFF5E0}" destId="{93E3BD29-860F-4847-8FF6-E5D9F0967139}" srcOrd="1" destOrd="0" presId="urn:microsoft.com/office/officeart/2005/8/layout/list1"/>
    <dgm:cxn modelId="{D73D8975-4968-48CE-AE36-663737E4323A}" type="presParOf" srcId="{CC29DF93-74F8-48B5-A0AB-7ED561362B8E}" destId="{2DC29B5A-B542-48CE-B214-8B7D62C133A5}" srcOrd="5" destOrd="0" presId="urn:microsoft.com/office/officeart/2005/8/layout/list1"/>
    <dgm:cxn modelId="{FADABE07-006E-45D1-BB54-119BE6C947D2}" type="presParOf" srcId="{CC29DF93-74F8-48B5-A0AB-7ED561362B8E}" destId="{D4A3BF32-74B9-4D5C-BC2B-DE183765B00E}" srcOrd="6" destOrd="0" presId="urn:microsoft.com/office/officeart/2005/8/layout/list1"/>
    <dgm:cxn modelId="{C710258E-D586-409B-8E88-CE572648FAFB}" type="presParOf" srcId="{CC29DF93-74F8-48B5-A0AB-7ED561362B8E}" destId="{015BFC68-2AD8-4CAD-BD49-2AECDE322559}" srcOrd="7" destOrd="0" presId="urn:microsoft.com/office/officeart/2005/8/layout/list1"/>
    <dgm:cxn modelId="{855863EB-9C55-4EFB-9806-062D439BC69D}" type="presParOf" srcId="{CC29DF93-74F8-48B5-A0AB-7ED561362B8E}" destId="{448E3FA3-F907-4308-970D-89C2FEF72265}" srcOrd="8" destOrd="0" presId="urn:microsoft.com/office/officeart/2005/8/layout/list1"/>
    <dgm:cxn modelId="{B13382E5-6065-4C25-901A-0D53BB02164A}" type="presParOf" srcId="{448E3FA3-F907-4308-970D-89C2FEF72265}" destId="{344E9A4D-8723-4CE4-AFA6-FAC018CF1A5F}" srcOrd="0" destOrd="0" presId="urn:microsoft.com/office/officeart/2005/8/layout/list1"/>
    <dgm:cxn modelId="{76FE5BAB-C19D-438B-A391-C7825E483E3C}" type="presParOf" srcId="{448E3FA3-F907-4308-970D-89C2FEF72265}" destId="{047D5B84-32D4-4321-B0BC-B04D00401580}" srcOrd="1" destOrd="0" presId="urn:microsoft.com/office/officeart/2005/8/layout/list1"/>
    <dgm:cxn modelId="{B1E89B71-E1DA-48A7-B487-24AEA84DF688}" type="presParOf" srcId="{CC29DF93-74F8-48B5-A0AB-7ED561362B8E}" destId="{07AEB8DE-35D9-45C5-806A-5D863B39B3DD}" srcOrd="9" destOrd="0" presId="urn:microsoft.com/office/officeart/2005/8/layout/list1"/>
    <dgm:cxn modelId="{B765E256-FCC5-485A-ADDA-A5CA54E8ACCC}" type="presParOf" srcId="{CC29DF93-74F8-48B5-A0AB-7ED561362B8E}" destId="{88E689FF-7F4E-4D81-BDD2-209E59212D0A}" srcOrd="10" destOrd="0" presId="urn:microsoft.com/office/officeart/2005/8/layout/list1"/>
    <dgm:cxn modelId="{3C5E86D4-A3D5-4501-9ED6-EE6DFF22B47A}" type="presParOf" srcId="{CC29DF93-74F8-48B5-A0AB-7ED561362B8E}" destId="{735C2F88-7046-44C5-A399-9A9C0BA0FD4E}" srcOrd="11" destOrd="0" presId="urn:microsoft.com/office/officeart/2005/8/layout/list1"/>
    <dgm:cxn modelId="{4BB14671-3489-484D-85B1-37F9F0C6487A}" type="presParOf" srcId="{CC29DF93-74F8-48B5-A0AB-7ED561362B8E}" destId="{3BD3828B-4399-4671-9CD3-FD5C20990143}" srcOrd="12" destOrd="0" presId="urn:microsoft.com/office/officeart/2005/8/layout/list1"/>
    <dgm:cxn modelId="{364E170A-F5F2-438A-B7F2-3DA1D2474CF9}" type="presParOf" srcId="{3BD3828B-4399-4671-9CD3-FD5C20990143}" destId="{39E838EF-B060-4180-BED7-747E15D4B55D}" srcOrd="0" destOrd="0" presId="urn:microsoft.com/office/officeart/2005/8/layout/list1"/>
    <dgm:cxn modelId="{314FD44C-A5CA-4F3A-9CE8-2D0E6B8A102E}" type="presParOf" srcId="{3BD3828B-4399-4671-9CD3-FD5C20990143}" destId="{2DF55D9E-19FD-417B-9BC8-573B72CBA84B}" srcOrd="1" destOrd="0" presId="urn:microsoft.com/office/officeart/2005/8/layout/list1"/>
    <dgm:cxn modelId="{ABC56D83-3D72-45A8-AC25-F88681C3426B}" type="presParOf" srcId="{CC29DF93-74F8-48B5-A0AB-7ED561362B8E}" destId="{19EBABF4-3837-4F16-BC61-0ED72BA73090}" srcOrd="13" destOrd="0" presId="urn:microsoft.com/office/officeart/2005/8/layout/list1"/>
    <dgm:cxn modelId="{ECBDD460-C52C-4CF3-B9CB-A10BBDAC2B6A}" type="presParOf" srcId="{CC29DF93-74F8-48B5-A0AB-7ED561362B8E}" destId="{1EBDF1C9-1E06-44D8-855A-3B86697A6EC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88B660-687C-43F0-864D-8791F0567CB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0070952-698C-4489-B7A8-E61141BA4287}">
      <dgm:prSet/>
      <dgm:spPr/>
      <dgm:t>
        <a:bodyPr/>
        <a:lstStyle/>
        <a:p>
          <a:pPr rtl="0"/>
          <a:r>
            <a:rPr lang="zh-CN" altLang="en-US" dirty="0" smtClean="0"/>
            <a:t>优势</a:t>
          </a:r>
          <a:endParaRPr lang="zh-CN" dirty="0"/>
        </a:p>
      </dgm:t>
    </dgm:pt>
    <dgm:pt modelId="{7DDB8134-A16A-441C-A94B-04EE2F59E4FD}" type="parTrans" cxnId="{6B4E1755-7E28-47EE-A3E8-DDF93F68F0AA}">
      <dgm:prSet/>
      <dgm:spPr/>
      <dgm:t>
        <a:bodyPr/>
        <a:lstStyle/>
        <a:p>
          <a:endParaRPr lang="zh-CN" altLang="en-US"/>
        </a:p>
      </dgm:t>
    </dgm:pt>
    <dgm:pt modelId="{3B0699E5-D802-4424-A057-6A8AE18347FC}" type="sibTrans" cxnId="{6B4E1755-7E28-47EE-A3E8-DDF93F68F0AA}">
      <dgm:prSet/>
      <dgm:spPr/>
      <dgm:t>
        <a:bodyPr/>
        <a:lstStyle/>
        <a:p>
          <a:endParaRPr lang="zh-CN" altLang="en-US"/>
        </a:p>
      </dgm:t>
    </dgm:pt>
    <dgm:pt modelId="{6DBB8644-1B94-4646-991A-679A0F69A890}">
      <dgm:prSet/>
      <dgm:spPr/>
      <dgm:t>
        <a:bodyPr/>
        <a:lstStyle/>
        <a:p>
          <a:pPr rtl="0"/>
          <a:r>
            <a:rPr lang="zh-CN" altLang="en-US" dirty="0" smtClean="0"/>
            <a:t>缺点</a:t>
          </a:r>
          <a:endParaRPr lang="zh-CN" dirty="0"/>
        </a:p>
      </dgm:t>
    </dgm:pt>
    <dgm:pt modelId="{5963ACD7-AB3C-48BC-B325-9847EBE227D0}" type="parTrans" cxnId="{9DCB0210-0938-47D4-B6EE-F193693DF62C}">
      <dgm:prSet/>
      <dgm:spPr/>
      <dgm:t>
        <a:bodyPr/>
        <a:lstStyle/>
        <a:p>
          <a:endParaRPr lang="zh-CN" altLang="en-US"/>
        </a:p>
      </dgm:t>
    </dgm:pt>
    <dgm:pt modelId="{5E80139D-55A8-4244-9138-159DC7CE3F6C}" type="sibTrans" cxnId="{9DCB0210-0938-47D4-B6EE-F193693DF62C}">
      <dgm:prSet/>
      <dgm:spPr/>
      <dgm:t>
        <a:bodyPr/>
        <a:lstStyle/>
        <a:p>
          <a:endParaRPr lang="zh-CN" altLang="en-US"/>
        </a:p>
      </dgm:t>
    </dgm:pt>
    <dgm:pt modelId="{2EA04D0C-2BCB-4E2A-AC66-4D01873B8C37}">
      <dgm:prSet/>
      <dgm:spPr/>
      <dgm:t>
        <a:bodyPr/>
        <a:lstStyle/>
        <a:p>
          <a:pPr rtl="0"/>
          <a:r>
            <a:rPr lang="zh-CN" dirty="0" smtClean="0"/>
            <a:t>作图功能强大</a:t>
          </a:r>
          <a:endParaRPr lang="zh-CN" altLang="en-US" dirty="0"/>
        </a:p>
      </dgm:t>
    </dgm:pt>
    <dgm:pt modelId="{DA13B9C6-F9D8-4AE4-9775-1EA7AC2A57D1}" type="parTrans" cxnId="{5AAB79EF-AD52-48B8-AE24-E3919F66E6F3}">
      <dgm:prSet/>
      <dgm:spPr/>
      <dgm:t>
        <a:bodyPr/>
        <a:lstStyle/>
        <a:p>
          <a:endParaRPr lang="zh-CN" altLang="en-US"/>
        </a:p>
      </dgm:t>
    </dgm:pt>
    <dgm:pt modelId="{C5770657-E989-467B-8396-4FD852F2E380}" type="sibTrans" cxnId="{5AAB79EF-AD52-48B8-AE24-E3919F66E6F3}">
      <dgm:prSet/>
      <dgm:spPr/>
      <dgm:t>
        <a:bodyPr/>
        <a:lstStyle/>
        <a:p>
          <a:endParaRPr lang="zh-CN" altLang="en-US"/>
        </a:p>
      </dgm:t>
    </dgm:pt>
    <dgm:pt modelId="{77450741-5DEF-450C-A052-64CF54B6EE25}">
      <dgm:prSet/>
      <dgm:spPr/>
      <dgm:t>
        <a:bodyPr/>
        <a:lstStyle/>
        <a:p>
          <a:pPr rtl="0"/>
          <a:r>
            <a:rPr lang="zh-CN" dirty="0" smtClean="0"/>
            <a:t>开源项目，免费</a:t>
          </a:r>
          <a:endParaRPr lang="zh-CN" altLang="en-US" dirty="0"/>
        </a:p>
      </dgm:t>
    </dgm:pt>
    <dgm:pt modelId="{9DA112B8-0E20-40AC-88EE-B4F9D18DECA8}" type="parTrans" cxnId="{CD5634B6-6596-4F36-86AE-F875151203E7}">
      <dgm:prSet/>
      <dgm:spPr/>
      <dgm:t>
        <a:bodyPr/>
        <a:lstStyle/>
        <a:p>
          <a:endParaRPr lang="zh-CN" altLang="en-US"/>
        </a:p>
      </dgm:t>
    </dgm:pt>
    <dgm:pt modelId="{22487883-3758-4381-9850-6AE6F72CD653}" type="sibTrans" cxnId="{CD5634B6-6596-4F36-86AE-F875151203E7}">
      <dgm:prSet/>
      <dgm:spPr/>
      <dgm:t>
        <a:bodyPr/>
        <a:lstStyle/>
        <a:p>
          <a:endParaRPr lang="zh-CN" altLang="en-US"/>
        </a:p>
      </dgm:t>
    </dgm:pt>
    <dgm:pt modelId="{194A9404-81E3-4A34-8776-943A50E06386}">
      <dgm:prSet/>
      <dgm:spPr/>
      <dgm:t>
        <a:bodyPr/>
        <a:lstStyle/>
        <a:p>
          <a:pPr rtl="0"/>
          <a:r>
            <a:rPr lang="zh-CN" dirty="0" smtClean="0"/>
            <a:t>扩展性好</a:t>
          </a:r>
          <a:endParaRPr lang="zh-CN" altLang="en-US" dirty="0"/>
        </a:p>
      </dgm:t>
    </dgm:pt>
    <dgm:pt modelId="{7D7C5A07-C226-4C49-90DF-734F2B63A00C}" type="parTrans" cxnId="{C7614BD5-6C17-4EE3-B8ED-7ADD3539114C}">
      <dgm:prSet/>
      <dgm:spPr/>
      <dgm:t>
        <a:bodyPr/>
        <a:lstStyle/>
        <a:p>
          <a:endParaRPr lang="zh-CN" altLang="en-US"/>
        </a:p>
      </dgm:t>
    </dgm:pt>
    <dgm:pt modelId="{3AFFC36D-66CD-4F27-B008-C4B4B10A7831}" type="sibTrans" cxnId="{C7614BD5-6C17-4EE3-B8ED-7ADD3539114C}">
      <dgm:prSet/>
      <dgm:spPr/>
      <dgm:t>
        <a:bodyPr/>
        <a:lstStyle/>
        <a:p>
          <a:endParaRPr lang="zh-CN" altLang="en-US"/>
        </a:p>
      </dgm:t>
    </dgm:pt>
    <dgm:pt modelId="{79C8D045-5FC3-41BC-8152-EACBD860353A}">
      <dgm:prSet/>
      <dgm:spPr/>
      <dgm:t>
        <a:bodyPr/>
        <a:lstStyle/>
        <a:p>
          <a:pPr rtl="0"/>
          <a:r>
            <a:rPr lang="zh-CN" dirty="0" smtClean="0"/>
            <a:t>丰富的算法包</a:t>
          </a:r>
          <a:endParaRPr lang="zh-CN" altLang="en-US" dirty="0"/>
        </a:p>
      </dgm:t>
    </dgm:pt>
    <dgm:pt modelId="{C47519A8-0168-468E-9268-CE9B43610FCC}" type="parTrans" cxnId="{0BE0DEAC-AF74-4554-8642-A5B99AC36DA1}">
      <dgm:prSet/>
      <dgm:spPr/>
      <dgm:t>
        <a:bodyPr/>
        <a:lstStyle/>
        <a:p>
          <a:endParaRPr lang="zh-CN" altLang="en-US"/>
        </a:p>
      </dgm:t>
    </dgm:pt>
    <dgm:pt modelId="{7C30FC7F-FF7A-44CB-8517-46480BB860A8}" type="sibTrans" cxnId="{0BE0DEAC-AF74-4554-8642-A5B99AC36DA1}">
      <dgm:prSet/>
      <dgm:spPr/>
      <dgm:t>
        <a:bodyPr/>
        <a:lstStyle/>
        <a:p>
          <a:endParaRPr lang="zh-CN" altLang="en-US"/>
        </a:p>
      </dgm:t>
    </dgm:pt>
    <dgm:pt modelId="{DEB22F1D-4E65-4BDB-B3B1-720A0E35D78A}">
      <dgm:prSet/>
      <dgm:spPr/>
      <dgm:t>
        <a:bodyPr/>
        <a:lstStyle/>
        <a:p>
          <a:pPr rtl="0"/>
          <a:r>
            <a:rPr lang="zh-CN" altLang="en-US" dirty="0" smtClean="0">
              <a:latin typeface="宋体" pitchFamily="2" charset="-122"/>
            </a:rPr>
            <a:t>运行速度慢？</a:t>
          </a:r>
          <a:endParaRPr lang="zh-CN" dirty="0"/>
        </a:p>
      </dgm:t>
    </dgm:pt>
    <dgm:pt modelId="{65835000-25C8-4BE9-94A2-6B9090B94F5E}" type="parTrans" cxnId="{370FEEA4-4610-4052-875B-8A5BEF14EE20}">
      <dgm:prSet/>
      <dgm:spPr/>
      <dgm:t>
        <a:bodyPr/>
        <a:lstStyle/>
        <a:p>
          <a:endParaRPr lang="zh-CN" altLang="en-US"/>
        </a:p>
      </dgm:t>
    </dgm:pt>
    <dgm:pt modelId="{DEA82AD4-31F4-4676-A6F1-06778BEFC06C}" type="sibTrans" cxnId="{370FEEA4-4610-4052-875B-8A5BEF14EE20}">
      <dgm:prSet/>
      <dgm:spPr/>
      <dgm:t>
        <a:bodyPr/>
        <a:lstStyle/>
        <a:p>
          <a:endParaRPr lang="zh-CN" altLang="en-US"/>
        </a:p>
      </dgm:t>
    </dgm:pt>
    <dgm:pt modelId="{9371587C-155A-4A26-8D27-B9D8264A646B}">
      <dgm:prSet/>
      <dgm:spPr/>
      <dgm:t>
        <a:bodyPr/>
        <a:lstStyle/>
        <a:p>
          <a:pPr rtl="0"/>
          <a:r>
            <a:rPr lang="zh-CN" altLang="en-US" dirty="0" smtClean="0">
              <a:latin typeface="宋体" pitchFamily="2" charset="-122"/>
            </a:rPr>
            <a:t>运算在内存内完成</a:t>
          </a:r>
          <a:endParaRPr lang="zh-CN" dirty="0"/>
        </a:p>
      </dgm:t>
    </dgm:pt>
    <dgm:pt modelId="{7B7939A2-683F-4511-8037-0698781298A3}" type="parTrans" cxnId="{2E3C8679-863E-4069-983B-59251C0EE66D}">
      <dgm:prSet/>
      <dgm:spPr/>
      <dgm:t>
        <a:bodyPr/>
        <a:lstStyle/>
        <a:p>
          <a:endParaRPr lang="zh-CN" altLang="en-US"/>
        </a:p>
      </dgm:t>
    </dgm:pt>
    <dgm:pt modelId="{73AD031C-5544-45EC-A5D9-8CF44F93B31C}" type="sibTrans" cxnId="{2E3C8679-863E-4069-983B-59251C0EE66D}">
      <dgm:prSet/>
      <dgm:spPr/>
      <dgm:t>
        <a:bodyPr/>
        <a:lstStyle/>
        <a:p>
          <a:endParaRPr lang="zh-CN" altLang="en-US"/>
        </a:p>
      </dgm:t>
    </dgm:pt>
    <dgm:pt modelId="{0CD4AFAF-C42D-4B52-9450-DD757F4A1869}" type="pres">
      <dgm:prSet presAssocID="{0188B660-687C-43F0-864D-8791F0567CBE}" presName="linearFlow" presStyleCnt="0">
        <dgm:presLayoutVars>
          <dgm:dir/>
          <dgm:animLvl val="lvl"/>
          <dgm:resizeHandles val="exact"/>
        </dgm:presLayoutVars>
      </dgm:prSet>
      <dgm:spPr/>
      <dgm:t>
        <a:bodyPr/>
        <a:lstStyle/>
        <a:p>
          <a:endParaRPr lang="zh-CN" altLang="en-US"/>
        </a:p>
      </dgm:t>
    </dgm:pt>
    <dgm:pt modelId="{CFE7CFE4-5BA2-4D8F-9648-6956A5638CDB}" type="pres">
      <dgm:prSet presAssocID="{40070952-698C-4489-B7A8-E61141BA4287}" presName="composite" presStyleCnt="0"/>
      <dgm:spPr/>
    </dgm:pt>
    <dgm:pt modelId="{FF855CF7-194C-445C-9181-039A79502AE5}" type="pres">
      <dgm:prSet presAssocID="{40070952-698C-4489-B7A8-E61141BA4287}" presName="parentText" presStyleLbl="alignNode1" presStyleIdx="0" presStyleCnt="2">
        <dgm:presLayoutVars>
          <dgm:chMax val="1"/>
          <dgm:bulletEnabled val="1"/>
        </dgm:presLayoutVars>
      </dgm:prSet>
      <dgm:spPr/>
      <dgm:t>
        <a:bodyPr/>
        <a:lstStyle/>
        <a:p>
          <a:endParaRPr lang="zh-CN" altLang="en-US"/>
        </a:p>
      </dgm:t>
    </dgm:pt>
    <dgm:pt modelId="{E4F7B979-D74F-4856-B53F-82BE55BA2E92}" type="pres">
      <dgm:prSet presAssocID="{40070952-698C-4489-B7A8-E61141BA4287}" presName="descendantText" presStyleLbl="alignAcc1" presStyleIdx="0" presStyleCnt="2">
        <dgm:presLayoutVars>
          <dgm:bulletEnabled val="1"/>
        </dgm:presLayoutVars>
      </dgm:prSet>
      <dgm:spPr/>
      <dgm:t>
        <a:bodyPr/>
        <a:lstStyle/>
        <a:p>
          <a:endParaRPr lang="zh-CN" altLang="en-US"/>
        </a:p>
      </dgm:t>
    </dgm:pt>
    <dgm:pt modelId="{19ACC499-8E82-40AE-8071-50D79D747CB1}" type="pres">
      <dgm:prSet presAssocID="{3B0699E5-D802-4424-A057-6A8AE18347FC}" presName="sp" presStyleCnt="0"/>
      <dgm:spPr/>
    </dgm:pt>
    <dgm:pt modelId="{5B06EA69-6A2A-4F25-9FD9-D1B884B5BDD3}" type="pres">
      <dgm:prSet presAssocID="{6DBB8644-1B94-4646-991A-679A0F69A890}" presName="composite" presStyleCnt="0"/>
      <dgm:spPr/>
    </dgm:pt>
    <dgm:pt modelId="{9DFE9633-7AB8-43FD-AB5B-3C71CDBD1F79}" type="pres">
      <dgm:prSet presAssocID="{6DBB8644-1B94-4646-991A-679A0F69A890}" presName="parentText" presStyleLbl="alignNode1" presStyleIdx="1" presStyleCnt="2">
        <dgm:presLayoutVars>
          <dgm:chMax val="1"/>
          <dgm:bulletEnabled val="1"/>
        </dgm:presLayoutVars>
      </dgm:prSet>
      <dgm:spPr/>
      <dgm:t>
        <a:bodyPr/>
        <a:lstStyle/>
        <a:p>
          <a:endParaRPr lang="zh-CN" altLang="en-US"/>
        </a:p>
      </dgm:t>
    </dgm:pt>
    <dgm:pt modelId="{23D22DA4-3F9B-49EE-B683-F0251C9A8DB5}" type="pres">
      <dgm:prSet presAssocID="{6DBB8644-1B94-4646-991A-679A0F69A890}" presName="descendantText" presStyleLbl="alignAcc1" presStyleIdx="1" presStyleCnt="2">
        <dgm:presLayoutVars>
          <dgm:bulletEnabled val="1"/>
        </dgm:presLayoutVars>
      </dgm:prSet>
      <dgm:spPr/>
      <dgm:t>
        <a:bodyPr/>
        <a:lstStyle/>
        <a:p>
          <a:endParaRPr lang="zh-CN" altLang="en-US"/>
        </a:p>
      </dgm:t>
    </dgm:pt>
  </dgm:ptLst>
  <dgm:cxnLst>
    <dgm:cxn modelId="{8B6012F8-F68C-4A89-92C9-7510BE169F34}" type="presOf" srcId="{194A9404-81E3-4A34-8776-943A50E06386}" destId="{E4F7B979-D74F-4856-B53F-82BE55BA2E92}" srcOrd="0" destOrd="1" presId="urn:microsoft.com/office/officeart/2005/8/layout/chevron2"/>
    <dgm:cxn modelId="{5AAB79EF-AD52-48B8-AE24-E3919F66E6F3}" srcId="{40070952-698C-4489-B7A8-E61141BA4287}" destId="{2EA04D0C-2BCB-4E2A-AC66-4D01873B8C37}" srcOrd="3" destOrd="0" parTransId="{DA13B9C6-F9D8-4AE4-9775-1EA7AC2A57D1}" sibTransId="{C5770657-E989-467B-8396-4FD852F2E380}"/>
    <dgm:cxn modelId="{6B4E1755-7E28-47EE-A3E8-DDF93F68F0AA}" srcId="{0188B660-687C-43F0-864D-8791F0567CBE}" destId="{40070952-698C-4489-B7A8-E61141BA4287}" srcOrd="0" destOrd="0" parTransId="{7DDB8134-A16A-441C-A94B-04EE2F59E4FD}" sibTransId="{3B0699E5-D802-4424-A057-6A8AE18347FC}"/>
    <dgm:cxn modelId="{607D12BB-9568-4104-BE97-5579A7F94FA3}" type="presOf" srcId="{2EA04D0C-2BCB-4E2A-AC66-4D01873B8C37}" destId="{E4F7B979-D74F-4856-B53F-82BE55BA2E92}" srcOrd="0" destOrd="3" presId="urn:microsoft.com/office/officeart/2005/8/layout/chevron2"/>
    <dgm:cxn modelId="{F5F93535-EBA6-475B-98EC-E209D2379373}" type="presOf" srcId="{0188B660-687C-43F0-864D-8791F0567CBE}" destId="{0CD4AFAF-C42D-4B52-9450-DD757F4A1869}" srcOrd="0" destOrd="0" presId="urn:microsoft.com/office/officeart/2005/8/layout/chevron2"/>
    <dgm:cxn modelId="{C7614BD5-6C17-4EE3-B8ED-7ADD3539114C}" srcId="{40070952-698C-4489-B7A8-E61141BA4287}" destId="{194A9404-81E3-4A34-8776-943A50E06386}" srcOrd="1" destOrd="0" parTransId="{7D7C5A07-C226-4C49-90DF-734F2B63A00C}" sibTransId="{3AFFC36D-66CD-4F27-B008-C4B4B10A7831}"/>
    <dgm:cxn modelId="{0BE0DEAC-AF74-4554-8642-A5B99AC36DA1}" srcId="{40070952-698C-4489-B7A8-E61141BA4287}" destId="{79C8D045-5FC3-41BC-8152-EACBD860353A}" srcOrd="2" destOrd="0" parTransId="{C47519A8-0168-468E-9268-CE9B43610FCC}" sibTransId="{7C30FC7F-FF7A-44CB-8517-46480BB860A8}"/>
    <dgm:cxn modelId="{5B497A39-71E4-4A3C-B877-34BEAF28632B}" type="presOf" srcId="{6DBB8644-1B94-4646-991A-679A0F69A890}" destId="{9DFE9633-7AB8-43FD-AB5B-3C71CDBD1F79}" srcOrd="0" destOrd="0" presId="urn:microsoft.com/office/officeart/2005/8/layout/chevron2"/>
    <dgm:cxn modelId="{2E3C8679-863E-4069-983B-59251C0EE66D}" srcId="{6DBB8644-1B94-4646-991A-679A0F69A890}" destId="{9371587C-155A-4A26-8D27-B9D8264A646B}" srcOrd="0" destOrd="0" parTransId="{7B7939A2-683F-4511-8037-0698781298A3}" sibTransId="{73AD031C-5544-45EC-A5D9-8CF44F93B31C}"/>
    <dgm:cxn modelId="{CD5634B6-6596-4F36-86AE-F875151203E7}" srcId="{40070952-698C-4489-B7A8-E61141BA4287}" destId="{77450741-5DEF-450C-A052-64CF54B6EE25}" srcOrd="0" destOrd="0" parTransId="{9DA112B8-0E20-40AC-88EE-B4F9D18DECA8}" sibTransId="{22487883-3758-4381-9850-6AE6F72CD653}"/>
    <dgm:cxn modelId="{B4E20033-3F8C-47D5-8009-3E3D624FA849}" type="presOf" srcId="{79C8D045-5FC3-41BC-8152-EACBD860353A}" destId="{E4F7B979-D74F-4856-B53F-82BE55BA2E92}" srcOrd="0" destOrd="2" presId="urn:microsoft.com/office/officeart/2005/8/layout/chevron2"/>
    <dgm:cxn modelId="{C2EF2BC7-E193-4EEA-9CF1-598CB0361035}" type="presOf" srcId="{9371587C-155A-4A26-8D27-B9D8264A646B}" destId="{23D22DA4-3F9B-49EE-B683-F0251C9A8DB5}" srcOrd="0" destOrd="0" presId="urn:microsoft.com/office/officeart/2005/8/layout/chevron2"/>
    <dgm:cxn modelId="{25047727-A63F-482F-98A0-FF76E3CBBD9D}" type="presOf" srcId="{DEB22F1D-4E65-4BDB-B3B1-720A0E35D78A}" destId="{23D22DA4-3F9B-49EE-B683-F0251C9A8DB5}" srcOrd="0" destOrd="1" presId="urn:microsoft.com/office/officeart/2005/8/layout/chevron2"/>
    <dgm:cxn modelId="{370FEEA4-4610-4052-875B-8A5BEF14EE20}" srcId="{6DBB8644-1B94-4646-991A-679A0F69A890}" destId="{DEB22F1D-4E65-4BDB-B3B1-720A0E35D78A}" srcOrd="1" destOrd="0" parTransId="{65835000-25C8-4BE9-94A2-6B9090B94F5E}" sibTransId="{DEA82AD4-31F4-4676-A6F1-06778BEFC06C}"/>
    <dgm:cxn modelId="{C3C99466-4759-4E67-87DB-DD0EE130C42C}" type="presOf" srcId="{77450741-5DEF-450C-A052-64CF54B6EE25}" destId="{E4F7B979-D74F-4856-B53F-82BE55BA2E92}" srcOrd="0" destOrd="0" presId="urn:microsoft.com/office/officeart/2005/8/layout/chevron2"/>
    <dgm:cxn modelId="{9DCB0210-0938-47D4-B6EE-F193693DF62C}" srcId="{0188B660-687C-43F0-864D-8791F0567CBE}" destId="{6DBB8644-1B94-4646-991A-679A0F69A890}" srcOrd="1" destOrd="0" parTransId="{5963ACD7-AB3C-48BC-B325-9847EBE227D0}" sibTransId="{5E80139D-55A8-4244-9138-159DC7CE3F6C}"/>
    <dgm:cxn modelId="{3859D5AC-C875-4201-A9D0-785804F5094E}" type="presOf" srcId="{40070952-698C-4489-B7A8-E61141BA4287}" destId="{FF855CF7-194C-445C-9181-039A79502AE5}" srcOrd="0" destOrd="0" presId="urn:microsoft.com/office/officeart/2005/8/layout/chevron2"/>
    <dgm:cxn modelId="{D47DA64B-6226-45BA-80F8-044400FFD936}" type="presParOf" srcId="{0CD4AFAF-C42D-4B52-9450-DD757F4A1869}" destId="{CFE7CFE4-5BA2-4D8F-9648-6956A5638CDB}" srcOrd="0" destOrd="0" presId="urn:microsoft.com/office/officeart/2005/8/layout/chevron2"/>
    <dgm:cxn modelId="{4DB8E2EA-9AD6-44C3-8772-05E4CE3E78F7}" type="presParOf" srcId="{CFE7CFE4-5BA2-4D8F-9648-6956A5638CDB}" destId="{FF855CF7-194C-445C-9181-039A79502AE5}" srcOrd="0" destOrd="0" presId="urn:microsoft.com/office/officeart/2005/8/layout/chevron2"/>
    <dgm:cxn modelId="{D885E993-B031-4FAC-8965-4540E4E1D633}" type="presParOf" srcId="{CFE7CFE4-5BA2-4D8F-9648-6956A5638CDB}" destId="{E4F7B979-D74F-4856-B53F-82BE55BA2E92}" srcOrd="1" destOrd="0" presId="urn:microsoft.com/office/officeart/2005/8/layout/chevron2"/>
    <dgm:cxn modelId="{6344E319-E487-4A04-A651-62117D7E0D09}" type="presParOf" srcId="{0CD4AFAF-C42D-4B52-9450-DD757F4A1869}" destId="{19ACC499-8E82-40AE-8071-50D79D747CB1}" srcOrd="1" destOrd="0" presId="urn:microsoft.com/office/officeart/2005/8/layout/chevron2"/>
    <dgm:cxn modelId="{5D26A234-E030-4221-9A4E-E661499C68AC}" type="presParOf" srcId="{0CD4AFAF-C42D-4B52-9450-DD757F4A1869}" destId="{5B06EA69-6A2A-4F25-9FD9-D1B884B5BDD3}" srcOrd="2" destOrd="0" presId="urn:microsoft.com/office/officeart/2005/8/layout/chevron2"/>
    <dgm:cxn modelId="{A2C743FA-A3CA-483A-8FE0-D0BB24E54217}" type="presParOf" srcId="{5B06EA69-6A2A-4F25-9FD9-D1B884B5BDD3}" destId="{9DFE9633-7AB8-43FD-AB5B-3C71CDBD1F79}" srcOrd="0" destOrd="0" presId="urn:microsoft.com/office/officeart/2005/8/layout/chevron2"/>
    <dgm:cxn modelId="{A818B922-AF6B-4DEE-9EE9-BD2C1242F485}" type="presParOf" srcId="{5B06EA69-6A2A-4F25-9FD9-D1B884B5BDD3}" destId="{23D22DA4-3F9B-49EE-B683-F0251C9A8DB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2B8B8B-01BE-4816-94B6-F501E929D8B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A46885B-59B2-44B9-BB45-C12108FE0851}">
      <dgm:prSet/>
      <dgm:spPr/>
      <dgm:t>
        <a:bodyPr/>
        <a:lstStyle/>
        <a:p>
          <a:pPr rtl="0"/>
          <a:r>
            <a:rPr lang="zh-CN" dirty="0" smtClean="0"/>
            <a:t>书籍</a:t>
          </a:r>
          <a:endParaRPr lang="zh-CN" dirty="0"/>
        </a:p>
      </dgm:t>
    </dgm:pt>
    <dgm:pt modelId="{AF1D5FB2-0B5D-496E-908A-6249CFA76ADC}" type="parTrans" cxnId="{78ADF14B-E416-4300-B647-16CC09A245BE}">
      <dgm:prSet/>
      <dgm:spPr/>
      <dgm:t>
        <a:bodyPr/>
        <a:lstStyle/>
        <a:p>
          <a:endParaRPr lang="zh-CN" altLang="en-US"/>
        </a:p>
      </dgm:t>
    </dgm:pt>
    <dgm:pt modelId="{C7303E82-0072-4631-8789-7E7B1F9158CC}" type="sibTrans" cxnId="{78ADF14B-E416-4300-B647-16CC09A245BE}">
      <dgm:prSet/>
      <dgm:spPr/>
      <dgm:t>
        <a:bodyPr/>
        <a:lstStyle/>
        <a:p>
          <a:endParaRPr lang="zh-CN" altLang="en-US"/>
        </a:p>
      </dgm:t>
    </dgm:pt>
    <dgm:pt modelId="{FE8F8EEE-0108-4B79-AB09-67D99AE44053}">
      <dgm:prSet/>
      <dgm:spPr/>
      <dgm:t>
        <a:bodyPr/>
        <a:lstStyle/>
        <a:p>
          <a:pPr rtl="0"/>
          <a:r>
            <a:rPr lang="zh-CN" dirty="0" smtClean="0"/>
            <a:t>网站</a:t>
          </a:r>
          <a:endParaRPr lang="zh-CN" dirty="0"/>
        </a:p>
      </dgm:t>
    </dgm:pt>
    <dgm:pt modelId="{A3268533-766D-40C9-97B8-00D64B74BE2C}" type="parTrans" cxnId="{2DD63C21-2FD9-47AB-B852-659E40E3D64F}">
      <dgm:prSet/>
      <dgm:spPr/>
      <dgm:t>
        <a:bodyPr/>
        <a:lstStyle/>
        <a:p>
          <a:endParaRPr lang="zh-CN" altLang="en-US"/>
        </a:p>
      </dgm:t>
    </dgm:pt>
    <dgm:pt modelId="{1E883BF0-E4C5-479E-9EB3-D299A9FF471D}" type="sibTrans" cxnId="{2DD63C21-2FD9-47AB-B852-659E40E3D64F}">
      <dgm:prSet/>
      <dgm:spPr/>
      <dgm:t>
        <a:bodyPr/>
        <a:lstStyle/>
        <a:p>
          <a:endParaRPr lang="zh-CN" altLang="en-US"/>
        </a:p>
      </dgm:t>
    </dgm:pt>
    <dgm:pt modelId="{3BBDF042-5E7F-454E-8D70-E269CD58272A}">
      <dgm:prSet custT="1"/>
      <dgm:spPr/>
      <dgm:t>
        <a:bodyPr/>
        <a:lstStyle/>
        <a:p>
          <a:pPr rtl="0"/>
          <a:r>
            <a:rPr lang="en-US" sz="1600" dirty="0" smtClean="0"/>
            <a:t>CRAN (Comprehensive R Archive Network)</a:t>
          </a:r>
          <a:r>
            <a:rPr lang="zh-CN" altLang="en-US" sz="1600" dirty="0" smtClean="0"/>
            <a:t>：</a:t>
          </a:r>
          <a:r>
            <a:rPr lang="en-US" sz="1600" dirty="0" smtClean="0"/>
            <a:t>http://cran.r-project.org </a:t>
          </a:r>
          <a:endParaRPr lang="zh-CN" sz="1600" dirty="0"/>
        </a:p>
      </dgm:t>
    </dgm:pt>
    <dgm:pt modelId="{510DFB0B-33E2-4187-B284-EB28348A7ACE}" type="parTrans" cxnId="{325695F6-5E5A-4557-890E-4CE6E4915CEE}">
      <dgm:prSet/>
      <dgm:spPr/>
      <dgm:t>
        <a:bodyPr/>
        <a:lstStyle/>
        <a:p>
          <a:endParaRPr lang="zh-CN" altLang="en-US"/>
        </a:p>
      </dgm:t>
    </dgm:pt>
    <dgm:pt modelId="{C121757C-2C5E-414C-A371-DBB71A65CDC8}" type="sibTrans" cxnId="{325695F6-5E5A-4557-890E-4CE6E4915CEE}">
      <dgm:prSet/>
      <dgm:spPr/>
      <dgm:t>
        <a:bodyPr/>
        <a:lstStyle/>
        <a:p>
          <a:endParaRPr lang="zh-CN" altLang="en-US"/>
        </a:p>
      </dgm:t>
    </dgm:pt>
    <dgm:pt modelId="{5FE93C57-C177-40F7-8DD9-968CB660E746}">
      <dgm:prSet custT="1"/>
      <dgm:spPr/>
      <dgm:t>
        <a:bodyPr/>
        <a:lstStyle/>
        <a:p>
          <a:pPr rtl="0"/>
          <a:r>
            <a:rPr lang="en-US" sz="1600" dirty="0" smtClean="0"/>
            <a:t>CRAN</a:t>
          </a:r>
          <a:r>
            <a:rPr lang="zh-CN" sz="1600" dirty="0" smtClean="0"/>
            <a:t>的镜像站点</a:t>
          </a:r>
          <a:r>
            <a:rPr lang="zh-CN" altLang="en-US" sz="1600" dirty="0" smtClean="0"/>
            <a:t>：</a:t>
          </a:r>
          <a:r>
            <a:rPr lang="en-US" sz="1600" dirty="0" smtClean="0">
              <a:hlinkClick xmlns:r="http://schemas.openxmlformats.org/officeDocument/2006/relationships" r:id="rId1"/>
            </a:rPr>
            <a:t>http://cran.r-project.org/mirrors.html</a:t>
          </a:r>
          <a:endParaRPr lang="zh-CN" sz="1600" dirty="0"/>
        </a:p>
      </dgm:t>
    </dgm:pt>
    <dgm:pt modelId="{8D9CB9F8-2E45-4709-AFAD-16F42C163F6D}" type="parTrans" cxnId="{9B41C092-8F4E-411B-9B65-C660D0293D58}">
      <dgm:prSet/>
      <dgm:spPr/>
      <dgm:t>
        <a:bodyPr/>
        <a:lstStyle/>
        <a:p>
          <a:endParaRPr lang="zh-CN" altLang="en-US"/>
        </a:p>
      </dgm:t>
    </dgm:pt>
    <dgm:pt modelId="{D9662449-A682-4751-A491-D4F6857BEF64}" type="sibTrans" cxnId="{9B41C092-8F4E-411B-9B65-C660D0293D58}">
      <dgm:prSet/>
      <dgm:spPr/>
      <dgm:t>
        <a:bodyPr/>
        <a:lstStyle/>
        <a:p>
          <a:endParaRPr lang="zh-CN" altLang="en-US"/>
        </a:p>
      </dgm:t>
    </dgm:pt>
    <dgm:pt modelId="{16B6CD82-A82B-4839-8A52-D652E2832458}">
      <dgm:prSet custT="1"/>
      <dgm:spPr/>
      <dgm:t>
        <a:bodyPr/>
        <a:lstStyle/>
        <a:p>
          <a:pPr rtl="0"/>
          <a:r>
            <a:rPr lang="en-US" sz="1600" dirty="0" smtClean="0"/>
            <a:t>《R</a:t>
          </a:r>
          <a:r>
            <a:rPr lang="zh-CN" sz="1600" dirty="0" smtClean="0"/>
            <a:t>与数据挖掘</a:t>
          </a:r>
          <a:r>
            <a:rPr lang="en-US" sz="1600" dirty="0" smtClean="0"/>
            <a:t>》</a:t>
          </a:r>
          <a:endParaRPr lang="zh-CN" sz="1600" dirty="0"/>
        </a:p>
      </dgm:t>
    </dgm:pt>
    <dgm:pt modelId="{197E7B59-7A54-4104-9A08-B310F015C68D}" type="parTrans" cxnId="{98B701C8-510F-4EFF-9D0E-85FB16544144}">
      <dgm:prSet/>
      <dgm:spPr/>
      <dgm:t>
        <a:bodyPr/>
        <a:lstStyle/>
        <a:p>
          <a:endParaRPr lang="zh-CN" altLang="en-US"/>
        </a:p>
      </dgm:t>
    </dgm:pt>
    <dgm:pt modelId="{6DE5AD85-FC4F-4B92-BDE2-8B3BE7486A8D}" type="sibTrans" cxnId="{98B701C8-510F-4EFF-9D0E-85FB16544144}">
      <dgm:prSet/>
      <dgm:spPr/>
      <dgm:t>
        <a:bodyPr/>
        <a:lstStyle/>
        <a:p>
          <a:endParaRPr lang="zh-CN" altLang="en-US"/>
        </a:p>
      </dgm:t>
    </dgm:pt>
    <dgm:pt modelId="{6FD4863F-8821-4FD0-9D4D-2826B7C6C8E3}">
      <dgm:prSet custT="1"/>
      <dgm:spPr/>
      <dgm:t>
        <a:bodyPr/>
        <a:lstStyle/>
        <a:p>
          <a:pPr rtl="0"/>
          <a:r>
            <a:rPr lang="en-US" sz="1600" dirty="0" smtClean="0"/>
            <a:t>《R in Action</a:t>
          </a:r>
          <a:r>
            <a:rPr lang="en-US" altLang="zh-CN" sz="1600" dirty="0" smtClean="0"/>
            <a:t>》</a:t>
          </a:r>
          <a:r>
            <a:rPr lang="zh-CN" altLang="en-US" sz="1600" dirty="0" smtClean="0"/>
            <a:t>（</a:t>
          </a:r>
          <a:r>
            <a:rPr lang="en-US" altLang="zh-CN" sz="1600" dirty="0" smtClean="0"/>
            <a:t>《R</a:t>
          </a:r>
          <a:r>
            <a:rPr lang="zh-CN" altLang="en-US" sz="1600" dirty="0" smtClean="0"/>
            <a:t>语言实战</a:t>
          </a:r>
          <a:r>
            <a:rPr lang="en-US" altLang="zh-CN" sz="1600" dirty="0" smtClean="0"/>
            <a:t>》</a:t>
          </a:r>
          <a:r>
            <a:rPr lang="zh-CN" altLang="en-US" sz="1600" dirty="0" smtClean="0"/>
            <a:t>）</a:t>
          </a:r>
          <a:endParaRPr lang="zh-CN" sz="1600" dirty="0"/>
        </a:p>
      </dgm:t>
    </dgm:pt>
    <dgm:pt modelId="{9C1DE0A8-800C-4EF0-9B2D-4366ADC3F3B6}" type="parTrans" cxnId="{BE31A543-568A-4130-9C85-074F4D9F306A}">
      <dgm:prSet/>
      <dgm:spPr/>
      <dgm:t>
        <a:bodyPr/>
        <a:lstStyle/>
        <a:p>
          <a:endParaRPr lang="zh-CN" altLang="en-US"/>
        </a:p>
      </dgm:t>
    </dgm:pt>
    <dgm:pt modelId="{3E798DF0-BE10-4E83-9822-93A0CBD1DC4F}" type="sibTrans" cxnId="{BE31A543-568A-4130-9C85-074F4D9F306A}">
      <dgm:prSet/>
      <dgm:spPr/>
      <dgm:t>
        <a:bodyPr/>
        <a:lstStyle/>
        <a:p>
          <a:endParaRPr lang="zh-CN" altLang="en-US"/>
        </a:p>
      </dgm:t>
    </dgm:pt>
    <dgm:pt modelId="{F7D366DD-D4D0-463B-B89B-2AC590B873FA}">
      <dgm:prSet custT="1"/>
      <dgm:spPr/>
      <dgm:t>
        <a:bodyPr/>
        <a:lstStyle/>
        <a:p>
          <a:pPr rtl="0"/>
          <a:r>
            <a:rPr lang="en-US" sz="1600" dirty="0" smtClean="0"/>
            <a:t>《R</a:t>
          </a:r>
          <a:r>
            <a:rPr lang="zh-CN" sz="1600" dirty="0" smtClean="0"/>
            <a:t>语言编程艺术</a:t>
          </a:r>
          <a:r>
            <a:rPr lang="en-US" sz="1600" dirty="0" smtClean="0"/>
            <a:t>》</a:t>
          </a:r>
          <a:endParaRPr lang="zh-CN" sz="1600" dirty="0"/>
        </a:p>
      </dgm:t>
    </dgm:pt>
    <dgm:pt modelId="{558E3FDF-F076-4C39-9334-5EA122362D8D}" type="parTrans" cxnId="{C5E9F22A-8A0C-49DC-AB4F-5E7DEA943995}">
      <dgm:prSet/>
      <dgm:spPr/>
      <dgm:t>
        <a:bodyPr/>
        <a:lstStyle/>
        <a:p>
          <a:endParaRPr lang="zh-CN" altLang="en-US"/>
        </a:p>
      </dgm:t>
    </dgm:pt>
    <dgm:pt modelId="{E659F801-9A89-4242-BDC1-0E72C904103B}" type="sibTrans" cxnId="{C5E9F22A-8A0C-49DC-AB4F-5E7DEA943995}">
      <dgm:prSet/>
      <dgm:spPr/>
      <dgm:t>
        <a:bodyPr/>
        <a:lstStyle/>
        <a:p>
          <a:endParaRPr lang="zh-CN" altLang="en-US"/>
        </a:p>
      </dgm:t>
    </dgm:pt>
    <dgm:pt modelId="{CA062394-04D2-4A97-B5A6-719132E27DB7}">
      <dgm:prSet custT="1"/>
      <dgm:spPr/>
      <dgm:t>
        <a:bodyPr/>
        <a:lstStyle/>
        <a:p>
          <a:pPr rtl="0"/>
          <a:r>
            <a:rPr lang="en-US" sz="1600" dirty="0" smtClean="0"/>
            <a:t>R</a:t>
          </a:r>
          <a:r>
            <a:rPr lang="zh-CN" sz="1600" dirty="0" smtClean="0"/>
            <a:t>主页</a:t>
          </a:r>
          <a:r>
            <a:rPr lang="en-US" sz="1600" dirty="0" smtClean="0"/>
            <a:t>:  http://www.r-project.org</a:t>
          </a:r>
          <a:endParaRPr lang="zh-CN" sz="1600" dirty="0"/>
        </a:p>
      </dgm:t>
    </dgm:pt>
    <dgm:pt modelId="{A98CA5B3-43EC-4B30-A5DE-AC3EBFE4D381}" type="parTrans" cxnId="{C4C8ED78-66C5-45A3-B7E6-F43A8753A6D8}">
      <dgm:prSet/>
      <dgm:spPr/>
      <dgm:t>
        <a:bodyPr/>
        <a:lstStyle/>
        <a:p>
          <a:endParaRPr lang="zh-CN" altLang="en-US"/>
        </a:p>
      </dgm:t>
    </dgm:pt>
    <dgm:pt modelId="{BFD5D4A2-6372-4399-A631-9F6C46F6CAF5}" type="sibTrans" cxnId="{C4C8ED78-66C5-45A3-B7E6-F43A8753A6D8}">
      <dgm:prSet/>
      <dgm:spPr/>
      <dgm:t>
        <a:bodyPr/>
        <a:lstStyle/>
        <a:p>
          <a:endParaRPr lang="zh-CN" altLang="en-US"/>
        </a:p>
      </dgm:t>
    </dgm:pt>
    <dgm:pt modelId="{3F7841EB-8C5B-47C3-82FB-659093F2B641}">
      <dgm:prSet/>
      <dgm:spPr/>
      <dgm:t>
        <a:bodyPr/>
        <a:lstStyle/>
        <a:p>
          <a:pPr rtl="0"/>
          <a:r>
            <a:rPr lang="zh-CN" altLang="en-US" dirty="0" smtClean="0"/>
            <a:t>文档</a:t>
          </a:r>
          <a:endParaRPr lang="zh-CN" dirty="0"/>
        </a:p>
      </dgm:t>
    </dgm:pt>
    <dgm:pt modelId="{7D060F0C-577F-4C0C-96D6-9531F789D8A7}" type="parTrans" cxnId="{C477C71E-F416-4BD4-A006-64A6CC64CBFC}">
      <dgm:prSet/>
      <dgm:spPr/>
      <dgm:t>
        <a:bodyPr/>
        <a:lstStyle/>
        <a:p>
          <a:endParaRPr lang="zh-CN" altLang="en-US"/>
        </a:p>
      </dgm:t>
    </dgm:pt>
    <dgm:pt modelId="{5E8A104B-6BBF-4931-8DA3-FFB731BD3892}" type="sibTrans" cxnId="{C477C71E-F416-4BD4-A006-64A6CC64CBFC}">
      <dgm:prSet/>
      <dgm:spPr/>
      <dgm:t>
        <a:bodyPr/>
        <a:lstStyle/>
        <a:p>
          <a:endParaRPr lang="zh-CN" altLang="en-US"/>
        </a:p>
      </dgm:t>
    </dgm:pt>
    <dgm:pt modelId="{075DCFA9-041B-42A1-8300-3AFAAC0D5E73}">
      <dgm:prSet custT="1"/>
      <dgm:spPr/>
      <dgm:t>
        <a:bodyPr/>
        <a:lstStyle/>
        <a:p>
          <a:pPr rtl="0"/>
          <a:r>
            <a:rPr lang="en-US" altLang="zh-CN" sz="1600" dirty="0" smtClean="0"/>
            <a:t>《R</a:t>
          </a:r>
          <a:r>
            <a:rPr lang="zh-CN" altLang="en-US" sz="1600" dirty="0" smtClean="0"/>
            <a:t>导论</a:t>
          </a:r>
          <a:r>
            <a:rPr lang="en-US" altLang="zh-CN" sz="1600" dirty="0" smtClean="0"/>
            <a:t>》</a:t>
          </a:r>
          <a:endParaRPr lang="zh-CN" sz="1600" dirty="0"/>
        </a:p>
      </dgm:t>
    </dgm:pt>
    <dgm:pt modelId="{B9C59A10-09D1-487A-8F3C-6700B44009D8}" type="parTrans" cxnId="{4CD20F0C-482E-44D8-BA73-AA4F2EE7BAA1}">
      <dgm:prSet/>
      <dgm:spPr/>
      <dgm:t>
        <a:bodyPr/>
        <a:lstStyle/>
        <a:p>
          <a:endParaRPr lang="zh-CN" altLang="en-US"/>
        </a:p>
      </dgm:t>
    </dgm:pt>
    <dgm:pt modelId="{0CCFC2E0-FDE6-412D-95BD-08A983FF4C76}" type="sibTrans" cxnId="{4CD20F0C-482E-44D8-BA73-AA4F2EE7BAA1}">
      <dgm:prSet/>
      <dgm:spPr/>
      <dgm:t>
        <a:bodyPr/>
        <a:lstStyle/>
        <a:p>
          <a:endParaRPr lang="zh-CN" altLang="en-US"/>
        </a:p>
      </dgm:t>
    </dgm:pt>
    <dgm:pt modelId="{72FE3AC6-636F-4DD0-B5D0-C3DC61CC3FB4}">
      <dgm:prSet/>
      <dgm:spPr/>
      <dgm:t>
        <a:bodyPr/>
        <a:lstStyle/>
        <a:p>
          <a:pPr rtl="0"/>
          <a:endParaRPr lang="zh-CN" altLang="en-US" sz="1100" dirty="0"/>
        </a:p>
      </dgm:t>
    </dgm:pt>
    <dgm:pt modelId="{31C1408B-9650-4C1E-8CBA-D680BBC88AF0}" type="parTrans" cxnId="{CC546D98-51DF-421A-AACB-1303CD752186}">
      <dgm:prSet/>
      <dgm:spPr/>
      <dgm:t>
        <a:bodyPr/>
        <a:lstStyle/>
        <a:p>
          <a:endParaRPr lang="zh-CN" altLang="en-US"/>
        </a:p>
      </dgm:t>
    </dgm:pt>
    <dgm:pt modelId="{247F2E5D-8E90-42FF-8F5A-018344B59A98}" type="sibTrans" cxnId="{CC546D98-51DF-421A-AACB-1303CD752186}">
      <dgm:prSet/>
      <dgm:spPr/>
      <dgm:t>
        <a:bodyPr/>
        <a:lstStyle/>
        <a:p>
          <a:endParaRPr lang="zh-CN" altLang="en-US"/>
        </a:p>
      </dgm:t>
    </dgm:pt>
    <dgm:pt modelId="{71BC9A7D-3DBA-4D56-9861-745DAE80BF3E}">
      <dgm:prSet custT="1"/>
      <dgm:spPr/>
      <dgm:t>
        <a:bodyPr/>
        <a:lstStyle/>
        <a:p>
          <a:pPr rtl="0"/>
          <a:r>
            <a:rPr lang="en-US" altLang="zh-CN" sz="1600" dirty="0" smtClean="0"/>
            <a:t>《R</a:t>
          </a:r>
          <a:r>
            <a:rPr lang="zh-CN" altLang="zh-CN" sz="1600" dirty="0" smtClean="0"/>
            <a:t>数据导入导出</a:t>
          </a:r>
          <a:r>
            <a:rPr lang="en-US" altLang="zh-CN" sz="1600" dirty="0" smtClean="0"/>
            <a:t>》</a:t>
          </a:r>
          <a:endParaRPr lang="zh-CN" sz="1600" dirty="0"/>
        </a:p>
      </dgm:t>
    </dgm:pt>
    <dgm:pt modelId="{9213FE3E-E940-4997-9909-7354614CAAD7}" type="parTrans" cxnId="{65ECA73D-0270-40BC-95F5-BB065EFC0A22}">
      <dgm:prSet/>
      <dgm:spPr/>
      <dgm:t>
        <a:bodyPr/>
        <a:lstStyle/>
        <a:p>
          <a:endParaRPr lang="zh-CN" altLang="en-US"/>
        </a:p>
      </dgm:t>
    </dgm:pt>
    <dgm:pt modelId="{18C1EC99-517D-4CA7-B6B0-841C5EC21F57}" type="sibTrans" cxnId="{65ECA73D-0270-40BC-95F5-BB065EFC0A22}">
      <dgm:prSet/>
      <dgm:spPr/>
      <dgm:t>
        <a:bodyPr/>
        <a:lstStyle/>
        <a:p>
          <a:endParaRPr lang="zh-CN" altLang="en-US"/>
        </a:p>
      </dgm:t>
    </dgm:pt>
    <dgm:pt modelId="{BDF945A7-9E06-4494-9E3A-541C9991E30B}">
      <dgm:prSet custT="1"/>
      <dgm:spPr/>
      <dgm:t>
        <a:bodyPr/>
        <a:lstStyle/>
        <a:p>
          <a:pPr rtl="0"/>
          <a:r>
            <a:rPr lang="en-US" altLang="zh-CN" sz="1600" dirty="0" smtClean="0"/>
            <a:t>《</a:t>
          </a:r>
          <a:r>
            <a:rPr lang="zh-CN" altLang="zh-CN" sz="1600" dirty="0" smtClean="0"/>
            <a:t>来自 </a:t>
          </a:r>
          <a:r>
            <a:rPr lang="en-US" altLang="zh-CN" sz="1600" dirty="0" smtClean="0"/>
            <a:t>Google </a:t>
          </a:r>
          <a:r>
            <a:rPr lang="zh-CN" altLang="zh-CN" sz="1600" dirty="0" smtClean="0"/>
            <a:t>的 </a:t>
          </a:r>
          <a:r>
            <a:rPr lang="en-US" altLang="zh-CN" sz="1600" dirty="0" smtClean="0"/>
            <a:t>R </a:t>
          </a:r>
          <a:r>
            <a:rPr lang="zh-CN" altLang="zh-CN" sz="1600" dirty="0" smtClean="0"/>
            <a:t>语言编码风格指南</a:t>
          </a:r>
          <a:r>
            <a:rPr lang="en-US" altLang="zh-CN" sz="1600" dirty="0" smtClean="0"/>
            <a:t>》</a:t>
          </a:r>
          <a:endParaRPr lang="zh-CN" sz="1600" dirty="0"/>
        </a:p>
      </dgm:t>
    </dgm:pt>
    <dgm:pt modelId="{A4BB6FD9-7A5D-40C0-A6E1-ADE4C7503169}" type="parTrans" cxnId="{C36E050B-3DE6-40C7-8868-7907A61B2E65}">
      <dgm:prSet/>
      <dgm:spPr/>
      <dgm:t>
        <a:bodyPr/>
        <a:lstStyle/>
        <a:p>
          <a:endParaRPr lang="zh-CN" altLang="en-US"/>
        </a:p>
      </dgm:t>
    </dgm:pt>
    <dgm:pt modelId="{3E70B6D9-5A82-4E4C-A447-49CD77F5121C}" type="sibTrans" cxnId="{C36E050B-3DE6-40C7-8868-7907A61B2E65}">
      <dgm:prSet/>
      <dgm:spPr/>
      <dgm:t>
        <a:bodyPr/>
        <a:lstStyle/>
        <a:p>
          <a:endParaRPr lang="zh-CN" altLang="en-US"/>
        </a:p>
      </dgm:t>
    </dgm:pt>
    <dgm:pt modelId="{435C889D-B683-4525-B280-ABDD5F7C9096}">
      <dgm:prSet custT="1"/>
      <dgm:spPr/>
      <dgm:t>
        <a:bodyPr/>
        <a:lstStyle/>
        <a:p>
          <a:pPr rtl="0"/>
          <a:r>
            <a:rPr lang="en-US" altLang="zh-CN" sz="1600" dirty="0" smtClean="0"/>
            <a:t>《R</a:t>
          </a:r>
          <a:r>
            <a:rPr lang="zh-CN" altLang="zh-CN" sz="1600" dirty="0" smtClean="0"/>
            <a:t>语言定义</a:t>
          </a:r>
          <a:r>
            <a:rPr lang="en-US" altLang="zh-CN" sz="1600" dirty="0" smtClean="0"/>
            <a:t>》</a:t>
          </a:r>
          <a:endParaRPr lang="zh-CN" sz="1600" dirty="0"/>
        </a:p>
      </dgm:t>
    </dgm:pt>
    <dgm:pt modelId="{A5DD7062-B910-4D8B-B16E-03E8323DC002}" type="parTrans" cxnId="{7504AE27-9F30-40BC-9ED6-A804AE27684A}">
      <dgm:prSet/>
      <dgm:spPr/>
      <dgm:t>
        <a:bodyPr/>
        <a:lstStyle/>
        <a:p>
          <a:endParaRPr lang="zh-CN" altLang="en-US"/>
        </a:p>
      </dgm:t>
    </dgm:pt>
    <dgm:pt modelId="{EC348D64-52A3-4AA9-9F2F-0D7F69D00B08}" type="sibTrans" cxnId="{7504AE27-9F30-40BC-9ED6-A804AE27684A}">
      <dgm:prSet/>
      <dgm:spPr/>
      <dgm:t>
        <a:bodyPr/>
        <a:lstStyle/>
        <a:p>
          <a:endParaRPr lang="zh-CN" altLang="en-US"/>
        </a:p>
      </dgm:t>
    </dgm:pt>
    <dgm:pt modelId="{5D8E844F-AF36-493A-8B86-7CFEEA3D23D3}">
      <dgm:prSet custT="1"/>
      <dgm:spPr/>
      <dgm:t>
        <a:bodyPr/>
        <a:lstStyle/>
        <a:p>
          <a:pPr rtl="0"/>
          <a:r>
            <a:rPr lang="zh-CN" altLang="en-US" sz="1600" dirty="0" smtClean="0"/>
            <a:t>统计之都：</a:t>
          </a:r>
          <a:r>
            <a:rPr lang="en-US" altLang="en-US" sz="1600" dirty="0" smtClean="0"/>
            <a:t>http://cos.name/</a:t>
          </a:r>
          <a:endParaRPr lang="zh-CN" sz="1600" dirty="0"/>
        </a:p>
      </dgm:t>
    </dgm:pt>
    <dgm:pt modelId="{FE6F7370-0578-4080-A082-65B30A54D318}" type="parTrans" cxnId="{8A87F435-4A77-46A0-9E04-D698FA82E2DC}">
      <dgm:prSet/>
      <dgm:spPr/>
      <dgm:t>
        <a:bodyPr/>
        <a:lstStyle/>
        <a:p>
          <a:endParaRPr lang="zh-CN" altLang="en-US"/>
        </a:p>
      </dgm:t>
    </dgm:pt>
    <dgm:pt modelId="{2611AC74-F2CB-43C6-A24F-9571867C587B}" type="sibTrans" cxnId="{8A87F435-4A77-46A0-9E04-D698FA82E2DC}">
      <dgm:prSet/>
      <dgm:spPr/>
      <dgm:t>
        <a:bodyPr/>
        <a:lstStyle/>
        <a:p>
          <a:endParaRPr lang="zh-CN" altLang="en-US"/>
        </a:p>
      </dgm:t>
    </dgm:pt>
    <dgm:pt modelId="{F8FD9BD4-6F23-4282-BB9B-EC87F17A1248}">
      <dgm:prSet custT="1"/>
      <dgm:spPr/>
      <dgm:t>
        <a:bodyPr/>
        <a:lstStyle/>
        <a:p>
          <a:pPr rtl="0"/>
          <a:r>
            <a:rPr lang="en-US" altLang="zh-CN" sz="1600" dirty="0" smtClean="0"/>
            <a:t>R help mail List : https://stat.ethz.ch/mailman/listinfo/r-help</a:t>
          </a:r>
          <a:endParaRPr lang="zh-CN" sz="1600" dirty="0"/>
        </a:p>
      </dgm:t>
    </dgm:pt>
    <dgm:pt modelId="{F0945853-DFC4-4A2D-BFE9-F5139C06229C}" type="parTrans" cxnId="{46BA1646-C8EE-4D58-A34D-BDCCC2E154BF}">
      <dgm:prSet/>
      <dgm:spPr/>
      <dgm:t>
        <a:bodyPr/>
        <a:lstStyle/>
        <a:p>
          <a:endParaRPr lang="zh-CN" altLang="en-US"/>
        </a:p>
      </dgm:t>
    </dgm:pt>
    <dgm:pt modelId="{2D377FC5-8B02-4F1F-A5FE-7AA5421577D8}" type="sibTrans" cxnId="{46BA1646-C8EE-4D58-A34D-BDCCC2E154BF}">
      <dgm:prSet/>
      <dgm:spPr/>
      <dgm:t>
        <a:bodyPr/>
        <a:lstStyle/>
        <a:p>
          <a:endParaRPr lang="zh-CN" altLang="en-US"/>
        </a:p>
      </dgm:t>
    </dgm:pt>
    <dgm:pt modelId="{59722B99-1E17-4B36-8683-B3F3EE9C4A03}">
      <dgm:prSet custT="1"/>
      <dgm:spPr/>
      <dgm:t>
        <a:bodyPr/>
        <a:lstStyle/>
        <a:p>
          <a:pPr rtl="0"/>
          <a:r>
            <a:rPr lang="en-US" altLang="zh-CN" sz="1600" dirty="0" smtClean="0"/>
            <a:t>R bloggers : www.r-bloggers.com/</a:t>
          </a:r>
          <a:endParaRPr lang="zh-CN" sz="1600" dirty="0"/>
        </a:p>
      </dgm:t>
    </dgm:pt>
    <dgm:pt modelId="{93D6BB1D-0EF6-4688-9F25-3DCCE96BC6F4}" type="parTrans" cxnId="{27F633BE-D78D-46EC-A2A2-0C6728C869D3}">
      <dgm:prSet/>
      <dgm:spPr/>
      <dgm:t>
        <a:bodyPr/>
        <a:lstStyle/>
        <a:p>
          <a:endParaRPr lang="zh-CN" altLang="en-US"/>
        </a:p>
      </dgm:t>
    </dgm:pt>
    <dgm:pt modelId="{A8CD9FC4-4706-4870-B1E9-410258B77667}" type="sibTrans" cxnId="{27F633BE-D78D-46EC-A2A2-0C6728C869D3}">
      <dgm:prSet/>
      <dgm:spPr/>
      <dgm:t>
        <a:bodyPr/>
        <a:lstStyle/>
        <a:p>
          <a:endParaRPr lang="zh-CN" altLang="en-US"/>
        </a:p>
      </dgm:t>
    </dgm:pt>
    <dgm:pt modelId="{CAE32CC5-0ACA-4F49-86DF-34EA2A395C89}" type="pres">
      <dgm:prSet presAssocID="{462B8B8B-01BE-4816-94B6-F501E929D8B0}" presName="Name0" presStyleCnt="0">
        <dgm:presLayoutVars>
          <dgm:dir/>
          <dgm:animLvl val="lvl"/>
          <dgm:resizeHandles val="exact"/>
        </dgm:presLayoutVars>
      </dgm:prSet>
      <dgm:spPr/>
      <dgm:t>
        <a:bodyPr/>
        <a:lstStyle/>
        <a:p>
          <a:endParaRPr lang="zh-CN" altLang="en-US"/>
        </a:p>
      </dgm:t>
    </dgm:pt>
    <dgm:pt modelId="{2394C5DC-A27D-4324-91F0-2E59B1D02CE8}" type="pres">
      <dgm:prSet presAssocID="{4A46885B-59B2-44B9-BB45-C12108FE0851}" presName="linNode" presStyleCnt="0"/>
      <dgm:spPr/>
    </dgm:pt>
    <dgm:pt modelId="{44873503-DD7E-4967-83CF-CE8FF9362B1B}" type="pres">
      <dgm:prSet presAssocID="{4A46885B-59B2-44B9-BB45-C12108FE0851}" presName="parentText" presStyleLbl="node1" presStyleIdx="0" presStyleCnt="3" custScaleX="98022">
        <dgm:presLayoutVars>
          <dgm:chMax val="1"/>
          <dgm:bulletEnabled val="1"/>
        </dgm:presLayoutVars>
      </dgm:prSet>
      <dgm:spPr/>
      <dgm:t>
        <a:bodyPr/>
        <a:lstStyle/>
        <a:p>
          <a:endParaRPr lang="zh-CN" altLang="en-US"/>
        </a:p>
      </dgm:t>
    </dgm:pt>
    <dgm:pt modelId="{844979B3-545C-4B95-A5EB-A0DA965141DE}" type="pres">
      <dgm:prSet presAssocID="{4A46885B-59B2-44B9-BB45-C12108FE0851}" presName="descendantText" presStyleLbl="alignAccFollowNode1" presStyleIdx="0" presStyleCnt="3" custScaleX="219554" custLinFactNeighborX="5239" custLinFactNeighborY="322">
        <dgm:presLayoutVars>
          <dgm:bulletEnabled val="1"/>
        </dgm:presLayoutVars>
      </dgm:prSet>
      <dgm:spPr/>
      <dgm:t>
        <a:bodyPr/>
        <a:lstStyle/>
        <a:p>
          <a:endParaRPr lang="zh-CN" altLang="en-US"/>
        </a:p>
      </dgm:t>
    </dgm:pt>
    <dgm:pt modelId="{92918E86-96CE-4D45-B952-CB0025E496D3}" type="pres">
      <dgm:prSet presAssocID="{C7303E82-0072-4631-8789-7E7B1F9158CC}" presName="sp" presStyleCnt="0"/>
      <dgm:spPr/>
    </dgm:pt>
    <dgm:pt modelId="{5FB14B93-AD46-499D-A48D-15E2D723BDF5}" type="pres">
      <dgm:prSet presAssocID="{FE8F8EEE-0108-4B79-AB09-67D99AE44053}" presName="linNode" presStyleCnt="0"/>
      <dgm:spPr/>
    </dgm:pt>
    <dgm:pt modelId="{65692A4E-7C4A-4A3D-A91F-9AAEB8A8DDE0}" type="pres">
      <dgm:prSet presAssocID="{FE8F8EEE-0108-4B79-AB09-67D99AE44053}" presName="parentText" presStyleLbl="node1" presStyleIdx="1" presStyleCnt="3" custScaleX="56024">
        <dgm:presLayoutVars>
          <dgm:chMax val="1"/>
          <dgm:bulletEnabled val="1"/>
        </dgm:presLayoutVars>
      </dgm:prSet>
      <dgm:spPr/>
      <dgm:t>
        <a:bodyPr/>
        <a:lstStyle/>
        <a:p>
          <a:endParaRPr lang="zh-CN" altLang="en-US"/>
        </a:p>
      </dgm:t>
    </dgm:pt>
    <dgm:pt modelId="{BC132C6D-CF55-4B2D-8D3A-7C629D3C2F1E}" type="pres">
      <dgm:prSet presAssocID="{FE8F8EEE-0108-4B79-AB09-67D99AE44053}" presName="descendantText" presStyleLbl="alignAccFollowNode1" presStyleIdx="1" presStyleCnt="3" custScaleX="125847" custScaleY="123352">
        <dgm:presLayoutVars>
          <dgm:bulletEnabled val="1"/>
        </dgm:presLayoutVars>
      </dgm:prSet>
      <dgm:spPr/>
      <dgm:t>
        <a:bodyPr/>
        <a:lstStyle/>
        <a:p>
          <a:endParaRPr lang="zh-CN" altLang="en-US"/>
        </a:p>
      </dgm:t>
    </dgm:pt>
    <dgm:pt modelId="{03584240-775B-4F44-B5BD-8F1D0F35259E}" type="pres">
      <dgm:prSet presAssocID="{1E883BF0-E4C5-479E-9EB3-D299A9FF471D}" presName="sp" presStyleCnt="0"/>
      <dgm:spPr/>
    </dgm:pt>
    <dgm:pt modelId="{583589C0-0F78-45F5-977D-EF00736137BA}" type="pres">
      <dgm:prSet presAssocID="{3F7841EB-8C5B-47C3-82FB-659093F2B641}" presName="linNode" presStyleCnt="0"/>
      <dgm:spPr/>
    </dgm:pt>
    <dgm:pt modelId="{75D3D83A-DB1F-4F5B-B2DD-57DC81E2BC04}" type="pres">
      <dgm:prSet presAssocID="{3F7841EB-8C5B-47C3-82FB-659093F2B641}" presName="parentText" presStyleLbl="node1" presStyleIdx="2" presStyleCnt="3" custScaleX="61647">
        <dgm:presLayoutVars>
          <dgm:chMax val="1"/>
          <dgm:bulletEnabled val="1"/>
        </dgm:presLayoutVars>
      </dgm:prSet>
      <dgm:spPr/>
      <dgm:t>
        <a:bodyPr/>
        <a:lstStyle/>
        <a:p>
          <a:endParaRPr lang="zh-CN" altLang="en-US"/>
        </a:p>
      </dgm:t>
    </dgm:pt>
    <dgm:pt modelId="{8A5C1056-F5BE-449F-A744-84CCFECA7D35}" type="pres">
      <dgm:prSet presAssocID="{3F7841EB-8C5B-47C3-82FB-659093F2B641}" presName="descendantText" presStyleLbl="alignAccFollowNode1" presStyleIdx="2" presStyleCnt="3" custScaleX="132977" custLinFactNeighborX="-1268" custLinFactNeighborY="-1270">
        <dgm:presLayoutVars>
          <dgm:bulletEnabled val="1"/>
        </dgm:presLayoutVars>
      </dgm:prSet>
      <dgm:spPr/>
      <dgm:t>
        <a:bodyPr/>
        <a:lstStyle/>
        <a:p>
          <a:endParaRPr lang="zh-CN" altLang="en-US"/>
        </a:p>
      </dgm:t>
    </dgm:pt>
  </dgm:ptLst>
  <dgm:cxnLst>
    <dgm:cxn modelId="{5C32D609-502F-47FB-8B04-91B1149CBB6B}" type="presOf" srcId="{BDF945A7-9E06-4494-9E3A-541C9991E30B}" destId="{8A5C1056-F5BE-449F-A744-84CCFECA7D35}" srcOrd="0" destOrd="3" presId="urn:microsoft.com/office/officeart/2005/8/layout/vList5"/>
    <dgm:cxn modelId="{50F7992B-8F3B-41F8-87B4-892566F75CC7}" type="presOf" srcId="{59722B99-1E17-4B36-8683-B3F3EE9C4A03}" destId="{BC132C6D-CF55-4B2D-8D3A-7C629D3C2F1E}" srcOrd="0" destOrd="4" presId="urn:microsoft.com/office/officeart/2005/8/layout/vList5"/>
    <dgm:cxn modelId="{D6E11AD5-E809-4C35-B87C-3BBA0825C998}" type="presOf" srcId="{462B8B8B-01BE-4816-94B6-F501E929D8B0}" destId="{CAE32CC5-0ACA-4F49-86DF-34EA2A395C89}" srcOrd="0" destOrd="0" presId="urn:microsoft.com/office/officeart/2005/8/layout/vList5"/>
    <dgm:cxn modelId="{C477C71E-F416-4BD4-A006-64A6CC64CBFC}" srcId="{462B8B8B-01BE-4816-94B6-F501E929D8B0}" destId="{3F7841EB-8C5B-47C3-82FB-659093F2B641}" srcOrd="2" destOrd="0" parTransId="{7D060F0C-577F-4C0C-96D6-9531F789D8A7}" sibTransId="{5E8A104B-6BBF-4931-8DA3-FFB731BD3892}"/>
    <dgm:cxn modelId="{C36E050B-3DE6-40C7-8868-7907A61B2E65}" srcId="{3F7841EB-8C5B-47C3-82FB-659093F2B641}" destId="{BDF945A7-9E06-4494-9E3A-541C9991E30B}" srcOrd="3" destOrd="0" parTransId="{A4BB6FD9-7A5D-40C0-A6E1-ADE4C7503169}" sibTransId="{3E70B6D9-5A82-4E4C-A447-49CD77F5121C}"/>
    <dgm:cxn modelId="{BE31A543-568A-4130-9C85-074F4D9F306A}" srcId="{4A46885B-59B2-44B9-BB45-C12108FE0851}" destId="{6FD4863F-8821-4FD0-9D4D-2826B7C6C8E3}" srcOrd="0" destOrd="0" parTransId="{9C1DE0A8-800C-4EF0-9B2D-4366ADC3F3B6}" sibTransId="{3E798DF0-BE10-4E83-9822-93A0CBD1DC4F}"/>
    <dgm:cxn modelId="{325695F6-5E5A-4557-890E-4CE6E4915CEE}" srcId="{FE8F8EEE-0108-4B79-AB09-67D99AE44053}" destId="{3BBDF042-5E7F-454E-8D70-E269CD58272A}" srcOrd="1" destOrd="0" parTransId="{510DFB0B-33E2-4187-B284-EB28348A7ACE}" sibTransId="{C121757C-2C5E-414C-A371-DBB71A65CDC8}"/>
    <dgm:cxn modelId="{4CD20F0C-482E-44D8-BA73-AA4F2EE7BAA1}" srcId="{3F7841EB-8C5B-47C3-82FB-659093F2B641}" destId="{075DCFA9-041B-42A1-8300-3AFAAC0D5E73}" srcOrd="0" destOrd="0" parTransId="{B9C59A10-09D1-487A-8F3C-6700B44009D8}" sibTransId="{0CCFC2E0-FDE6-412D-95BD-08A983FF4C76}"/>
    <dgm:cxn modelId="{32CE23F8-E6BA-491B-9A39-E22D220A32C1}" type="presOf" srcId="{435C889D-B683-4525-B280-ABDD5F7C9096}" destId="{8A5C1056-F5BE-449F-A744-84CCFECA7D35}" srcOrd="0" destOrd="1" presId="urn:microsoft.com/office/officeart/2005/8/layout/vList5"/>
    <dgm:cxn modelId="{679F8303-964C-4F54-949A-110F32AFF4C0}" type="presOf" srcId="{F8FD9BD4-6F23-4282-BB9B-EC87F17A1248}" destId="{BC132C6D-CF55-4B2D-8D3A-7C629D3C2F1E}" srcOrd="0" destOrd="3" presId="urn:microsoft.com/office/officeart/2005/8/layout/vList5"/>
    <dgm:cxn modelId="{9BF4BB4E-8CA1-424B-8DEF-A5B5EE1C4ABF}" type="presOf" srcId="{5D8E844F-AF36-493A-8B86-7CFEEA3D23D3}" destId="{BC132C6D-CF55-4B2D-8D3A-7C629D3C2F1E}" srcOrd="0" destOrd="5" presId="urn:microsoft.com/office/officeart/2005/8/layout/vList5"/>
    <dgm:cxn modelId="{98B701C8-510F-4EFF-9D0E-85FB16544144}" srcId="{4A46885B-59B2-44B9-BB45-C12108FE0851}" destId="{16B6CD82-A82B-4839-8A52-D652E2832458}" srcOrd="1" destOrd="0" parTransId="{197E7B59-7A54-4104-9A08-B310F015C68D}" sibTransId="{6DE5AD85-FC4F-4B92-BDE2-8B3BE7486A8D}"/>
    <dgm:cxn modelId="{78ADF14B-E416-4300-B647-16CC09A245BE}" srcId="{462B8B8B-01BE-4816-94B6-F501E929D8B0}" destId="{4A46885B-59B2-44B9-BB45-C12108FE0851}" srcOrd="0" destOrd="0" parTransId="{AF1D5FB2-0B5D-496E-908A-6249CFA76ADC}" sibTransId="{C7303E82-0072-4631-8789-7E7B1F9158CC}"/>
    <dgm:cxn modelId="{46BA1646-C8EE-4D58-A34D-BDCCC2E154BF}" srcId="{FE8F8EEE-0108-4B79-AB09-67D99AE44053}" destId="{F8FD9BD4-6F23-4282-BB9B-EC87F17A1248}" srcOrd="3" destOrd="0" parTransId="{F0945853-DFC4-4A2D-BFE9-F5139C06229C}" sibTransId="{2D377FC5-8B02-4F1F-A5FE-7AA5421577D8}"/>
    <dgm:cxn modelId="{CC546D98-51DF-421A-AACB-1303CD752186}" srcId="{3F7841EB-8C5B-47C3-82FB-659093F2B641}" destId="{72FE3AC6-636F-4DD0-B5D0-C3DC61CC3FB4}" srcOrd="4" destOrd="0" parTransId="{31C1408B-9650-4C1E-8CBA-D680BBC88AF0}" sibTransId="{247F2E5D-8E90-42FF-8F5A-018344B59A98}"/>
    <dgm:cxn modelId="{EB5CBEF4-14FD-4B0D-AFB6-F9A4A7C85555}" type="presOf" srcId="{3BBDF042-5E7F-454E-8D70-E269CD58272A}" destId="{BC132C6D-CF55-4B2D-8D3A-7C629D3C2F1E}" srcOrd="0" destOrd="1" presId="urn:microsoft.com/office/officeart/2005/8/layout/vList5"/>
    <dgm:cxn modelId="{D76335F7-01B0-44EA-99FD-E17FBA4AEA74}" type="presOf" srcId="{4A46885B-59B2-44B9-BB45-C12108FE0851}" destId="{44873503-DD7E-4967-83CF-CE8FF9362B1B}" srcOrd="0" destOrd="0" presId="urn:microsoft.com/office/officeart/2005/8/layout/vList5"/>
    <dgm:cxn modelId="{90F86B6C-82A0-4AFE-B72F-C54945F68827}" type="presOf" srcId="{FE8F8EEE-0108-4B79-AB09-67D99AE44053}" destId="{65692A4E-7C4A-4A3D-A91F-9AAEB8A8DDE0}" srcOrd="0" destOrd="0" presId="urn:microsoft.com/office/officeart/2005/8/layout/vList5"/>
    <dgm:cxn modelId="{65ECA73D-0270-40BC-95F5-BB065EFC0A22}" srcId="{3F7841EB-8C5B-47C3-82FB-659093F2B641}" destId="{71BC9A7D-3DBA-4D56-9861-745DAE80BF3E}" srcOrd="2" destOrd="0" parTransId="{9213FE3E-E940-4997-9909-7354614CAAD7}" sibTransId="{18C1EC99-517D-4CA7-B6B0-841C5EC21F57}"/>
    <dgm:cxn modelId="{144344E2-6374-4268-8BFF-2232574F678A}" type="presOf" srcId="{5FE93C57-C177-40F7-8DD9-968CB660E746}" destId="{BC132C6D-CF55-4B2D-8D3A-7C629D3C2F1E}" srcOrd="0" destOrd="2" presId="urn:microsoft.com/office/officeart/2005/8/layout/vList5"/>
    <dgm:cxn modelId="{82EBE5C5-FAB9-4167-8EC1-07774A9A12E5}" type="presOf" srcId="{075DCFA9-041B-42A1-8300-3AFAAC0D5E73}" destId="{8A5C1056-F5BE-449F-A744-84CCFECA7D35}" srcOrd="0" destOrd="0" presId="urn:microsoft.com/office/officeart/2005/8/layout/vList5"/>
    <dgm:cxn modelId="{2DD63C21-2FD9-47AB-B852-659E40E3D64F}" srcId="{462B8B8B-01BE-4816-94B6-F501E929D8B0}" destId="{FE8F8EEE-0108-4B79-AB09-67D99AE44053}" srcOrd="1" destOrd="0" parTransId="{A3268533-766D-40C9-97B8-00D64B74BE2C}" sibTransId="{1E883BF0-E4C5-479E-9EB3-D299A9FF471D}"/>
    <dgm:cxn modelId="{7504AE27-9F30-40BC-9ED6-A804AE27684A}" srcId="{3F7841EB-8C5B-47C3-82FB-659093F2B641}" destId="{435C889D-B683-4525-B280-ABDD5F7C9096}" srcOrd="1" destOrd="0" parTransId="{A5DD7062-B910-4D8B-B16E-03E8323DC002}" sibTransId="{EC348D64-52A3-4AA9-9F2F-0D7F69D00B08}"/>
    <dgm:cxn modelId="{E0E51FA0-1842-472E-923D-7670F9DD06C5}" type="presOf" srcId="{72FE3AC6-636F-4DD0-B5D0-C3DC61CC3FB4}" destId="{8A5C1056-F5BE-449F-A744-84CCFECA7D35}" srcOrd="0" destOrd="4" presId="urn:microsoft.com/office/officeart/2005/8/layout/vList5"/>
    <dgm:cxn modelId="{9B41C092-8F4E-411B-9B65-C660D0293D58}" srcId="{FE8F8EEE-0108-4B79-AB09-67D99AE44053}" destId="{5FE93C57-C177-40F7-8DD9-968CB660E746}" srcOrd="2" destOrd="0" parTransId="{8D9CB9F8-2E45-4709-AFAD-16F42C163F6D}" sibTransId="{D9662449-A682-4751-A491-D4F6857BEF64}"/>
    <dgm:cxn modelId="{D2F60083-C63F-450F-B9FC-02866BC99094}" type="presOf" srcId="{CA062394-04D2-4A97-B5A6-719132E27DB7}" destId="{BC132C6D-CF55-4B2D-8D3A-7C629D3C2F1E}" srcOrd="0" destOrd="0" presId="urn:microsoft.com/office/officeart/2005/8/layout/vList5"/>
    <dgm:cxn modelId="{C4C8ED78-66C5-45A3-B7E6-F43A8753A6D8}" srcId="{FE8F8EEE-0108-4B79-AB09-67D99AE44053}" destId="{CA062394-04D2-4A97-B5A6-719132E27DB7}" srcOrd="0" destOrd="0" parTransId="{A98CA5B3-43EC-4B30-A5DE-AC3EBFE4D381}" sibTransId="{BFD5D4A2-6372-4399-A631-9F6C46F6CAF5}"/>
    <dgm:cxn modelId="{74495686-DB6F-462C-B90C-4D09E1997522}" type="presOf" srcId="{71BC9A7D-3DBA-4D56-9861-745DAE80BF3E}" destId="{8A5C1056-F5BE-449F-A744-84CCFECA7D35}" srcOrd="0" destOrd="2" presId="urn:microsoft.com/office/officeart/2005/8/layout/vList5"/>
    <dgm:cxn modelId="{27F633BE-D78D-46EC-A2A2-0C6728C869D3}" srcId="{FE8F8EEE-0108-4B79-AB09-67D99AE44053}" destId="{59722B99-1E17-4B36-8683-B3F3EE9C4A03}" srcOrd="4" destOrd="0" parTransId="{93D6BB1D-0EF6-4688-9F25-3DCCE96BC6F4}" sibTransId="{A8CD9FC4-4706-4870-B1E9-410258B77667}"/>
    <dgm:cxn modelId="{F31A7063-28AD-4AEE-83EA-96515D6DD0BE}" type="presOf" srcId="{F7D366DD-D4D0-463B-B89B-2AC590B873FA}" destId="{844979B3-545C-4B95-A5EB-A0DA965141DE}" srcOrd="0" destOrd="2" presId="urn:microsoft.com/office/officeart/2005/8/layout/vList5"/>
    <dgm:cxn modelId="{61B87852-0DE6-48DA-BC38-3A49B46D7085}" type="presOf" srcId="{3F7841EB-8C5B-47C3-82FB-659093F2B641}" destId="{75D3D83A-DB1F-4F5B-B2DD-57DC81E2BC04}" srcOrd="0" destOrd="0" presId="urn:microsoft.com/office/officeart/2005/8/layout/vList5"/>
    <dgm:cxn modelId="{CE0D339B-4EA4-43A2-B00C-FB46810ECF08}" type="presOf" srcId="{6FD4863F-8821-4FD0-9D4D-2826B7C6C8E3}" destId="{844979B3-545C-4B95-A5EB-A0DA965141DE}" srcOrd="0" destOrd="0" presId="urn:microsoft.com/office/officeart/2005/8/layout/vList5"/>
    <dgm:cxn modelId="{C5E9F22A-8A0C-49DC-AB4F-5E7DEA943995}" srcId="{4A46885B-59B2-44B9-BB45-C12108FE0851}" destId="{F7D366DD-D4D0-463B-B89B-2AC590B873FA}" srcOrd="2" destOrd="0" parTransId="{558E3FDF-F076-4C39-9334-5EA122362D8D}" sibTransId="{E659F801-9A89-4242-BDC1-0E72C904103B}"/>
    <dgm:cxn modelId="{30357459-4486-446B-A49B-8710E95ADD69}" type="presOf" srcId="{16B6CD82-A82B-4839-8A52-D652E2832458}" destId="{844979B3-545C-4B95-A5EB-A0DA965141DE}" srcOrd="0" destOrd="1" presId="urn:microsoft.com/office/officeart/2005/8/layout/vList5"/>
    <dgm:cxn modelId="{8A87F435-4A77-46A0-9E04-D698FA82E2DC}" srcId="{FE8F8EEE-0108-4B79-AB09-67D99AE44053}" destId="{5D8E844F-AF36-493A-8B86-7CFEEA3D23D3}" srcOrd="5" destOrd="0" parTransId="{FE6F7370-0578-4080-A082-65B30A54D318}" sibTransId="{2611AC74-F2CB-43C6-A24F-9571867C587B}"/>
    <dgm:cxn modelId="{7566DC5A-4356-40F7-92E6-802C7F78EE08}" type="presParOf" srcId="{CAE32CC5-0ACA-4F49-86DF-34EA2A395C89}" destId="{2394C5DC-A27D-4324-91F0-2E59B1D02CE8}" srcOrd="0" destOrd="0" presId="urn:microsoft.com/office/officeart/2005/8/layout/vList5"/>
    <dgm:cxn modelId="{BB0E1A86-C341-40A2-935B-87FBB3FF5E42}" type="presParOf" srcId="{2394C5DC-A27D-4324-91F0-2E59B1D02CE8}" destId="{44873503-DD7E-4967-83CF-CE8FF9362B1B}" srcOrd="0" destOrd="0" presId="urn:microsoft.com/office/officeart/2005/8/layout/vList5"/>
    <dgm:cxn modelId="{EC4A6710-94D6-4544-A540-246E6F961F15}" type="presParOf" srcId="{2394C5DC-A27D-4324-91F0-2E59B1D02CE8}" destId="{844979B3-545C-4B95-A5EB-A0DA965141DE}" srcOrd="1" destOrd="0" presId="urn:microsoft.com/office/officeart/2005/8/layout/vList5"/>
    <dgm:cxn modelId="{D3488D1A-E1F2-49F9-8A3D-CF337044B3C1}" type="presParOf" srcId="{CAE32CC5-0ACA-4F49-86DF-34EA2A395C89}" destId="{92918E86-96CE-4D45-B952-CB0025E496D3}" srcOrd="1" destOrd="0" presId="urn:microsoft.com/office/officeart/2005/8/layout/vList5"/>
    <dgm:cxn modelId="{6C8A1BD2-AB57-415E-B2DA-E1025D4B4D6E}" type="presParOf" srcId="{CAE32CC5-0ACA-4F49-86DF-34EA2A395C89}" destId="{5FB14B93-AD46-499D-A48D-15E2D723BDF5}" srcOrd="2" destOrd="0" presId="urn:microsoft.com/office/officeart/2005/8/layout/vList5"/>
    <dgm:cxn modelId="{0F28280D-A8FC-4BFC-A2A5-F23B020D91C8}" type="presParOf" srcId="{5FB14B93-AD46-499D-A48D-15E2D723BDF5}" destId="{65692A4E-7C4A-4A3D-A91F-9AAEB8A8DDE0}" srcOrd="0" destOrd="0" presId="urn:microsoft.com/office/officeart/2005/8/layout/vList5"/>
    <dgm:cxn modelId="{B514600B-18B5-477F-ACB5-A77C9CB54374}" type="presParOf" srcId="{5FB14B93-AD46-499D-A48D-15E2D723BDF5}" destId="{BC132C6D-CF55-4B2D-8D3A-7C629D3C2F1E}" srcOrd="1" destOrd="0" presId="urn:microsoft.com/office/officeart/2005/8/layout/vList5"/>
    <dgm:cxn modelId="{48000E95-BFB5-4500-8D72-878E7641EBE8}" type="presParOf" srcId="{CAE32CC5-0ACA-4F49-86DF-34EA2A395C89}" destId="{03584240-775B-4F44-B5BD-8F1D0F35259E}" srcOrd="3" destOrd="0" presId="urn:microsoft.com/office/officeart/2005/8/layout/vList5"/>
    <dgm:cxn modelId="{3C430E50-410B-4605-9FF4-DC27727D8DEF}" type="presParOf" srcId="{CAE32CC5-0ACA-4F49-86DF-34EA2A395C89}" destId="{583589C0-0F78-45F5-977D-EF00736137BA}" srcOrd="4" destOrd="0" presId="urn:microsoft.com/office/officeart/2005/8/layout/vList5"/>
    <dgm:cxn modelId="{07A448D6-EEE2-4576-BE0D-77043FEA713A}" type="presParOf" srcId="{583589C0-0F78-45F5-977D-EF00736137BA}" destId="{75D3D83A-DB1F-4F5B-B2DD-57DC81E2BC04}" srcOrd="0" destOrd="0" presId="urn:microsoft.com/office/officeart/2005/8/layout/vList5"/>
    <dgm:cxn modelId="{B35C45FF-A52C-497D-B123-6AD221704112}" type="presParOf" srcId="{583589C0-0F78-45F5-977D-EF00736137BA}" destId="{8A5C1056-F5BE-449F-A744-84CCFECA7D3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899BE-C416-485B-8B7E-C5645DA05935}">
      <dsp:nvSpPr>
        <dsp:cNvPr id="0" name=""/>
        <dsp:cNvSpPr/>
      </dsp:nvSpPr>
      <dsp:spPr>
        <a:xfrm>
          <a:off x="0" y="333639"/>
          <a:ext cx="7848872" cy="718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160" tIns="333248" rIns="609160" bIns="99568"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t>一个</a:t>
          </a:r>
          <a:r>
            <a:rPr lang="zh-CN" sz="1400" b="1" kern="1200" dirty="0" smtClean="0">
              <a:solidFill>
                <a:schemeClr val="tx2">
                  <a:lumMod val="60000"/>
                  <a:lumOff val="40000"/>
                </a:schemeClr>
              </a:solidFill>
            </a:rPr>
            <a:t>开放</a:t>
          </a:r>
          <a:r>
            <a:rPr lang="en-US" sz="1400" kern="1200" dirty="0" smtClean="0"/>
            <a:t>(GPL)</a:t>
          </a:r>
          <a:r>
            <a:rPr lang="zh-CN" sz="1400" kern="1200" dirty="0" smtClean="0"/>
            <a:t>的统计编程环境</a:t>
          </a:r>
          <a:r>
            <a:rPr lang="zh-CN" altLang="en-US" sz="1400" b="1" kern="1200" dirty="0" smtClean="0"/>
            <a:t>。</a:t>
          </a:r>
          <a:endParaRPr lang="zh-CN" altLang="en-US" sz="1400" kern="1200" dirty="0"/>
        </a:p>
      </dsp:txBody>
      <dsp:txXfrm>
        <a:off x="0" y="333639"/>
        <a:ext cx="7848872" cy="718200"/>
      </dsp:txXfrm>
    </dsp:sp>
    <dsp:sp modelId="{8C944625-4E62-4886-AF72-D889115E4248}">
      <dsp:nvSpPr>
        <dsp:cNvPr id="0" name=""/>
        <dsp:cNvSpPr/>
      </dsp:nvSpPr>
      <dsp:spPr>
        <a:xfrm>
          <a:off x="380992" y="36163"/>
          <a:ext cx="5494210"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668" tIns="0" rIns="207668" bIns="0" numCol="1" spcCol="1270" anchor="ctr" anchorCtr="0">
          <a:noAutofit/>
        </a:bodyPr>
        <a:lstStyle/>
        <a:p>
          <a:pPr lvl="0" algn="l" defTabSz="622300">
            <a:lnSpc>
              <a:spcPct val="90000"/>
            </a:lnSpc>
            <a:spcBef>
              <a:spcPct val="0"/>
            </a:spcBef>
            <a:spcAft>
              <a:spcPct val="35000"/>
            </a:spcAft>
          </a:pPr>
          <a:r>
            <a:rPr lang="zh-CN" sz="1400" kern="1200" dirty="0" smtClean="0"/>
            <a:t>一个统计编程环境</a:t>
          </a:r>
          <a:endParaRPr lang="zh-CN" altLang="en-US" sz="1400" kern="1200" dirty="0"/>
        </a:p>
      </dsp:txBody>
      <dsp:txXfrm>
        <a:off x="404049" y="59220"/>
        <a:ext cx="5448096" cy="426206"/>
      </dsp:txXfrm>
    </dsp:sp>
    <dsp:sp modelId="{D4A3BF32-74B9-4D5C-BC2B-DE183765B00E}">
      <dsp:nvSpPr>
        <dsp:cNvPr id="0" name=""/>
        <dsp:cNvSpPr/>
      </dsp:nvSpPr>
      <dsp:spPr>
        <a:xfrm>
          <a:off x="0" y="1374399"/>
          <a:ext cx="7848872" cy="9827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160" tIns="333248" rIns="609160" bIns="99568"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t>是Ｓ语言</a:t>
          </a:r>
          <a:r>
            <a:rPr lang="en-US" sz="1400" kern="1200" dirty="0" smtClean="0"/>
            <a:t>(</a:t>
          </a:r>
          <a:r>
            <a:rPr lang="zh-CN" sz="1400" kern="1200" dirty="0" smtClean="0"/>
            <a:t>由</a:t>
          </a:r>
          <a:r>
            <a:rPr lang="en-US" sz="1400" kern="1200" dirty="0" smtClean="0"/>
            <a:t>AT&amp;T Bell</a:t>
          </a:r>
          <a:r>
            <a:rPr lang="zh-CN" sz="1400" kern="1200" dirty="0" smtClean="0"/>
            <a:t>实验室的</a:t>
          </a:r>
          <a:r>
            <a:rPr lang="en-US" sz="1400" kern="1200" dirty="0" smtClean="0"/>
            <a:t>Rick Becker, John </a:t>
          </a:r>
          <a:r>
            <a:rPr lang="en-US" sz="1400" kern="1200" dirty="0" err="1" smtClean="0"/>
            <a:t>Chambers,Allan</a:t>
          </a:r>
          <a:r>
            <a:rPr lang="en-US" sz="1400" kern="1200" dirty="0" smtClean="0"/>
            <a:t> </a:t>
          </a:r>
          <a:r>
            <a:rPr lang="en-US" sz="1400" kern="1200" dirty="0" err="1" smtClean="0"/>
            <a:t>Wilks</a:t>
          </a:r>
          <a:r>
            <a:rPr lang="zh-CN" sz="1400" kern="1200" dirty="0" smtClean="0"/>
            <a:t>开发</a:t>
          </a:r>
          <a:r>
            <a:rPr lang="en-US" sz="1400" kern="1200" dirty="0" smtClean="0"/>
            <a:t>)</a:t>
          </a:r>
          <a:r>
            <a:rPr lang="zh-CN" sz="1400" kern="1200" dirty="0" smtClean="0"/>
            <a:t>的一种方言</a:t>
          </a:r>
          <a:r>
            <a:rPr lang="en-US" sz="1400" kern="1200" dirty="0" smtClean="0"/>
            <a:t>(dialect) </a:t>
          </a:r>
          <a:r>
            <a:rPr lang="zh-CN" sz="1400" kern="1200" dirty="0" smtClean="0"/>
            <a:t>之一，另一则为</a:t>
          </a:r>
          <a:r>
            <a:rPr lang="en-US" sz="1400" kern="1200" dirty="0" smtClean="0"/>
            <a:t>S-plus</a:t>
          </a:r>
          <a:r>
            <a:rPr lang="zh-CN" sz="1400" kern="1200" dirty="0" smtClean="0"/>
            <a:t>。</a:t>
          </a:r>
          <a:endParaRPr lang="zh-CN" altLang="en-US" sz="1400" kern="1200" dirty="0"/>
        </a:p>
      </dsp:txBody>
      <dsp:txXfrm>
        <a:off x="0" y="1374399"/>
        <a:ext cx="7848872" cy="982799"/>
      </dsp:txXfrm>
    </dsp:sp>
    <dsp:sp modelId="{93E3BD29-860F-4847-8FF6-E5D9F0967139}">
      <dsp:nvSpPr>
        <dsp:cNvPr id="0" name=""/>
        <dsp:cNvSpPr/>
      </dsp:nvSpPr>
      <dsp:spPr>
        <a:xfrm>
          <a:off x="392443" y="1138239"/>
          <a:ext cx="5494210"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668" tIns="0" rIns="207668" bIns="0" numCol="1" spcCol="1270" anchor="ctr" anchorCtr="0">
          <a:noAutofit/>
        </a:bodyPr>
        <a:lstStyle/>
        <a:p>
          <a:pPr lvl="0" algn="l" defTabSz="622300">
            <a:lnSpc>
              <a:spcPct val="90000"/>
            </a:lnSpc>
            <a:spcBef>
              <a:spcPct val="0"/>
            </a:spcBef>
            <a:spcAft>
              <a:spcPct val="35000"/>
            </a:spcAft>
          </a:pPr>
          <a:r>
            <a:rPr lang="zh-CN" sz="1400" kern="1200" dirty="0" smtClean="0"/>
            <a:t>一种语言</a:t>
          </a:r>
          <a:endParaRPr lang="zh-CN" altLang="en-US" sz="1400" kern="1200" dirty="0"/>
        </a:p>
      </dsp:txBody>
      <dsp:txXfrm>
        <a:off x="415500" y="1161296"/>
        <a:ext cx="5448096" cy="426206"/>
      </dsp:txXfrm>
    </dsp:sp>
    <dsp:sp modelId="{88E689FF-7F4E-4D81-BDD2-209E59212D0A}">
      <dsp:nvSpPr>
        <dsp:cNvPr id="0" name=""/>
        <dsp:cNvSpPr/>
      </dsp:nvSpPr>
      <dsp:spPr>
        <a:xfrm>
          <a:off x="0" y="2679759"/>
          <a:ext cx="7848872" cy="718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160" tIns="333248" rIns="609160" bIns="99568" numCol="1" spcCol="1270" anchor="t" anchorCtr="0">
          <a:noAutofit/>
        </a:bodyPr>
        <a:lstStyle/>
        <a:p>
          <a:pPr marL="114300" lvl="1" indent="-114300" algn="l" defTabSz="622300">
            <a:lnSpc>
              <a:spcPct val="90000"/>
            </a:lnSpc>
            <a:spcBef>
              <a:spcPct val="0"/>
            </a:spcBef>
            <a:spcAft>
              <a:spcPct val="15000"/>
            </a:spcAft>
            <a:buChar char="••"/>
          </a:pPr>
          <a:r>
            <a:rPr lang="zh-CN" sz="1400" kern="1200" dirty="0" smtClean="0"/>
            <a:t>是集</a:t>
          </a:r>
          <a:r>
            <a:rPr lang="zh-CN" sz="1400" b="1" kern="1200" dirty="0" smtClean="0">
              <a:solidFill>
                <a:schemeClr val="tx2">
                  <a:lumMod val="60000"/>
                  <a:lumOff val="40000"/>
                </a:schemeClr>
              </a:solidFill>
            </a:rPr>
            <a:t>统计分析</a:t>
          </a:r>
          <a:r>
            <a:rPr lang="zh-CN" sz="1400" kern="1200" dirty="0" smtClean="0"/>
            <a:t>与</a:t>
          </a:r>
          <a:r>
            <a:rPr lang="zh-CN" sz="1400" b="1" kern="1200" dirty="0" smtClean="0">
              <a:solidFill>
                <a:schemeClr val="tx2">
                  <a:lumMod val="60000"/>
                  <a:lumOff val="40000"/>
                </a:schemeClr>
              </a:solidFill>
            </a:rPr>
            <a:t>图形</a:t>
          </a:r>
          <a:r>
            <a:rPr lang="zh-CN" sz="1400" kern="1200" dirty="0" smtClean="0"/>
            <a:t>直观显示于一体的统计分析。</a:t>
          </a:r>
          <a:endParaRPr lang="zh-CN" sz="1400" kern="1200" dirty="0"/>
        </a:p>
      </dsp:txBody>
      <dsp:txXfrm>
        <a:off x="0" y="2679759"/>
        <a:ext cx="7848872" cy="718200"/>
      </dsp:txXfrm>
    </dsp:sp>
    <dsp:sp modelId="{047D5B84-32D4-4321-B0BC-B04D00401580}">
      <dsp:nvSpPr>
        <dsp:cNvPr id="0" name=""/>
        <dsp:cNvSpPr/>
      </dsp:nvSpPr>
      <dsp:spPr>
        <a:xfrm>
          <a:off x="392443" y="2443599"/>
          <a:ext cx="5494210"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668" tIns="0" rIns="207668" bIns="0" numCol="1" spcCol="1270" anchor="ctr" anchorCtr="0">
          <a:noAutofit/>
        </a:bodyPr>
        <a:lstStyle/>
        <a:p>
          <a:pPr lvl="0" algn="l" defTabSz="622300">
            <a:lnSpc>
              <a:spcPct val="90000"/>
            </a:lnSpc>
            <a:spcBef>
              <a:spcPct val="0"/>
            </a:spcBef>
            <a:spcAft>
              <a:spcPct val="35000"/>
            </a:spcAft>
          </a:pPr>
          <a:r>
            <a:rPr lang="zh-CN" sz="1400" kern="1200" dirty="0" smtClean="0"/>
            <a:t>一种软件</a:t>
          </a:r>
          <a:endParaRPr lang="zh-CN" altLang="en-US" sz="1400" kern="1200" dirty="0"/>
        </a:p>
      </dsp:txBody>
      <dsp:txXfrm>
        <a:off x="415500" y="2466656"/>
        <a:ext cx="5448096" cy="426206"/>
      </dsp:txXfrm>
    </dsp:sp>
    <dsp:sp modelId="{1EBDF1C9-1E06-44D8-855A-3B86697A6ECC}">
      <dsp:nvSpPr>
        <dsp:cNvPr id="0" name=""/>
        <dsp:cNvSpPr/>
      </dsp:nvSpPr>
      <dsp:spPr>
        <a:xfrm>
          <a:off x="0" y="3720520"/>
          <a:ext cx="7848872" cy="181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160" tIns="333248" rIns="609160" bIns="99568"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smtClean="0"/>
            <a:t>R</a:t>
          </a:r>
          <a:r>
            <a:rPr lang="zh-CN" sz="1400" kern="1200" dirty="0" smtClean="0"/>
            <a:t>最早</a:t>
          </a:r>
          <a:r>
            <a:rPr lang="en-US" sz="1400" kern="1200" dirty="0" smtClean="0"/>
            <a:t>(1995</a:t>
          </a:r>
          <a:r>
            <a:rPr lang="zh-CN" sz="1400" kern="1200" dirty="0" smtClean="0"/>
            <a:t>年</a:t>
          </a:r>
          <a:r>
            <a:rPr lang="en-US" sz="1400" kern="1200" dirty="0" smtClean="0"/>
            <a:t>)</a:t>
          </a:r>
          <a:r>
            <a:rPr lang="zh-CN" sz="1400" kern="1200" dirty="0" smtClean="0"/>
            <a:t>是由</a:t>
          </a:r>
          <a:r>
            <a:rPr lang="en-US" sz="1400" kern="1200" dirty="0" smtClean="0"/>
            <a:t>Auckland</a:t>
          </a:r>
          <a:r>
            <a:rPr lang="zh-CN" sz="1400" kern="1200" dirty="0" smtClean="0"/>
            <a:t>大学统计系的</a:t>
          </a:r>
          <a:r>
            <a:rPr lang="en-US" sz="1400" kern="1200" dirty="0" smtClean="0"/>
            <a:t>Robert Gentleman</a:t>
          </a:r>
          <a:r>
            <a:rPr lang="zh-CN" sz="1400" kern="1200" dirty="0" smtClean="0"/>
            <a:t>和</a:t>
          </a:r>
          <a:r>
            <a:rPr lang="en-US" sz="1400" kern="1200" dirty="0" smtClean="0"/>
            <a:t>Ross </a:t>
          </a:r>
          <a:r>
            <a:rPr lang="en-US" sz="1400" kern="1200" dirty="0" err="1" smtClean="0"/>
            <a:t>Ihaka</a:t>
          </a:r>
          <a:r>
            <a:rPr lang="zh-CN" sz="1400" kern="1200" dirty="0" smtClean="0"/>
            <a:t>开始编制，目前由Ｒ核心开发小组</a:t>
          </a:r>
          <a:r>
            <a:rPr lang="en-US" sz="1400" kern="1200" dirty="0" smtClean="0"/>
            <a:t>(R Development Core Team – </a:t>
          </a:r>
          <a:r>
            <a:rPr lang="zh-CN" sz="1400" kern="1200" dirty="0" smtClean="0"/>
            <a:t>以后用</a:t>
          </a:r>
          <a:r>
            <a:rPr lang="en-US" sz="1400" kern="1200" dirty="0" smtClean="0"/>
            <a:t>R DCT</a:t>
          </a:r>
          <a:r>
            <a:rPr lang="zh-CN" sz="1400" kern="1200" dirty="0" smtClean="0"/>
            <a:t>表示</a:t>
          </a:r>
          <a:r>
            <a:rPr lang="en-US" sz="1400" kern="1200" dirty="0" smtClean="0"/>
            <a:t>)</a:t>
          </a:r>
          <a:r>
            <a:rPr lang="zh-CN" sz="1400" kern="1200" dirty="0" smtClean="0"/>
            <a:t>维护，他们完全自愿、工作努力负责，并将全球优秀的统计应用软件打包提供给我们。我们可以通过Ｒ计划的网站</a:t>
          </a:r>
          <a:r>
            <a:rPr lang="en-US" sz="1400" kern="1200" dirty="0" smtClean="0"/>
            <a:t>(http://www.r-project.org)</a:t>
          </a:r>
          <a:r>
            <a:rPr lang="zh-CN" sz="1400" kern="1200" dirty="0" smtClean="0"/>
            <a:t>了解有关Ｒ的最新信息和使用说明，得到最新版本的Ｒ软件和基于Ｒ的应用统计软件包。</a:t>
          </a:r>
          <a:endParaRPr lang="zh-CN" altLang="en-US" sz="1400" kern="1200" dirty="0"/>
        </a:p>
      </dsp:txBody>
      <dsp:txXfrm>
        <a:off x="0" y="3720520"/>
        <a:ext cx="7848872" cy="1814400"/>
      </dsp:txXfrm>
    </dsp:sp>
    <dsp:sp modelId="{2DF55D9E-19FD-417B-9BC8-573B72CBA84B}">
      <dsp:nvSpPr>
        <dsp:cNvPr id="0" name=""/>
        <dsp:cNvSpPr/>
      </dsp:nvSpPr>
      <dsp:spPr>
        <a:xfrm>
          <a:off x="392443" y="3484360"/>
          <a:ext cx="5494210"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668" tIns="0" rIns="207668" bIns="0" numCol="1" spcCol="1270" anchor="ctr" anchorCtr="0">
          <a:noAutofit/>
        </a:bodyPr>
        <a:lstStyle/>
        <a:p>
          <a:pPr lvl="0" algn="l" defTabSz="622300">
            <a:lnSpc>
              <a:spcPct val="90000"/>
            </a:lnSpc>
            <a:spcBef>
              <a:spcPct val="0"/>
            </a:spcBef>
            <a:spcAft>
              <a:spcPct val="35000"/>
            </a:spcAft>
          </a:pPr>
          <a:r>
            <a:rPr lang="zh-CN" sz="1400" kern="1200" dirty="0" smtClean="0"/>
            <a:t>一个计划</a:t>
          </a:r>
          <a:endParaRPr lang="zh-CN" sz="1400" kern="1200" dirty="0"/>
        </a:p>
      </dsp:txBody>
      <dsp:txXfrm>
        <a:off x="415500" y="3507417"/>
        <a:ext cx="544809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55CF7-194C-445C-9181-039A79502AE5}">
      <dsp:nvSpPr>
        <dsp:cNvPr id="0" name=""/>
        <dsp:cNvSpPr/>
      </dsp:nvSpPr>
      <dsp:spPr>
        <a:xfrm rot="5400000">
          <a:off x="-409542" y="413757"/>
          <a:ext cx="2730281" cy="19111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rtl="0">
            <a:lnSpc>
              <a:spcPct val="90000"/>
            </a:lnSpc>
            <a:spcBef>
              <a:spcPct val="0"/>
            </a:spcBef>
            <a:spcAft>
              <a:spcPct val="35000"/>
            </a:spcAft>
          </a:pPr>
          <a:r>
            <a:rPr lang="zh-CN" altLang="en-US" sz="3800" kern="1200" dirty="0" smtClean="0"/>
            <a:t>优势</a:t>
          </a:r>
          <a:endParaRPr lang="zh-CN" sz="3800" kern="1200" dirty="0"/>
        </a:p>
      </dsp:txBody>
      <dsp:txXfrm rot="-5400000">
        <a:off x="1" y="959812"/>
        <a:ext cx="1911196" cy="819085"/>
      </dsp:txXfrm>
    </dsp:sp>
    <dsp:sp modelId="{E4F7B979-D74F-4856-B53F-82BE55BA2E92}">
      <dsp:nvSpPr>
        <dsp:cNvPr id="0" name=""/>
        <dsp:cNvSpPr/>
      </dsp:nvSpPr>
      <dsp:spPr>
        <a:xfrm rot="5400000">
          <a:off x="4011041" y="-2095629"/>
          <a:ext cx="1774682" cy="59743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zh-CN" sz="1700" kern="1200" dirty="0" smtClean="0"/>
            <a:t>开源项目，免费</a:t>
          </a:r>
          <a:endParaRPr lang="zh-CN" altLang="en-US" sz="1700" kern="1200" dirty="0"/>
        </a:p>
        <a:p>
          <a:pPr marL="171450" lvl="1" indent="-171450" algn="l" defTabSz="755650" rtl="0">
            <a:lnSpc>
              <a:spcPct val="90000"/>
            </a:lnSpc>
            <a:spcBef>
              <a:spcPct val="0"/>
            </a:spcBef>
            <a:spcAft>
              <a:spcPct val="15000"/>
            </a:spcAft>
            <a:buChar char="••"/>
          </a:pPr>
          <a:r>
            <a:rPr lang="zh-CN" sz="1700" kern="1200" dirty="0" smtClean="0"/>
            <a:t>扩展性好</a:t>
          </a:r>
          <a:endParaRPr lang="zh-CN" altLang="en-US" sz="1700" kern="1200" dirty="0"/>
        </a:p>
        <a:p>
          <a:pPr marL="171450" lvl="1" indent="-171450" algn="l" defTabSz="755650" rtl="0">
            <a:lnSpc>
              <a:spcPct val="90000"/>
            </a:lnSpc>
            <a:spcBef>
              <a:spcPct val="0"/>
            </a:spcBef>
            <a:spcAft>
              <a:spcPct val="15000"/>
            </a:spcAft>
            <a:buChar char="••"/>
          </a:pPr>
          <a:r>
            <a:rPr lang="zh-CN" sz="1700" kern="1200" dirty="0" smtClean="0"/>
            <a:t>丰富的算法包</a:t>
          </a:r>
          <a:endParaRPr lang="zh-CN" altLang="en-US" sz="1700" kern="1200" dirty="0"/>
        </a:p>
        <a:p>
          <a:pPr marL="171450" lvl="1" indent="-171450" algn="l" defTabSz="755650" rtl="0">
            <a:lnSpc>
              <a:spcPct val="90000"/>
            </a:lnSpc>
            <a:spcBef>
              <a:spcPct val="0"/>
            </a:spcBef>
            <a:spcAft>
              <a:spcPct val="15000"/>
            </a:spcAft>
            <a:buChar char="••"/>
          </a:pPr>
          <a:r>
            <a:rPr lang="zh-CN" sz="1700" kern="1200" dirty="0" smtClean="0"/>
            <a:t>作图功能强大</a:t>
          </a:r>
          <a:endParaRPr lang="zh-CN" altLang="en-US" sz="1700" kern="1200" dirty="0"/>
        </a:p>
      </dsp:txBody>
      <dsp:txXfrm rot="-5400000">
        <a:off x="1911197" y="90848"/>
        <a:ext cx="5887739" cy="1601416"/>
      </dsp:txXfrm>
    </dsp:sp>
    <dsp:sp modelId="{9DFE9633-7AB8-43FD-AB5B-3C71CDBD1F79}">
      <dsp:nvSpPr>
        <dsp:cNvPr id="0" name=""/>
        <dsp:cNvSpPr/>
      </dsp:nvSpPr>
      <dsp:spPr>
        <a:xfrm rot="5400000">
          <a:off x="-409542" y="2862074"/>
          <a:ext cx="2730281" cy="19111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rtl="0">
            <a:lnSpc>
              <a:spcPct val="90000"/>
            </a:lnSpc>
            <a:spcBef>
              <a:spcPct val="0"/>
            </a:spcBef>
            <a:spcAft>
              <a:spcPct val="35000"/>
            </a:spcAft>
          </a:pPr>
          <a:r>
            <a:rPr lang="zh-CN" altLang="en-US" sz="3800" kern="1200" dirty="0" smtClean="0"/>
            <a:t>缺点</a:t>
          </a:r>
          <a:endParaRPr lang="zh-CN" sz="3800" kern="1200" dirty="0"/>
        </a:p>
      </dsp:txBody>
      <dsp:txXfrm rot="-5400000">
        <a:off x="1" y="3408129"/>
        <a:ext cx="1911196" cy="819085"/>
      </dsp:txXfrm>
    </dsp:sp>
    <dsp:sp modelId="{23D22DA4-3F9B-49EE-B683-F0251C9A8DB5}">
      <dsp:nvSpPr>
        <dsp:cNvPr id="0" name=""/>
        <dsp:cNvSpPr/>
      </dsp:nvSpPr>
      <dsp:spPr>
        <a:xfrm rot="5400000">
          <a:off x="4011041" y="352687"/>
          <a:ext cx="1774682" cy="59743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zh-CN" altLang="en-US" sz="1700" kern="1200" dirty="0" smtClean="0">
              <a:latin typeface="宋体" pitchFamily="2" charset="-122"/>
            </a:rPr>
            <a:t>运算在内存内完成</a:t>
          </a:r>
          <a:endParaRPr lang="zh-CN" sz="1700" kern="1200" dirty="0"/>
        </a:p>
        <a:p>
          <a:pPr marL="171450" lvl="1" indent="-171450" algn="l" defTabSz="755650" rtl="0">
            <a:lnSpc>
              <a:spcPct val="90000"/>
            </a:lnSpc>
            <a:spcBef>
              <a:spcPct val="0"/>
            </a:spcBef>
            <a:spcAft>
              <a:spcPct val="15000"/>
            </a:spcAft>
            <a:buChar char="••"/>
          </a:pPr>
          <a:r>
            <a:rPr lang="zh-CN" altLang="en-US" sz="1700" kern="1200" dirty="0" smtClean="0">
              <a:latin typeface="宋体" pitchFamily="2" charset="-122"/>
            </a:rPr>
            <a:t>运行速度慢？</a:t>
          </a:r>
          <a:endParaRPr lang="zh-CN" sz="1700" kern="1200" dirty="0"/>
        </a:p>
      </dsp:txBody>
      <dsp:txXfrm rot="-5400000">
        <a:off x="1911197" y="2539165"/>
        <a:ext cx="5887739" cy="16014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979B3-545C-4B95-A5EB-A0DA965141DE}">
      <dsp:nvSpPr>
        <dsp:cNvPr id="0" name=""/>
        <dsp:cNvSpPr/>
      </dsp:nvSpPr>
      <dsp:spPr>
        <a:xfrm rot="5400000">
          <a:off x="4117740" y="-2286956"/>
          <a:ext cx="1512649" cy="648019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《R in Action</a:t>
          </a:r>
          <a:r>
            <a:rPr lang="en-US" altLang="zh-CN" sz="1600" kern="1200" dirty="0" smtClean="0"/>
            <a:t>》</a:t>
          </a:r>
          <a:r>
            <a:rPr lang="zh-CN" altLang="en-US" sz="1600" kern="1200" dirty="0" smtClean="0"/>
            <a:t>（</a:t>
          </a:r>
          <a:r>
            <a:rPr lang="en-US" altLang="zh-CN" sz="1600" kern="1200" dirty="0" smtClean="0"/>
            <a:t>《R</a:t>
          </a:r>
          <a:r>
            <a:rPr lang="zh-CN" altLang="en-US" sz="1600" kern="1200" dirty="0" smtClean="0"/>
            <a:t>语言实战</a:t>
          </a:r>
          <a:r>
            <a:rPr lang="en-US" altLang="zh-CN" sz="1600" kern="1200" dirty="0" smtClean="0"/>
            <a:t>》</a:t>
          </a:r>
          <a:r>
            <a:rPr lang="zh-CN" altLang="en-US" sz="1600" kern="1200" dirty="0" smtClean="0"/>
            <a:t>）</a:t>
          </a:r>
          <a:endParaRPr lang="zh-CN" sz="1600" kern="1200" dirty="0"/>
        </a:p>
        <a:p>
          <a:pPr marL="171450" lvl="1" indent="-171450" algn="l" defTabSz="711200" rtl="0">
            <a:lnSpc>
              <a:spcPct val="90000"/>
            </a:lnSpc>
            <a:spcBef>
              <a:spcPct val="0"/>
            </a:spcBef>
            <a:spcAft>
              <a:spcPct val="15000"/>
            </a:spcAft>
            <a:buChar char="••"/>
          </a:pPr>
          <a:r>
            <a:rPr lang="en-US" sz="1600" kern="1200" dirty="0" smtClean="0"/>
            <a:t>《R</a:t>
          </a:r>
          <a:r>
            <a:rPr lang="zh-CN" sz="1600" kern="1200" dirty="0" smtClean="0"/>
            <a:t>与数据挖掘</a:t>
          </a:r>
          <a:r>
            <a:rPr lang="en-US" sz="1600" kern="1200" dirty="0" smtClean="0"/>
            <a:t>》</a:t>
          </a:r>
          <a:endParaRPr lang="zh-CN" sz="1600" kern="1200" dirty="0"/>
        </a:p>
        <a:p>
          <a:pPr marL="171450" lvl="1" indent="-171450" algn="l" defTabSz="711200" rtl="0">
            <a:lnSpc>
              <a:spcPct val="90000"/>
            </a:lnSpc>
            <a:spcBef>
              <a:spcPct val="0"/>
            </a:spcBef>
            <a:spcAft>
              <a:spcPct val="15000"/>
            </a:spcAft>
            <a:buChar char="••"/>
          </a:pPr>
          <a:r>
            <a:rPr lang="en-US" sz="1600" kern="1200" dirty="0" smtClean="0"/>
            <a:t>《R</a:t>
          </a:r>
          <a:r>
            <a:rPr lang="zh-CN" sz="1600" kern="1200" dirty="0" smtClean="0"/>
            <a:t>语言编程艺术</a:t>
          </a:r>
          <a:r>
            <a:rPr lang="en-US" sz="1600" kern="1200" dirty="0" smtClean="0"/>
            <a:t>》</a:t>
          </a:r>
          <a:endParaRPr lang="zh-CN" sz="1600" kern="1200" dirty="0"/>
        </a:p>
      </dsp:txBody>
      <dsp:txXfrm rot="-5400000">
        <a:off x="1633968" y="270657"/>
        <a:ext cx="6406354" cy="1364967"/>
      </dsp:txXfrm>
    </dsp:sp>
    <dsp:sp modelId="{44873503-DD7E-4967-83CF-CE8FF9362B1B}">
      <dsp:nvSpPr>
        <dsp:cNvPr id="0" name=""/>
        <dsp:cNvSpPr/>
      </dsp:nvSpPr>
      <dsp:spPr>
        <a:xfrm>
          <a:off x="1486" y="2864"/>
          <a:ext cx="1627394" cy="18908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rtl="0">
            <a:lnSpc>
              <a:spcPct val="90000"/>
            </a:lnSpc>
            <a:spcBef>
              <a:spcPct val="0"/>
            </a:spcBef>
            <a:spcAft>
              <a:spcPct val="35000"/>
            </a:spcAft>
          </a:pPr>
          <a:r>
            <a:rPr lang="zh-CN" sz="4400" kern="1200" dirty="0" smtClean="0"/>
            <a:t>书籍</a:t>
          </a:r>
          <a:endParaRPr lang="zh-CN" sz="4400" kern="1200" dirty="0"/>
        </a:p>
      </dsp:txBody>
      <dsp:txXfrm>
        <a:off x="80929" y="82307"/>
        <a:ext cx="1468508" cy="1731925"/>
      </dsp:txXfrm>
    </dsp:sp>
    <dsp:sp modelId="{BC132C6D-CF55-4B2D-8D3A-7C629D3C2F1E}">
      <dsp:nvSpPr>
        <dsp:cNvPr id="0" name=""/>
        <dsp:cNvSpPr/>
      </dsp:nvSpPr>
      <dsp:spPr>
        <a:xfrm rot="5400000">
          <a:off x="3934405" y="-308506"/>
          <a:ext cx="1865883" cy="648425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R</a:t>
          </a:r>
          <a:r>
            <a:rPr lang="zh-CN" sz="1600" kern="1200" dirty="0" smtClean="0"/>
            <a:t>主页</a:t>
          </a:r>
          <a:r>
            <a:rPr lang="en-US" sz="1600" kern="1200" dirty="0" smtClean="0"/>
            <a:t>:  http://www.r-project.org</a:t>
          </a:r>
          <a:endParaRPr lang="zh-CN" sz="1600" kern="1200" dirty="0"/>
        </a:p>
        <a:p>
          <a:pPr marL="171450" lvl="1" indent="-171450" algn="l" defTabSz="711200" rtl="0">
            <a:lnSpc>
              <a:spcPct val="90000"/>
            </a:lnSpc>
            <a:spcBef>
              <a:spcPct val="0"/>
            </a:spcBef>
            <a:spcAft>
              <a:spcPct val="15000"/>
            </a:spcAft>
            <a:buChar char="••"/>
          </a:pPr>
          <a:r>
            <a:rPr lang="en-US" sz="1600" kern="1200" dirty="0" smtClean="0"/>
            <a:t>CRAN (Comprehensive R Archive Network)</a:t>
          </a:r>
          <a:r>
            <a:rPr lang="zh-CN" altLang="en-US" sz="1600" kern="1200" dirty="0" smtClean="0"/>
            <a:t>：</a:t>
          </a:r>
          <a:r>
            <a:rPr lang="en-US" sz="1600" kern="1200" dirty="0" smtClean="0"/>
            <a:t>http://cran.r-project.org </a:t>
          </a:r>
          <a:endParaRPr lang="zh-CN" sz="1600" kern="1200" dirty="0"/>
        </a:p>
        <a:p>
          <a:pPr marL="171450" lvl="1" indent="-171450" algn="l" defTabSz="711200" rtl="0">
            <a:lnSpc>
              <a:spcPct val="90000"/>
            </a:lnSpc>
            <a:spcBef>
              <a:spcPct val="0"/>
            </a:spcBef>
            <a:spcAft>
              <a:spcPct val="15000"/>
            </a:spcAft>
            <a:buChar char="••"/>
          </a:pPr>
          <a:r>
            <a:rPr lang="en-US" sz="1600" kern="1200" dirty="0" smtClean="0"/>
            <a:t>CRAN</a:t>
          </a:r>
          <a:r>
            <a:rPr lang="zh-CN" sz="1600" kern="1200" dirty="0" smtClean="0"/>
            <a:t>的镜像站点</a:t>
          </a:r>
          <a:r>
            <a:rPr lang="zh-CN" altLang="en-US" sz="1600" kern="1200" dirty="0" smtClean="0"/>
            <a:t>：</a:t>
          </a:r>
          <a:r>
            <a:rPr lang="en-US" sz="1600" kern="1200" dirty="0" smtClean="0">
              <a:hlinkClick xmlns:r="http://schemas.openxmlformats.org/officeDocument/2006/relationships" r:id="rId1"/>
            </a:rPr>
            <a:t>http://cran.r-project.org/mirrors.html</a:t>
          </a:r>
          <a:endParaRPr lang="zh-CN" sz="1600" kern="1200" dirty="0"/>
        </a:p>
        <a:p>
          <a:pPr marL="171450" lvl="1" indent="-171450" algn="l" defTabSz="711200" rtl="0">
            <a:lnSpc>
              <a:spcPct val="90000"/>
            </a:lnSpc>
            <a:spcBef>
              <a:spcPct val="0"/>
            </a:spcBef>
            <a:spcAft>
              <a:spcPct val="15000"/>
            </a:spcAft>
            <a:buChar char="••"/>
          </a:pPr>
          <a:r>
            <a:rPr lang="en-US" altLang="zh-CN" sz="1600" kern="1200" dirty="0" smtClean="0"/>
            <a:t>R help mail List : https://stat.ethz.ch/mailman/listinfo/r-help</a:t>
          </a:r>
          <a:endParaRPr lang="zh-CN" sz="1600" kern="1200" dirty="0"/>
        </a:p>
        <a:p>
          <a:pPr marL="171450" lvl="1" indent="-171450" algn="l" defTabSz="711200" rtl="0">
            <a:lnSpc>
              <a:spcPct val="90000"/>
            </a:lnSpc>
            <a:spcBef>
              <a:spcPct val="0"/>
            </a:spcBef>
            <a:spcAft>
              <a:spcPct val="15000"/>
            </a:spcAft>
            <a:buChar char="••"/>
          </a:pPr>
          <a:r>
            <a:rPr lang="en-US" altLang="zh-CN" sz="1600" kern="1200" dirty="0" smtClean="0"/>
            <a:t>R bloggers : www.r-bloggers.com/</a:t>
          </a:r>
          <a:endParaRPr lang="zh-CN" sz="1600" kern="1200" dirty="0"/>
        </a:p>
        <a:p>
          <a:pPr marL="171450" lvl="1" indent="-171450" algn="l" defTabSz="711200" rtl="0">
            <a:lnSpc>
              <a:spcPct val="90000"/>
            </a:lnSpc>
            <a:spcBef>
              <a:spcPct val="0"/>
            </a:spcBef>
            <a:spcAft>
              <a:spcPct val="15000"/>
            </a:spcAft>
            <a:buChar char="••"/>
          </a:pPr>
          <a:r>
            <a:rPr lang="zh-CN" altLang="en-US" sz="1600" kern="1200" dirty="0" smtClean="0"/>
            <a:t>统计之都：</a:t>
          </a:r>
          <a:r>
            <a:rPr lang="en-US" altLang="en-US" sz="1600" kern="1200" dirty="0" smtClean="0"/>
            <a:t>http://cos.name/</a:t>
          </a:r>
          <a:endParaRPr lang="zh-CN" sz="1600" kern="1200" dirty="0"/>
        </a:p>
      </dsp:txBody>
      <dsp:txXfrm rot="-5400000">
        <a:off x="1625218" y="2091766"/>
        <a:ext cx="6393173" cy="1683713"/>
      </dsp:txXfrm>
    </dsp:sp>
    <dsp:sp modelId="{65692A4E-7C4A-4A3D-A91F-9AAEB8A8DDE0}">
      <dsp:nvSpPr>
        <dsp:cNvPr id="0" name=""/>
        <dsp:cNvSpPr/>
      </dsp:nvSpPr>
      <dsp:spPr>
        <a:xfrm>
          <a:off x="1486" y="1988217"/>
          <a:ext cx="1623731" cy="18908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rtl="0">
            <a:lnSpc>
              <a:spcPct val="90000"/>
            </a:lnSpc>
            <a:spcBef>
              <a:spcPct val="0"/>
            </a:spcBef>
            <a:spcAft>
              <a:spcPct val="35000"/>
            </a:spcAft>
          </a:pPr>
          <a:r>
            <a:rPr lang="zh-CN" sz="4400" kern="1200" dirty="0" smtClean="0"/>
            <a:t>网站</a:t>
          </a:r>
          <a:endParaRPr lang="zh-CN" sz="4400" kern="1200" dirty="0"/>
        </a:p>
      </dsp:txBody>
      <dsp:txXfrm>
        <a:off x="80750" y="2067481"/>
        <a:ext cx="1465203" cy="1732283"/>
      </dsp:txXfrm>
    </dsp:sp>
    <dsp:sp modelId="{8A5C1056-F5BE-449F-A744-84CCFECA7D35}">
      <dsp:nvSpPr>
        <dsp:cNvPr id="0" name=""/>
        <dsp:cNvSpPr/>
      </dsp:nvSpPr>
      <dsp:spPr>
        <a:xfrm rot="5400000">
          <a:off x="4105084" y="1683004"/>
          <a:ext cx="1512649" cy="643351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US" altLang="zh-CN" sz="1600" kern="1200" dirty="0" smtClean="0"/>
            <a:t>《R</a:t>
          </a:r>
          <a:r>
            <a:rPr lang="zh-CN" altLang="en-US" sz="1600" kern="1200" dirty="0" smtClean="0"/>
            <a:t>导论</a:t>
          </a:r>
          <a:r>
            <a:rPr lang="en-US" altLang="zh-CN" sz="1600" kern="1200" dirty="0" smtClean="0"/>
            <a:t>》</a:t>
          </a:r>
          <a:endParaRPr lang="zh-CN" sz="1600" kern="1200" dirty="0"/>
        </a:p>
        <a:p>
          <a:pPr marL="171450" lvl="1" indent="-171450" algn="l" defTabSz="711200" rtl="0">
            <a:lnSpc>
              <a:spcPct val="90000"/>
            </a:lnSpc>
            <a:spcBef>
              <a:spcPct val="0"/>
            </a:spcBef>
            <a:spcAft>
              <a:spcPct val="15000"/>
            </a:spcAft>
            <a:buChar char="••"/>
          </a:pPr>
          <a:r>
            <a:rPr lang="en-US" altLang="zh-CN" sz="1600" kern="1200" dirty="0" smtClean="0"/>
            <a:t>《R</a:t>
          </a:r>
          <a:r>
            <a:rPr lang="zh-CN" altLang="zh-CN" sz="1600" kern="1200" dirty="0" smtClean="0"/>
            <a:t>语言定义</a:t>
          </a:r>
          <a:r>
            <a:rPr lang="en-US" altLang="zh-CN" sz="1600" kern="1200" dirty="0" smtClean="0"/>
            <a:t>》</a:t>
          </a:r>
          <a:endParaRPr lang="zh-CN" sz="1600" kern="1200" dirty="0"/>
        </a:p>
        <a:p>
          <a:pPr marL="171450" lvl="1" indent="-171450" algn="l" defTabSz="711200" rtl="0">
            <a:lnSpc>
              <a:spcPct val="90000"/>
            </a:lnSpc>
            <a:spcBef>
              <a:spcPct val="0"/>
            </a:spcBef>
            <a:spcAft>
              <a:spcPct val="15000"/>
            </a:spcAft>
            <a:buChar char="••"/>
          </a:pPr>
          <a:r>
            <a:rPr lang="en-US" altLang="zh-CN" sz="1600" kern="1200" dirty="0" smtClean="0"/>
            <a:t>《R</a:t>
          </a:r>
          <a:r>
            <a:rPr lang="zh-CN" altLang="zh-CN" sz="1600" kern="1200" dirty="0" smtClean="0"/>
            <a:t>数据导入导出</a:t>
          </a:r>
          <a:r>
            <a:rPr lang="en-US" altLang="zh-CN" sz="1600" kern="1200" dirty="0" smtClean="0"/>
            <a:t>》</a:t>
          </a:r>
          <a:endParaRPr lang="zh-CN" sz="1600" kern="1200" dirty="0"/>
        </a:p>
        <a:p>
          <a:pPr marL="171450" lvl="1" indent="-171450" algn="l" defTabSz="711200" rtl="0">
            <a:lnSpc>
              <a:spcPct val="90000"/>
            </a:lnSpc>
            <a:spcBef>
              <a:spcPct val="0"/>
            </a:spcBef>
            <a:spcAft>
              <a:spcPct val="15000"/>
            </a:spcAft>
            <a:buChar char="••"/>
          </a:pPr>
          <a:r>
            <a:rPr lang="en-US" altLang="zh-CN" sz="1600" kern="1200" dirty="0" smtClean="0"/>
            <a:t>《</a:t>
          </a:r>
          <a:r>
            <a:rPr lang="zh-CN" altLang="zh-CN" sz="1600" kern="1200" dirty="0" smtClean="0"/>
            <a:t>来自 </a:t>
          </a:r>
          <a:r>
            <a:rPr lang="en-US" altLang="zh-CN" sz="1600" kern="1200" dirty="0" smtClean="0"/>
            <a:t>Google </a:t>
          </a:r>
          <a:r>
            <a:rPr lang="zh-CN" altLang="zh-CN" sz="1600" kern="1200" dirty="0" smtClean="0"/>
            <a:t>的 </a:t>
          </a:r>
          <a:r>
            <a:rPr lang="en-US" altLang="zh-CN" sz="1600" kern="1200" dirty="0" smtClean="0"/>
            <a:t>R </a:t>
          </a:r>
          <a:r>
            <a:rPr lang="zh-CN" altLang="zh-CN" sz="1600" kern="1200" dirty="0" smtClean="0"/>
            <a:t>语言编码风格指南</a:t>
          </a:r>
          <a:r>
            <a:rPr lang="en-US" altLang="zh-CN" sz="1600" kern="1200" dirty="0" smtClean="0"/>
            <a:t>》</a:t>
          </a:r>
          <a:endParaRPr lang="zh-CN" sz="1600" kern="1200" dirty="0"/>
        </a:p>
        <a:p>
          <a:pPr marL="57150" lvl="1" indent="-57150" algn="l" defTabSz="488950" rtl="0">
            <a:lnSpc>
              <a:spcPct val="90000"/>
            </a:lnSpc>
            <a:spcBef>
              <a:spcPct val="0"/>
            </a:spcBef>
            <a:spcAft>
              <a:spcPct val="15000"/>
            </a:spcAft>
            <a:buChar char="••"/>
          </a:pPr>
          <a:endParaRPr lang="zh-CN" altLang="en-US" sz="1100" kern="1200" dirty="0"/>
        </a:p>
      </dsp:txBody>
      <dsp:txXfrm rot="-5400000">
        <a:off x="1644650" y="4217280"/>
        <a:ext cx="6359678" cy="1364967"/>
      </dsp:txXfrm>
    </dsp:sp>
    <dsp:sp modelId="{75D3D83A-DB1F-4F5B-B2DD-57DC81E2BC04}">
      <dsp:nvSpPr>
        <dsp:cNvPr id="0" name=""/>
        <dsp:cNvSpPr/>
      </dsp:nvSpPr>
      <dsp:spPr>
        <a:xfrm>
          <a:off x="1486" y="3973569"/>
          <a:ext cx="1677670" cy="189081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rtl="0">
            <a:lnSpc>
              <a:spcPct val="90000"/>
            </a:lnSpc>
            <a:spcBef>
              <a:spcPct val="0"/>
            </a:spcBef>
            <a:spcAft>
              <a:spcPct val="35000"/>
            </a:spcAft>
          </a:pPr>
          <a:r>
            <a:rPr lang="zh-CN" altLang="en-US" sz="4400" kern="1200" dirty="0" smtClean="0"/>
            <a:t>文档</a:t>
          </a:r>
          <a:endParaRPr lang="zh-CN" sz="4400" kern="1200" dirty="0"/>
        </a:p>
      </dsp:txBody>
      <dsp:txXfrm>
        <a:off x="83383" y="4055466"/>
        <a:ext cx="1513876" cy="17270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19241CA6-A877-4756-824F-0A1493AD1576}" type="datetimeFigureOut">
              <a:rPr lang="zh-CN" altLang="en-US"/>
              <a:pPr>
                <a:defRPr/>
              </a:pPr>
              <a:t>2013-7-23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4E1D16C1-94CF-4E2E-864E-EB22F27A05EC}" type="slidenum">
              <a:rPr lang="zh-CN" altLang="en-US"/>
              <a:pPr>
                <a:defRPr/>
              </a:pPr>
              <a:t>‹#›</a:t>
            </a:fld>
            <a:endParaRPr lang="zh-CN" altLang="en-US"/>
          </a:p>
        </p:txBody>
      </p:sp>
    </p:spTree>
    <p:extLst>
      <p:ext uri="{BB962C8B-B14F-4D97-AF65-F5344CB8AC3E}">
        <p14:creationId xmlns:p14="http://schemas.microsoft.com/office/powerpoint/2010/main" val="293407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页眉占位符 1"/>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zh-CN" altLang="en-US"/>
          </a:p>
        </p:txBody>
      </p:sp>
      <p:sp>
        <p:nvSpPr>
          <p:cNvPr id="7171" name="日期占位符 2"/>
          <p:cNvSpPr>
            <a:spLocks noGrp="1" noChangeArrowheads="1"/>
          </p:cNvSpPr>
          <p:nvPr>
            <p:ph type="dt" idx="1"/>
          </p:nvPr>
        </p:nvSpPr>
        <p:spPr bwMode="auto">
          <a:xfrm>
            <a:off x="3884613"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fld id="{FCCB64A2-35B2-4662-A3D3-51B835918B67}" type="datetimeFigureOut">
              <a:rPr lang="zh-CN" altLang="en-US"/>
              <a:pPr>
                <a:defRPr/>
              </a:pPr>
              <a:t>2013-7-23</a:t>
            </a:fld>
            <a:endParaRPr lang="zh-CN" altLang="en-US"/>
          </a:p>
        </p:txBody>
      </p:sp>
      <p:sp>
        <p:nvSpPr>
          <p:cNvPr id="30724"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3" name="备注占位符 4"/>
          <p:cNvSpPr>
            <a:spLocks noGrp="1" noChangeArrowheads="1"/>
          </p:cNvSpPr>
          <p:nvPr>
            <p:ph type="body" sz="quarter" idx="3"/>
          </p:nvPr>
        </p:nvSpPr>
        <p:spPr bwMode="auto">
          <a:xfrm>
            <a:off x="685800" y="4343400"/>
            <a:ext cx="5486400" cy="4114800"/>
          </a:xfrm>
          <a:prstGeom prst="rect">
            <a:avLst/>
          </a:prstGeom>
          <a:noFill/>
          <a:ln>
            <a:noFill/>
          </a:ln>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页脚占位符 5"/>
          <p:cNvSpPr>
            <a:spLocks noGrp="1" noChangeArrowheads="1"/>
          </p:cNvSpPr>
          <p:nvPr>
            <p:ph type="ftr" sz="quarter" idx="4"/>
          </p:nvPr>
        </p:nvSpPr>
        <p:spPr bwMode="auto">
          <a:xfrm>
            <a:off x="0" y="8685213"/>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zh-CN" altLang="en-US"/>
          </a:p>
        </p:txBody>
      </p:sp>
      <p:sp>
        <p:nvSpPr>
          <p:cNvPr id="7175" name="灯片编号占位符 6"/>
          <p:cNvSpPr>
            <a:spLocks noGrp="1" noChangeArrowheads="1"/>
          </p:cNvSpPr>
          <p:nvPr>
            <p:ph type="sldNum" sz="quarter" idx="5"/>
          </p:nvPr>
        </p:nvSpPr>
        <p:spPr bwMode="auto">
          <a:xfrm>
            <a:off x="3884613" y="8685213"/>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EAD00E4-E723-42C5-8FE8-A497C90C1BA2}" type="slidenum">
              <a:rPr lang="zh-CN" altLang="en-US"/>
              <a:pPr>
                <a:defRPr/>
              </a:pPr>
              <a:t>‹#›</a:t>
            </a:fld>
            <a:endParaRPr lang="zh-CN" altLang="en-US"/>
          </a:p>
        </p:txBody>
      </p:sp>
    </p:spTree>
    <p:extLst>
      <p:ext uri="{BB962C8B-B14F-4D97-AF65-F5344CB8AC3E}">
        <p14:creationId xmlns:p14="http://schemas.microsoft.com/office/powerpoint/2010/main" val="26935878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EAD00E4-E723-42C5-8FE8-A497C90C1BA2}" type="slidenum">
              <a:rPr lang="zh-CN" altLang="en-US" smtClean="0"/>
              <a:pPr>
                <a:defRPr/>
              </a:pPr>
              <a:t>4</a:t>
            </a:fld>
            <a:endParaRPr lang="zh-CN" altLang="en-US"/>
          </a:p>
        </p:txBody>
      </p:sp>
    </p:spTree>
    <p:extLst>
      <p:ext uri="{BB962C8B-B14F-4D97-AF65-F5344CB8AC3E}">
        <p14:creationId xmlns:p14="http://schemas.microsoft.com/office/powerpoint/2010/main" val="2502343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EAD00E4-E723-42C5-8FE8-A497C90C1BA2}" type="slidenum">
              <a:rPr lang="zh-CN" altLang="en-US" smtClean="0"/>
              <a:pPr>
                <a:defRPr/>
              </a:pPr>
              <a:t>38</a:t>
            </a:fld>
            <a:endParaRPr lang="zh-CN" altLang="en-US"/>
          </a:p>
        </p:txBody>
      </p:sp>
    </p:spTree>
    <p:extLst>
      <p:ext uri="{BB962C8B-B14F-4D97-AF65-F5344CB8AC3E}">
        <p14:creationId xmlns:p14="http://schemas.microsoft.com/office/powerpoint/2010/main" val="2502343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EAD00E4-E723-42C5-8FE8-A497C90C1BA2}" type="slidenum">
              <a:rPr lang="zh-CN" altLang="en-US" smtClean="0"/>
              <a:pPr>
                <a:defRPr/>
              </a:pPr>
              <a:t>5</a:t>
            </a:fld>
            <a:endParaRPr lang="zh-CN" altLang="en-US"/>
          </a:p>
        </p:txBody>
      </p:sp>
    </p:spTree>
    <p:extLst>
      <p:ext uri="{BB962C8B-B14F-4D97-AF65-F5344CB8AC3E}">
        <p14:creationId xmlns:p14="http://schemas.microsoft.com/office/powerpoint/2010/main" val="250234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EAD00E4-E723-42C5-8FE8-A497C90C1BA2}" type="slidenum">
              <a:rPr lang="zh-CN" altLang="en-US" smtClean="0"/>
              <a:pPr>
                <a:defRPr/>
              </a:pPr>
              <a:t>6</a:t>
            </a:fld>
            <a:endParaRPr lang="zh-CN" altLang="en-US"/>
          </a:p>
        </p:txBody>
      </p:sp>
    </p:spTree>
    <p:extLst>
      <p:ext uri="{BB962C8B-B14F-4D97-AF65-F5344CB8AC3E}">
        <p14:creationId xmlns:p14="http://schemas.microsoft.com/office/powerpoint/2010/main" val="250234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EAD00E4-E723-42C5-8FE8-A497C90C1BA2}" type="slidenum">
              <a:rPr lang="zh-CN" altLang="en-US" smtClean="0"/>
              <a:pPr>
                <a:defRPr/>
              </a:pPr>
              <a:t>7</a:t>
            </a:fld>
            <a:endParaRPr lang="zh-CN" altLang="en-US"/>
          </a:p>
        </p:txBody>
      </p:sp>
    </p:spTree>
    <p:extLst>
      <p:ext uri="{BB962C8B-B14F-4D97-AF65-F5344CB8AC3E}">
        <p14:creationId xmlns:p14="http://schemas.microsoft.com/office/powerpoint/2010/main" val="25023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EAD00E4-E723-42C5-8FE8-A497C90C1BA2}" type="slidenum">
              <a:rPr lang="zh-CN" altLang="en-US" smtClean="0"/>
              <a:pPr>
                <a:defRPr/>
              </a:pPr>
              <a:t>8</a:t>
            </a:fld>
            <a:endParaRPr lang="zh-CN" altLang="en-US"/>
          </a:p>
        </p:txBody>
      </p:sp>
    </p:spTree>
    <p:extLst>
      <p:ext uri="{BB962C8B-B14F-4D97-AF65-F5344CB8AC3E}">
        <p14:creationId xmlns:p14="http://schemas.microsoft.com/office/powerpoint/2010/main" val="2502343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EAD00E4-E723-42C5-8FE8-A497C90C1BA2}" type="slidenum">
              <a:rPr lang="zh-CN" altLang="en-US" smtClean="0"/>
              <a:pPr>
                <a:defRPr/>
              </a:pPr>
              <a:t>9</a:t>
            </a:fld>
            <a:endParaRPr lang="zh-CN" altLang="en-US"/>
          </a:p>
        </p:txBody>
      </p:sp>
    </p:spTree>
    <p:extLst>
      <p:ext uri="{BB962C8B-B14F-4D97-AF65-F5344CB8AC3E}">
        <p14:creationId xmlns:p14="http://schemas.microsoft.com/office/powerpoint/2010/main" val="250234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EAD00E4-E723-42C5-8FE8-A497C90C1BA2}" type="slidenum">
              <a:rPr lang="zh-CN" altLang="en-US" smtClean="0"/>
              <a:pPr>
                <a:defRPr/>
              </a:pPr>
              <a:t>10</a:t>
            </a:fld>
            <a:endParaRPr lang="zh-CN" altLang="en-US"/>
          </a:p>
        </p:txBody>
      </p:sp>
    </p:spTree>
    <p:extLst>
      <p:ext uri="{BB962C8B-B14F-4D97-AF65-F5344CB8AC3E}">
        <p14:creationId xmlns:p14="http://schemas.microsoft.com/office/powerpoint/2010/main" val="2502343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EAD00E4-E723-42C5-8FE8-A497C90C1BA2}" type="slidenum">
              <a:rPr lang="zh-CN" altLang="en-US" smtClean="0"/>
              <a:pPr>
                <a:defRPr/>
              </a:pPr>
              <a:t>11</a:t>
            </a:fld>
            <a:endParaRPr lang="zh-CN" altLang="en-US"/>
          </a:p>
        </p:txBody>
      </p:sp>
    </p:spTree>
    <p:extLst>
      <p:ext uri="{BB962C8B-B14F-4D97-AF65-F5344CB8AC3E}">
        <p14:creationId xmlns:p14="http://schemas.microsoft.com/office/powerpoint/2010/main" val="2502343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EAD00E4-E723-42C5-8FE8-A497C90C1BA2}" type="slidenum">
              <a:rPr lang="zh-CN" altLang="en-US" smtClean="0"/>
              <a:pPr>
                <a:defRPr/>
              </a:pPr>
              <a:t>37</a:t>
            </a:fld>
            <a:endParaRPr lang="zh-CN" altLang="en-US"/>
          </a:p>
        </p:txBody>
      </p:sp>
    </p:spTree>
    <p:extLst>
      <p:ext uri="{BB962C8B-B14F-4D97-AF65-F5344CB8AC3E}">
        <p14:creationId xmlns:p14="http://schemas.microsoft.com/office/powerpoint/2010/main" val="2502343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3" name="Picture 2" descr="E:\yinfeifei\2012年工作项目\UFIDA用友 2012\用友 集团品推\李 莉\集团PPT模版2013\软件园版\png\9.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8600" y="195263"/>
            <a:ext cx="5699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7508875" y="6472238"/>
            <a:ext cx="1446213" cy="200025"/>
          </a:xfrm>
          <a:prstGeom prst="rect">
            <a:avLst/>
          </a:prstGeom>
          <a:no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700" b="1" dirty="0" err="1" smtClean="0">
                <a:solidFill>
                  <a:srgbClr val="A6A6A6"/>
                </a:solidFill>
                <a:cs typeface="Arial" charset="0"/>
              </a:rPr>
              <a:t>Yonyou</a:t>
            </a:r>
            <a:r>
              <a:rPr lang="en-US" altLang="zh-CN" sz="700" b="1" dirty="0" smtClean="0">
                <a:solidFill>
                  <a:srgbClr val="A6A6A6"/>
                </a:solidFill>
                <a:cs typeface="Arial" charset="0"/>
              </a:rPr>
              <a:t> Software Corporation</a:t>
            </a:r>
            <a:endParaRPr lang="zh-CN" altLang="en-US" sz="700" b="1" dirty="0" smtClean="0">
              <a:solidFill>
                <a:srgbClr val="A6A6A6"/>
              </a:solidFill>
              <a:cs typeface="Arial" charset="0"/>
            </a:endParaRPr>
          </a:p>
        </p:txBody>
      </p:sp>
      <p:sp>
        <p:nvSpPr>
          <p:cNvPr id="11" name="标题占位符 1"/>
          <p:cNvSpPr>
            <a:spLocks noGrp="1" noChangeArrowheads="1"/>
          </p:cNvSpPr>
          <p:nvPr>
            <p:ph type="title"/>
          </p:nvPr>
        </p:nvSpPr>
        <p:spPr bwMode="auto">
          <a:xfrm>
            <a:off x="457200" y="3929065"/>
            <a:ext cx="8229600" cy="792162"/>
          </a:xfrm>
          <a:prstGeom prst="rect">
            <a:avLst/>
          </a:prstGeom>
          <a:noFill/>
          <a:ln>
            <a:noFill/>
          </a:ln>
          <a:extLst/>
        </p:spPr>
        <p:txBody>
          <a:bodyPr vert="horz" wrap="square" lIns="91440" tIns="46800" rIns="91440" bIns="45720" numCol="1" anchor="ctr" anchorCtr="0" compatLnSpc="1">
            <a:prstTxWarp prst="textNoShape">
              <a:avLst/>
            </a:prstTxWarp>
          </a:bodyPr>
          <a:lstStyle>
            <a:lvl1pPr algn="ctr">
              <a:defRPr>
                <a:solidFill>
                  <a:srgbClr val="FF0000"/>
                </a:solidFill>
                <a:latin typeface="+mn-ea"/>
                <a:ea typeface="+mn-ea"/>
              </a:defRPr>
            </a:lvl1pPr>
          </a:lstStyle>
          <a:p>
            <a:pPr lvl="0"/>
            <a:r>
              <a:rPr lang="zh-CN" dirty="0" smtClean="0"/>
              <a:t>单击此处编辑母版标题样式</a:t>
            </a:r>
          </a:p>
        </p:txBody>
      </p:sp>
    </p:spTree>
    <p:extLst>
      <p:ext uri="{BB962C8B-B14F-4D97-AF65-F5344CB8AC3E}">
        <p14:creationId xmlns:p14="http://schemas.microsoft.com/office/powerpoint/2010/main" val="282527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9365631-3810-4CA4-9ECC-ECC491A39353}" type="datetimeFigureOut">
              <a:rPr lang="zh-CN" altLang="en-US"/>
              <a:pPr>
                <a:defRPr/>
              </a:pPr>
              <a:t>2013-7-23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E4566AA-2CD2-4AD0-BB71-08E59D6727AD}" type="slidenum">
              <a:rPr lang="zh-CN" altLang="en-US"/>
              <a:pPr>
                <a:defRPr/>
              </a:pPr>
              <a:t>‹#›</a:t>
            </a:fld>
            <a:endParaRPr lang="zh-CN" altLang="en-US"/>
          </a:p>
        </p:txBody>
      </p:sp>
    </p:spTree>
    <p:extLst>
      <p:ext uri="{BB962C8B-B14F-4D97-AF65-F5344CB8AC3E}">
        <p14:creationId xmlns:p14="http://schemas.microsoft.com/office/powerpoint/2010/main" val="31838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1BBE1C5-70CD-4065-B8DB-4E328C255C61}" type="datetimeFigureOut">
              <a:rPr lang="zh-CN" altLang="en-US"/>
              <a:pPr>
                <a:defRPr/>
              </a:pPr>
              <a:t>2013-7-23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38830AA-E5BA-4F87-B3A3-94625F4AFB45}" type="slidenum">
              <a:rPr lang="zh-CN" altLang="en-US"/>
              <a:pPr>
                <a:defRPr/>
              </a:pPr>
              <a:t>‹#›</a:t>
            </a:fld>
            <a:endParaRPr lang="zh-CN" altLang="en-US"/>
          </a:p>
        </p:txBody>
      </p:sp>
    </p:spTree>
    <p:extLst>
      <p:ext uri="{BB962C8B-B14F-4D97-AF65-F5344CB8AC3E}">
        <p14:creationId xmlns:p14="http://schemas.microsoft.com/office/powerpoint/2010/main" val="536578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9ABABD1-9D88-4382-AAFD-E99CE9C91ECB}" type="datetimeFigureOut">
              <a:rPr lang="zh-CN" altLang="en-US"/>
              <a:pPr>
                <a:defRPr/>
              </a:pPr>
              <a:t>2013-7-23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CA379B3-0785-4A82-AD4F-0C38D67551DE}" type="slidenum">
              <a:rPr lang="zh-CN" altLang="en-US"/>
              <a:pPr>
                <a:defRPr/>
              </a:pPr>
              <a:t>‹#›</a:t>
            </a:fld>
            <a:endParaRPr lang="zh-CN" altLang="en-US"/>
          </a:p>
        </p:txBody>
      </p:sp>
    </p:spTree>
    <p:extLst>
      <p:ext uri="{BB962C8B-B14F-4D97-AF65-F5344CB8AC3E}">
        <p14:creationId xmlns:p14="http://schemas.microsoft.com/office/powerpoint/2010/main" val="3054386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0933613-4C4B-47EC-88FE-E3DA4D36CFC9}" type="datetimeFigureOut">
              <a:rPr lang="zh-CN" altLang="en-US"/>
              <a:pPr>
                <a:defRPr/>
              </a:pPr>
              <a:t>2013-7-23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8E1C7C6-3182-48D3-A009-6876F6527D6D}" type="slidenum">
              <a:rPr lang="zh-CN" altLang="en-US"/>
              <a:pPr>
                <a:defRPr/>
              </a:pPr>
              <a:t>‹#›</a:t>
            </a:fld>
            <a:endParaRPr lang="zh-CN" altLang="en-US"/>
          </a:p>
        </p:txBody>
      </p:sp>
    </p:spTree>
    <p:extLst>
      <p:ext uri="{BB962C8B-B14F-4D97-AF65-F5344CB8AC3E}">
        <p14:creationId xmlns:p14="http://schemas.microsoft.com/office/powerpoint/2010/main" val="1431485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BA9AE11-0D0F-4B0F-B895-172B09E14779}" type="datetimeFigureOut">
              <a:rPr lang="zh-CN" altLang="en-US"/>
              <a:pPr>
                <a:defRPr/>
              </a:pPr>
              <a:t>2013-7-23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B49FDF4-2556-4043-BB10-CC70C7B77D8A}" type="slidenum">
              <a:rPr lang="zh-CN" altLang="en-US"/>
              <a:pPr>
                <a:defRPr/>
              </a:pPr>
              <a:t>‹#›</a:t>
            </a:fld>
            <a:endParaRPr lang="zh-CN" altLang="en-US"/>
          </a:p>
        </p:txBody>
      </p:sp>
    </p:spTree>
    <p:extLst>
      <p:ext uri="{BB962C8B-B14F-4D97-AF65-F5344CB8AC3E}">
        <p14:creationId xmlns:p14="http://schemas.microsoft.com/office/powerpoint/2010/main" val="3840457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43ED48C-F7B9-4B8A-B201-3359E7B064E8}" type="datetimeFigureOut">
              <a:rPr lang="zh-CN" altLang="en-US"/>
              <a:pPr>
                <a:defRPr/>
              </a:pPr>
              <a:t>2013-7-23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2134494-B9AA-4782-9005-EC734C450830}" type="slidenum">
              <a:rPr lang="zh-CN" altLang="en-US"/>
              <a:pPr>
                <a:defRPr/>
              </a:pPr>
              <a:t>‹#›</a:t>
            </a:fld>
            <a:endParaRPr lang="zh-CN" altLang="en-US"/>
          </a:p>
        </p:txBody>
      </p:sp>
    </p:spTree>
    <p:extLst>
      <p:ext uri="{BB962C8B-B14F-4D97-AF65-F5344CB8AC3E}">
        <p14:creationId xmlns:p14="http://schemas.microsoft.com/office/powerpoint/2010/main" val="126838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37CC1D3-3661-496A-A2E5-77ECC1C42492}" type="datetimeFigureOut">
              <a:rPr lang="zh-CN" altLang="en-US"/>
              <a:pPr>
                <a:defRPr/>
              </a:pPr>
              <a:t>2013-7-23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35EF167-7C16-455F-920E-00597A9FCD83}" type="slidenum">
              <a:rPr lang="zh-CN" altLang="en-US"/>
              <a:pPr>
                <a:defRPr/>
              </a:pPr>
              <a:t>‹#›</a:t>
            </a:fld>
            <a:endParaRPr lang="zh-CN" altLang="en-US"/>
          </a:p>
        </p:txBody>
      </p:sp>
    </p:spTree>
    <p:extLst>
      <p:ext uri="{BB962C8B-B14F-4D97-AF65-F5344CB8AC3E}">
        <p14:creationId xmlns:p14="http://schemas.microsoft.com/office/powerpoint/2010/main" val="266739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F6B8563-1237-4F26-A4F1-7FE84DFBF03B}" type="datetimeFigureOut">
              <a:rPr lang="zh-CN" altLang="en-US"/>
              <a:pPr>
                <a:defRPr/>
              </a:pPr>
              <a:t>2013-7-23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41F7D64-59C5-40E4-A8CA-563B29A38B6C}" type="slidenum">
              <a:rPr lang="zh-CN" altLang="en-US"/>
              <a:pPr>
                <a:defRPr/>
              </a:pPr>
              <a:t>‹#›</a:t>
            </a:fld>
            <a:endParaRPr lang="zh-CN" altLang="en-US"/>
          </a:p>
        </p:txBody>
      </p:sp>
    </p:spTree>
    <p:extLst>
      <p:ext uri="{BB962C8B-B14F-4D97-AF65-F5344CB8AC3E}">
        <p14:creationId xmlns:p14="http://schemas.microsoft.com/office/powerpoint/2010/main" val="3098103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37F4ABC-15D9-43B1-88E5-05E8AD3F20FB}" type="datetimeFigureOut">
              <a:rPr lang="zh-CN" altLang="en-US"/>
              <a:pPr>
                <a:defRPr/>
              </a:pPr>
              <a:t>2013-7-23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A19DCAC-3B38-4947-966C-1B367385C968}" type="slidenum">
              <a:rPr lang="zh-CN" altLang="en-US"/>
              <a:pPr>
                <a:defRPr/>
              </a:pPr>
              <a:t>‹#›</a:t>
            </a:fld>
            <a:endParaRPr lang="zh-CN" altLang="en-US"/>
          </a:p>
        </p:txBody>
      </p:sp>
    </p:spTree>
    <p:extLst>
      <p:ext uri="{BB962C8B-B14F-4D97-AF65-F5344CB8AC3E}">
        <p14:creationId xmlns:p14="http://schemas.microsoft.com/office/powerpoint/2010/main" val="544051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65DC302-488B-4D28-8420-A6B10E95B34C}" type="datetimeFigureOut">
              <a:rPr lang="zh-CN" altLang="en-US"/>
              <a:pPr>
                <a:defRPr/>
              </a:pPr>
              <a:t>2013-7-23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F16AC3-064C-45EE-9B50-C52718877F9D}" type="slidenum">
              <a:rPr lang="zh-CN" altLang="en-US"/>
              <a:pPr>
                <a:defRPr/>
              </a:pPr>
              <a:t>‹#›</a:t>
            </a:fld>
            <a:endParaRPr lang="zh-CN" altLang="en-US"/>
          </a:p>
        </p:txBody>
      </p:sp>
    </p:spTree>
    <p:extLst>
      <p:ext uri="{BB962C8B-B14F-4D97-AF65-F5344CB8AC3E}">
        <p14:creationId xmlns:p14="http://schemas.microsoft.com/office/powerpoint/2010/main" val="34377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2" descr="E:\yinfeifei\2012年工作项目\UFIDA用友 2012\用友 集团品推\李 莉\集团PPT模版2013\软件园版\png\5.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990600"/>
            <a:ext cx="91440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8600" y="195263"/>
            <a:ext cx="5699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7508875" y="6472238"/>
            <a:ext cx="1446213" cy="200025"/>
          </a:xfrm>
          <a:prstGeom prst="rect">
            <a:avLst/>
          </a:prstGeom>
          <a:no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700" b="1" dirty="0" err="1" smtClean="0">
                <a:solidFill>
                  <a:srgbClr val="A6A6A6"/>
                </a:solidFill>
                <a:cs typeface="Arial" charset="0"/>
              </a:rPr>
              <a:t>Yonyou</a:t>
            </a:r>
            <a:r>
              <a:rPr lang="en-US" altLang="zh-CN" sz="700" b="1" dirty="0" smtClean="0">
                <a:solidFill>
                  <a:srgbClr val="A6A6A6"/>
                </a:solidFill>
                <a:cs typeface="Arial" charset="0"/>
              </a:rPr>
              <a:t> Software Corporation</a:t>
            </a:r>
            <a:endParaRPr lang="zh-CN" altLang="en-US" sz="700" b="1" dirty="0" smtClean="0">
              <a:solidFill>
                <a:srgbClr val="A6A6A6"/>
              </a:solidFill>
              <a:cs typeface="Arial" charset="0"/>
            </a:endParaRPr>
          </a:p>
        </p:txBody>
      </p:sp>
      <p:sp>
        <p:nvSpPr>
          <p:cNvPr id="6" name="标题占位符 1"/>
          <p:cNvSpPr>
            <a:spLocks noGrp="1" noChangeArrowheads="1"/>
          </p:cNvSpPr>
          <p:nvPr>
            <p:ph type="title"/>
          </p:nvPr>
        </p:nvSpPr>
        <p:spPr bwMode="auto">
          <a:xfrm>
            <a:off x="457200" y="3352802"/>
            <a:ext cx="8229600" cy="792162"/>
          </a:xfrm>
          <a:prstGeom prst="rect">
            <a:avLst/>
          </a:prstGeom>
          <a:noFill/>
          <a:ln>
            <a:noFill/>
          </a:ln>
          <a:extLst/>
        </p:spPr>
        <p:txBody>
          <a:bodyPr vert="horz" wrap="square" lIns="91440" tIns="46800" rIns="91440" bIns="45720" numCol="1" anchor="ctr" anchorCtr="0" compatLnSpc="1">
            <a:prstTxWarp prst="textNoShape">
              <a:avLst/>
            </a:prstTxWarp>
          </a:bodyPr>
          <a:lstStyle>
            <a:lvl1pPr algn="ctr">
              <a:defRPr>
                <a:solidFill>
                  <a:srgbClr val="FF0000"/>
                </a:solidFill>
                <a:latin typeface="+mn-ea"/>
                <a:ea typeface="+mn-ea"/>
              </a:defRPr>
            </a:lvl1pPr>
          </a:lstStyle>
          <a:p>
            <a:pPr lvl="0"/>
            <a:r>
              <a:rPr lang="zh-CN" dirty="0" smtClean="0"/>
              <a:t>单击此处编辑母版标题样式</a:t>
            </a:r>
          </a:p>
        </p:txBody>
      </p:sp>
    </p:spTree>
    <p:extLst>
      <p:ext uri="{BB962C8B-B14F-4D97-AF65-F5344CB8AC3E}">
        <p14:creationId xmlns:p14="http://schemas.microsoft.com/office/powerpoint/2010/main" val="2139644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7099942-804B-4717-AEA2-385027B1A91F}" type="datetimeFigureOut">
              <a:rPr lang="zh-CN" altLang="en-US"/>
              <a:pPr>
                <a:defRPr/>
              </a:pPr>
              <a:t>2013-7-23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BF5D638-64DA-4E18-894A-7806C69D295C}" type="slidenum">
              <a:rPr lang="zh-CN" altLang="en-US"/>
              <a:pPr>
                <a:defRPr/>
              </a:pPr>
              <a:t>‹#›</a:t>
            </a:fld>
            <a:endParaRPr lang="zh-CN" altLang="en-US"/>
          </a:p>
        </p:txBody>
      </p:sp>
    </p:spTree>
    <p:extLst>
      <p:ext uri="{BB962C8B-B14F-4D97-AF65-F5344CB8AC3E}">
        <p14:creationId xmlns:p14="http://schemas.microsoft.com/office/powerpoint/2010/main" val="1241589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80F097E-72E7-4ED2-9A8E-7984F496FBE3}" type="datetimeFigureOut">
              <a:rPr lang="zh-CN" altLang="en-US"/>
              <a:pPr>
                <a:defRPr/>
              </a:pPr>
              <a:t>2013-7-23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24B0245-7EBB-48C3-A104-A68BDABB7764}" type="slidenum">
              <a:rPr lang="zh-CN" altLang="en-US"/>
              <a:pPr>
                <a:defRPr/>
              </a:pPr>
              <a:t>‹#›</a:t>
            </a:fld>
            <a:endParaRPr lang="zh-CN" altLang="en-US"/>
          </a:p>
        </p:txBody>
      </p:sp>
    </p:spTree>
    <p:extLst>
      <p:ext uri="{BB962C8B-B14F-4D97-AF65-F5344CB8AC3E}">
        <p14:creationId xmlns:p14="http://schemas.microsoft.com/office/powerpoint/2010/main" val="2799523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05C566B9-5EBF-4C7A-8E20-570B19629555}" type="datetimeFigureOut">
              <a:rPr lang="zh-CN" altLang="en-US"/>
              <a:pPr>
                <a:defRPr/>
              </a:pPr>
              <a:t>2013-7-23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9BA4262-3900-4AED-8AF1-22D3E23EA810}" type="slidenum">
              <a:rPr lang="zh-CN" altLang="en-US"/>
              <a:pPr>
                <a:defRPr/>
              </a:pPr>
              <a:t>‹#›</a:t>
            </a:fld>
            <a:endParaRPr lang="zh-CN" altLang="en-US"/>
          </a:p>
        </p:txBody>
      </p:sp>
    </p:spTree>
    <p:extLst>
      <p:ext uri="{BB962C8B-B14F-4D97-AF65-F5344CB8AC3E}">
        <p14:creationId xmlns:p14="http://schemas.microsoft.com/office/powerpoint/2010/main" val="795950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18BA899-B94E-4084-A0AC-CDC35D9EAFC1}" type="datetimeFigureOut">
              <a:rPr lang="zh-CN" altLang="en-US"/>
              <a:pPr>
                <a:defRPr/>
              </a:pPr>
              <a:t>2013-7-23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5C05CBC-3C3F-4A1E-B324-82B41FEAC35B}" type="slidenum">
              <a:rPr lang="zh-CN" altLang="en-US"/>
              <a:pPr>
                <a:defRPr/>
              </a:pPr>
              <a:t>‹#›</a:t>
            </a:fld>
            <a:endParaRPr lang="zh-CN" altLang="en-US"/>
          </a:p>
        </p:txBody>
      </p:sp>
    </p:spTree>
    <p:extLst>
      <p:ext uri="{BB962C8B-B14F-4D97-AF65-F5344CB8AC3E}">
        <p14:creationId xmlns:p14="http://schemas.microsoft.com/office/powerpoint/2010/main" val="4140527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DF8D749-E36A-4EAE-B994-78BF71B934DC}" type="datetimeFigureOut">
              <a:rPr lang="zh-CN" altLang="en-US"/>
              <a:pPr>
                <a:defRPr/>
              </a:pPr>
              <a:t>2013-7-23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240BAFF-C7F5-45D7-AEB6-A6462C0F249A}" type="slidenum">
              <a:rPr lang="zh-CN" altLang="en-US"/>
              <a:pPr>
                <a:defRPr/>
              </a:pPr>
              <a:t>‹#›</a:t>
            </a:fld>
            <a:endParaRPr lang="zh-CN" altLang="en-US"/>
          </a:p>
        </p:txBody>
      </p:sp>
    </p:spTree>
    <p:extLst>
      <p:ext uri="{BB962C8B-B14F-4D97-AF65-F5344CB8AC3E}">
        <p14:creationId xmlns:p14="http://schemas.microsoft.com/office/powerpoint/2010/main" val="4355341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6BED7A2-51EB-4A27-995B-6603222C72A0}" type="datetimeFigureOut">
              <a:rPr lang="zh-CN" altLang="en-US"/>
              <a:pPr>
                <a:defRPr/>
              </a:pPr>
              <a:t>2013-7-23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FE72F2C-F59A-442C-938F-1AF8BF031287}" type="slidenum">
              <a:rPr lang="zh-CN" altLang="en-US"/>
              <a:pPr>
                <a:defRPr/>
              </a:pPr>
              <a:t>‹#›</a:t>
            </a:fld>
            <a:endParaRPr lang="zh-CN" altLang="en-US"/>
          </a:p>
        </p:txBody>
      </p:sp>
    </p:spTree>
    <p:extLst>
      <p:ext uri="{BB962C8B-B14F-4D97-AF65-F5344CB8AC3E}">
        <p14:creationId xmlns:p14="http://schemas.microsoft.com/office/powerpoint/2010/main" val="23096899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9BE28D7-1833-46DB-9CCA-CA9E34F6B703}" type="datetimeFigureOut">
              <a:rPr lang="zh-CN" altLang="en-US"/>
              <a:pPr>
                <a:defRPr/>
              </a:pPr>
              <a:t>2013-7-23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2A60D5F-DC24-4C35-A95E-910F3C46CAEE}" type="slidenum">
              <a:rPr lang="zh-CN" altLang="en-US"/>
              <a:pPr>
                <a:defRPr/>
              </a:pPr>
              <a:t>‹#›</a:t>
            </a:fld>
            <a:endParaRPr lang="zh-CN" altLang="en-US"/>
          </a:p>
        </p:txBody>
      </p:sp>
    </p:spTree>
    <p:extLst>
      <p:ext uri="{BB962C8B-B14F-4D97-AF65-F5344CB8AC3E}">
        <p14:creationId xmlns:p14="http://schemas.microsoft.com/office/powerpoint/2010/main" val="1497952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8BF6E1F-608C-47FA-B92B-EE2809E9DBB7}" type="datetimeFigureOut">
              <a:rPr lang="zh-CN" altLang="en-US"/>
              <a:pPr>
                <a:defRPr/>
              </a:pPr>
              <a:t>2013-7-23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6802AF7-C6CB-4641-B7A9-41A2476B0C36}" type="slidenum">
              <a:rPr lang="zh-CN" altLang="en-US"/>
              <a:pPr>
                <a:defRPr/>
              </a:pPr>
              <a:t>‹#›</a:t>
            </a:fld>
            <a:endParaRPr lang="zh-CN" altLang="en-US"/>
          </a:p>
        </p:txBody>
      </p:sp>
    </p:spTree>
    <p:extLst>
      <p:ext uri="{BB962C8B-B14F-4D97-AF65-F5344CB8AC3E}">
        <p14:creationId xmlns:p14="http://schemas.microsoft.com/office/powerpoint/2010/main" val="33644489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13B7BC2-0F02-438D-9800-DAFFFB5DAB51}" type="datetimeFigureOut">
              <a:rPr lang="zh-CN" altLang="en-US"/>
              <a:pPr>
                <a:defRPr/>
              </a:pPr>
              <a:t>2013-7-23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3DD3BB-DB23-4A19-A19D-265CF8FEB323}" type="slidenum">
              <a:rPr lang="zh-CN" altLang="en-US"/>
              <a:pPr>
                <a:defRPr/>
              </a:pPr>
              <a:t>‹#›</a:t>
            </a:fld>
            <a:endParaRPr lang="zh-CN" altLang="en-US"/>
          </a:p>
        </p:txBody>
      </p:sp>
    </p:spTree>
    <p:extLst>
      <p:ext uri="{BB962C8B-B14F-4D97-AF65-F5344CB8AC3E}">
        <p14:creationId xmlns:p14="http://schemas.microsoft.com/office/powerpoint/2010/main" val="2971042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EFDDE39-8ECE-4D08-A781-07AC0BABC5EB}" type="datetimeFigureOut">
              <a:rPr lang="zh-CN" altLang="en-US"/>
              <a:pPr>
                <a:defRPr/>
              </a:pPr>
              <a:t>2013-7-23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2284BBA-E893-4E9C-B402-FE1D4FA0F75A}" type="slidenum">
              <a:rPr lang="zh-CN" altLang="en-US"/>
              <a:pPr>
                <a:defRPr/>
              </a:pPr>
              <a:t>‹#›</a:t>
            </a:fld>
            <a:endParaRPr lang="zh-CN" altLang="en-US"/>
          </a:p>
        </p:txBody>
      </p:sp>
    </p:spTree>
    <p:extLst>
      <p:ext uri="{BB962C8B-B14F-4D97-AF65-F5344CB8AC3E}">
        <p14:creationId xmlns:p14="http://schemas.microsoft.com/office/powerpoint/2010/main" val="91742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Picture 7" descr="E:\yinfeifei\2012年工作项目\UFIDA用友 2012\用友大企业私有云 李凯\9.4传统企业电商之路PPT美化\png\5.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0"/>
            <a:ext cx="915352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195263"/>
            <a:ext cx="5699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7508875" y="6472238"/>
            <a:ext cx="1446213" cy="200025"/>
          </a:xfrm>
          <a:prstGeom prst="rect">
            <a:avLst/>
          </a:prstGeom>
          <a:no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700" b="1" dirty="0" err="1" smtClean="0">
                <a:solidFill>
                  <a:srgbClr val="A6A6A6"/>
                </a:solidFill>
                <a:cs typeface="Arial" charset="0"/>
              </a:rPr>
              <a:t>Yonyou</a:t>
            </a:r>
            <a:r>
              <a:rPr lang="en-US" altLang="zh-CN" sz="700" b="1" dirty="0" smtClean="0">
                <a:solidFill>
                  <a:srgbClr val="A6A6A6"/>
                </a:solidFill>
                <a:cs typeface="Arial" charset="0"/>
              </a:rPr>
              <a:t> Software Corporation</a:t>
            </a:r>
            <a:endParaRPr lang="zh-CN" altLang="en-US" sz="700" b="1" dirty="0" smtClean="0">
              <a:solidFill>
                <a:srgbClr val="A6A6A6"/>
              </a:solidFill>
              <a:cs typeface="Arial" charset="0"/>
            </a:endParaRPr>
          </a:p>
        </p:txBody>
      </p:sp>
    </p:spTree>
    <p:extLst>
      <p:ext uri="{BB962C8B-B14F-4D97-AF65-F5344CB8AC3E}">
        <p14:creationId xmlns:p14="http://schemas.microsoft.com/office/powerpoint/2010/main" val="43422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2000" y="195263"/>
            <a:ext cx="5699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634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3" name="Picture 3" descr="E:\yinfeifei\2012年工作项目\UFIDA用友 2012\用友 集团品推\李 莉\集团PPT模版2013\软件园版\png\1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39750"/>
            <a:ext cx="914400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195263"/>
            <a:ext cx="5699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0" y="6716713"/>
            <a:ext cx="9144000" cy="150812"/>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TextBox 5"/>
          <p:cNvSpPr txBox="1">
            <a:spLocks noChangeArrowheads="1"/>
          </p:cNvSpPr>
          <p:nvPr userDrawn="1"/>
        </p:nvSpPr>
        <p:spPr bwMode="auto">
          <a:xfrm>
            <a:off x="7508875" y="6472238"/>
            <a:ext cx="1446213" cy="200025"/>
          </a:xfrm>
          <a:prstGeom prst="rect">
            <a:avLst/>
          </a:prstGeom>
          <a:no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700" b="1" dirty="0" err="1" smtClean="0">
                <a:solidFill>
                  <a:srgbClr val="A6A6A6"/>
                </a:solidFill>
                <a:cs typeface="Arial" charset="0"/>
              </a:rPr>
              <a:t>Yonyou</a:t>
            </a:r>
            <a:r>
              <a:rPr lang="en-US" altLang="zh-CN" sz="700" b="1" dirty="0" smtClean="0">
                <a:solidFill>
                  <a:srgbClr val="A6A6A6"/>
                </a:solidFill>
                <a:cs typeface="Arial" charset="0"/>
              </a:rPr>
              <a:t> Software Corporation</a:t>
            </a:r>
            <a:endParaRPr lang="zh-CN" altLang="en-US" sz="700" b="1" dirty="0" smtClean="0">
              <a:solidFill>
                <a:srgbClr val="A6A6A6"/>
              </a:solidFill>
              <a:cs typeface="Arial" charset="0"/>
            </a:endParaRPr>
          </a:p>
        </p:txBody>
      </p:sp>
      <p:sp>
        <p:nvSpPr>
          <p:cNvPr id="8" name="标题 1"/>
          <p:cNvSpPr>
            <a:spLocks noGrp="1"/>
          </p:cNvSpPr>
          <p:nvPr>
            <p:ph type="title"/>
          </p:nvPr>
        </p:nvSpPr>
        <p:spPr>
          <a:xfrm>
            <a:off x="304912" y="152486"/>
            <a:ext cx="7391422" cy="424717"/>
          </a:xfrm>
          <a:prstGeom prst="rect">
            <a:avLst/>
          </a:prstGeom>
        </p:spPr>
        <p:txBody>
          <a:bodyPr/>
          <a:lstStyle>
            <a:lvl1pPr algn="l">
              <a:defRPr sz="2400">
                <a:solidFill>
                  <a:srgbClr val="FF000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04788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pic>
        <p:nvPicPr>
          <p:cNvPr id="3"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82000" y="195263"/>
            <a:ext cx="5699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6716713"/>
            <a:ext cx="9144000" cy="150812"/>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TextBox 4"/>
          <p:cNvSpPr txBox="1">
            <a:spLocks noChangeArrowheads="1"/>
          </p:cNvSpPr>
          <p:nvPr userDrawn="1"/>
        </p:nvSpPr>
        <p:spPr bwMode="auto">
          <a:xfrm>
            <a:off x="7508875" y="6472238"/>
            <a:ext cx="1446213" cy="200025"/>
          </a:xfrm>
          <a:prstGeom prst="rect">
            <a:avLst/>
          </a:prstGeom>
          <a:no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700" b="1" dirty="0" err="1" smtClean="0">
                <a:solidFill>
                  <a:srgbClr val="A6A6A6"/>
                </a:solidFill>
                <a:cs typeface="Arial" charset="0"/>
              </a:rPr>
              <a:t>Yonyou</a:t>
            </a:r>
            <a:r>
              <a:rPr lang="en-US" altLang="zh-CN" sz="700" b="1" dirty="0" smtClean="0">
                <a:solidFill>
                  <a:srgbClr val="A6A6A6"/>
                </a:solidFill>
                <a:cs typeface="Arial" charset="0"/>
              </a:rPr>
              <a:t> Software Corporation</a:t>
            </a:r>
            <a:endParaRPr lang="zh-CN" altLang="en-US" sz="700" b="1" dirty="0" smtClean="0">
              <a:solidFill>
                <a:srgbClr val="A6A6A6"/>
              </a:solidFill>
              <a:cs typeface="Arial" charset="0"/>
            </a:endParaRPr>
          </a:p>
        </p:txBody>
      </p:sp>
      <p:sp>
        <p:nvSpPr>
          <p:cNvPr id="7" name="标题 1"/>
          <p:cNvSpPr>
            <a:spLocks noGrp="1"/>
          </p:cNvSpPr>
          <p:nvPr>
            <p:ph type="title"/>
          </p:nvPr>
        </p:nvSpPr>
        <p:spPr>
          <a:xfrm>
            <a:off x="304912" y="152486"/>
            <a:ext cx="7391422" cy="424717"/>
          </a:xfrm>
          <a:prstGeom prst="rect">
            <a:avLst/>
          </a:prstGeom>
        </p:spPr>
        <p:txBody>
          <a:bodyPr/>
          <a:lstStyle>
            <a:lvl1pPr algn="l">
              <a:defRPr sz="2400">
                <a:solidFill>
                  <a:srgbClr val="FF0000"/>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38691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2" name="Picture 4" descr="E:\yinfeifei\2013年工作项目\yonyou用友 2013\用友 集团品推\集团PPT模版2013\软件园版\png\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b="11415"/>
          <a:stretch>
            <a:fillRect/>
          </a:stretch>
        </p:blipFill>
        <p:spPr bwMode="auto">
          <a:xfrm>
            <a:off x="0" y="3956050"/>
            <a:ext cx="9144000"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userDrawn="1"/>
        </p:nvSpPr>
        <p:spPr bwMode="auto">
          <a:xfrm>
            <a:off x="7508875" y="6472238"/>
            <a:ext cx="1446213" cy="200025"/>
          </a:xfrm>
          <a:prstGeom prst="rect">
            <a:avLst/>
          </a:prstGeom>
          <a:noFill/>
          <a:ln>
            <a:noFill/>
          </a:ln>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700" b="1" dirty="0" err="1" smtClean="0">
                <a:solidFill>
                  <a:schemeClr val="bg1"/>
                </a:solidFill>
                <a:cs typeface="Arial" charset="0"/>
              </a:rPr>
              <a:t>Yonyou</a:t>
            </a:r>
            <a:r>
              <a:rPr lang="en-US" altLang="zh-CN" sz="700" b="1" dirty="0" smtClean="0">
                <a:solidFill>
                  <a:schemeClr val="bg1"/>
                </a:solidFill>
                <a:cs typeface="Arial" charset="0"/>
              </a:rPr>
              <a:t> Software Corporation</a:t>
            </a:r>
            <a:endParaRPr lang="zh-CN" altLang="en-US" sz="700" b="1" dirty="0" smtClean="0">
              <a:solidFill>
                <a:schemeClr val="bg1"/>
              </a:solidFill>
              <a:cs typeface="Arial" charset="0"/>
            </a:endParaRPr>
          </a:p>
        </p:txBody>
      </p:sp>
      <p:pic>
        <p:nvPicPr>
          <p:cNvPr id="4" name="Picture 4" descr="E:\yinfeifei\2013年工作项目\yonyou用友 2013\用友 集团品推\集团PPT模版2013\软件园版\png\l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619375" y="2514600"/>
            <a:ext cx="4214813"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203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DD48804-50C6-43E1-AD29-CD7D46DC3370}" type="datetimeFigureOut">
              <a:rPr lang="zh-CN" altLang="en-US"/>
              <a:pPr>
                <a:defRPr/>
              </a:pPr>
              <a:t>2013-7-23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4774B5D-3360-4C0F-B2A7-4ADCE162579B}" type="slidenum">
              <a:rPr lang="zh-CN" altLang="en-US"/>
              <a:pPr>
                <a:defRPr/>
              </a:pPr>
              <a:t>‹#›</a:t>
            </a:fld>
            <a:endParaRPr lang="zh-CN" altLang="en-US"/>
          </a:p>
        </p:txBody>
      </p:sp>
    </p:spTree>
    <p:extLst>
      <p:ext uri="{BB962C8B-B14F-4D97-AF65-F5344CB8AC3E}">
        <p14:creationId xmlns:p14="http://schemas.microsoft.com/office/powerpoint/2010/main" val="246060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47927F5-83C2-4521-AF5D-2B4E169583B2}" type="datetimeFigureOut">
              <a:rPr lang="zh-CN" altLang="en-US"/>
              <a:pPr>
                <a:defRPr/>
              </a:pPr>
              <a:t>2013-7-23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3945F6F-686D-4B84-8A8E-7F07E900DECE}" type="slidenum">
              <a:rPr lang="zh-CN" altLang="en-US"/>
              <a:pPr>
                <a:defRPr/>
              </a:pPr>
              <a:t>‹#›</a:t>
            </a:fld>
            <a:endParaRPr lang="zh-CN" altLang="en-US"/>
          </a:p>
        </p:txBody>
      </p:sp>
    </p:spTree>
    <p:extLst>
      <p:ext uri="{BB962C8B-B14F-4D97-AF65-F5344CB8AC3E}">
        <p14:creationId xmlns:p14="http://schemas.microsoft.com/office/powerpoint/2010/main" val="254642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271" r:id="rId1"/>
    <p:sldLayoutId id="2147484272" r:id="rId2"/>
    <p:sldLayoutId id="2147484273" r:id="rId3"/>
    <p:sldLayoutId id="2147484274" r:id="rId4"/>
    <p:sldLayoutId id="2147484275" r:id="rId5"/>
    <p:sldLayoutId id="2147484276" r:id="rId6"/>
    <p:sldLayoutId id="2147484277" r:id="rId7"/>
  </p:sldLayoutIdLst>
  <p:txStyles>
    <p:titleStyle>
      <a:lvl1pPr algn="l" rtl="0" eaLnBrk="0" fontAlgn="base" hangingPunct="0">
        <a:spcBef>
          <a:spcPct val="0"/>
        </a:spcBef>
        <a:spcAft>
          <a:spcPct val="0"/>
        </a:spcAft>
        <a:defRPr sz="2800">
          <a:solidFill>
            <a:srgbClr val="C00000"/>
          </a:solidFill>
          <a:latin typeface="+mj-lt"/>
          <a:ea typeface="+mj-ea"/>
          <a:cs typeface="+mj-cs"/>
        </a:defRPr>
      </a:lvl1pPr>
      <a:lvl2pPr algn="l" rtl="0" eaLnBrk="0" fontAlgn="base" hangingPunct="0">
        <a:spcBef>
          <a:spcPct val="0"/>
        </a:spcBef>
        <a:spcAft>
          <a:spcPct val="0"/>
        </a:spcAft>
        <a:defRPr sz="2800">
          <a:solidFill>
            <a:srgbClr val="C00000"/>
          </a:solidFill>
          <a:latin typeface="Calibri" pitchFamily="34" charset="0"/>
          <a:ea typeface="黑体" pitchFamily="2" charset="-122"/>
        </a:defRPr>
      </a:lvl2pPr>
      <a:lvl3pPr algn="l" rtl="0" eaLnBrk="0" fontAlgn="base" hangingPunct="0">
        <a:spcBef>
          <a:spcPct val="0"/>
        </a:spcBef>
        <a:spcAft>
          <a:spcPct val="0"/>
        </a:spcAft>
        <a:defRPr sz="2800">
          <a:solidFill>
            <a:srgbClr val="C00000"/>
          </a:solidFill>
          <a:latin typeface="Calibri" pitchFamily="34" charset="0"/>
          <a:ea typeface="黑体" pitchFamily="2" charset="-122"/>
        </a:defRPr>
      </a:lvl3pPr>
      <a:lvl4pPr algn="l" rtl="0" eaLnBrk="0" fontAlgn="base" hangingPunct="0">
        <a:spcBef>
          <a:spcPct val="0"/>
        </a:spcBef>
        <a:spcAft>
          <a:spcPct val="0"/>
        </a:spcAft>
        <a:defRPr sz="2800">
          <a:solidFill>
            <a:srgbClr val="C00000"/>
          </a:solidFill>
          <a:latin typeface="Calibri" pitchFamily="34" charset="0"/>
          <a:ea typeface="黑体" pitchFamily="2" charset="-122"/>
        </a:defRPr>
      </a:lvl4pPr>
      <a:lvl5pPr algn="l" rtl="0" eaLnBrk="0" fontAlgn="base" hangingPunct="0">
        <a:spcBef>
          <a:spcPct val="0"/>
        </a:spcBef>
        <a:spcAft>
          <a:spcPct val="0"/>
        </a:spcAft>
        <a:defRPr sz="2800">
          <a:solidFill>
            <a:srgbClr val="C00000"/>
          </a:solidFill>
          <a:latin typeface="Calibri" pitchFamily="34" charset="0"/>
          <a:ea typeface="黑体" pitchFamily="2" charset="-122"/>
        </a:defRPr>
      </a:lvl5pPr>
      <a:lvl6pPr marL="457200" algn="l" rtl="0" eaLnBrk="0" fontAlgn="base" hangingPunct="0">
        <a:spcBef>
          <a:spcPct val="0"/>
        </a:spcBef>
        <a:spcAft>
          <a:spcPct val="0"/>
        </a:spcAft>
        <a:defRPr sz="2800">
          <a:solidFill>
            <a:srgbClr val="C00000"/>
          </a:solidFill>
          <a:latin typeface="Calibri" pitchFamily="34" charset="0"/>
          <a:ea typeface="黑体" pitchFamily="2" charset="-122"/>
        </a:defRPr>
      </a:lvl6pPr>
      <a:lvl7pPr marL="914400" algn="l" rtl="0" eaLnBrk="0" fontAlgn="base" hangingPunct="0">
        <a:spcBef>
          <a:spcPct val="0"/>
        </a:spcBef>
        <a:spcAft>
          <a:spcPct val="0"/>
        </a:spcAft>
        <a:defRPr sz="2800">
          <a:solidFill>
            <a:srgbClr val="C00000"/>
          </a:solidFill>
          <a:latin typeface="Calibri" pitchFamily="34" charset="0"/>
          <a:ea typeface="黑体" pitchFamily="2" charset="-122"/>
        </a:defRPr>
      </a:lvl7pPr>
      <a:lvl8pPr marL="1371600" algn="l" rtl="0" eaLnBrk="0" fontAlgn="base" hangingPunct="0">
        <a:spcBef>
          <a:spcPct val="0"/>
        </a:spcBef>
        <a:spcAft>
          <a:spcPct val="0"/>
        </a:spcAft>
        <a:defRPr sz="2800">
          <a:solidFill>
            <a:srgbClr val="C00000"/>
          </a:solidFill>
          <a:latin typeface="Calibri" pitchFamily="34" charset="0"/>
          <a:ea typeface="黑体" pitchFamily="2" charset="-122"/>
        </a:defRPr>
      </a:lvl8pPr>
      <a:lvl9pPr marL="1828800" algn="l" rtl="0" eaLnBrk="0" fontAlgn="base" hangingPunct="0">
        <a:spcBef>
          <a:spcPct val="0"/>
        </a:spcBef>
        <a:spcAft>
          <a:spcPct val="0"/>
        </a:spcAft>
        <a:defRPr sz="2800">
          <a:solidFill>
            <a:srgbClr val="C00000"/>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SzPct val="90000"/>
        <a:buBlip>
          <a:blip r:embed="rId9"/>
        </a:buBlip>
        <a:defRPr sz="2000">
          <a:solidFill>
            <a:schemeClr val="tx1"/>
          </a:solidFill>
          <a:latin typeface="+mn-lt"/>
          <a:ea typeface="+mn-ea"/>
          <a:cs typeface="+mn-cs"/>
        </a:defRPr>
      </a:lvl1pPr>
      <a:lvl2pPr marL="742950" indent="-285750" algn="l" rtl="0" eaLnBrk="0" fontAlgn="base" hangingPunct="0">
        <a:spcBef>
          <a:spcPct val="20000"/>
        </a:spcBef>
        <a:spcAft>
          <a:spcPct val="0"/>
        </a:spcAft>
        <a:buSzPct val="75000"/>
        <a:buBlip>
          <a:blip r:embed="rId10"/>
        </a:buBlip>
        <a:defRPr>
          <a:solidFill>
            <a:schemeClr val="tx1"/>
          </a:solidFill>
          <a:latin typeface="+mn-lt"/>
          <a:ea typeface="+mn-ea"/>
        </a:defRPr>
      </a:lvl2pPr>
      <a:lvl3pPr marL="1143000" indent="-228600" algn="l" rtl="0" eaLnBrk="0" fontAlgn="base" hangingPunct="0">
        <a:spcBef>
          <a:spcPct val="20000"/>
        </a:spcBef>
        <a:spcAft>
          <a:spcPct val="0"/>
        </a:spcAft>
        <a:buSzPct val="50000"/>
        <a:buBlip>
          <a:blip r:embed="rId10"/>
        </a:buBlip>
        <a:defRPr sz="16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宋体" pitchFamily="2" charset="-122"/>
              </a:defRPr>
            </a:lvl1pPr>
          </a:lstStyle>
          <a:p>
            <a:pPr>
              <a:defRPr/>
            </a:pPr>
            <a:fld id="{E043AE1B-D0C1-40D4-9FCA-CE3062427B27}" type="datetimeFigureOut">
              <a:rPr lang="zh-CN" altLang="en-US"/>
              <a:pPr>
                <a:defRPr/>
              </a:pPr>
              <a:t>2013-7-23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宋体" pitchFamily="2" charset="-122"/>
              </a:defRPr>
            </a:lvl1pPr>
          </a:lstStyle>
          <a:p>
            <a:pPr>
              <a:defRPr/>
            </a:pPr>
            <a:fld id="{B930675B-9D59-42E6-B545-8183BBF32A4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宋体" pitchFamily="2" charset="-122"/>
              </a:defRPr>
            </a:lvl1pPr>
          </a:lstStyle>
          <a:p>
            <a:pPr>
              <a:defRPr/>
            </a:pPr>
            <a:fld id="{81AD4BF4-17B9-42C3-81E9-D262D89B6D05}" type="datetimeFigureOut">
              <a:rPr lang="zh-CN" altLang="en-US"/>
              <a:pPr>
                <a:defRPr/>
              </a:pPr>
              <a:t>2013-7-23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宋体" pitchFamily="2" charset="-122"/>
              </a:defRPr>
            </a:lvl1pPr>
          </a:lstStyle>
          <a:p>
            <a:pPr>
              <a:defRPr/>
            </a:pPr>
            <a:fld id="{8EBC1670-42E7-45B7-8A61-27267FB7FB2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34.wmf"/><Relationship Id="rId5" Type="http://schemas.openxmlformats.org/officeDocument/2006/relationships/oleObject" Target="../embeddings/oleObject3.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39.wmf"/><Relationship Id="rId5" Type="http://schemas.openxmlformats.org/officeDocument/2006/relationships/oleObject" Target="../embeddings/oleObject8.bin"/><Relationship Id="rId4" Type="http://schemas.openxmlformats.org/officeDocument/2006/relationships/image" Target="../media/image3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46.wmf"/><Relationship Id="rId2" Type="http://schemas.openxmlformats.org/officeDocument/2006/relationships/slideLayout" Target="../slideLayouts/slideLayout5.xml"/><Relationship Id="rId16" Type="http://schemas.openxmlformats.org/officeDocument/2006/relationships/image" Target="../media/image48.wmf"/><Relationship Id="rId1" Type="http://schemas.openxmlformats.org/officeDocument/2006/relationships/vmlDrawing" Target="../drawings/vmlDrawing5.vml"/><Relationship Id="rId6" Type="http://schemas.openxmlformats.org/officeDocument/2006/relationships/image" Target="../media/image43.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13.bin"/><Relationship Id="rId14" Type="http://schemas.openxmlformats.org/officeDocument/2006/relationships/image" Target="../media/image47.wmf"/></Relationships>
</file>

<file path=ppt/slides/_rels/slide2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53.w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50.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59.wmf"/><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56.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25.bin"/><Relationship Id="rId14" Type="http://schemas.openxmlformats.org/officeDocument/2006/relationships/image" Target="../media/image60.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62.wmf"/><Relationship Id="rId5" Type="http://schemas.openxmlformats.org/officeDocument/2006/relationships/oleObject" Target="../embeddings/oleObject29.bin"/><Relationship Id="rId4" Type="http://schemas.openxmlformats.org/officeDocument/2006/relationships/image" Target="../media/image61.wmf"/></Relationships>
</file>

<file path=ppt/slides/_rels/slide3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10.xml"/><Relationship Id="rId7" Type="http://schemas.openxmlformats.org/officeDocument/2006/relationships/image" Target="../media/image67.wmf"/><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33.bin"/><Relationship Id="rId5" Type="http://schemas.openxmlformats.org/officeDocument/2006/relationships/image" Target="../media/image66.wmf"/><Relationship Id="rId4" Type="http://schemas.openxmlformats.org/officeDocument/2006/relationships/oleObject" Target="../embeddings/oleObject32.bin"/><Relationship Id="rId9" Type="http://schemas.openxmlformats.org/officeDocument/2006/relationships/image" Target="../media/image6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 Id="rId4" Type="http://schemas.openxmlformats.org/officeDocument/2006/relationships/image" Target="../media/image71.png"/></Relationships>
</file>

<file path=ppt/slides/_rels/slide4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3352800"/>
            <a:ext cx="8229600" cy="792163"/>
          </a:xfrm>
        </p:spPr>
        <p:txBody>
          <a:bodyPr/>
          <a:lstStyle/>
          <a:p>
            <a:pPr>
              <a:defRPr/>
            </a:pPr>
            <a:r>
              <a:rPr lang="en-US" altLang="zh-CN" dirty="0" smtClean="0"/>
              <a:t>R</a:t>
            </a:r>
            <a:r>
              <a:rPr lang="zh-CN" altLang="en-US" dirty="0" smtClean="0"/>
              <a:t>语言与时间序列分析</a:t>
            </a:r>
            <a:endParaRPr lang="zh-CN" altLang="en-US" dirty="0"/>
          </a:p>
        </p:txBody>
      </p:sp>
      <p:sp>
        <p:nvSpPr>
          <p:cNvPr id="6" name="TextBox 4"/>
          <p:cNvSpPr txBox="1">
            <a:spLocks noChangeArrowheads="1"/>
          </p:cNvSpPr>
          <p:nvPr/>
        </p:nvSpPr>
        <p:spPr bwMode="auto">
          <a:xfrm>
            <a:off x="6420786" y="5334000"/>
            <a:ext cx="1809471" cy="824841"/>
          </a:xfrm>
          <a:prstGeom prst="rect">
            <a:avLst/>
          </a:prstGeom>
          <a:noFill/>
          <a:ln>
            <a:noFill/>
          </a:ln>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20000"/>
              </a:spcBef>
              <a:buFont typeface="Arial" charset="0"/>
              <a:buNone/>
              <a:defRPr/>
            </a:pPr>
            <a:r>
              <a:rPr lang="en-US" altLang="zh-CN" sz="1400" dirty="0" smtClean="0">
                <a:solidFill>
                  <a:schemeClr val="bg1">
                    <a:lumMod val="50000"/>
                  </a:schemeClr>
                </a:solidFill>
                <a:latin typeface="微软雅黑" pitchFamily="34" charset="-122"/>
                <a:ea typeface="微软雅黑" pitchFamily="34" charset="-122"/>
              </a:rPr>
              <a:t>UAP</a:t>
            </a:r>
            <a:r>
              <a:rPr lang="zh-CN" altLang="en-US" sz="1400" dirty="0" smtClean="0">
                <a:solidFill>
                  <a:schemeClr val="bg1">
                    <a:lumMod val="50000"/>
                  </a:schemeClr>
                </a:solidFill>
                <a:latin typeface="微软雅黑" pitchFamily="34" charset="-122"/>
                <a:ea typeface="微软雅黑" pitchFamily="34" charset="-122"/>
              </a:rPr>
              <a:t>数据平台产品部</a:t>
            </a:r>
            <a:endParaRPr lang="en-US" sz="1400" dirty="0" smtClean="0">
              <a:solidFill>
                <a:schemeClr val="bg1">
                  <a:lumMod val="50000"/>
                </a:schemeClr>
              </a:solidFill>
              <a:latin typeface="微软雅黑" pitchFamily="34" charset="-122"/>
              <a:ea typeface="微软雅黑" pitchFamily="34" charset="-122"/>
            </a:endParaRPr>
          </a:p>
          <a:p>
            <a:pPr algn="ctr" eaLnBrk="1" hangingPunct="1">
              <a:spcBef>
                <a:spcPct val="20000"/>
              </a:spcBef>
              <a:buFont typeface="Arial" charset="0"/>
              <a:buNone/>
              <a:defRPr/>
            </a:pPr>
            <a:r>
              <a:rPr lang="zh-CN" altLang="en-US" sz="1400" dirty="0" smtClean="0">
                <a:solidFill>
                  <a:schemeClr val="bg1">
                    <a:lumMod val="50000"/>
                  </a:schemeClr>
                </a:solidFill>
                <a:latin typeface="微软雅黑" pitchFamily="34" charset="-122"/>
                <a:ea typeface="微软雅黑" pitchFamily="34" charset="-122"/>
              </a:rPr>
              <a:t>宋晶晶</a:t>
            </a:r>
            <a:endParaRPr lang="en-US" altLang="zh-CN" sz="1400" dirty="0" smtClean="0">
              <a:solidFill>
                <a:schemeClr val="bg1">
                  <a:lumMod val="50000"/>
                </a:schemeClr>
              </a:solidFill>
              <a:latin typeface="微软雅黑" pitchFamily="34" charset="-122"/>
              <a:ea typeface="微软雅黑" pitchFamily="34" charset="-122"/>
            </a:endParaRPr>
          </a:p>
          <a:p>
            <a:pPr algn="ctr" eaLnBrk="1" hangingPunct="1">
              <a:spcBef>
                <a:spcPct val="20000"/>
              </a:spcBef>
              <a:buFont typeface="Arial" charset="0"/>
              <a:buNone/>
              <a:defRPr/>
            </a:pPr>
            <a:r>
              <a:rPr lang="en-US" altLang="zh-CN" sz="1400" dirty="0" smtClean="0">
                <a:solidFill>
                  <a:schemeClr val="bg1">
                    <a:lumMod val="50000"/>
                  </a:schemeClr>
                </a:solidFill>
                <a:latin typeface="微软雅黑" pitchFamily="34" charset="-122"/>
                <a:ea typeface="微软雅黑" pitchFamily="34" charset="-122"/>
              </a:rPr>
              <a:t>2013</a:t>
            </a:r>
            <a:r>
              <a:rPr lang="zh-CN" altLang="en-US" sz="1400" dirty="0" smtClean="0">
                <a:solidFill>
                  <a:schemeClr val="bg1">
                    <a:lumMod val="50000"/>
                  </a:schemeClr>
                </a:solidFill>
                <a:latin typeface="微软雅黑" pitchFamily="34" charset="-122"/>
                <a:ea typeface="微软雅黑" pitchFamily="34" charset="-122"/>
              </a:rPr>
              <a:t>年</a:t>
            </a:r>
            <a:r>
              <a:rPr lang="en-US" altLang="zh-CN" sz="1400" dirty="0" smtClean="0">
                <a:solidFill>
                  <a:schemeClr val="bg1">
                    <a:lumMod val="50000"/>
                  </a:schemeClr>
                </a:solidFill>
                <a:latin typeface="微软雅黑" pitchFamily="34" charset="-122"/>
                <a:ea typeface="微软雅黑" pitchFamily="34" charset="-122"/>
              </a:rPr>
              <a:t>7</a:t>
            </a:r>
            <a:r>
              <a:rPr lang="zh-CN" altLang="en-US" sz="1400" dirty="0" smtClean="0">
                <a:solidFill>
                  <a:schemeClr val="bg1">
                    <a:lumMod val="50000"/>
                  </a:schemeClr>
                </a:solidFill>
                <a:latin typeface="微软雅黑" pitchFamily="34" charset="-122"/>
                <a:ea typeface="微软雅黑" pitchFamily="34" charset="-122"/>
              </a:rPr>
              <a:t>月</a:t>
            </a:r>
            <a:r>
              <a:rPr lang="en-US" altLang="zh-CN" sz="1400" dirty="0" smtClean="0">
                <a:solidFill>
                  <a:schemeClr val="bg1">
                    <a:lumMod val="50000"/>
                  </a:schemeClr>
                </a:solidFill>
                <a:latin typeface="微软雅黑" pitchFamily="34" charset="-122"/>
                <a:ea typeface="微软雅黑" pitchFamily="34" charset="-122"/>
              </a:rPr>
              <a:t>16</a:t>
            </a:r>
            <a:r>
              <a:rPr lang="zh-CN" altLang="en-US" sz="1400" dirty="0" smtClean="0">
                <a:solidFill>
                  <a:schemeClr val="bg1">
                    <a:lumMod val="50000"/>
                  </a:schemeClr>
                </a:solidFill>
                <a:latin typeface="微软雅黑" pitchFamily="34" charset="-122"/>
                <a:ea typeface="微软雅黑" pitchFamily="34" charset="-122"/>
              </a:rPr>
              <a:t>日</a:t>
            </a:r>
            <a:endParaRPr lang="en-US" sz="1400" dirty="0" smtClean="0">
              <a:solidFill>
                <a:schemeClr val="bg1">
                  <a:lumMod val="50000"/>
                </a:schemeClr>
              </a:solidFill>
              <a:latin typeface="微软雅黑" pitchFamily="34" charset="-122"/>
              <a:ea typeface="微软雅黑" pitchFamily="34" charset="-122"/>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86" y="3200406"/>
            <a:ext cx="105727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标题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2</a:t>
            </a:r>
            <a:r>
              <a:rPr lang="en-US" altLang="zh-CN" dirty="0" smtClean="0"/>
              <a:t>. R</a:t>
            </a:r>
            <a:r>
              <a:rPr lang="zh-CN" altLang="en-US" dirty="0" smtClean="0"/>
              <a:t>与</a:t>
            </a:r>
            <a:r>
              <a:rPr lang="en-US" altLang="zh-CN" dirty="0" smtClean="0"/>
              <a:t>DM</a:t>
            </a:r>
            <a:endParaRPr lang="zh-CN" altLang="en-US"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742" y="875478"/>
            <a:ext cx="2139926" cy="5511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7308" y="1250228"/>
            <a:ext cx="5867246" cy="646331"/>
          </a:xfrm>
          <a:prstGeom prst="rect">
            <a:avLst/>
          </a:prstGeom>
          <a:noFill/>
        </p:spPr>
        <p:txBody>
          <a:bodyPr wrap="square" rtlCol="0">
            <a:spAutoFit/>
          </a:bodyPr>
          <a:lstStyle/>
          <a:p>
            <a:r>
              <a:rPr lang="zh-CN" altLang="en-US" dirty="0" smtClean="0"/>
              <a:t>       由于平台开放性，</a:t>
            </a:r>
            <a:r>
              <a:rPr lang="en-US" altLang="zh-CN" dirty="0" smtClean="0"/>
              <a:t>R</a:t>
            </a:r>
            <a:r>
              <a:rPr lang="zh-CN" altLang="en-US" dirty="0" smtClean="0"/>
              <a:t>语言拥有丰富的统计分析，数据挖掘算法包。</a:t>
            </a:r>
            <a:endParaRPr lang="zh-CN" altLang="en-US" dirty="0"/>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08" y="2204861"/>
            <a:ext cx="6095960"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340422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标题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2</a:t>
            </a:r>
            <a:r>
              <a:rPr lang="en-US" altLang="zh-CN" dirty="0" smtClean="0"/>
              <a:t>. R</a:t>
            </a:r>
            <a:r>
              <a:rPr lang="zh-CN" altLang="en-US" dirty="0" smtClean="0"/>
              <a:t>与</a:t>
            </a:r>
            <a:r>
              <a:rPr lang="en-US" altLang="zh-CN" dirty="0" smtClean="0"/>
              <a:t>DM——</a:t>
            </a:r>
            <a:r>
              <a:rPr lang="zh-CN" altLang="en-US" dirty="0" smtClean="0"/>
              <a:t>数据挖掘流程</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3" y="845558"/>
            <a:ext cx="4581255" cy="579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178" y="845559"/>
            <a:ext cx="2886075" cy="5794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552261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趋势拟合</a:t>
            </a:r>
            <a:endParaRPr lang="zh-CN" altLang="en-US" dirty="0"/>
          </a:p>
        </p:txBody>
      </p:sp>
      <p:sp>
        <p:nvSpPr>
          <p:cNvPr id="3" name="矩形 2"/>
          <p:cNvSpPr/>
          <p:nvPr/>
        </p:nvSpPr>
        <p:spPr>
          <a:xfrm>
            <a:off x="381110" y="1066862"/>
            <a:ext cx="8305582" cy="2169825"/>
          </a:xfrm>
          <a:prstGeom prst="rect">
            <a:avLst/>
          </a:prstGeom>
        </p:spPr>
        <p:txBody>
          <a:bodyPr wrap="square">
            <a:spAutoFit/>
          </a:bodyPr>
          <a:lstStyle/>
          <a:p>
            <a:pPr>
              <a:lnSpc>
                <a:spcPct val="150000"/>
              </a:lnSpc>
            </a:pPr>
            <a:r>
              <a:rPr lang="zh-CN" altLang="en-US" dirty="0" smtClean="0"/>
              <a:t>       趋势</a:t>
            </a:r>
            <a:r>
              <a:rPr lang="zh-CN" altLang="en-US" dirty="0"/>
              <a:t>拟合法就是把</a:t>
            </a:r>
            <a:r>
              <a:rPr lang="zh-CN" altLang="en-US" b="1" dirty="0">
                <a:solidFill>
                  <a:schemeClr val="tx2">
                    <a:lumMod val="60000"/>
                    <a:lumOff val="40000"/>
                  </a:schemeClr>
                </a:solidFill>
              </a:rPr>
              <a:t>时间作为自变量，相应的序列观察值作为因变量</a:t>
            </a:r>
            <a:r>
              <a:rPr lang="zh-CN" altLang="en-US" dirty="0"/>
              <a:t>，建立序列值随时间变化的回归模型的</a:t>
            </a:r>
            <a:r>
              <a:rPr lang="zh-CN" altLang="en-US" dirty="0" smtClean="0"/>
              <a:t>方法。 </a:t>
            </a:r>
            <a:endParaRPr lang="en-US" altLang="zh-CN" dirty="0" smtClean="0"/>
          </a:p>
          <a:p>
            <a:pPr>
              <a:lnSpc>
                <a:spcPct val="150000"/>
              </a:lnSpc>
            </a:pPr>
            <a:r>
              <a:rPr lang="en-US" altLang="zh-CN" dirty="0"/>
              <a:t> </a:t>
            </a:r>
            <a:r>
              <a:rPr lang="en-US" altLang="zh-CN" dirty="0" smtClean="0"/>
              <a:t>      </a:t>
            </a:r>
            <a:r>
              <a:rPr lang="zh-CN" altLang="en-US" dirty="0" smtClean="0"/>
              <a:t>分为线性拟合与非线性拟合两种。</a:t>
            </a:r>
            <a:endParaRPr lang="en-US" altLang="zh-CN" dirty="0" smtClean="0"/>
          </a:p>
          <a:p>
            <a:pPr>
              <a:lnSpc>
                <a:spcPct val="150000"/>
              </a:lnSpc>
            </a:pPr>
            <a:r>
              <a:rPr lang="en-US" altLang="zh-CN" dirty="0" smtClean="0"/>
              <a:t>       </a:t>
            </a:r>
            <a:r>
              <a:rPr lang="zh-CN" altLang="en-US" dirty="0" smtClean="0"/>
              <a:t>线性拟合：</a:t>
            </a:r>
            <a:endParaRPr lang="en-US" altLang="zh-CN" dirty="0" smtClean="0"/>
          </a:p>
          <a:p>
            <a:pPr>
              <a:lnSpc>
                <a:spcPct val="150000"/>
              </a:lnSpc>
            </a:pPr>
            <a:r>
              <a:rPr lang="en-US" altLang="zh-CN" dirty="0"/>
              <a:t>	</a:t>
            </a:r>
            <a:r>
              <a:rPr lang="zh-CN" altLang="en-US" dirty="0" smtClean="0"/>
              <a:t>模型：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712622875"/>
              </p:ext>
            </p:extLst>
          </p:nvPr>
        </p:nvGraphicFramePr>
        <p:xfrm>
          <a:off x="1323975" y="3225800"/>
          <a:ext cx="5430838" cy="1555750"/>
        </p:xfrm>
        <a:graphic>
          <a:graphicData uri="http://schemas.openxmlformats.org/presentationml/2006/ole">
            <mc:AlternateContent xmlns:mc="http://schemas.openxmlformats.org/markup-compatibility/2006">
              <mc:Choice xmlns:v="urn:schemas-microsoft-com:vml" Requires="v">
                <p:oleObj spid="_x0000_s23616" name="公式" r:id="rId3" imgW="1701720" imgH="507960" progId="Equation.3">
                  <p:embed/>
                </p:oleObj>
              </mc:Choice>
              <mc:Fallback>
                <p:oleObj name="公式" r:id="rId3" imgW="1701720" imgH="507960" progId="Equation.3">
                  <p:embed/>
                  <p:pic>
                    <p:nvPicPr>
                      <p:cNvPr id="0" name="Object 4"/>
                      <p:cNvPicPr>
                        <a:picLocks noChangeAspect="1" noChangeArrowheads="1"/>
                      </p:cNvPicPr>
                      <p:nvPr/>
                    </p:nvPicPr>
                    <p:blipFill>
                      <a:blip r:embed="rId4"/>
                      <a:srcRect/>
                      <a:stretch>
                        <a:fillRect/>
                      </a:stretch>
                    </p:blipFill>
                    <p:spPr bwMode="auto">
                      <a:xfrm>
                        <a:off x="1323975" y="3225800"/>
                        <a:ext cx="5430838" cy="1555750"/>
                      </a:xfrm>
                      <a:prstGeom prst="rect">
                        <a:avLst/>
                      </a:prstGeom>
                      <a:noFill/>
                      <a:ln>
                        <a:noFill/>
                      </a:ln>
                    </p:spPr>
                  </p:pic>
                </p:oleObj>
              </mc:Fallback>
            </mc:AlternateContent>
          </a:graphicData>
        </a:graphic>
      </p:graphicFrame>
      <p:sp>
        <p:nvSpPr>
          <p:cNvPr id="5" name="TextBox 4"/>
          <p:cNvSpPr txBox="1"/>
          <p:nvPr/>
        </p:nvSpPr>
        <p:spPr>
          <a:xfrm>
            <a:off x="1143090" y="4921325"/>
            <a:ext cx="4419484" cy="646331"/>
          </a:xfrm>
          <a:prstGeom prst="rect">
            <a:avLst/>
          </a:prstGeom>
          <a:noFill/>
        </p:spPr>
        <p:txBody>
          <a:bodyPr wrap="square" rtlCol="0">
            <a:spAutoFit/>
          </a:bodyPr>
          <a:lstStyle/>
          <a:p>
            <a:pPr marL="0" lvl="1"/>
            <a:r>
              <a:rPr lang="zh-CN" altLang="en-US" b="1" dirty="0" smtClean="0">
                <a:solidFill>
                  <a:srgbClr val="0070C0"/>
                </a:solidFill>
              </a:rPr>
              <a:t>适用情景：</a:t>
            </a:r>
            <a:r>
              <a:rPr lang="zh-CN" altLang="en-US" b="1" dirty="0">
                <a:solidFill>
                  <a:srgbClr val="0070C0"/>
                </a:solidFill>
                <a:latin typeface="宋体" pitchFamily="2" charset="-122"/>
              </a:rPr>
              <a:t>长期趋势呈现出线形</a:t>
            </a:r>
            <a:r>
              <a:rPr lang="zh-CN" altLang="en-US" b="1" dirty="0" smtClean="0">
                <a:solidFill>
                  <a:srgbClr val="0070C0"/>
                </a:solidFill>
                <a:latin typeface="宋体" pitchFamily="2" charset="-122"/>
              </a:rPr>
              <a:t>特征。</a:t>
            </a:r>
            <a:endParaRPr lang="zh-CN" altLang="en-US" b="1" dirty="0">
              <a:solidFill>
                <a:srgbClr val="0070C0"/>
              </a:solidFill>
            </a:endParaRPr>
          </a:p>
          <a:p>
            <a:endParaRPr lang="zh-CN" altLang="en-US" dirty="0"/>
          </a:p>
        </p:txBody>
      </p:sp>
    </p:spTree>
    <p:extLst>
      <p:ext uri="{BB962C8B-B14F-4D97-AF65-F5344CB8AC3E}">
        <p14:creationId xmlns:p14="http://schemas.microsoft.com/office/powerpoint/2010/main" val="2520716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趋势拟合法</a:t>
            </a:r>
            <a:r>
              <a:rPr lang="en-US" altLang="zh-CN" dirty="0" smtClean="0"/>
              <a:t>——</a:t>
            </a:r>
            <a:r>
              <a:rPr lang="zh-CN" altLang="en-US" dirty="0" smtClean="0"/>
              <a:t>序列数据展现</a:t>
            </a:r>
            <a:endParaRPr lang="zh-CN" altLang="en-US" dirty="0"/>
          </a:p>
        </p:txBody>
      </p:sp>
      <p:sp>
        <p:nvSpPr>
          <p:cNvPr id="3" name="矩形 2"/>
          <p:cNvSpPr/>
          <p:nvPr/>
        </p:nvSpPr>
        <p:spPr>
          <a:xfrm>
            <a:off x="381110" y="838268"/>
            <a:ext cx="7924592" cy="369332"/>
          </a:xfrm>
          <a:prstGeom prst="rect">
            <a:avLst/>
          </a:prstGeom>
        </p:spPr>
        <p:txBody>
          <a:bodyPr wrap="square">
            <a:spAutoFit/>
          </a:bodyPr>
          <a:lstStyle/>
          <a:p>
            <a:r>
              <a:rPr lang="zh-CN" altLang="en-US" dirty="0"/>
              <a:t>拟合</a:t>
            </a:r>
            <a:r>
              <a:rPr lang="zh-CN" altLang="en-US" dirty="0">
                <a:latin typeface="宋体" charset="-122"/>
              </a:rPr>
              <a:t>澳大利亚政府</a:t>
            </a:r>
            <a:r>
              <a:rPr lang="zh-CN" altLang="en-US" dirty="0"/>
              <a:t>1981</a:t>
            </a:r>
            <a:r>
              <a:rPr lang="zh-CN" altLang="en-US" dirty="0">
                <a:latin typeface="Times New Roman"/>
              </a:rPr>
              <a:t>——</a:t>
            </a:r>
            <a:r>
              <a:rPr lang="zh-CN" altLang="en-US" dirty="0"/>
              <a:t>1990</a:t>
            </a:r>
            <a:r>
              <a:rPr lang="zh-CN" altLang="en-US" dirty="0">
                <a:latin typeface="宋体" charset="-122"/>
              </a:rPr>
              <a:t>年每季度的消费支出序列</a:t>
            </a:r>
            <a:r>
              <a:rPr lang="zh-CN" altLang="en-US" dirty="0"/>
              <a:t> </a:t>
            </a:r>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92" y="1371654"/>
            <a:ext cx="561022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252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趋势拟合法</a:t>
            </a:r>
            <a:r>
              <a:rPr lang="en-US" altLang="zh-CN" dirty="0" smtClean="0"/>
              <a:t>——</a:t>
            </a:r>
            <a:r>
              <a:rPr lang="zh-CN" altLang="en-US" dirty="0" smtClean="0"/>
              <a:t>算法流程</a:t>
            </a:r>
            <a:endParaRPr lang="zh-CN" altLang="en-US" dirty="0"/>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78" y="762070"/>
            <a:ext cx="3609975"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8727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趋势拟合法</a:t>
            </a:r>
            <a:r>
              <a:rPr lang="en-US" altLang="zh-CN" dirty="0" smtClean="0"/>
              <a:t>——R</a:t>
            </a:r>
            <a:r>
              <a:rPr lang="zh-CN" altLang="en-US" dirty="0"/>
              <a:t>实现</a:t>
            </a:r>
          </a:p>
        </p:txBody>
      </p:sp>
      <p:sp>
        <p:nvSpPr>
          <p:cNvPr id="4" name="矩形 3"/>
          <p:cNvSpPr/>
          <p:nvPr/>
        </p:nvSpPr>
        <p:spPr>
          <a:xfrm>
            <a:off x="381110" y="1295456"/>
            <a:ext cx="8000790" cy="4247317"/>
          </a:xfrm>
          <a:prstGeom prst="rect">
            <a:avLst/>
          </a:prstGeom>
        </p:spPr>
        <p:txBody>
          <a:bodyPr wrap="square">
            <a:spAutoFit/>
          </a:bodyPr>
          <a:lstStyle/>
          <a:p>
            <a:r>
              <a:rPr lang="en-US" altLang="zh-CN" dirty="0"/>
              <a:t>&gt; data &lt;- c(8444,9215,8879,8990,8115,9457,8590,9294,8997,9574,</a:t>
            </a:r>
          </a:p>
          <a:p>
            <a:r>
              <a:rPr lang="en-US" altLang="zh-CN" dirty="0"/>
              <a:t>+           9051,9724,9120,10143,9746,10074,9578,10817,10116,10779,</a:t>
            </a:r>
          </a:p>
          <a:p>
            <a:r>
              <a:rPr lang="en-US" altLang="zh-CN" dirty="0"/>
              <a:t>+           9901,11266,10686,10961,10121,11333,10677,11325,10698,11624,</a:t>
            </a:r>
          </a:p>
          <a:p>
            <a:r>
              <a:rPr lang="en-US" altLang="zh-CN" dirty="0"/>
              <a:t>+           11052,11393,10609,12077,11376,11777,11225,12231,11884,12109)</a:t>
            </a:r>
          </a:p>
          <a:p>
            <a:endParaRPr lang="en-US" altLang="zh-CN" dirty="0"/>
          </a:p>
          <a:p>
            <a:r>
              <a:rPr lang="en-US" altLang="zh-CN" dirty="0"/>
              <a:t>&gt; time &lt;- c(1:40)</a:t>
            </a:r>
          </a:p>
          <a:p>
            <a:r>
              <a:rPr lang="en-US" altLang="zh-CN" dirty="0"/>
              <a:t>&gt; </a:t>
            </a:r>
            <a:r>
              <a:rPr lang="en-US" altLang="zh-CN" dirty="0" err="1"/>
              <a:t>lmTest</a:t>
            </a:r>
            <a:r>
              <a:rPr lang="en-US" altLang="zh-CN" dirty="0"/>
              <a:t> &lt;- lm(data ~ time</a:t>
            </a:r>
            <a:r>
              <a:rPr lang="en-US" altLang="zh-CN" dirty="0" smtClean="0"/>
              <a:t>) #</a:t>
            </a:r>
            <a:r>
              <a:rPr lang="zh-CN" altLang="en-US" dirty="0" smtClean="0"/>
              <a:t>最小二乘法线性拟合</a:t>
            </a:r>
            <a:endParaRPr lang="en-US" altLang="zh-CN" dirty="0"/>
          </a:p>
          <a:p>
            <a:r>
              <a:rPr lang="en-US" altLang="zh-CN" dirty="0"/>
              <a:t>&gt; </a:t>
            </a:r>
            <a:r>
              <a:rPr lang="en-US" altLang="zh-CN" dirty="0" err="1"/>
              <a:t>lmTest</a:t>
            </a:r>
            <a:endParaRPr lang="en-US" altLang="zh-CN" dirty="0"/>
          </a:p>
          <a:p>
            <a:endParaRPr lang="en-US" altLang="zh-CN" dirty="0"/>
          </a:p>
          <a:p>
            <a:r>
              <a:rPr lang="en-US" altLang="zh-CN" dirty="0"/>
              <a:t>Call:</a:t>
            </a:r>
          </a:p>
          <a:p>
            <a:r>
              <a:rPr lang="en-US" altLang="zh-CN" dirty="0"/>
              <a:t>lm(formula = data ~ time)</a:t>
            </a:r>
          </a:p>
          <a:p>
            <a:endParaRPr lang="en-US" altLang="zh-CN" dirty="0"/>
          </a:p>
          <a:p>
            <a:r>
              <a:rPr lang="en-US" altLang="zh-CN" dirty="0"/>
              <a:t>Coefficients:</a:t>
            </a:r>
          </a:p>
          <a:p>
            <a:r>
              <a:rPr lang="en-US" altLang="zh-CN" dirty="0"/>
              <a:t>(Intercept)         time  </a:t>
            </a:r>
          </a:p>
          <a:p>
            <a:r>
              <a:rPr lang="en-US" altLang="zh-CN" dirty="0"/>
              <a:t>    8498.69        89.12 </a:t>
            </a:r>
            <a:endParaRPr lang="zh-CN" altLang="en-US" dirty="0"/>
          </a:p>
        </p:txBody>
      </p:sp>
    </p:spTree>
    <p:extLst>
      <p:ext uri="{BB962C8B-B14F-4D97-AF65-F5344CB8AC3E}">
        <p14:creationId xmlns:p14="http://schemas.microsoft.com/office/powerpoint/2010/main" val="3700316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趋势拟合法</a:t>
            </a:r>
            <a:r>
              <a:rPr lang="en-US" altLang="zh-CN" dirty="0" smtClean="0"/>
              <a:t>——R</a:t>
            </a:r>
            <a:r>
              <a:rPr lang="zh-CN" altLang="en-US" dirty="0" smtClean="0"/>
              <a:t>实现</a:t>
            </a:r>
            <a:endParaRPr lang="zh-CN" altLang="en-US" dirty="0"/>
          </a:p>
        </p:txBody>
      </p:sp>
      <p:sp>
        <p:nvSpPr>
          <p:cNvPr id="3" name="矩形 2"/>
          <p:cNvSpPr/>
          <p:nvPr/>
        </p:nvSpPr>
        <p:spPr>
          <a:xfrm>
            <a:off x="375673" y="838268"/>
            <a:ext cx="8153186" cy="5909310"/>
          </a:xfrm>
          <a:prstGeom prst="rect">
            <a:avLst/>
          </a:prstGeom>
        </p:spPr>
        <p:txBody>
          <a:bodyPr wrap="square">
            <a:spAutoFit/>
          </a:bodyPr>
          <a:lstStyle/>
          <a:p>
            <a:r>
              <a:rPr lang="en-US" altLang="zh-CN" dirty="0"/>
              <a:t>&gt; summary(</a:t>
            </a:r>
            <a:r>
              <a:rPr lang="en-US" altLang="zh-CN" dirty="0" err="1"/>
              <a:t>lmTest</a:t>
            </a:r>
            <a:r>
              <a:rPr lang="en-US" altLang="zh-CN" dirty="0"/>
              <a:t>)</a:t>
            </a:r>
          </a:p>
          <a:p>
            <a:endParaRPr lang="en-US" altLang="zh-CN" dirty="0"/>
          </a:p>
          <a:p>
            <a:r>
              <a:rPr lang="en-US" altLang="zh-CN" dirty="0"/>
              <a:t>Call:</a:t>
            </a:r>
          </a:p>
          <a:p>
            <a:r>
              <a:rPr lang="en-US" altLang="zh-CN" dirty="0"/>
              <a:t>lm(formula = data ~ time)</a:t>
            </a:r>
          </a:p>
          <a:p>
            <a:endParaRPr lang="en-US" altLang="zh-CN" dirty="0"/>
          </a:p>
          <a:p>
            <a:r>
              <a:rPr lang="en-US" altLang="zh-CN" dirty="0"/>
              <a:t>Residuals</a:t>
            </a:r>
            <a:r>
              <a:rPr lang="en-US" altLang="zh-CN" dirty="0" smtClean="0"/>
              <a:t>: #</a:t>
            </a:r>
            <a:r>
              <a:rPr lang="zh-CN" altLang="en-US" dirty="0" smtClean="0"/>
              <a:t>残差情况</a:t>
            </a:r>
            <a:endParaRPr lang="en-US" altLang="zh-CN" dirty="0"/>
          </a:p>
          <a:p>
            <a:r>
              <a:rPr lang="en-US" altLang="zh-CN" dirty="0"/>
              <a:t>    Min      1Q  Median      3Q     Max </a:t>
            </a:r>
          </a:p>
          <a:p>
            <a:r>
              <a:rPr lang="en-US" altLang="zh-CN" dirty="0"/>
              <a:t>-830.73 -324.15   57.66  334.57  806.62 </a:t>
            </a:r>
          </a:p>
          <a:p>
            <a:endParaRPr lang="en-US" altLang="zh-CN" dirty="0"/>
          </a:p>
          <a:p>
            <a:r>
              <a:rPr lang="en-US" altLang="zh-CN" dirty="0"/>
              <a:t>Coefficients:</a:t>
            </a:r>
          </a:p>
          <a:p>
            <a:r>
              <a:rPr lang="en-US" altLang="zh-CN" dirty="0"/>
              <a:t>            Estimate Std. Error t value </a:t>
            </a:r>
            <a:r>
              <a:rPr lang="en-US" altLang="zh-CN" dirty="0" err="1"/>
              <a:t>Pr</a:t>
            </a:r>
            <a:r>
              <a:rPr lang="en-US" altLang="zh-CN" dirty="0"/>
              <a:t>(&gt;|t|)    </a:t>
            </a:r>
          </a:p>
          <a:p>
            <a:r>
              <a:rPr lang="en-US" altLang="zh-CN" dirty="0"/>
              <a:t>(Intercept) 8498.688    137.917   61.62   &lt;2e-16 ***</a:t>
            </a:r>
          </a:p>
          <a:p>
            <a:r>
              <a:rPr lang="en-US" altLang="zh-CN" dirty="0"/>
              <a:t>time          89.123      5.862   15.20   &lt;2e-16 ***</a:t>
            </a:r>
          </a:p>
          <a:p>
            <a:r>
              <a:rPr lang="en-US" altLang="zh-CN" dirty="0"/>
              <a:t>---</a:t>
            </a:r>
          </a:p>
          <a:p>
            <a:r>
              <a:rPr lang="en-US" altLang="zh-CN" dirty="0" err="1"/>
              <a:t>Signif</a:t>
            </a:r>
            <a:r>
              <a:rPr lang="en-US" altLang="zh-CN" dirty="0"/>
              <a:t>. codes:  0 ‘***’ 0.001 ‘**’ 0.01 ‘*’ 0.05 ‘.’ 0.1 ‘ ’ 1</a:t>
            </a:r>
          </a:p>
          <a:p>
            <a:endParaRPr lang="en-US" altLang="zh-CN" dirty="0"/>
          </a:p>
          <a:p>
            <a:r>
              <a:rPr lang="en-US" altLang="zh-CN" dirty="0"/>
              <a:t>Residual standard error: 428 on 38 degrees of freedom</a:t>
            </a:r>
          </a:p>
          <a:p>
            <a:r>
              <a:rPr lang="en-US" altLang="zh-CN" dirty="0"/>
              <a:t>Multiple R-squared:  0.8588,	Adjusted R-squared:  </a:t>
            </a:r>
            <a:r>
              <a:rPr lang="en-US" altLang="zh-CN" dirty="0" smtClean="0"/>
              <a:t>0.8551</a:t>
            </a:r>
          </a:p>
          <a:p>
            <a:r>
              <a:rPr lang="en-US" altLang="zh-CN" b="1" dirty="0" smtClean="0">
                <a:solidFill>
                  <a:srgbClr val="FF0000"/>
                </a:solidFill>
              </a:rPr>
              <a:t>#R</a:t>
            </a:r>
            <a:r>
              <a:rPr lang="zh-CN" altLang="en-US" b="1" dirty="0" smtClean="0">
                <a:solidFill>
                  <a:srgbClr val="FF0000"/>
                </a:solidFill>
              </a:rPr>
              <a:t>相关系数，接近于</a:t>
            </a:r>
            <a:r>
              <a:rPr lang="en-US" altLang="zh-CN" b="1" dirty="0" smtClean="0">
                <a:solidFill>
                  <a:srgbClr val="FF0000"/>
                </a:solidFill>
              </a:rPr>
              <a:t>1</a:t>
            </a:r>
            <a:r>
              <a:rPr lang="zh-CN" altLang="en-US" b="1" dirty="0" smtClean="0">
                <a:solidFill>
                  <a:srgbClr val="FF0000"/>
                </a:solidFill>
              </a:rPr>
              <a:t>越好，</a:t>
            </a:r>
            <a:r>
              <a:rPr lang="en-US" altLang="zh-CN" b="1" dirty="0" smtClean="0">
                <a:solidFill>
                  <a:srgbClr val="FF0000"/>
                </a:solidFill>
              </a:rPr>
              <a:t>R  &gt;0.7</a:t>
            </a:r>
            <a:r>
              <a:rPr lang="zh-CN" altLang="en-US" b="1" dirty="0" smtClean="0">
                <a:solidFill>
                  <a:srgbClr val="FF0000"/>
                </a:solidFill>
              </a:rPr>
              <a:t>从此系数可以看出数据符合拟合线性模型的条件</a:t>
            </a:r>
            <a:endParaRPr lang="en-US" altLang="zh-CN" b="1" dirty="0">
              <a:solidFill>
                <a:srgbClr val="FF0000"/>
              </a:solidFill>
            </a:endParaRPr>
          </a:p>
          <a:p>
            <a:r>
              <a:rPr lang="en-US" altLang="zh-CN" dirty="0"/>
              <a:t>F-statistic: 231.1 on 1 and 38 DF,  p-value: &lt; 2.2e-16</a:t>
            </a:r>
            <a:endParaRPr lang="zh-CN" altLang="en-US" dirty="0"/>
          </a:p>
        </p:txBody>
      </p:sp>
    </p:spTree>
    <p:extLst>
      <p:ext uri="{BB962C8B-B14F-4D97-AF65-F5344CB8AC3E}">
        <p14:creationId xmlns:p14="http://schemas.microsoft.com/office/powerpoint/2010/main" val="4251784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趋势拟合</a:t>
            </a:r>
            <a:r>
              <a:rPr lang="en-US" altLang="zh-CN" dirty="0" smtClean="0"/>
              <a:t>—— </a:t>
            </a:r>
            <a:r>
              <a:rPr lang="zh-CN" altLang="en-US" dirty="0" smtClean="0"/>
              <a:t>拟合结果曲线</a:t>
            </a:r>
            <a:endParaRPr lang="zh-CN" alt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78" y="1295456"/>
            <a:ext cx="55245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933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趋势拟合</a:t>
            </a:r>
            <a:r>
              <a:rPr lang="en-US" altLang="zh-CN" dirty="0" smtClean="0"/>
              <a:t>——</a:t>
            </a:r>
            <a:r>
              <a:rPr lang="zh-CN" altLang="en-US" dirty="0" smtClean="0"/>
              <a:t>残差分析</a:t>
            </a:r>
            <a:endParaRPr lang="zh-CN" alt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08" y="765842"/>
            <a:ext cx="3769980" cy="2895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10" y="3728674"/>
            <a:ext cx="3846178" cy="298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481" y="725413"/>
            <a:ext cx="4109170" cy="3003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650173"/>
            <a:ext cx="40671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1178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趋势拟合</a:t>
            </a:r>
            <a:r>
              <a:rPr lang="en-US" altLang="zh-CN" dirty="0" smtClean="0"/>
              <a:t>——</a:t>
            </a:r>
            <a:r>
              <a:rPr lang="zh-CN" altLang="en-US" dirty="0" smtClean="0"/>
              <a:t>其它拟合模型</a:t>
            </a:r>
            <a:endParaRPr lang="zh-CN" altLang="en-US" dirty="0"/>
          </a:p>
        </p:txBody>
      </p:sp>
      <p:sp>
        <p:nvSpPr>
          <p:cNvPr id="3" name="矩形 2"/>
          <p:cNvSpPr/>
          <p:nvPr/>
        </p:nvSpPr>
        <p:spPr>
          <a:xfrm>
            <a:off x="533506" y="914466"/>
            <a:ext cx="7543602" cy="369332"/>
          </a:xfrm>
          <a:prstGeom prst="rect">
            <a:avLst/>
          </a:prstGeom>
        </p:spPr>
        <p:txBody>
          <a:bodyPr wrap="square">
            <a:spAutoFit/>
          </a:bodyPr>
          <a:lstStyle/>
          <a:p>
            <a:r>
              <a:rPr lang="zh-CN" altLang="en-US" b="1" dirty="0">
                <a:solidFill>
                  <a:srgbClr val="0070C0"/>
                </a:solidFill>
              </a:rPr>
              <a:t>使用</a:t>
            </a:r>
            <a:r>
              <a:rPr lang="zh-CN" altLang="en-US" b="1" dirty="0" smtClean="0">
                <a:solidFill>
                  <a:srgbClr val="0070C0"/>
                </a:solidFill>
              </a:rPr>
              <a:t>场合：长期</a:t>
            </a:r>
            <a:r>
              <a:rPr lang="zh-CN" altLang="en-US" b="1" dirty="0">
                <a:solidFill>
                  <a:srgbClr val="0070C0"/>
                </a:solidFill>
              </a:rPr>
              <a:t>趋势呈现出非线形</a:t>
            </a:r>
            <a:r>
              <a:rPr lang="zh-CN" altLang="en-US" b="1" dirty="0" smtClean="0">
                <a:solidFill>
                  <a:srgbClr val="0070C0"/>
                </a:solidFill>
              </a:rPr>
              <a:t>特征。 </a:t>
            </a:r>
            <a:endParaRPr lang="zh-CN" altLang="en-US" b="1" dirty="0">
              <a:solidFill>
                <a:srgbClr val="0070C0"/>
              </a:solidFill>
            </a:endParaRP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579" y="1752644"/>
            <a:ext cx="6437313"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7898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9525" y="0"/>
            <a:ext cx="314325" cy="6858000"/>
          </a:xfrm>
          <a:prstGeom prst="rect">
            <a:avLst/>
          </a:prstGeom>
          <a:solidFill>
            <a:srgbClr val="C8000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p:cNvSpPr/>
          <p:nvPr/>
        </p:nvSpPr>
        <p:spPr>
          <a:xfrm>
            <a:off x="838298" y="762070"/>
            <a:ext cx="7010296" cy="4698930"/>
          </a:xfrm>
          <a:prstGeom prst="rect">
            <a:avLst/>
          </a:prstGeom>
        </p:spPr>
        <p:txBody>
          <a:bodyPr/>
          <a:lstStyle/>
          <a:p>
            <a:pPr marL="457200" lvl="0" indent="-457200" rtl="0">
              <a:buFont typeface="Wingdings" pitchFamily="2" charset="2"/>
              <a:buChar char="Ø"/>
            </a:pPr>
            <a:r>
              <a:rPr lang="en-US" sz="2800" dirty="0" smtClean="0"/>
              <a:t>1  R</a:t>
            </a:r>
            <a:r>
              <a:rPr lang="zh-CN" sz="2800" dirty="0" smtClean="0"/>
              <a:t>语言介绍</a:t>
            </a:r>
            <a:endParaRPr lang="zh-CN" sz="2800" dirty="0"/>
          </a:p>
          <a:p>
            <a:pPr marL="457200" lvl="0" indent="-457200" rtl="0">
              <a:buFont typeface="Wingdings" pitchFamily="2" charset="2"/>
              <a:buChar char="Ø"/>
            </a:pPr>
            <a:r>
              <a:rPr lang="en-US" sz="2800" dirty="0" smtClean="0"/>
              <a:t>2  R</a:t>
            </a:r>
            <a:r>
              <a:rPr lang="zh-CN" sz="2800" dirty="0" smtClean="0"/>
              <a:t>与数据挖掘</a:t>
            </a:r>
            <a:endParaRPr lang="zh-CN" sz="2800" dirty="0"/>
          </a:p>
          <a:p>
            <a:pPr marL="457200" lvl="0" indent="-457200" rtl="0">
              <a:buFont typeface="Wingdings" pitchFamily="2" charset="2"/>
              <a:buChar char="Ø"/>
            </a:pPr>
            <a:r>
              <a:rPr lang="en-US" sz="2800" dirty="0" smtClean="0"/>
              <a:t>3  </a:t>
            </a:r>
            <a:r>
              <a:rPr lang="zh-CN" sz="2800" dirty="0" smtClean="0"/>
              <a:t>时间序列算法</a:t>
            </a:r>
            <a:endParaRPr lang="zh-CN" sz="2800" dirty="0"/>
          </a:p>
          <a:p>
            <a:pPr marL="914400" lvl="1" indent="-457200" rtl="0">
              <a:buFont typeface="Wingdings" pitchFamily="2" charset="2"/>
              <a:buChar char="Ø"/>
            </a:pPr>
            <a:r>
              <a:rPr lang="en-US" sz="2800" dirty="0" smtClean="0"/>
              <a:t>3.1 </a:t>
            </a:r>
            <a:r>
              <a:rPr lang="zh-CN" sz="2800" dirty="0" smtClean="0"/>
              <a:t>趋势拟合</a:t>
            </a:r>
            <a:endParaRPr lang="zh-CN" sz="2800" dirty="0"/>
          </a:p>
          <a:p>
            <a:pPr marL="1371600" lvl="2" indent="-457200" rtl="0">
              <a:buFont typeface="Wingdings" pitchFamily="2" charset="2"/>
              <a:buChar char="Ø"/>
            </a:pPr>
            <a:r>
              <a:rPr lang="zh-CN" sz="2800" dirty="0" smtClean="0"/>
              <a:t>线性拟合</a:t>
            </a:r>
            <a:endParaRPr lang="zh-CN" sz="2800" dirty="0"/>
          </a:p>
          <a:p>
            <a:pPr marL="1371600" lvl="2" indent="-457200" rtl="0">
              <a:buFont typeface="Wingdings" pitchFamily="2" charset="2"/>
              <a:buChar char="Ø"/>
            </a:pPr>
            <a:r>
              <a:rPr lang="zh-CN" sz="2800" dirty="0" smtClean="0"/>
              <a:t>非线性拟合</a:t>
            </a:r>
            <a:endParaRPr lang="zh-CN" sz="2800" dirty="0"/>
          </a:p>
          <a:p>
            <a:pPr marL="914400" lvl="1" indent="-457200" rtl="0">
              <a:buFont typeface="Wingdings" pitchFamily="2" charset="2"/>
              <a:buChar char="Ø"/>
            </a:pPr>
            <a:r>
              <a:rPr lang="en-US" sz="2800" dirty="0" smtClean="0"/>
              <a:t>3.2 </a:t>
            </a:r>
            <a:r>
              <a:rPr lang="zh-CN" sz="2800" dirty="0" smtClean="0"/>
              <a:t>季节</a:t>
            </a:r>
            <a:r>
              <a:rPr lang="zh-CN" altLang="en-US" sz="2800" dirty="0" smtClean="0"/>
              <a:t>因素</a:t>
            </a:r>
            <a:endParaRPr lang="zh-CN" sz="2800" dirty="0"/>
          </a:p>
          <a:p>
            <a:pPr marL="914400" lvl="1" indent="-457200" rtl="0">
              <a:buFont typeface="Wingdings" pitchFamily="2" charset="2"/>
              <a:buChar char="Ø"/>
            </a:pPr>
            <a:r>
              <a:rPr lang="en-US" sz="2800" dirty="0" smtClean="0"/>
              <a:t>3.3 </a:t>
            </a:r>
            <a:r>
              <a:rPr lang="zh-CN" sz="2800" dirty="0" smtClean="0"/>
              <a:t>平滑法</a:t>
            </a:r>
            <a:endParaRPr lang="zh-CN" sz="2800" dirty="0"/>
          </a:p>
          <a:p>
            <a:pPr marL="1371600" lvl="2" indent="-457200" rtl="0">
              <a:buFont typeface="Wingdings" pitchFamily="2" charset="2"/>
              <a:buChar char="Ø"/>
            </a:pPr>
            <a:r>
              <a:rPr lang="zh-CN" sz="2800" dirty="0" smtClean="0"/>
              <a:t>移动平均</a:t>
            </a:r>
            <a:endParaRPr lang="zh-CN" sz="2800" dirty="0"/>
          </a:p>
          <a:p>
            <a:pPr marL="1371600" lvl="2" indent="-457200" rtl="0">
              <a:buFont typeface="Wingdings" pitchFamily="2" charset="2"/>
              <a:buChar char="Ø"/>
            </a:pPr>
            <a:r>
              <a:rPr lang="zh-CN" sz="2800" dirty="0" smtClean="0"/>
              <a:t>指数平滑</a:t>
            </a:r>
            <a:endParaRPr lang="zh-CN" sz="2800" dirty="0"/>
          </a:p>
          <a:p>
            <a:pPr marL="914400" lvl="1" indent="-457200" rtl="0">
              <a:buFont typeface="Wingdings" pitchFamily="2" charset="2"/>
              <a:buChar char="Ø"/>
            </a:pPr>
            <a:r>
              <a:rPr lang="en-US" sz="2800" dirty="0" smtClean="0"/>
              <a:t>3.4  ARIMA</a:t>
            </a:r>
            <a:r>
              <a:rPr lang="zh-CN" sz="2800" dirty="0" smtClean="0"/>
              <a:t>（差分自回归移动平均）</a:t>
            </a:r>
            <a:endParaRPr lang="zh-CN"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季节因素</a:t>
            </a:r>
            <a:endParaRPr lang="zh-CN" alt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103" y="1140056"/>
            <a:ext cx="6978821" cy="2438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637" y="3962387"/>
            <a:ext cx="6999287" cy="2666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669287" y="801502"/>
            <a:ext cx="3877985" cy="338554"/>
          </a:xfrm>
          <a:prstGeom prst="rect">
            <a:avLst/>
          </a:prstGeom>
        </p:spPr>
        <p:txBody>
          <a:bodyPr wrap="none">
            <a:spAutoFit/>
          </a:bodyPr>
          <a:lstStyle/>
          <a:p>
            <a:r>
              <a:rPr lang="zh-CN" altLang="en-US" sz="1600" dirty="0">
                <a:latin typeface="宋体" charset="-122"/>
              </a:rPr>
              <a:t>北京市1995年</a:t>
            </a:r>
            <a:r>
              <a:rPr lang="zh-CN" altLang="en-US" sz="1600" dirty="0">
                <a:latin typeface="Times New Roman"/>
              </a:rPr>
              <a:t>——</a:t>
            </a:r>
            <a:r>
              <a:rPr lang="zh-CN" altLang="en-US" sz="1600" dirty="0">
                <a:latin typeface="宋体" charset="-122"/>
              </a:rPr>
              <a:t>2000年月平均气温序列</a:t>
            </a:r>
            <a:endParaRPr lang="zh-CN" altLang="en-US" sz="1600" dirty="0"/>
          </a:p>
        </p:txBody>
      </p:sp>
      <p:sp>
        <p:nvSpPr>
          <p:cNvPr id="6" name="矩形 5"/>
          <p:cNvSpPr/>
          <p:nvPr/>
        </p:nvSpPr>
        <p:spPr>
          <a:xfrm>
            <a:off x="2957828" y="3584264"/>
            <a:ext cx="2954655" cy="338554"/>
          </a:xfrm>
          <a:prstGeom prst="rect">
            <a:avLst/>
          </a:prstGeom>
        </p:spPr>
        <p:txBody>
          <a:bodyPr wrap="none">
            <a:spAutoFit/>
          </a:bodyPr>
          <a:lstStyle/>
          <a:p>
            <a:r>
              <a:rPr lang="zh-CN" altLang="en-US" sz="1600" dirty="0" smtClean="0">
                <a:latin typeface="宋体" charset="-122"/>
              </a:rPr>
              <a:t>纽约19</a:t>
            </a:r>
            <a:r>
              <a:rPr lang="en-US" altLang="zh-CN" sz="1600" dirty="0" smtClean="0">
                <a:latin typeface="宋体" charset="-122"/>
              </a:rPr>
              <a:t>46-1960</a:t>
            </a:r>
            <a:r>
              <a:rPr lang="zh-CN" altLang="en-US" sz="1600" dirty="0" smtClean="0">
                <a:latin typeface="宋体" charset="-122"/>
              </a:rPr>
              <a:t>年月出生人口数</a:t>
            </a:r>
            <a:endParaRPr lang="zh-CN" altLang="en-US" sz="1600" dirty="0"/>
          </a:p>
        </p:txBody>
      </p:sp>
    </p:spTree>
    <p:extLst>
      <p:ext uri="{BB962C8B-B14F-4D97-AF65-F5344CB8AC3E}">
        <p14:creationId xmlns:p14="http://schemas.microsoft.com/office/powerpoint/2010/main" val="5822985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季节因素</a:t>
            </a:r>
            <a:r>
              <a:rPr lang="en-US" altLang="zh-CN" dirty="0" smtClean="0"/>
              <a:t>——</a:t>
            </a:r>
            <a:r>
              <a:rPr lang="zh-CN" altLang="en-US" dirty="0" smtClean="0"/>
              <a:t>季节指数</a:t>
            </a:r>
            <a:endParaRPr lang="zh-CN" altLang="en-US" dirty="0"/>
          </a:p>
        </p:txBody>
      </p:sp>
      <p:sp>
        <p:nvSpPr>
          <p:cNvPr id="3" name="矩形 2"/>
          <p:cNvSpPr/>
          <p:nvPr/>
        </p:nvSpPr>
        <p:spPr>
          <a:xfrm>
            <a:off x="609704" y="1066862"/>
            <a:ext cx="8229384" cy="1338828"/>
          </a:xfrm>
          <a:prstGeom prst="rect">
            <a:avLst/>
          </a:prstGeom>
        </p:spPr>
        <p:txBody>
          <a:bodyPr wrap="square">
            <a:spAutoFit/>
          </a:bodyPr>
          <a:lstStyle/>
          <a:p>
            <a:pPr>
              <a:lnSpc>
                <a:spcPct val="150000"/>
              </a:lnSpc>
            </a:pPr>
            <a:r>
              <a:rPr lang="zh-CN" altLang="en-US" dirty="0"/>
              <a:t>季节指数的</a:t>
            </a:r>
            <a:r>
              <a:rPr lang="zh-CN" altLang="en-US" dirty="0" smtClean="0"/>
              <a:t>概念：</a:t>
            </a:r>
            <a:endParaRPr lang="zh-CN" altLang="en-US" dirty="0"/>
          </a:p>
          <a:p>
            <a:pPr lvl="1">
              <a:lnSpc>
                <a:spcPct val="150000"/>
              </a:lnSpc>
            </a:pPr>
            <a:r>
              <a:rPr lang="zh-CN" altLang="en-US" dirty="0">
                <a:latin typeface="宋体" charset="-122"/>
              </a:rPr>
              <a:t>所谓季节指数就是用简单平均法计算的周期内</a:t>
            </a:r>
            <a:r>
              <a:rPr lang="zh-CN" altLang="en-US" b="1" dirty="0">
                <a:solidFill>
                  <a:schemeClr val="tx2">
                    <a:lumMod val="60000"/>
                    <a:lumOff val="40000"/>
                  </a:schemeClr>
                </a:solidFill>
                <a:latin typeface="宋体" charset="-122"/>
              </a:rPr>
              <a:t>各时期季节性影响的</a:t>
            </a:r>
            <a:r>
              <a:rPr lang="zh-CN" altLang="en-US" b="1" dirty="0" smtClean="0">
                <a:solidFill>
                  <a:schemeClr val="tx2">
                    <a:lumMod val="60000"/>
                    <a:lumOff val="40000"/>
                  </a:schemeClr>
                </a:solidFill>
                <a:latin typeface="宋体" charset="-122"/>
              </a:rPr>
              <a:t>相对数</a:t>
            </a:r>
            <a:r>
              <a:rPr lang="zh-CN" altLang="en-US" b="1" dirty="0" smtClean="0">
                <a:solidFill>
                  <a:schemeClr val="tx2">
                    <a:lumMod val="60000"/>
                    <a:lumOff val="40000"/>
                  </a:schemeClr>
                </a:solidFill>
              </a:rPr>
              <a:t> </a:t>
            </a:r>
            <a:endParaRPr lang="zh-CN" altLang="en-US" b="1" dirty="0">
              <a:solidFill>
                <a:schemeClr val="tx2">
                  <a:lumMod val="60000"/>
                  <a:lumOff val="40000"/>
                </a:schemeClr>
              </a:solidFill>
            </a:endParaRPr>
          </a:p>
          <a:p>
            <a:pPr>
              <a:lnSpc>
                <a:spcPct val="150000"/>
              </a:lnSpc>
            </a:pPr>
            <a:r>
              <a:rPr lang="zh-CN" altLang="en-US" dirty="0"/>
              <a:t>季节</a:t>
            </a:r>
            <a:r>
              <a:rPr lang="zh-CN" altLang="en-US" dirty="0" smtClean="0"/>
              <a:t>模型：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56359160"/>
              </p:ext>
            </p:extLst>
          </p:nvPr>
        </p:nvGraphicFramePr>
        <p:xfrm>
          <a:off x="2789240" y="2209832"/>
          <a:ext cx="3336925" cy="865188"/>
        </p:xfrm>
        <a:graphic>
          <a:graphicData uri="http://schemas.openxmlformats.org/presentationml/2006/ole">
            <mc:AlternateContent xmlns:mc="http://schemas.openxmlformats.org/markup-compatibility/2006">
              <mc:Choice xmlns:v="urn:schemas-microsoft-com:vml" Requires="v">
                <p:oleObj spid="_x0000_s32934" name="Equation" r:id="rId3" imgW="914400" imgH="241300" progId="Equation.3">
                  <p:embed/>
                </p:oleObj>
              </mc:Choice>
              <mc:Fallback>
                <p:oleObj name="Equation" r:id="rId3" imgW="914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9240" y="2209832"/>
                        <a:ext cx="33369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85902" y="3437178"/>
            <a:ext cx="7543602" cy="2862322"/>
          </a:xfrm>
          <a:prstGeom prst="rect">
            <a:avLst/>
          </a:prstGeom>
        </p:spPr>
        <p:txBody>
          <a:bodyPr wrap="square">
            <a:spAutoFit/>
          </a:bodyPr>
          <a:lstStyle/>
          <a:p>
            <a:r>
              <a:rPr lang="zh-CN" altLang="en-US" dirty="0"/>
              <a:t>计算周期内各期</a:t>
            </a:r>
            <a:r>
              <a:rPr lang="zh-CN" altLang="en-US" dirty="0" smtClean="0"/>
              <a:t>平均数：</a:t>
            </a:r>
            <a:endParaRPr lang="zh-CN" altLang="en-US" dirty="0"/>
          </a:p>
          <a:p>
            <a:endParaRPr lang="zh-CN" altLang="en-US" dirty="0"/>
          </a:p>
          <a:p>
            <a:endParaRPr lang="zh-CN" altLang="en-US" dirty="0"/>
          </a:p>
          <a:p>
            <a:endParaRPr lang="en-US" altLang="zh-CN" dirty="0" smtClean="0"/>
          </a:p>
          <a:p>
            <a:r>
              <a:rPr lang="zh-CN" altLang="en-US" dirty="0" smtClean="0"/>
              <a:t>计算</a:t>
            </a:r>
            <a:r>
              <a:rPr lang="zh-CN" altLang="en-US" dirty="0"/>
              <a:t>总</a:t>
            </a:r>
            <a:r>
              <a:rPr lang="zh-CN" altLang="en-US" dirty="0" smtClean="0"/>
              <a:t>平均数：</a:t>
            </a:r>
            <a:endParaRPr lang="en-US" altLang="zh-CN" dirty="0" smtClean="0"/>
          </a:p>
          <a:p>
            <a:endParaRPr lang="zh-CN" altLang="en-US" dirty="0"/>
          </a:p>
          <a:p>
            <a:endParaRPr lang="zh-CN" altLang="en-US" dirty="0"/>
          </a:p>
          <a:p>
            <a:endParaRPr lang="zh-CN" altLang="en-US" dirty="0"/>
          </a:p>
          <a:p>
            <a:endParaRPr lang="en-US" altLang="zh-CN" dirty="0" smtClean="0"/>
          </a:p>
          <a:p>
            <a:r>
              <a:rPr lang="zh-CN" altLang="en-US" dirty="0" smtClean="0"/>
              <a:t>计算</a:t>
            </a:r>
            <a:r>
              <a:rPr lang="zh-CN" altLang="en-US" dirty="0"/>
              <a:t>季节</a:t>
            </a:r>
            <a:r>
              <a:rPr lang="zh-CN" altLang="en-US" dirty="0" smtClean="0"/>
              <a:t>指数：</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830865324"/>
              </p:ext>
            </p:extLst>
          </p:nvPr>
        </p:nvGraphicFramePr>
        <p:xfrm>
          <a:off x="3352832" y="3200406"/>
          <a:ext cx="3657600" cy="1265238"/>
        </p:xfrm>
        <a:graphic>
          <a:graphicData uri="http://schemas.openxmlformats.org/presentationml/2006/ole">
            <mc:AlternateContent xmlns:mc="http://schemas.openxmlformats.org/markup-compatibility/2006">
              <mc:Choice xmlns:v="urn:schemas-microsoft-com:vml" Requires="v">
                <p:oleObj spid="_x0000_s32935" r:id="rId5" imgW="1765300" imgH="609600" progId="Equation.3">
                  <p:embed/>
                </p:oleObj>
              </mc:Choice>
              <mc:Fallback>
                <p:oleObj r:id="rId5" imgW="1765300" imgH="609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32" y="3200406"/>
                        <a:ext cx="36576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83708836"/>
              </p:ext>
            </p:extLst>
          </p:nvPr>
        </p:nvGraphicFramePr>
        <p:xfrm>
          <a:off x="3352832" y="4419574"/>
          <a:ext cx="1752600" cy="1260475"/>
        </p:xfrm>
        <a:graphic>
          <a:graphicData uri="http://schemas.openxmlformats.org/presentationml/2006/ole">
            <mc:AlternateContent xmlns:mc="http://schemas.openxmlformats.org/markup-compatibility/2006">
              <mc:Choice xmlns:v="urn:schemas-microsoft-com:vml" Requires="v">
                <p:oleObj spid="_x0000_s32936" r:id="rId7" imgW="850531" imgH="609336" progId="Equation.3">
                  <p:embed/>
                </p:oleObj>
              </mc:Choice>
              <mc:Fallback>
                <p:oleObj r:id="rId7" imgW="850531" imgH="60933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32" y="4419574"/>
                        <a:ext cx="17526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67180421"/>
              </p:ext>
            </p:extLst>
          </p:nvPr>
        </p:nvGraphicFramePr>
        <p:xfrm>
          <a:off x="3276634" y="5714940"/>
          <a:ext cx="3810000" cy="981075"/>
        </p:xfrm>
        <a:graphic>
          <a:graphicData uri="http://schemas.openxmlformats.org/presentationml/2006/ole">
            <mc:AlternateContent xmlns:mc="http://schemas.openxmlformats.org/markup-compatibility/2006">
              <mc:Choice xmlns:v="urn:schemas-microsoft-com:vml" Requires="v">
                <p:oleObj spid="_x0000_s32937" r:id="rId9" imgW="1586811" imgH="406224" progId="Equation.3">
                  <p:embed/>
                </p:oleObj>
              </mc:Choice>
              <mc:Fallback>
                <p:oleObj r:id="rId9" imgW="1586811" imgH="4062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34" y="5714940"/>
                        <a:ext cx="3810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544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季节因素</a:t>
            </a:r>
            <a:r>
              <a:rPr lang="en-US" altLang="zh-CN" dirty="0" smtClean="0"/>
              <a:t>——</a:t>
            </a:r>
            <a:r>
              <a:rPr lang="zh-CN" altLang="en-US" dirty="0" smtClean="0"/>
              <a:t>季节指数的计算</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520193504"/>
              </p:ext>
            </p:extLst>
          </p:nvPr>
        </p:nvGraphicFramePr>
        <p:xfrm>
          <a:off x="609704" y="1447852"/>
          <a:ext cx="7924800" cy="4635500"/>
        </p:xfrm>
        <a:graphic>
          <a:graphicData uri="http://schemas.openxmlformats.org/presentationml/2006/ole">
            <mc:AlternateContent xmlns:mc="http://schemas.openxmlformats.org/markup-compatibility/2006">
              <mc:Choice xmlns:v="urn:schemas-microsoft-com:vml" Requires="v">
                <p:oleObj spid="_x0000_s29742" name="位图图像" r:id="rId3" imgW="4525007" imgH="3153215" progId="PBrush">
                  <p:embed/>
                </p:oleObj>
              </mc:Choice>
              <mc:Fallback>
                <p:oleObj name="位图图像" r:id="rId3" imgW="4525007" imgH="3153215" progId="PBrush">
                  <p:embed/>
                  <p:pic>
                    <p:nvPicPr>
                      <p:cNvPr id="0" name="Object 1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04" y="1447852"/>
                        <a:ext cx="7924800" cy="463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矩形 3"/>
          <p:cNvSpPr/>
          <p:nvPr/>
        </p:nvSpPr>
        <p:spPr>
          <a:xfrm>
            <a:off x="2362258" y="958242"/>
            <a:ext cx="3877985" cy="338554"/>
          </a:xfrm>
          <a:prstGeom prst="rect">
            <a:avLst/>
          </a:prstGeom>
        </p:spPr>
        <p:txBody>
          <a:bodyPr wrap="none">
            <a:spAutoFit/>
          </a:bodyPr>
          <a:lstStyle/>
          <a:p>
            <a:r>
              <a:rPr lang="zh-CN" altLang="en-US" sz="1600" dirty="0">
                <a:latin typeface="宋体" charset="-122"/>
              </a:rPr>
              <a:t>北京市1995年</a:t>
            </a:r>
            <a:r>
              <a:rPr lang="zh-CN" altLang="en-US" sz="1600" dirty="0">
                <a:latin typeface="Times New Roman"/>
              </a:rPr>
              <a:t>——</a:t>
            </a:r>
            <a:r>
              <a:rPr lang="zh-CN" altLang="en-US" sz="1600" dirty="0">
                <a:latin typeface="宋体" charset="-122"/>
              </a:rPr>
              <a:t>2000年月平均气温序列</a:t>
            </a:r>
            <a:endParaRPr lang="zh-CN" altLang="en-US" sz="1600" dirty="0"/>
          </a:p>
        </p:txBody>
      </p:sp>
    </p:spTree>
    <p:extLst>
      <p:ext uri="{BB962C8B-B14F-4D97-AF65-F5344CB8AC3E}">
        <p14:creationId xmlns:p14="http://schemas.microsoft.com/office/powerpoint/2010/main" val="1998460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季节因素</a:t>
            </a:r>
            <a:r>
              <a:rPr lang="en-US" altLang="zh-CN" dirty="0" smtClean="0"/>
              <a:t>——</a:t>
            </a:r>
            <a:r>
              <a:rPr lang="zh-CN" altLang="en-US" dirty="0" smtClean="0"/>
              <a:t>综合分析</a:t>
            </a:r>
            <a:endParaRPr lang="zh-CN" altLang="en-US" dirty="0"/>
          </a:p>
        </p:txBody>
      </p:sp>
      <p:sp>
        <p:nvSpPr>
          <p:cNvPr id="3" name="矩形 2"/>
          <p:cNvSpPr/>
          <p:nvPr/>
        </p:nvSpPr>
        <p:spPr>
          <a:xfrm>
            <a:off x="533506" y="1066862"/>
            <a:ext cx="7086414" cy="2585323"/>
          </a:xfrm>
          <a:prstGeom prst="rect">
            <a:avLst/>
          </a:prstGeom>
        </p:spPr>
        <p:txBody>
          <a:bodyPr wrap="square">
            <a:spAutoFit/>
          </a:bodyPr>
          <a:lstStyle/>
          <a:p>
            <a:pPr>
              <a:lnSpc>
                <a:spcPct val="150000"/>
              </a:lnSpc>
            </a:pPr>
            <a:r>
              <a:rPr lang="zh-CN" altLang="en-US" dirty="0"/>
              <a:t>常用综合</a:t>
            </a:r>
            <a:r>
              <a:rPr lang="zh-CN" altLang="en-US" dirty="0" smtClean="0"/>
              <a:t>分析模型：</a:t>
            </a:r>
            <a:endParaRPr lang="zh-CN" altLang="en-US" dirty="0"/>
          </a:p>
          <a:p>
            <a:pPr lvl="1">
              <a:lnSpc>
                <a:spcPct val="150000"/>
              </a:lnSpc>
            </a:pPr>
            <a:r>
              <a:rPr lang="zh-CN" altLang="en-US" dirty="0"/>
              <a:t>加法</a:t>
            </a:r>
            <a:r>
              <a:rPr lang="zh-CN" altLang="en-US" dirty="0" smtClean="0"/>
              <a:t>模型：</a:t>
            </a:r>
            <a:endParaRPr lang="zh-CN" altLang="en-US" dirty="0"/>
          </a:p>
          <a:p>
            <a:pPr lvl="1">
              <a:lnSpc>
                <a:spcPct val="150000"/>
              </a:lnSpc>
            </a:pPr>
            <a:endParaRPr lang="zh-CN" altLang="en-US" dirty="0"/>
          </a:p>
          <a:p>
            <a:pPr lvl="1">
              <a:lnSpc>
                <a:spcPct val="150000"/>
              </a:lnSpc>
            </a:pPr>
            <a:r>
              <a:rPr lang="zh-CN" altLang="en-US" dirty="0"/>
              <a:t>乘法</a:t>
            </a:r>
            <a:r>
              <a:rPr lang="zh-CN" altLang="en-US" dirty="0" smtClean="0"/>
              <a:t>模型：</a:t>
            </a:r>
            <a:endParaRPr lang="zh-CN" altLang="en-US" dirty="0"/>
          </a:p>
          <a:p>
            <a:pPr lvl="1">
              <a:lnSpc>
                <a:spcPct val="150000"/>
              </a:lnSpc>
            </a:pPr>
            <a:endParaRPr lang="zh-CN" altLang="en-US" dirty="0"/>
          </a:p>
          <a:p>
            <a:pPr lvl="1">
              <a:lnSpc>
                <a:spcPct val="150000"/>
              </a:lnSpc>
            </a:pPr>
            <a:r>
              <a:rPr lang="zh-CN" altLang="en-US" dirty="0" smtClean="0"/>
              <a:t>混合模型：</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696928026"/>
              </p:ext>
            </p:extLst>
          </p:nvPr>
        </p:nvGraphicFramePr>
        <p:xfrm>
          <a:off x="2514654" y="1524050"/>
          <a:ext cx="2514600" cy="558800"/>
        </p:xfrm>
        <a:graphic>
          <a:graphicData uri="http://schemas.openxmlformats.org/presentationml/2006/ole">
            <mc:AlternateContent xmlns:mc="http://schemas.openxmlformats.org/markup-compatibility/2006">
              <mc:Choice xmlns:v="urn:schemas-microsoft-com:vml" Requires="v">
                <p:oleObj spid="_x0000_s31872" r:id="rId3" imgW="1028700" imgH="228600" progId="Equation.3">
                  <p:embed/>
                </p:oleObj>
              </mc:Choice>
              <mc:Fallback>
                <p:oleObj r:id="rId3" imgW="1028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54" y="1524050"/>
                        <a:ext cx="2514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45071936"/>
              </p:ext>
            </p:extLst>
          </p:nvPr>
        </p:nvGraphicFramePr>
        <p:xfrm>
          <a:off x="2514654" y="2209832"/>
          <a:ext cx="2286000" cy="596900"/>
        </p:xfrm>
        <a:graphic>
          <a:graphicData uri="http://schemas.openxmlformats.org/presentationml/2006/ole">
            <mc:AlternateContent xmlns:mc="http://schemas.openxmlformats.org/markup-compatibility/2006">
              <mc:Choice xmlns:v="urn:schemas-microsoft-com:vml" Requires="v">
                <p:oleObj spid="_x0000_s31873" r:id="rId5" imgW="876300" imgH="228600" progId="Equation.3">
                  <p:embed/>
                </p:oleObj>
              </mc:Choice>
              <mc:Fallback>
                <p:oleObj r:id="rId5" imgW="8763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54" y="2209832"/>
                        <a:ext cx="22860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04861943"/>
              </p:ext>
            </p:extLst>
          </p:nvPr>
        </p:nvGraphicFramePr>
        <p:xfrm>
          <a:off x="2514654" y="3158472"/>
          <a:ext cx="2819400" cy="987425"/>
        </p:xfrm>
        <a:graphic>
          <a:graphicData uri="http://schemas.openxmlformats.org/presentationml/2006/ole">
            <mc:AlternateContent xmlns:mc="http://schemas.openxmlformats.org/markup-compatibility/2006">
              <mc:Choice xmlns:v="urn:schemas-microsoft-com:vml" Requires="v">
                <p:oleObj spid="_x0000_s31874" r:id="rId7" imgW="1308100" imgH="457200" progId="Equation.3">
                  <p:embed/>
                </p:oleObj>
              </mc:Choice>
              <mc:Fallback>
                <p:oleObj r:id="rId7" imgW="1308100" imgH="457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54" y="3158472"/>
                        <a:ext cx="28194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74221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季节因素</a:t>
            </a:r>
            <a:r>
              <a:rPr lang="en-US" altLang="zh-CN" dirty="0" smtClean="0"/>
              <a:t>——</a:t>
            </a:r>
            <a:r>
              <a:rPr lang="zh-CN" altLang="en-US" dirty="0" smtClean="0"/>
              <a:t>综合分析</a:t>
            </a:r>
            <a:r>
              <a:rPr lang="en-US" altLang="zh-CN" dirty="0" smtClean="0"/>
              <a:t>R</a:t>
            </a:r>
            <a:r>
              <a:rPr lang="zh-CN" altLang="en-US" dirty="0" smtClean="0"/>
              <a:t>实现</a:t>
            </a:r>
            <a:endParaRPr lang="zh-CN" altLang="en-US" dirty="0"/>
          </a:p>
        </p:txBody>
      </p:sp>
      <p:sp>
        <p:nvSpPr>
          <p:cNvPr id="3" name="矩形 2"/>
          <p:cNvSpPr/>
          <p:nvPr/>
        </p:nvSpPr>
        <p:spPr>
          <a:xfrm>
            <a:off x="596740" y="914466"/>
            <a:ext cx="7772196" cy="3416320"/>
          </a:xfrm>
          <a:prstGeom prst="rect">
            <a:avLst/>
          </a:prstGeom>
        </p:spPr>
        <p:txBody>
          <a:bodyPr wrap="square">
            <a:spAutoFit/>
          </a:bodyPr>
          <a:lstStyle/>
          <a:p>
            <a:r>
              <a:rPr lang="en-US" altLang="zh-CN" dirty="0"/>
              <a:t>#</a:t>
            </a:r>
            <a:r>
              <a:rPr lang="zh-CN" altLang="zh-CN" dirty="0"/>
              <a:t>获得</a:t>
            </a:r>
            <a:r>
              <a:rPr lang="zh-CN" altLang="zh-CN" dirty="0" smtClean="0"/>
              <a:t>数据源</a:t>
            </a:r>
            <a:r>
              <a:rPr lang="zh-CN" altLang="en-US" dirty="0" smtClean="0"/>
              <a:t>（</a:t>
            </a:r>
            <a:r>
              <a:rPr lang="zh-CN" altLang="en-US" dirty="0">
                <a:latin typeface="宋体" charset="-122"/>
              </a:rPr>
              <a:t>纽约19</a:t>
            </a:r>
            <a:r>
              <a:rPr lang="en-US" altLang="zh-CN" dirty="0">
                <a:latin typeface="宋体" charset="-122"/>
              </a:rPr>
              <a:t>46-1960</a:t>
            </a:r>
            <a:r>
              <a:rPr lang="zh-CN" altLang="en-US" dirty="0">
                <a:latin typeface="宋体" charset="-122"/>
              </a:rPr>
              <a:t>年月出生人口</a:t>
            </a:r>
            <a:r>
              <a:rPr lang="zh-CN" altLang="en-US" dirty="0" smtClean="0">
                <a:latin typeface="宋体" charset="-122"/>
              </a:rPr>
              <a:t>数</a:t>
            </a:r>
            <a:r>
              <a:rPr lang="zh-CN" altLang="en-US" dirty="0" smtClean="0"/>
              <a:t>）</a:t>
            </a:r>
            <a:endParaRPr lang="zh-CN" altLang="zh-CN" dirty="0"/>
          </a:p>
          <a:p>
            <a:r>
              <a:rPr lang="en-US" altLang="zh-CN" dirty="0"/>
              <a:t>births &lt;- scan("http://robjhyndman.com/</a:t>
            </a:r>
            <a:r>
              <a:rPr lang="en-US" altLang="zh-CN" dirty="0" err="1"/>
              <a:t>tsdldata</a:t>
            </a:r>
            <a:r>
              <a:rPr lang="en-US" altLang="zh-CN" dirty="0"/>
              <a:t>/data/nybirths.dat") </a:t>
            </a:r>
            <a:endParaRPr lang="zh-CN" altLang="zh-CN" dirty="0"/>
          </a:p>
          <a:p>
            <a:r>
              <a:rPr lang="en-US" altLang="zh-CN" dirty="0"/>
              <a:t> </a:t>
            </a:r>
            <a:endParaRPr lang="zh-CN" altLang="zh-CN" dirty="0"/>
          </a:p>
          <a:p>
            <a:r>
              <a:rPr lang="en-US" altLang="zh-CN" dirty="0"/>
              <a:t>#</a:t>
            </a:r>
            <a:r>
              <a:rPr lang="zh-CN" altLang="zh-CN" dirty="0"/>
              <a:t>生成时间序列模型</a:t>
            </a:r>
          </a:p>
          <a:p>
            <a:r>
              <a:rPr lang="en-US" altLang="zh-CN" dirty="0" err="1"/>
              <a:t>birthstimeseries</a:t>
            </a:r>
            <a:r>
              <a:rPr lang="en-US" altLang="zh-CN" dirty="0"/>
              <a:t> &lt;- </a:t>
            </a:r>
            <a:r>
              <a:rPr lang="en-US" altLang="zh-CN" dirty="0" err="1"/>
              <a:t>ts</a:t>
            </a:r>
            <a:r>
              <a:rPr lang="en-US" altLang="zh-CN" dirty="0"/>
              <a:t>(births, frequency=12, start=c(1946,1))</a:t>
            </a:r>
            <a:endParaRPr lang="zh-CN" altLang="zh-CN" dirty="0"/>
          </a:p>
          <a:p>
            <a:endParaRPr lang="en-US" altLang="zh-CN" dirty="0" smtClean="0"/>
          </a:p>
          <a:p>
            <a:r>
              <a:rPr lang="en-US" altLang="zh-CN" b="1" dirty="0" smtClean="0">
                <a:solidFill>
                  <a:srgbClr val="FF0000"/>
                </a:solidFill>
              </a:rPr>
              <a:t>#</a:t>
            </a:r>
            <a:r>
              <a:rPr lang="zh-CN" altLang="en-US" b="1" dirty="0" smtClean="0">
                <a:solidFill>
                  <a:srgbClr val="FF0000"/>
                </a:solidFill>
              </a:rPr>
              <a:t>模型构建，</a:t>
            </a:r>
            <a:r>
              <a:rPr lang="en-US" altLang="zh-CN" b="1" dirty="0" smtClean="0">
                <a:solidFill>
                  <a:srgbClr val="FF0000"/>
                </a:solidFill>
              </a:rPr>
              <a:t>decompose</a:t>
            </a:r>
            <a:r>
              <a:rPr lang="zh-CN" altLang="en-US" b="1" dirty="0" smtClean="0">
                <a:solidFill>
                  <a:srgbClr val="FF0000"/>
                </a:solidFill>
              </a:rPr>
              <a:t>两种模型：</a:t>
            </a:r>
            <a:r>
              <a:rPr lang="en-US" altLang="zh-CN" b="1" i="1" dirty="0" smtClean="0">
                <a:solidFill>
                  <a:srgbClr val="FF0000"/>
                </a:solidFill>
              </a:rPr>
              <a:t>Y[t</a:t>
            </a:r>
            <a:r>
              <a:rPr lang="en-US" altLang="zh-CN" b="1" i="1" dirty="0">
                <a:solidFill>
                  <a:srgbClr val="FF0000"/>
                </a:solidFill>
              </a:rPr>
              <a:t>] = T[t] + S[t] + e[t</a:t>
            </a:r>
            <a:r>
              <a:rPr lang="en-US" altLang="zh-CN" b="1" i="1" dirty="0" smtClean="0">
                <a:solidFill>
                  <a:srgbClr val="FF0000"/>
                </a:solidFill>
              </a:rPr>
              <a:t>]</a:t>
            </a:r>
            <a:r>
              <a:rPr lang="zh-CN" altLang="en-US" b="1" i="1" dirty="0" smtClean="0">
                <a:solidFill>
                  <a:srgbClr val="FF0000"/>
                </a:solidFill>
              </a:rPr>
              <a:t>，</a:t>
            </a:r>
            <a:r>
              <a:rPr lang="en-US" altLang="zh-CN" b="1" i="1" dirty="0">
                <a:solidFill>
                  <a:srgbClr val="FF0000"/>
                </a:solidFill>
              </a:rPr>
              <a:t>Y[t] = T[t] * S[t] * e[t]</a:t>
            </a:r>
            <a:endParaRPr lang="zh-CN" altLang="zh-CN" b="1" dirty="0">
              <a:solidFill>
                <a:srgbClr val="FF0000"/>
              </a:solidFill>
            </a:endParaRPr>
          </a:p>
          <a:p>
            <a:r>
              <a:rPr lang="en-US" altLang="zh-CN" dirty="0" err="1"/>
              <a:t>birthstimeseriescomponents</a:t>
            </a:r>
            <a:r>
              <a:rPr lang="en-US" altLang="zh-CN" dirty="0"/>
              <a:t> &lt;- </a:t>
            </a:r>
            <a:r>
              <a:rPr lang="en-US" altLang="zh-CN" dirty="0" smtClean="0"/>
              <a:t>decompose</a:t>
            </a:r>
            <a:r>
              <a:rPr lang="en-US" altLang="zh-CN" dirty="0"/>
              <a:t> (</a:t>
            </a:r>
            <a:r>
              <a:rPr lang="en-US" altLang="zh-CN" dirty="0" err="1" smtClean="0"/>
              <a:t>birthstimeseries</a:t>
            </a:r>
            <a:r>
              <a:rPr lang="en-US" altLang="zh-CN" dirty="0" smtClean="0"/>
              <a:t> )</a:t>
            </a:r>
            <a:endParaRPr lang="zh-CN" altLang="zh-CN" dirty="0"/>
          </a:p>
          <a:p>
            <a:r>
              <a:rPr lang="en-US" altLang="zh-CN" dirty="0"/>
              <a:t> </a:t>
            </a:r>
            <a:endParaRPr lang="zh-CN" altLang="zh-CN" dirty="0"/>
          </a:p>
          <a:p>
            <a:r>
              <a:rPr lang="en-US" altLang="zh-CN" dirty="0"/>
              <a:t>#</a:t>
            </a:r>
            <a:r>
              <a:rPr lang="zh-CN" altLang="zh-CN" dirty="0"/>
              <a:t>作图</a:t>
            </a:r>
          </a:p>
          <a:p>
            <a:r>
              <a:rPr lang="en-US" altLang="zh-CN" dirty="0"/>
              <a:t>plot(</a:t>
            </a:r>
            <a:r>
              <a:rPr lang="en-US" altLang="zh-CN" dirty="0" err="1"/>
              <a:t>birthstimeseriescomponents</a:t>
            </a:r>
            <a:r>
              <a:rPr lang="en-US" altLang="zh-CN" dirty="0"/>
              <a:t>)</a:t>
            </a:r>
            <a:endParaRPr lang="zh-CN" altLang="zh-CN" dirty="0"/>
          </a:p>
        </p:txBody>
      </p:sp>
    </p:spTree>
    <p:extLst>
      <p:ext uri="{BB962C8B-B14F-4D97-AF65-F5344CB8AC3E}">
        <p14:creationId xmlns:p14="http://schemas.microsoft.com/office/powerpoint/2010/main" val="3754864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季节因素</a:t>
            </a:r>
            <a:r>
              <a:rPr lang="en-US" altLang="zh-CN" dirty="0" smtClean="0"/>
              <a:t>——</a:t>
            </a:r>
            <a:r>
              <a:rPr lang="zh-CN" altLang="en-US" dirty="0" smtClean="0"/>
              <a:t>综合分析结果</a:t>
            </a:r>
            <a:endParaRPr lang="zh-CN" altLang="en-US" dirty="0"/>
          </a:p>
        </p:txBody>
      </p:sp>
      <p:pic>
        <p:nvPicPr>
          <p:cNvPr id="3" name="图片 2"/>
          <p:cNvPicPr/>
          <p:nvPr/>
        </p:nvPicPr>
        <p:blipFill>
          <a:blip r:embed="rId2"/>
          <a:stretch>
            <a:fillRect/>
          </a:stretch>
        </p:blipFill>
        <p:spPr>
          <a:xfrm>
            <a:off x="1600278" y="914466"/>
            <a:ext cx="5486400" cy="5530850"/>
          </a:xfrm>
          <a:prstGeom prst="rect">
            <a:avLst/>
          </a:prstGeom>
        </p:spPr>
      </p:pic>
    </p:spTree>
    <p:extLst>
      <p:ext uri="{BB962C8B-B14F-4D97-AF65-F5344CB8AC3E}">
        <p14:creationId xmlns:p14="http://schemas.microsoft.com/office/powerpoint/2010/main" val="1855382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平滑法</a:t>
            </a:r>
            <a:r>
              <a:rPr lang="en-US" altLang="zh-CN" dirty="0" smtClean="0"/>
              <a:t>——</a:t>
            </a:r>
            <a:r>
              <a:rPr lang="zh-CN" altLang="en-US" dirty="0" smtClean="0"/>
              <a:t>移动平均</a:t>
            </a:r>
            <a:endParaRPr lang="zh-CN" altLang="en-US" dirty="0"/>
          </a:p>
        </p:txBody>
      </p:sp>
      <p:sp>
        <p:nvSpPr>
          <p:cNvPr id="3" name="TextBox 2"/>
          <p:cNvSpPr txBox="1"/>
          <p:nvPr/>
        </p:nvSpPr>
        <p:spPr>
          <a:xfrm>
            <a:off x="457308" y="914466"/>
            <a:ext cx="8381780" cy="4662815"/>
          </a:xfrm>
          <a:prstGeom prst="rect">
            <a:avLst/>
          </a:prstGeom>
          <a:noFill/>
        </p:spPr>
        <p:txBody>
          <a:bodyPr wrap="square" rtlCol="0">
            <a:spAutoFit/>
          </a:bodyPr>
          <a:lstStyle/>
          <a:p>
            <a:pPr>
              <a:lnSpc>
                <a:spcPct val="150000"/>
              </a:lnSpc>
            </a:pPr>
            <a:r>
              <a:rPr lang="zh-CN" altLang="en-US" dirty="0" smtClean="0"/>
              <a:t>       移动</a:t>
            </a:r>
            <a:r>
              <a:rPr lang="zh-CN" altLang="en-US" dirty="0"/>
              <a:t>平均法是一种简单平滑预测技术，其基本思想是：</a:t>
            </a:r>
            <a:r>
              <a:rPr lang="zh-CN" altLang="en-US" b="1" dirty="0">
                <a:solidFill>
                  <a:srgbClr val="0070C0"/>
                </a:solidFill>
              </a:rPr>
              <a:t>根据时间序列资料、逐项推移，依次计算包含一定项数的序时平均值，以反映长期趋势的方法。</a:t>
            </a:r>
            <a:r>
              <a:rPr lang="zh-CN" altLang="en-US" dirty="0"/>
              <a:t>移动平均法用一组最近的实际数据值来预测未来一期或几期内公司产品的需求量、公司产能等</a:t>
            </a:r>
            <a:r>
              <a:rPr lang="en-US" altLang="zh-CN" dirty="0"/>
              <a:t>,</a:t>
            </a:r>
            <a:r>
              <a:rPr lang="zh-CN" altLang="en-US" dirty="0"/>
              <a:t>移动平均法适用于即期预测。</a:t>
            </a:r>
            <a:r>
              <a:rPr lang="zh-CN" altLang="en-US" b="1" dirty="0">
                <a:solidFill>
                  <a:srgbClr val="0070C0"/>
                </a:solidFill>
              </a:rPr>
              <a:t>当产品需求既不快速增长也不快速下降，且不存在季节性因素时，移动平均法能有效地消除预测中的随机波动，是非常有用的</a:t>
            </a:r>
            <a:r>
              <a:rPr lang="zh-CN" altLang="en-US" dirty="0" smtClean="0"/>
              <a:t>。</a:t>
            </a:r>
            <a:endParaRPr lang="en-US" altLang="zh-CN" dirty="0" smtClean="0"/>
          </a:p>
          <a:p>
            <a:pPr>
              <a:lnSpc>
                <a:spcPct val="150000"/>
              </a:lnSpc>
            </a:pPr>
            <a:r>
              <a:rPr lang="en-US" altLang="zh-CN" dirty="0"/>
              <a:t> </a:t>
            </a:r>
            <a:r>
              <a:rPr lang="en-US" altLang="zh-CN" dirty="0" smtClean="0"/>
              <a:t>      </a:t>
            </a:r>
            <a:r>
              <a:rPr lang="zh-CN" altLang="en-US" dirty="0" smtClean="0"/>
              <a:t>移动</a:t>
            </a:r>
            <a:r>
              <a:rPr lang="zh-CN" altLang="en-US" dirty="0"/>
              <a:t>平均法根据预测时使用的各元素的权重不同，可以分为：简单移动平均和加权移动平均。</a:t>
            </a:r>
          </a:p>
          <a:p>
            <a:pPr>
              <a:lnSpc>
                <a:spcPct val="150000"/>
              </a:lnSpc>
            </a:pPr>
            <a:r>
              <a:rPr lang="en-US" altLang="zh-CN" dirty="0"/>
              <a:t>1</a:t>
            </a:r>
            <a:r>
              <a:rPr lang="en-US" altLang="zh-CN" dirty="0" smtClean="0"/>
              <a:t>)</a:t>
            </a:r>
            <a:r>
              <a:rPr lang="zh-CN" altLang="en-US" dirty="0" smtClean="0"/>
              <a:t>简单</a:t>
            </a:r>
            <a:r>
              <a:rPr lang="zh-CN" altLang="en-US" dirty="0"/>
              <a:t>移动平均法</a:t>
            </a:r>
          </a:p>
          <a:p>
            <a:pPr>
              <a:lnSpc>
                <a:spcPct val="150000"/>
              </a:lnSpc>
            </a:pPr>
            <a:r>
              <a:rPr lang="zh-CN" altLang="en-US" dirty="0" smtClean="0"/>
              <a:t>       简单</a:t>
            </a:r>
            <a:r>
              <a:rPr lang="zh-CN" altLang="en-US" dirty="0"/>
              <a:t>移动平均的各元素的权重都相等。简单的移动平均的计算公式如下：</a:t>
            </a:r>
          </a:p>
          <a:p>
            <a:pPr>
              <a:lnSpc>
                <a:spcPct val="150000"/>
              </a:lnSpc>
            </a:pPr>
            <a:r>
              <a:rPr lang="zh-CN" altLang="en-US" dirty="0"/>
              <a:t> </a:t>
            </a:r>
          </a:p>
        </p:txBody>
      </p:sp>
      <p:sp>
        <p:nvSpPr>
          <p:cNvPr id="33"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 name="对象 33"/>
          <p:cNvGraphicFramePr>
            <a:graphicFrameLocks noChangeAspect="1"/>
          </p:cNvGraphicFramePr>
          <p:nvPr>
            <p:extLst>
              <p:ext uri="{D42A27DB-BD31-4B8C-83A1-F6EECF244321}">
                <p14:modId xmlns:p14="http://schemas.microsoft.com/office/powerpoint/2010/main" val="34540114"/>
              </p:ext>
            </p:extLst>
          </p:nvPr>
        </p:nvGraphicFramePr>
        <p:xfrm>
          <a:off x="2743248" y="5181553"/>
          <a:ext cx="3200316" cy="395727"/>
        </p:xfrm>
        <a:graphic>
          <a:graphicData uri="http://schemas.openxmlformats.org/presentationml/2006/ole">
            <mc:AlternateContent xmlns:mc="http://schemas.openxmlformats.org/markup-compatibility/2006">
              <mc:Choice xmlns:v="urn:schemas-microsoft-com:vml" Requires="v">
                <p:oleObj spid="_x0000_s17886" name="公式" r:id="rId3" imgW="2806560" imgH="228600" progId="Equation.3">
                  <p:embed/>
                </p:oleObj>
              </mc:Choice>
              <mc:Fallback>
                <p:oleObj name="公式" r:id="rId3" imgW="2806560" imgH="228600" progId="Equation.3">
                  <p:embed/>
                  <p:pic>
                    <p:nvPicPr>
                      <p:cNvPr id="0" name=""/>
                      <p:cNvPicPr>
                        <a:picLocks noChangeAspect="1" noChangeArrowheads="1"/>
                      </p:cNvPicPr>
                      <p:nvPr/>
                    </p:nvPicPr>
                    <p:blipFill>
                      <a:blip r:embed="rId4"/>
                      <a:srcRect/>
                      <a:stretch>
                        <a:fillRect/>
                      </a:stretch>
                    </p:blipFill>
                    <p:spPr bwMode="auto">
                      <a:xfrm>
                        <a:off x="2743248" y="5181553"/>
                        <a:ext cx="3200316" cy="395727"/>
                      </a:xfrm>
                      <a:prstGeom prst="rect">
                        <a:avLst/>
                      </a:prstGeom>
                      <a:noFill/>
                    </p:spPr>
                  </p:pic>
                </p:oleObj>
              </mc:Fallback>
            </mc:AlternateContent>
          </a:graphicData>
        </a:graphic>
      </p:graphicFrame>
      <p:sp>
        <p:nvSpPr>
          <p:cNvPr id="20" name="矩形 19"/>
          <p:cNvSpPr/>
          <p:nvPr/>
        </p:nvSpPr>
        <p:spPr>
          <a:xfrm>
            <a:off x="914496" y="5714940"/>
            <a:ext cx="877163" cy="369332"/>
          </a:xfrm>
          <a:prstGeom prst="rect">
            <a:avLst/>
          </a:prstGeom>
        </p:spPr>
        <p:txBody>
          <a:bodyPr wrap="none">
            <a:spAutoFit/>
          </a:bodyPr>
          <a:lstStyle/>
          <a:p>
            <a:r>
              <a:rPr lang="zh-CN" altLang="zh-CN" dirty="0"/>
              <a:t>式中，</a:t>
            </a:r>
            <a:endParaRPr lang="zh-CN" altLang="en-US" dirty="0"/>
          </a:p>
        </p:txBody>
      </p:sp>
      <p:sp>
        <p:nvSpPr>
          <p:cNvPr id="2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2581064170"/>
              </p:ext>
            </p:extLst>
          </p:nvPr>
        </p:nvGraphicFramePr>
        <p:xfrm>
          <a:off x="1648435" y="5785306"/>
          <a:ext cx="332833" cy="298966"/>
        </p:xfrm>
        <a:graphic>
          <a:graphicData uri="http://schemas.openxmlformats.org/presentationml/2006/ole">
            <mc:AlternateContent xmlns:mc="http://schemas.openxmlformats.org/markup-compatibility/2006">
              <mc:Choice xmlns:v="urn:schemas-microsoft-com:vml" Requires="v">
                <p:oleObj spid="_x0000_s17887" name="公式" r:id="rId5" imgW="164880" imgH="228600" progId="Equation.3">
                  <p:embed/>
                </p:oleObj>
              </mc:Choice>
              <mc:Fallback>
                <p:oleObj name="公式" r:id="rId5" imgW="164880" imgH="228600" progId="Equation.3">
                  <p:embed/>
                  <p:pic>
                    <p:nvPicPr>
                      <p:cNvPr id="0" name=""/>
                      <p:cNvPicPr>
                        <a:picLocks noChangeAspect="1" noChangeArrowheads="1"/>
                      </p:cNvPicPr>
                      <p:nvPr/>
                    </p:nvPicPr>
                    <p:blipFill>
                      <a:blip r:embed="rId6"/>
                      <a:srcRect/>
                      <a:stretch>
                        <a:fillRect/>
                      </a:stretch>
                    </p:blipFill>
                    <p:spPr bwMode="auto">
                      <a:xfrm>
                        <a:off x="1648435" y="5785306"/>
                        <a:ext cx="332833" cy="298966"/>
                      </a:xfrm>
                      <a:prstGeom prst="rect">
                        <a:avLst/>
                      </a:prstGeom>
                      <a:noFill/>
                    </p:spPr>
                  </p:pic>
                </p:oleObj>
              </mc:Fallback>
            </mc:AlternateContent>
          </a:graphicData>
        </a:graphic>
      </p:graphicFrame>
      <p:sp>
        <p:nvSpPr>
          <p:cNvPr id="23" name="矩形 22"/>
          <p:cNvSpPr/>
          <p:nvPr/>
        </p:nvSpPr>
        <p:spPr>
          <a:xfrm>
            <a:off x="1905070" y="5714940"/>
            <a:ext cx="2262158" cy="369332"/>
          </a:xfrm>
          <a:prstGeom prst="rect">
            <a:avLst/>
          </a:prstGeom>
        </p:spPr>
        <p:txBody>
          <a:bodyPr wrap="none">
            <a:spAutoFit/>
          </a:bodyPr>
          <a:lstStyle/>
          <a:p>
            <a:r>
              <a:rPr lang="zh-CN" altLang="zh-CN" dirty="0"/>
              <a:t>对下一期的预测值；</a:t>
            </a:r>
            <a:endParaRPr lang="zh-CN" altLang="en-US" dirty="0"/>
          </a:p>
        </p:txBody>
      </p:sp>
      <p:sp>
        <p:nvSpPr>
          <p:cNvPr id="24"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2065005352"/>
              </p:ext>
            </p:extLst>
          </p:nvPr>
        </p:nvGraphicFramePr>
        <p:xfrm>
          <a:off x="4167228" y="5807273"/>
          <a:ext cx="246794" cy="184666"/>
        </p:xfrm>
        <a:graphic>
          <a:graphicData uri="http://schemas.openxmlformats.org/presentationml/2006/ole">
            <mc:AlternateContent xmlns:mc="http://schemas.openxmlformats.org/markup-compatibility/2006">
              <mc:Choice xmlns:v="urn:schemas-microsoft-com:vml" Requires="v">
                <p:oleObj spid="_x0000_s17888" name="公式" r:id="rId7" imgW="126720" imgH="126720" progId="Equation.3">
                  <p:embed/>
                </p:oleObj>
              </mc:Choice>
              <mc:Fallback>
                <p:oleObj name="公式" r:id="rId7" imgW="126720" imgH="126720" progId="Equation.3">
                  <p:embed/>
                  <p:pic>
                    <p:nvPicPr>
                      <p:cNvPr id="0" name=""/>
                      <p:cNvPicPr>
                        <a:picLocks noChangeAspect="1" noChangeArrowheads="1"/>
                      </p:cNvPicPr>
                      <p:nvPr/>
                    </p:nvPicPr>
                    <p:blipFill>
                      <a:blip r:embed="rId8"/>
                      <a:srcRect/>
                      <a:stretch>
                        <a:fillRect/>
                      </a:stretch>
                    </p:blipFill>
                    <p:spPr bwMode="auto">
                      <a:xfrm>
                        <a:off x="4167228" y="5807273"/>
                        <a:ext cx="246794" cy="184666"/>
                      </a:xfrm>
                      <a:prstGeom prst="rect">
                        <a:avLst/>
                      </a:prstGeom>
                      <a:noFill/>
                    </p:spPr>
                  </p:pic>
                </p:oleObj>
              </mc:Fallback>
            </mc:AlternateContent>
          </a:graphicData>
        </a:graphic>
      </p:graphicFrame>
      <p:sp>
        <p:nvSpPr>
          <p:cNvPr id="26" name="矩形 25"/>
          <p:cNvSpPr/>
          <p:nvPr/>
        </p:nvSpPr>
        <p:spPr>
          <a:xfrm>
            <a:off x="4419604" y="5714940"/>
            <a:ext cx="2492990" cy="369332"/>
          </a:xfrm>
          <a:prstGeom prst="rect">
            <a:avLst/>
          </a:prstGeom>
        </p:spPr>
        <p:txBody>
          <a:bodyPr wrap="none">
            <a:spAutoFit/>
          </a:bodyPr>
          <a:lstStyle/>
          <a:p>
            <a:r>
              <a:rPr lang="zh-CN" altLang="zh-CN" dirty="0"/>
              <a:t>移动平均的时期个数；</a:t>
            </a:r>
            <a:endParaRPr lang="zh-CN" altLang="en-US" dirty="0"/>
          </a:p>
        </p:txBody>
      </p:sp>
      <p:sp>
        <p:nvSpPr>
          <p:cNvPr id="27"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3650099024"/>
              </p:ext>
            </p:extLst>
          </p:nvPr>
        </p:nvGraphicFramePr>
        <p:xfrm>
          <a:off x="942488" y="6248326"/>
          <a:ext cx="266700" cy="228600"/>
        </p:xfrm>
        <a:graphic>
          <a:graphicData uri="http://schemas.openxmlformats.org/presentationml/2006/ole">
            <mc:AlternateContent xmlns:mc="http://schemas.openxmlformats.org/markup-compatibility/2006">
              <mc:Choice xmlns:v="urn:schemas-microsoft-com:vml" Requires="v">
                <p:oleObj spid="_x0000_s17889" name="公式" r:id="rId9" imgW="266584" imgH="228501" progId="Equation.3">
                  <p:embed/>
                </p:oleObj>
              </mc:Choice>
              <mc:Fallback>
                <p:oleObj name="公式" r:id="rId9" imgW="266584"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2488" y="6248326"/>
                        <a:ext cx="2667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矩形 28"/>
          <p:cNvSpPr/>
          <p:nvPr/>
        </p:nvSpPr>
        <p:spPr>
          <a:xfrm>
            <a:off x="1282842" y="6172128"/>
            <a:ext cx="1569660" cy="369332"/>
          </a:xfrm>
          <a:prstGeom prst="rect">
            <a:avLst/>
          </a:prstGeom>
        </p:spPr>
        <p:txBody>
          <a:bodyPr wrap="none">
            <a:spAutoFit/>
          </a:bodyPr>
          <a:lstStyle/>
          <a:p>
            <a:r>
              <a:rPr lang="zh-CN" altLang="zh-CN" dirty="0"/>
              <a:t>前期实际值；</a:t>
            </a:r>
            <a:endParaRPr lang="zh-CN" altLang="en-US" dirty="0"/>
          </a:p>
        </p:txBody>
      </p:sp>
      <p:graphicFrame>
        <p:nvGraphicFramePr>
          <p:cNvPr id="30" name="对象 29"/>
          <p:cNvGraphicFramePr>
            <a:graphicFrameLocks noChangeAspect="1"/>
          </p:cNvGraphicFramePr>
          <p:nvPr>
            <p:extLst>
              <p:ext uri="{D42A27DB-BD31-4B8C-83A1-F6EECF244321}">
                <p14:modId xmlns:p14="http://schemas.microsoft.com/office/powerpoint/2010/main" val="3974701625"/>
              </p:ext>
            </p:extLst>
          </p:nvPr>
        </p:nvGraphicFramePr>
        <p:xfrm>
          <a:off x="2759924" y="6242494"/>
          <a:ext cx="276225" cy="228600"/>
        </p:xfrm>
        <a:graphic>
          <a:graphicData uri="http://schemas.openxmlformats.org/presentationml/2006/ole">
            <mc:AlternateContent xmlns:mc="http://schemas.openxmlformats.org/markup-compatibility/2006">
              <mc:Choice xmlns:v="urn:schemas-microsoft-com:vml" Requires="v">
                <p:oleObj spid="_x0000_s17890" name="公式" r:id="rId11" imgW="279400" imgH="228600" progId="Equation.3">
                  <p:embed/>
                </p:oleObj>
              </mc:Choice>
              <mc:Fallback>
                <p:oleObj name="公式" r:id="rId11" imgW="2794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9924" y="6242494"/>
                        <a:ext cx="2762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1673104124"/>
              </p:ext>
            </p:extLst>
          </p:nvPr>
        </p:nvGraphicFramePr>
        <p:xfrm>
          <a:off x="3124238" y="6242494"/>
          <a:ext cx="276225" cy="228600"/>
        </p:xfrm>
        <a:graphic>
          <a:graphicData uri="http://schemas.openxmlformats.org/presentationml/2006/ole">
            <mc:AlternateContent xmlns:mc="http://schemas.openxmlformats.org/markup-compatibility/2006">
              <mc:Choice xmlns:v="urn:schemas-microsoft-com:vml" Requires="v">
                <p:oleObj spid="_x0000_s17891" name="公式" r:id="rId13" imgW="279400" imgH="228600" progId="Equation.3">
                  <p:embed/>
                </p:oleObj>
              </mc:Choice>
              <mc:Fallback>
                <p:oleObj name="公式" r:id="rId13" imgW="2794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4238" y="6242494"/>
                        <a:ext cx="2762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3900461311"/>
              </p:ext>
            </p:extLst>
          </p:nvPr>
        </p:nvGraphicFramePr>
        <p:xfrm>
          <a:off x="3505228" y="6242494"/>
          <a:ext cx="276225" cy="228600"/>
        </p:xfrm>
        <a:graphic>
          <a:graphicData uri="http://schemas.openxmlformats.org/presentationml/2006/ole">
            <mc:AlternateContent xmlns:mc="http://schemas.openxmlformats.org/markup-compatibility/2006">
              <mc:Choice xmlns:v="urn:schemas-microsoft-com:vml" Requires="v">
                <p:oleObj spid="_x0000_s17892" name="公式" r:id="rId15" imgW="279400" imgH="228600" progId="Equation.3">
                  <p:embed/>
                </p:oleObj>
              </mc:Choice>
              <mc:Fallback>
                <p:oleObj name="公式" r:id="rId15" imgW="27940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5228" y="6242494"/>
                        <a:ext cx="2762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Rectangle 28"/>
          <p:cNvSpPr>
            <a:spLocks noChangeArrowheads="1"/>
          </p:cNvSpPr>
          <p:nvPr/>
        </p:nvSpPr>
        <p:spPr bwMode="auto">
          <a:xfrm>
            <a:off x="0" y="68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latin typeface="Arial" pitchFamily="34" charset="0"/>
                <a:ea typeface="宋体" pitchFamily="2" charset="-122"/>
              </a:rPr>
              <a:t> </a:t>
            </a: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
        <p:nvSpPr>
          <p:cNvPr id="4" name="矩形 3"/>
          <p:cNvSpPr/>
          <p:nvPr/>
        </p:nvSpPr>
        <p:spPr>
          <a:xfrm>
            <a:off x="3886278" y="6177924"/>
            <a:ext cx="5257722" cy="369332"/>
          </a:xfrm>
          <a:prstGeom prst="rect">
            <a:avLst/>
          </a:prstGeom>
        </p:spPr>
        <p:txBody>
          <a:bodyPr wrap="square">
            <a:spAutoFit/>
          </a:bodyPr>
          <a:lstStyle/>
          <a:p>
            <a:r>
              <a:rPr lang="zh-CN" altLang="en-US" dirty="0"/>
              <a:t>分别表示前两期、前三期直至前 期的实际值。</a:t>
            </a:r>
          </a:p>
        </p:txBody>
      </p:sp>
    </p:spTree>
    <p:extLst>
      <p:ext uri="{BB962C8B-B14F-4D97-AF65-F5344CB8AC3E}">
        <p14:creationId xmlns:p14="http://schemas.microsoft.com/office/powerpoint/2010/main" val="4225918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平滑法</a:t>
            </a:r>
            <a:r>
              <a:rPr lang="en-US" altLang="zh-CN" dirty="0" smtClean="0"/>
              <a:t>——</a:t>
            </a:r>
            <a:r>
              <a:rPr lang="zh-CN" altLang="en-US" dirty="0" smtClean="0"/>
              <a:t>移动平均</a:t>
            </a:r>
            <a:endParaRPr lang="zh-CN" altLang="en-US" dirty="0"/>
          </a:p>
        </p:txBody>
      </p:sp>
      <p:sp>
        <p:nvSpPr>
          <p:cNvPr id="4" name="矩形 3"/>
          <p:cNvSpPr/>
          <p:nvPr/>
        </p:nvSpPr>
        <p:spPr>
          <a:xfrm>
            <a:off x="228714" y="838268"/>
            <a:ext cx="8762770" cy="2169825"/>
          </a:xfrm>
          <a:prstGeom prst="rect">
            <a:avLst/>
          </a:prstGeom>
        </p:spPr>
        <p:txBody>
          <a:bodyPr wrap="square">
            <a:spAutoFit/>
          </a:bodyPr>
          <a:lstStyle/>
          <a:p>
            <a:pPr>
              <a:lnSpc>
                <a:spcPct val="150000"/>
              </a:lnSpc>
            </a:pPr>
            <a:r>
              <a:rPr lang="en-US" altLang="zh-CN" dirty="0"/>
              <a:t>2</a:t>
            </a:r>
            <a:r>
              <a:rPr lang="en-US" altLang="zh-CN" dirty="0" smtClean="0"/>
              <a:t>)</a:t>
            </a:r>
            <a:r>
              <a:rPr lang="zh-CN" altLang="en-US" dirty="0" smtClean="0"/>
              <a:t>加权</a:t>
            </a:r>
            <a:r>
              <a:rPr lang="zh-CN" altLang="en-US" dirty="0"/>
              <a:t>移动平均法</a:t>
            </a:r>
          </a:p>
          <a:p>
            <a:pPr>
              <a:lnSpc>
                <a:spcPct val="150000"/>
              </a:lnSpc>
            </a:pPr>
            <a:r>
              <a:rPr lang="en-US" altLang="zh-CN" dirty="0"/>
              <a:t> </a:t>
            </a:r>
            <a:r>
              <a:rPr lang="en-US" altLang="zh-CN" dirty="0" smtClean="0"/>
              <a:t>      </a:t>
            </a:r>
            <a:r>
              <a:rPr lang="zh-CN" altLang="en-US" dirty="0" smtClean="0"/>
              <a:t>加权</a:t>
            </a:r>
            <a:r>
              <a:rPr lang="zh-CN" altLang="en-US" dirty="0"/>
              <a:t>移动平均给固定跨越期限内的每个变量值以不相等的权重。其原理是：历史各期产品需求的数据信息对预测未来期内的需求量的作用是不一样的。除了以</a:t>
            </a:r>
            <a:r>
              <a:rPr lang="en-US" altLang="zh-CN" dirty="0"/>
              <a:t>n</a:t>
            </a:r>
            <a:r>
              <a:rPr lang="zh-CN" altLang="en-US" dirty="0"/>
              <a:t>为周期的周期性变化外，远离目标期的变量值的影响力相对较低，故应给予较低的权重。</a:t>
            </a:r>
          </a:p>
          <a:p>
            <a:pPr>
              <a:lnSpc>
                <a:spcPct val="150000"/>
              </a:lnSpc>
            </a:pPr>
            <a:r>
              <a:rPr lang="zh-CN" altLang="en-US" dirty="0" smtClean="0"/>
              <a:t>      加权</a:t>
            </a:r>
            <a:r>
              <a:rPr lang="zh-CN" altLang="en-US" dirty="0"/>
              <a:t>移动平均法的计算公式如下：</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338529856"/>
              </p:ext>
            </p:extLst>
          </p:nvPr>
        </p:nvGraphicFramePr>
        <p:xfrm>
          <a:off x="2971842" y="3166275"/>
          <a:ext cx="2657475" cy="228600"/>
        </p:xfrm>
        <a:graphic>
          <a:graphicData uri="http://schemas.openxmlformats.org/presentationml/2006/ole">
            <mc:AlternateContent xmlns:mc="http://schemas.openxmlformats.org/markup-compatibility/2006">
              <mc:Choice xmlns:v="urn:schemas-microsoft-com:vml" Requires="v">
                <p:oleObj spid="_x0000_s18790" name="公式" r:id="rId3" imgW="2654300" imgH="228600" progId="Equation.3">
                  <p:embed/>
                </p:oleObj>
              </mc:Choice>
              <mc:Fallback>
                <p:oleObj name="公式" r:id="rId3" imgW="2654300" imgH="228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42" y="3166275"/>
                        <a:ext cx="26574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685901" y="3429000"/>
            <a:ext cx="877163" cy="369332"/>
          </a:xfrm>
          <a:prstGeom prst="rect">
            <a:avLst/>
          </a:prstGeom>
        </p:spPr>
        <p:txBody>
          <a:bodyPr wrap="none">
            <a:spAutoFit/>
          </a:bodyPr>
          <a:lstStyle/>
          <a:p>
            <a:r>
              <a:rPr lang="zh-CN" altLang="zh-CN" dirty="0"/>
              <a:t>式中，</a:t>
            </a:r>
            <a:endParaRPr lang="zh-CN" altLang="en-US" dirty="0"/>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586086414"/>
              </p:ext>
            </p:extLst>
          </p:nvPr>
        </p:nvGraphicFramePr>
        <p:xfrm>
          <a:off x="1472576" y="3552076"/>
          <a:ext cx="180975" cy="190500"/>
        </p:xfrm>
        <a:graphic>
          <a:graphicData uri="http://schemas.openxmlformats.org/presentationml/2006/ole">
            <mc:AlternateContent xmlns:mc="http://schemas.openxmlformats.org/markup-compatibility/2006">
              <mc:Choice xmlns:v="urn:schemas-microsoft-com:vml" Requires="v">
                <p:oleObj spid="_x0000_s18791" name="公式" r:id="rId5" imgW="177569" imgH="215619" progId="Equation.3">
                  <p:embed/>
                </p:oleObj>
              </mc:Choice>
              <mc:Fallback>
                <p:oleObj name="公式" r:id="rId5" imgW="177569" imgH="21561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2576" y="3552076"/>
                        <a:ext cx="18097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1676476" y="3429000"/>
            <a:ext cx="2621230" cy="369332"/>
          </a:xfrm>
          <a:prstGeom prst="rect">
            <a:avLst/>
          </a:prstGeom>
        </p:spPr>
        <p:txBody>
          <a:bodyPr wrap="none">
            <a:spAutoFit/>
          </a:bodyPr>
          <a:lstStyle/>
          <a:p>
            <a:r>
              <a:rPr lang="en-US" altLang="zh-CN" dirty="0"/>
              <a:t>: </a:t>
            </a:r>
            <a:r>
              <a:rPr lang="zh-CN" altLang="en-US" dirty="0"/>
              <a:t>期实际销售额的权重；</a:t>
            </a:r>
          </a:p>
        </p:txBody>
      </p:sp>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910032849"/>
              </p:ext>
            </p:extLst>
          </p:nvPr>
        </p:nvGraphicFramePr>
        <p:xfrm>
          <a:off x="4197693" y="3502825"/>
          <a:ext cx="200025" cy="228600"/>
        </p:xfrm>
        <a:graphic>
          <a:graphicData uri="http://schemas.openxmlformats.org/presentationml/2006/ole">
            <mc:AlternateContent xmlns:mc="http://schemas.openxmlformats.org/markup-compatibility/2006">
              <mc:Choice xmlns:v="urn:schemas-microsoft-com:vml" Requires="v">
                <p:oleObj spid="_x0000_s18792" name="公式" r:id="rId7" imgW="203112" imgH="228501" progId="Equation.3">
                  <p:embed/>
                </p:oleObj>
              </mc:Choice>
              <mc:Fallback>
                <p:oleObj name="公式" r:id="rId7" imgW="203112" imgH="22850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7693" y="3502825"/>
                        <a:ext cx="2000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矩形 19"/>
          <p:cNvSpPr/>
          <p:nvPr/>
        </p:nvSpPr>
        <p:spPr>
          <a:xfrm>
            <a:off x="4419604" y="3439480"/>
            <a:ext cx="3429144" cy="369332"/>
          </a:xfrm>
          <a:prstGeom prst="rect">
            <a:avLst/>
          </a:prstGeom>
        </p:spPr>
        <p:txBody>
          <a:bodyPr wrap="none">
            <a:spAutoFit/>
          </a:bodyPr>
          <a:lstStyle/>
          <a:p>
            <a:r>
              <a:rPr lang="en-US" altLang="zh-CN" dirty="0"/>
              <a:t>: </a:t>
            </a:r>
            <a:r>
              <a:rPr lang="zh-CN" altLang="en-US" dirty="0" smtClean="0"/>
              <a:t>第         期</a:t>
            </a:r>
            <a:r>
              <a:rPr lang="zh-CN" altLang="en-US" dirty="0"/>
              <a:t>实际销售额的权重；</a:t>
            </a:r>
          </a:p>
        </p:txBody>
      </p:sp>
      <p:sp>
        <p:nvSpPr>
          <p:cNvPr id="21"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503137546"/>
              </p:ext>
            </p:extLst>
          </p:nvPr>
        </p:nvGraphicFramePr>
        <p:xfrm>
          <a:off x="4952990" y="3537466"/>
          <a:ext cx="390525" cy="152400"/>
        </p:xfrm>
        <a:graphic>
          <a:graphicData uri="http://schemas.openxmlformats.org/presentationml/2006/ole">
            <mc:AlternateContent xmlns:mc="http://schemas.openxmlformats.org/markup-compatibility/2006">
              <mc:Choice xmlns:v="urn:schemas-microsoft-com:vml" Requires="v">
                <p:oleObj spid="_x0000_s18793" name="公式" r:id="rId9" imgW="393480" imgH="152280" progId="Equation.3">
                  <p:embed/>
                </p:oleObj>
              </mc:Choice>
              <mc:Fallback>
                <p:oleObj name="公式" r:id="rId9" imgW="393480" imgH="152280" progId="Equation.3">
                  <p:embed/>
                  <p:pic>
                    <p:nvPicPr>
                      <p:cNvPr id="0" name="Object 14"/>
                      <p:cNvPicPr>
                        <a:picLocks noChangeAspect="1" noChangeArrowheads="1"/>
                      </p:cNvPicPr>
                      <p:nvPr/>
                    </p:nvPicPr>
                    <p:blipFill>
                      <a:blip r:embed="rId10"/>
                      <a:srcRect/>
                      <a:stretch>
                        <a:fillRect/>
                      </a:stretch>
                    </p:blipFill>
                    <p:spPr bwMode="auto">
                      <a:xfrm>
                        <a:off x="4952990" y="3537466"/>
                        <a:ext cx="390525" cy="152400"/>
                      </a:xfrm>
                      <a:prstGeom prst="rect">
                        <a:avLst/>
                      </a:prstGeom>
                      <a:noFill/>
                    </p:spPr>
                  </p:pic>
                </p:oleObj>
              </mc:Fallback>
            </mc:AlternateContent>
          </a:graphicData>
        </a:graphic>
      </p:graphicFrame>
      <p:sp>
        <p:nvSpPr>
          <p:cNvPr id="23"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2325306921"/>
              </p:ext>
            </p:extLst>
          </p:nvPr>
        </p:nvGraphicFramePr>
        <p:xfrm>
          <a:off x="758201" y="4038584"/>
          <a:ext cx="1609725" cy="228600"/>
        </p:xfrm>
        <a:graphic>
          <a:graphicData uri="http://schemas.openxmlformats.org/presentationml/2006/ole">
            <mc:AlternateContent xmlns:mc="http://schemas.openxmlformats.org/markup-compatibility/2006">
              <mc:Choice xmlns:v="urn:schemas-microsoft-com:vml" Requires="v">
                <p:oleObj spid="_x0000_s18794" name="公式" r:id="rId11" imgW="1612900" imgH="228600" progId="Equation.3">
                  <p:embed/>
                </p:oleObj>
              </mc:Choice>
              <mc:Fallback>
                <p:oleObj name="公式" r:id="rId11" imgW="1612900" imgH="2286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8201" y="4038584"/>
                        <a:ext cx="16097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矩形 24"/>
          <p:cNvSpPr/>
          <p:nvPr/>
        </p:nvSpPr>
        <p:spPr>
          <a:xfrm>
            <a:off x="228714" y="4419574"/>
            <a:ext cx="8457978" cy="1754326"/>
          </a:xfrm>
          <a:prstGeom prst="rect">
            <a:avLst/>
          </a:prstGeom>
        </p:spPr>
        <p:txBody>
          <a:bodyPr wrap="square">
            <a:spAutoFit/>
          </a:bodyPr>
          <a:lstStyle/>
          <a:p>
            <a:pPr>
              <a:lnSpc>
                <a:spcPct val="150000"/>
              </a:lnSpc>
            </a:pPr>
            <a:r>
              <a:rPr lang="en-US" altLang="zh-CN" dirty="0"/>
              <a:t> </a:t>
            </a:r>
            <a:r>
              <a:rPr lang="en-US" altLang="zh-CN" dirty="0" smtClean="0"/>
              <a:t>       </a:t>
            </a:r>
            <a:r>
              <a:rPr lang="zh-CN" altLang="en-US" b="1" dirty="0" smtClean="0">
                <a:solidFill>
                  <a:srgbClr val="0070C0"/>
                </a:solidFill>
              </a:rPr>
              <a:t>在</a:t>
            </a:r>
            <a:r>
              <a:rPr lang="zh-CN" altLang="en-US" b="1" dirty="0">
                <a:solidFill>
                  <a:srgbClr val="0070C0"/>
                </a:solidFill>
              </a:rPr>
              <a:t>运用加权平均法时，权重的选择是一个应该注意的问题。</a:t>
            </a:r>
            <a:r>
              <a:rPr lang="zh-CN" altLang="en-US" dirty="0"/>
              <a:t>经验法和试算法是选择权重的最简单的方法。一般而言，最近期的数据最能预示未来的情况，因而权重应大些。例如，根据前一个月的利润和生产能力比起根据前几个月能更好的估测下个月的利润和生产能力。但是，如果数据是季节性的，则权重也应是季节性的。</a:t>
            </a:r>
          </a:p>
        </p:txBody>
      </p:sp>
    </p:spTree>
    <p:extLst>
      <p:ext uri="{BB962C8B-B14F-4D97-AF65-F5344CB8AC3E}">
        <p14:creationId xmlns:p14="http://schemas.microsoft.com/office/powerpoint/2010/main" val="3002277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平滑法</a:t>
            </a:r>
            <a:r>
              <a:rPr lang="en-US" altLang="zh-CN" dirty="0" smtClean="0"/>
              <a:t>——</a:t>
            </a:r>
            <a:r>
              <a:rPr lang="zh-CN" altLang="en-US" dirty="0" smtClean="0"/>
              <a:t>移动平均</a:t>
            </a:r>
            <a:r>
              <a:rPr lang="en-US" altLang="zh-CN" dirty="0" smtClean="0"/>
              <a:t>R</a:t>
            </a:r>
            <a:r>
              <a:rPr lang="zh-CN" altLang="en-US" dirty="0" smtClean="0"/>
              <a:t>实现</a:t>
            </a:r>
            <a:endParaRPr lang="zh-CN" altLang="en-US" dirty="0"/>
          </a:p>
        </p:txBody>
      </p:sp>
      <p:sp>
        <p:nvSpPr>
          <p:cNvPr id="3" name="矩形 2"/>
          <p:cNvSpPr/>
          <p:nvPr/>
        </p:nvSpPr>
        <p:spPr>
          <a:xfrm>
            <a:off x="381110" y="914466"/>
            <a:ext cx="8000790" cy="4247317"/>
          </a:xfrm>
          <a:prstGeom prst="rect">
            <a:avLst/>
          </a:prstGeom>
        </p:spPr>
        <p:txBody>
          <a:bodyPr wrap="square">
            <a:spAutoFit/>
          </a:bodyPr>
          <a:lstStyle/>
          <a:p>
            <a:r>
              <a:rPr lang="en-US" altLang="zh-CN" dirty="0"/>
              <a:t>&gt; #</a:t>
            </a:r>
            <a:r>
              <a:rPr lang="zh-CN" altLang="en-US" dirty="0"/>
              <a:t>导入数据源</a:t>
            </a:r>
          </a:p>
          <a:p>
            <a:r>
              <a:rPr lang="en-US" altLang="zh-CN" dirty="0"/>
              <a:t>&gt; </a:t>
            </a:r>
            <a:r>
              <a:rPr lang="en-US" altLang="zh-CN" dirty="0" err="1"/>
              <a:t>tui</a:t>
            </a:r>
            <a:r>
              <a:rPr lang="en-US" altLang="zh-CN" dirty="0"/>
              <a:t> &lt;- read.csv("D:/</a:t>
            </a:r>
            <a:r>
              <a:rPr lang="en-US" altLang="zh-CN" dirty="0" err="1"/>
              <a:t>DataMining</a:t>
            </a:r>
            <a:r>
              <a:rPr lang="en-US" altLang="zh-CN" dirty="0"/>
              <a:t>/tui.csv", header=T, </a:t>
            </a:r>
            <a:r>
              <a:rPr lang="en-US" altLang="zh-CN" dirty="0" err="1"/>
              <a:t>dec</a:t>
            </a:r>
            <a:r>
              <a:rPr lang="en-US" altLang="zh-CN" dirty="0"/>
              <a:t>=",", </a:t>
            </a:r>
            <a:r>
              <a:rPr lang="en-US" altLang="zh-CN" dirty="0" err="1"/>
              <a:t>sep</a:t>
            </a:r>
            <a:r>
              <a:rPr lang="en-US" altLang="zh-CN" dirty="0"/>
              <a:t>=";")</a:t>
            </a:r>
          </a:p>
          <a:p>
            <a:r>
              <a:rPr lang="en-US" altLang="zh-CN" dirty="0"/>
              <a:t>&gt; </a:t>
            </a:r>
          </a:p>
          <a:p>
            <a:r>
              <a:rPr lang="en-US" altLang="zh-CN" dirty="0"/>
              <a:t>&gt; #</a:t>
            </a:r>
            <a:r>
              <a:rPr lang="zh-CN" altLang="en-US" dirty="0"/>
              <a:t>根据实际值作图</a:t>
            </a:r>
          </a:p>
          <a:p>
            <a:r>
              <a:rPr lang="en-US" altLang="zh-CN" dirty="0"/>
              <a:t>&gt; plot(</a:t>
            </a:r>
            <a:r>
              <a:rPr lang="en-US" altLang="zh-CN" dirty="0" err="1"/>
              <a:t>tui</a:t>
            </a:r>
            <a:r>
              <a:rPr lang="en-US" altLang="zh-CN" dirty="0"/>
              <a:t>[,5],type="l")</a:t>
            </a:r>
          </a:p>
          <a:p>
            <a:r>
              <a:rPr lang="en-US" altLang="zh-CN" dirty="0"/>
              <a:t>&gt; </a:t>
            </a:r>
          </a:p>
          <a:p>
            <a:r>
              <a:rPr lang="en-US" altLang="zh-CN" dirty="0"/>
              <a:t>&gt; #</a:t>
            </a:r>
            <a:r>
              <a:rPr lang="zh-CN" altLang="en-US" dirty="0"/>
              <a:t>生成三种移动平均预测值。</a:t>
            </a:r>
          </a:p>
          <a:p>
            <a:r>
              <a:rPr lang="en-US" altLang="zh-CN" dirty="0"/>
              <a:t>&gt; tui.1 &lt;- filter(</a:t>
            </a:r>
            <a:r>
              <a:rPr lang="en-US" altLang="zh-CN" dirty="0" err="1"/>
              <a:t>tui</a:t>
            </a:r>
            <a:r>
              <a:rPr lang="en-US" altLang="zh-CN" dirty="0"/>
              <a:t>[,5],filter=rep(1/5,5) , sides = 1)</a:t>
            </a:r>
          </a:p>
          <a:p>
            <a:r>
              <a:rPr lang="en-US" altLang="zh-CN" dirty="0"/>
              <a:t>&gt; tui.2 &lt;- filter(</a:t>
            </a:r>
            <a:r>
              <a:rPr lang="en-US" altLang="zh-CN" dirty="0" err="1"/>
              <a:t>tui</a:t>
            </a:r>
            <a:r>
              <a:rPr lang="en-US" altLang="zh-CN" dirty="0"/>
              <a:t>[,5],filter=rep(1/25,25) , sides = 1)</a:t>
            </a:r>
          </a:p>
          <a:p>
            <a:r>
              <a:rPr lang="en-US" altLang="zh-CN" dirty="0"/>
              <a:t>&gt; tui.3 &lt;- filter(</a:t>
            </a:r>
            <a:r>
              <a:rPr lang="en-US" altLang="zh-CN" dirty="0" err="1"/>
              <a:t>tui</a:t>
            </a:r>
            <a:r>
              <a:rPr lang="en-US" altLang="zh-CN" dirty="0"/>
              <a:t>[,5],filter=rep(1/81,81) , sides = 1)</a:t>
            </a:r>
          </a:p>
          <a:p>
            <a:r>
              <a:rPr lang="en-US" altLang="zh-CN" dirty="0"/>
              <a:t>&gt; </a:t>
            </a:r>
          </a:p>
          <a:p>
            <a:r>
              <a:rPr lang="en-US" altLang="zh-CN" dirty="0"/>
              <a:t>&gt; #</a:t>
            </a:r>
            <a:r>
              <a:rPr lang="zh-CN" altLang="en-US" dirty="0"/>
              <a:t>根据预测值作图</a:t>
            </a:r>
          </a:p>
          <a:p>
            <a:r>
              <a:rPr lang="en-US" altLang="zh-CN" dirty="0"/>
              <a:t>&gt; lines(tui.1,col="red")</a:t>
            </a:r>
          </a:p>
          <a:p>
            <a:r>
              <a:rPr lang="en-US" altLang="zh-CN" dirty="0"/>
              <a:t>&gt; lines(tui.2,col="purple")</a:t>
            </a:r>
          </a:p>
          <a:p>
            <a:r>
              <a:rPr lang="en-US" altLang="zh-CN" dirty="0"/>
              <a:t>&gt; lines(tui.3,col="blue")</a:t>
            </a:r>
          </a:p>
        </p:txBody>
      </p:sp>
    </p:spTree>
    <p:extLst>
      <p:ext uri="{BB962C8B-B14F-4D97-AF65-F5344CB8AC3E}">
        <p14:creationId xmlns:p14="http://schemas.microsoft.com/office/powerpoint/2010/main" val="41379377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移动平均</a:t>
            </a:r>
            <a:endParaRPr lang="zh-CN"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01" y="914466"/>
            <a:ext cx="7734605" cy="525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3650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519021233"/>
              </p:ext>
            </p:extLst>
          </p:nvPr>
        </p:nvGraphicFramePr>
        <p:xfrm>
          <a:off x="762100" y="914466"/>
          <a:ext cx="7848872" cy="56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标题 3"/>
          <p:cNvSpPr txBox="1">
            <a:spLocks/>
          </p:cNvSpPr>
          <p:nvPr/>
        </p:nvSpPr>
        <p:spPr bwMode="auto">
          <a:xfrm>
            <a:off x="304912" y="152486"/>
            <a:ext cx="7391422" cy="4247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a:solidFill>
                  <a:srgbClr val="C00000"/>
                </a:solidFill>
                <a:latin typeface="+mj-lt"/>
                <a:ea typeface="+mj-ea"/>
                <a:cs typeface="+mj-cs"/>
              </a:defRPr>
            </a:lvl1pPr>
            <a:lvl2pPr algn="l" rtl="0" eaLnBrk="0" fontAlgn="base" hangingPunct="0">
              <a:spcBef>
                <a:spcPct val="0"/>
              </a:spcBef>
              <a:spcAft>
                <a:spcPct val="0"/>
              </a:spcAft>
              <a:defRPr sz="2800">
                <a:solidFill>
                  <a:srgbClr val="C00000"/>
                </a:solidFill>
                <a:latin typeface="Calibri" pitchFamily="34" charset="0"/>
                <a:ea typeface="黑体" pitchFamily="2" charset="-122"/>
              </a:defRPr>
            </a:lvl2pPr>
            <a:lvl3pPr algn="l" rtl="0" eaLnBrk="0" fontAlgn="base" hangingPunct="0">
              <a:spcBef>
                <a:spcPct val="0"/>
              </a:spcBef>
              <a:spcAft>
                <a:spcPct val="0"/>
              </a:spcAft>
              <a:defRPr sz="2800">
                <a:solidFill>
                  <a:srgbClr val="C00000"/>
                </a:solidFill>
                <a:latin typeface="Calibri" pitchFamily="34" charset="0"/>
                <a:ea typeface="黑体" pitchFamily="2" charset="-122"/>
              </a:defRPr>
            </a:lvl3pPr>
            <a:lvl4pPr algn="l" rtl="0" eaLnBrk="0" fontAlgn="base" hangingPunct="0">
              <a:spcBef>
                <a:spcPct val="0"/>
              </a:spcBef>
              <a:spcAft>
                <a:spcPct val="0"/>
              </a:spcAft>
              <a:defRPr sz="2800">
                <a:solidFill>
                  <a:srgbClr val="C00000"/>
                </a:solidFill>
                <a:latin typeface="Calibri" pitchFamily="34" charset="0"/>
                <a:ea typeface="黑体" pitchFamily="2" charset="-122"/>
              </a:defRPr>
            </a:lvl4pPr>
            <a:lvl5pPr algn="l" rtl="0" eaLnBrk="0" fontAlgn="base" hangingPunct="0">
              <a:spcBef>
                <a:spcPct val="0"/>
              </a:spcBef>
              <a:spcAft>
                <a:spcPct val="0"/>
              </a:spcAft>
              <a:defRPr sz="2800">
                <a:solidFill>
                  <a:srgbClr val="C00000"/>
                </a:solidFill>
                <a:latin typeface="Calibri" pitchFamily="34" charset="0"/>
                <a:ea typeface="黑体" pitchFamily="2" charset="-122"/>
              </a:defRPr>
            </a:lvl5pPr>
            <a:lvl6pPr marL="457200" algn="l" rtl="0" eaLnBrk="0" fontAlgn="base" hangingPunct="0">
              <a:spcBef>
                <a:spcPct val="0"/>
              </a:spcBef>
              <a:spcAft>
                <a:spcPct val="0"/>
              </a:spcAft>
              <a:defRPr sz="2800">
                <a:solidFill>
                  <a:srgbClr val="C00000"/>
                </a:solidFill>
                <a:latin typeface="Calibri" pitchFamily="34" charset="0"/>
                <a:ea typeface="黑体" pitchFamily="2" charset="-122"/>
              </a:defRPr>
            </a:lvl6pPr>
            <a:lvl7pPr marL="914400" algn="l" rtl="0" eaLnBrk="0" fontAlgn="base" hangingPunct="0">
              <a:spcBef>
                <a:spcPct val="0"/>
              </a:spcBef>
              <a:spcAft>
                <a:spcPct val="0"/>
              </a:spcAft>
              <a:defRPr sz="2800">
                <a:solidFill>
                  <a:srgbClr val="C00000"/>
                </a:solidFill>
                <a:latin typeface="Calibri" pitchFamily="34" charset="0"/>
                <a:ea typeface="黑体" pitchFamily="2" charset="-122"/>
              </a:defRPr>
            </a:lvl7pPr>
            <a:lvl8pPr marL="1371600" algn="l" rtl="0" eaLnBrk="0" fontAlgn="base" hangingPunct="0">
              <a:spcBef>
                <a:spcPct val="0"/>
              </a:spcBef>
              <a:spcAft>
                <a:spcPct val="0"/>
              </a:spcAft>
              <a:defRPr sz="2800">
                <a:solidFill>
                  <a:srgbClr val="C00000"/>
                </a:solidFill>
                <a:latin typeface="Calibri" pitchFamily="34" charset="0"/>
                <a:ea typeface="黑体" pitchFamily="2" charset="-122"/>
              </a:defRPr>
            </a:lvl8pPr>
            <a:lvl9pPr marL="1828800" algn="l" rtl="0" eaLnBrk="0" fontAlgn="base" hangingPunct="0">
              <a:spcBef>
                <a:spcPct val="0"/>
              </a:spcBef>
              <a:spcAft>
                <a:spcPct val="0"/>
              </a:spcAft>
              <a:defRPr sz="2800">
                <a:solidFill>
                  <a:srgbClr val="C00000"/>
                </a:solidFill>
                <a:latin typeface="Calibri" pitchFamily="34" charset="0"/>
                <a:ea typeface="黑体" pitchFamily="2" charset="-122"/>
              </a:defRPr>
            </a:lvl9pPr>
          </a:lstStyle>
          <a:p>
            <a:r>
              <a:rPr lang="en-US" altLang="zh-CN" kern="0" smtClean="0"/>
              <a:t>1. R</a:t>
            </a:r>
            <a:r>
              <a:rPr lang="zh-CN" altLang="en-US" kern="0" smtClean="0"/>
              <a:t>语言介绍</a:t>
            </a:r>
            <a:endParaRPr lang="zh-CN" altLang="en-US" kern="0" dirty="0" smtClean="0"/>
          </a:p>
        </p:txBody>
      </p:sp>
    </p:spTree>
    <p:extLst>
      <p:ext uri="{BB962C8B-B14F-4D97-AF65-F5344CB8AC3E}">
        <p14:creationId xmlns:p14="http://schemas.microsoft.com/office/powerpoint/2010/main" val="999557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平滑法</a:t>
            </a:r>
            <a:r>
              <a:rPr lang="en-US" altLang="zh-CN" dirty="0" smtClean="0"/>
              <a:t>——</a:t>
            </a:r>
            <a:r>
              <a:rPr lang="zh-CN" altLang="en-US" dirty="0" smtClean="0"/>
              <a:t>指数平滑</a:t>
            </a:r>
            <a:endParaRPr lang="zh-CN" altLang="en-US" dirty="0"/>
          </a:p>
        </p:txBody>
      </p:sp>
      <p:sp>
        <p:nvSpPr>
          <p:cNvPr id="3" name="矩形 2"/>
          <p:cNvSpPr/>
          <p:nvPr/>
        </p:nvSpPr>
        <p:spPr>
          <a:xfrm>
            <a:off x="379237" y="762070"/>
            <a:ext cx="8381780" cy="4662815"/>
          </a:xfrm>
          <a:prstGeom prst="rect">
            <a:avLst/>
          </a:prstGeom>
        </p:spPr>
        <p:txBody>
          <a:bodyPr wrap="square">
            <a:spAutoFit/>
          </a:bodyPr>
          <a:lstStyle/>
          <a:p>
            <a:pPr>
              <a:lnSpc>
                <a:spcPct val="150000"/>
              </a:lnSpc>
            </a:pPr>
            <a:r>
              <a:rPr lang="zh-CN" altLang="en-US" dirty="0" smtClean="0"/>
              <a:t>       指数</a:t>
            </a:r>
            <a:r>
              <a:rPr lang="zh-CN" altLang="en-US" dirty="0"/>
              <a:t>平滑法是生产预测中常用的一种方法。也用于中短期经济发展趋势预测，所有预测方法中，一次指数平滑法平滑是用得最多的一种。简单的全期平均法是对时间数列的过去数据一个不漏地全部加以同等利用；移动平均法则不考虑较远期的数据，并在加权移动平均法中给予近期资料更大的权重；而</a:t>
            </a:r>
            <a:r>
              <a:rPr lang="zh-CN" altLang="en-US" b="1" dirty="0">
                <a:solidFill>
                  <a:srgbClr val="0070C0"/>
                </a:solidFill>
              </a:rPr>
              <a:t>指数平滑法则兼容了全期平均和移动平均所长，不舍弃过去的数据，但是仅给予逐渐减弱的影响程度，即随着数据的远离，赋予逐渐收敛为零的权数。 </a:t>
            </a:r>
            <a:r>
              <a:rPr lang="zh-CN" altLang="en-US" dirty="0" smtClean="0"/>
              <a:t>也就是说</a:t>
            </a:r>
            <a:r>
              <a:rPr lang="zh-CN" altLang="en-US" dirty="0"/>
              <a:t>指数平滑法是在移动平均法基础上发展起来的一种时间序列分析预测法，它是通过计算指数平滑值，配合一定的时间序列预测模型对现象的未来进行预测。其</a:t>
            </a:r>
            <a:r>
              <a:rPr lang="zh-CN" altLang="en-US" b="1" dirty="0">
                <a:solidFill>
                  <a:srgbClr val="0070C0"/>
                </a:solidFill>
              </a:rPr>
              <a:t>原理是任一期的指数平滑值都是本期实际观察值与前一期指数平滑值的加权平均。</a:t>
            </a:r>
          </a:p>
          <a:p>
            <a:pPr>
              <a:lnSpc>
                <a:spcPct val="150000"/>
              </a:lnSpc>
            </a:pPr>
            <a:r>
              <a:rPr lang="zh-CN" altLang="en-US" dirty="0" smtClean="0"/>
              <a:t>        根据</a:t>
            </a:r>
            <a:r>
              <a:rPr lang="zh-CN" altLang="en-US" dirty="0"/>
              <a:t>平滑次数不同，指数平滑法分为：一次指数平滑法、二次指数平滑和三次指数平滑法等。</a:t>
            </a:r>
          </a:p>
        </p:txBody>
      </p:sp>
      <p:sp>
        <p:nvSpPr>
          <p:cNvPr id="4" name="矩形 3"/>
          <p:cNvSpPr/>
          <p:nvPr/>
        </p:nvSpPr>
        <p:spPr>
          <a:xfrm>
            <a:off x="418272" y="5389517"/>
            <a:ext cx="8303709" cy="1285032"/>
          </a:xfrm>
          <a:prstGeom prst="rect">
            <a:avLst/>
          </a:prstGeom>
        </p:spPr>
        <p:txBody>
          <a:bodyPr wrap="square">
            <a:spAutoFit/>
          </a:bodyPr>
          <a:lstStyle/>
          <a:p>
            <a:pPr>
              <a:lnSpc>
                <a:spcPct val="150000"/>
              </a:lnSpc>
            </a:pPr>
            <a:r>
              <a:rPr lang="en-US" altLang="zh-CN" dirty="0"/>
              <a:t> </a:t>
            </a:r>
            <a:r>
              <a:rPr lang="en-US" altLang="zh-CN" dirty="0" smtClean="0"/>
              <a:t>      </a:t>
            </a:r>
            <a:r>
              <a:rPr lang="zh-CN" altLang="zh-CN" dirty="0" smtClean="0"/>
              <a:t>一</a:t>
            </a:r>
            <a:r>
              <a:rPr lang="zh-CN" altLang="zh-CN" dirty="0"/>
              <a:t>次指数平滑法虽然克服了移动平均法的缺点。但当时间序列的变动出现直线趋势时，用一次指数平滑法进行预测，仍存在明显的滞后偏差。因此，也必须加以修正以后可以得到二次指数平滑法和三次指数平滑</a:t>
            </a:r>
            <a:r>
              <a:rPr lang="zh-CN" altLang="zh-CN" dirty="0" smtClean="0"/>
              <a:t>法</a:t>
            </a:r>
            <a:r>
              <a:rPr lang="zh-CN" altLang="en-US" dirty="0" smtClean="0"/>
              <a:t>。</a:t>
            </a:r>
            <a:endParaRPr lang="zh-CN" altLang="en-US" dirty="0"/>
          </a:p>
        </p:txBody>
      </p:sp>
    </p:spTree>
    <p:extLst>
      <p:ext uri="{BB962C8B-B14F-4D97-AF65-F5344CB8AC3E}">
        <p14:creationId xmlns:p14="http://schemas.microsoft.com/office/powerpoint/2010/main" val="1614746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平滑法 </a:t>
            </a:r>
            <a:r>
              <a:rPr lang="en-US" altLang="zh-CN" dirty="0" smtClean="0"/>
              <a:t>—— </a:t>
            </a:r>
            <a:r>
              <a:rPr lang="zh-CN" altLang="en-US" dirty="0" smtClean="0"/>
              <a:t>一次指数平滑</a:t>
            </a:r>
            <a:endParaRPr lang="zh-CN" altLang="en-US" dirty="0"/>
          </a:p>
        </p:txBody>
      </p:sp>
      <p:sp>
        <p:nvSpPr>
          <p:cNvPr id="3" name="矩形 2"/>
          <p:cNvSpPr/>
          <p:nvPr/>
        </p:nvSpPr>
        <p:spPr>
          <a:xfrm>
            <a:off x="685902" y="914466"/>
            <a:ext cx="7695998" cy="1200329"/>
          </a:xfrm>
          <a:prstGeom prst="rect">
            <a:avLst/>
          </a:prstGeom>
        </p:spPr>
        <p:txBody>
          <a:bodyPr wrap="square">
            <a:spAutoFit/>
          </a:bodyPr>
          <a:lstStyle/>
          <a:p>
            <a:r>
              <a:rPr lang="zh-CN" altLang="en-US" dirty="0"/>
              <a:t>基本</a:t>
            </a:r>
            <a:r>
              <a:rPr lang="zh-CN" altLang="en-US" dirty="0" smtClean="0"/>
              <a:t>公式：</a:t>
            </a:r>
            <a:endParaRPr lang="zh-CN" altLang="en-US" dirty="0"/>
          </a:p>
          <a:p>
            <a:endParaRPr lang="zh-CN" altLang="en-US" dirty="0"/>
          </a:p>
          <a:p>
            <a:endParaRPr lang="en-US" altLang="zh-CN" dirty="0" smtClean="0"/>
          </a:p>
          <a:p>
            <a:r>
              <a:rPr lang="zh-CN" altLang="en-US" dirty="0" smtClean="0"/>
              <a:t>等价公式：</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003704171"/>
              </p:ext>
            </p:extLst>
          </p:nvPr>
        </p:nvGraphicFramePr>
        <p:xfrm>
          <a:off x="1817935" y="762070"/>
          <a:ext cx="6577013" cy="593725"/>
        </p:xfrm>
        <a:graphic>
          <a:graphicData uri="http://schemas.openxmlformats.org/presentationml/2006/ole">
            <mc:AlternateContent xmlns:mc="http://schemas.openxmlformats.org/markup-compatibility/2006">
              <mc:Choice xmlns:v="urn:schemas-microsoft-com:vml" Requires="v">
                <p:oleObj spid="_x0000_s35022" r:id="rId3" imgW="2641600" imgH="241300" progId="Equation.3">
                  <p:embed/>
                </p:oleObj>
              </mc:Choice>
              <mc:Fallback>
                <p:oleObj r:id="rId3" imgW="26416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935" y="762070"/>
                        <a:ext cx="65770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67442518"/>
              </p:ext>
            </p:extLst>
          </p:nvPr>
        </p:nvGraphicFramePr>
        <p:xfrm>
          <a:off x="1905070" y="1600248"/>
          <a:ext cx="3505200" cy="623888"/>
        </p:xfrm>
        <a:graphic>
          <a:graphicData uri="http://schemas.openxmlformats.org/presentationml/2006/ole">
            <mc:AlternateContent xmlns:mc="http://schemas.openxmlformats.org/markup-compatibility/2006">
              <mc:Choice xmlns:v="urn:schemas-microsoft-com:vml" Requires="v">
                <p:oleObj spid="_x0000_s35023" r:id="rId5" imgW="1282700" imgH="228600" progId="Equation.3">
                  <p:embed/>
                </p:oleObj>
              </mc:Choice>
              <mc:Fallback>
                <p:oleObj r:id="rId5" imgW="12827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70" y="1600248"/>
                        <a:ext cx="35052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669265" y="2514624"/>
            <a:ext cx="4572000" cy="2585323"/>
          </a:xfrm>
          <a:prstGeom prst="rect">
            <a:avLst/>
          </a:prstGeom>
        </p:spPr>
        <p:txBody>
          <a:bodyPr>
            <a:spAutoFit/>
          </a:bodyPr>
          <a:lstStyle/>
          <a:p>
            <a:r>
              <a:rPr lang="zh-CN" altLang="en-US" dirty="0"/>
              <a:t>一期预测</a:t>
            </a:r>
            <a:r>
              <a:rPr lang="zh-CN" altLang="en-US" dirty="0" smtClean="0"/>
              <a:t>值：</a:t>
            </a:r>
            <a:endParaRPr lang="zh-CN" altLang="en-US" dirty="0"/>
          </a:p>
          <a:p>
            <a:endParaRPr lang="zh-CN" altLang="en-US" dirty="0"/>
          </a:p>
          <a:p>
            <a:endParaRPr lang="zh-CN" altLang="en-US" dirty="0"/>
          </a:p>
          <a:p>
            <a:endParaRPr lang="en-US" altLang="zh-CN" dirty="0" smtClean="0"/>
          </a:p>
          <a:p>
            <a:r>
              <a:rPr lang="zh-CN" altLang="en-US" dirty="0" smtClean="0"/>
              <a:t>二</a:t>
            </a:r>
            <a:r>
              <a:rPr lang="zh-CN" altLang="en-US" dirty="0"/>
              <a:t>期预测</a:t>
            </a:r>
            <a:r>
              <a:rPr lang="zh-CN" altLang="en-US" dirty="0" smtClean="0"/>
              <a:t>值：</a:t>
            </a:r>
            <a:endParaRPr lang="zh-CN" altLang="en-US" dirty="0"/>
          </a:p>
          <a:p>
            <a:endParaRPr lang="zh-CN" altLang="en-US" dirty="0"/>
          </a:p>
          <a:p>
            <a:endParaRPr lang="zh-CN" altLang="en-US" dirty="0"/>
          </a:p>
          <a:p>
            <a:r>
              <a:rPr lang="zh-CN" altLang="en-US" dirty="0"/>
              <a:t>   </a:t>
            </a:r>
            <a:endParaRPr lang="en-US" altLang="zh-CN" dirty="0" smtClean="0"/>
          </a:p>
          <a:p>
            <a:r>
              <a:rPr lang="zh-CN" altLang="en-US" dirty="0" smtClean="0"/>
              <a:t>   期</a:t>
            </a:r>
            <a:r>
              <a:rPr lang="zh-CN" altLang="en-US" dirty="0"/>
              <a:t>预测</a:t>
            </a:r>
            <a:r>
              <a:rPr lang="zh-CN" altLang="en-US" dirty="0" smtClean="0"/>
              <a:t>值：</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2401418402"/>
              </p:ext>
            </p:extLst>
          </p:nvPr>
        </p:nvGraphicFramePr>
        <p:xfrm>
          <a:off x="2133664" y="2514624"/>
          <a:ext cx="5899150" cy="971550"/>
        </p:xfrm>
        <a:graphic>
          <a:graphicData uri="http://schemas.openxmlformats.org/presentationml/2006/ole">
            <mc:AlternateContent xmlns:mc="http://schemas.openxmlformats.org/markup-compatibility/2006">
              <mc:Choice xmlns:v="urn:schemas-microsoft-com:vml" Requires="v">
                <p:oleObj spid="_x0000_s35024" name="Equation" r:id="rId7" imgW="2755900" imgH="457200" progId="Equation.3">
                  <p:embed/>
                </p:oleObj>
              </mc:Choice>
              <mc:Fallback>
                <p:oleObj name="Equation" r:id="rId7" imgW="2755900" imgH="457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64" y="2514624"/>
                        <a:ext cx="58991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57605160"/>
              </p:ext>
            </p:extLst>
          </p:nvPr>
        </p:nvGraphicFramePr>
        <p:xfrm>
          <a:off x="2057466" y="3581396"/>
          <a:ext cx="5740400" cy="949325"/>
        </p:xfrm>
        <a:graphic>
          <a:graphicData uri="http://schemas.openxmlformats.org/presentationml/2006/ole">
            <mc:AlternateContent xmlns:mc="http://schemas.openxmlformats.org/markup-compatibility/2006">
              <mc:Choice xmlns:v="urn:schemas-microsoft-com:vml" Requires="v">
                <p:oleObj spid="_x0000_s35025" name="Equation" r:id="rId9" imgW="2743200" imgH="457200" progId="Equation.3">
                  <p:embed/>
                </p:oleObj>
              </mc:Choice>
              <mc:Fallback>
                <p:oleObj name="Equation" r:id="rId9" imgW="2743200" imgH="457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66" y="3581396"/>
                        <a:ext cx="57404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98173197"/>
              </p:ext>
            </p:extLst>
          </p:nvPr>
        </p:nvGraphicFramePr>
        <p:xfrm>
          <a:off x="635907" y="4630047"/>
          <a:ext cx="304800" cy="469900"/>
        </p:xfrm>
        <a:graphic>
          <a:graphicData uri="http://schemas.openxmlformats.org/presentationml/2006/ole">
            <mc:AlternateContent xmlns:mc="http://schemas.openxmlformats.org/markup-compatibility/2006">
              <mc:Choice xmlns:v="urn:schemas-microsoft-com:vml" Requires="v">
                <p:oleObj spid="_x0000_s35026" name="Equation" r:id="rId11" imgW="88669" imgH="177338" progId="Equation.3">
                  <p:embed/>
                </p:oleObj>
              </mc:Choice>
              <mc:Fallback>
                <p:oleObj name="Equation" r:id="rId11" imgW="88669" imgH="177338"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5907" y="4630047"/>
                        <a:ext cx="304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16573875"/>
              </p:ext>
            </p:extLst>
          </p:nvPr>
        </p:nvGraphicFramePr>
        <p:xfrm>
          <a:off x="2057466" y="4648168"/>
          <a:ext cx="3352800" cy="595313"/>
        </p:xfrm>
        <a:graphic>
          <a:graphicData uri="http://schemas.openxmlformats.org/presentationml/2006/ole">
            <mc:AlternateContent xmlns:mc="http://schemas.openxmlformats.org/markup-compatibility/2006">
              <mc:Choice xmlns:v="urn:schemas-microsoft-com:vml" Requires="v">
                <p:oleObj spid="_x0000_s35027" r:id="rId13" imgW="1282700" imgH="228600" progId="Equation.3">
                  <p:embed/>
                </p:oleObj>
              </mc:Choice>
              <mc:Fallback>
                <p:oleObj r:id="rId13" imgW="1282700" imgH="228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7466" y="4648168"/>
                        <a:ext cx="33528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04101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平滑法</a:t>
            </a:r>
            <a:r>
              <a:rPr lang="en-US" altLang="zh-CN" dirty="0" smtClean="0"/>
              <a:t>——</a:t>
            </a:r>
            <a:r>
              <a:rPr lang="zh-CN" altLang="en-US" dirty="0" smtClean="0"/>
              <a:t>指数平滑法参数值的确定</a:t>
            </a:r>
            <a:endParaRPr lang="zh-CN" altLang="en-US" dirty="0"/>
          </a:p>
        </p:txBody>
      </p:sp>
      <p:sp>
        <p:nvSpPr>
          <p:cNvPr id="3" name="矩形 2"/>
          <p:cNvSpPr/>
          <p:nvPr/>
        </p:nvSpPr>
        <p:spPr>
          <a:xfrm>
            <a:off x="533506" y="1067964"/>
            <a:ext cx="7619800" cy="3000821"/>
          </a:xfrm>
          <a:prstGeom prst="rect">
            <a:avLst/>
          </a:prstGeom>
        </p:spPr>
        <p:txBody>
          <a:bodyPr wrap="square">
            <a:spAutoFit/>
          </a:bodyPr>
          <a:lstStyle/>
          <a:p>
            <a:pPr>
              <a:lnSpc>
                <a:spcPct val="150000"/>
              </a:lnSpc>
            </a:pPr>
            <a:r>
              <a:rPr lang="zh-CN" altLang="en-US" dirty="0"/>
              <a:t>初始值的确定</a:t>
            </a:r>
          </a:p>
          <a:p>
            <a:pPr>
              <a:lnSpc>
                <a:spcPct val="150000"/>
              </a:lnSpc>
            </a:pPr>
            <a:endParaRPr lang="zh-CN" altLang="en-US" dirty="0"/>
          </a:p>
          <a:p>
            <a:pPr>
              <a:lnSpc>
                <a:spcPct val="150000"/>
              </a:lnSpc>
            </a:pPr>
            <a:endParaRPr lang="zh-CN" altLang="en-US" dirty="0"/>
          </a:p>
          <a:p>
            <a:pPr>
              <a:lnSpc>
                <a:spcPct val="150000"/>
              </a:lnSpc>
            </a:pPr>
            <a:r>
              <a:rPr lang="zh-CN" altLang="en-US" dirty="0"/>
              <a:t>平滑系数的确定</a:t>
            </a:r>
          </a:p>
          <a:p>
            <a:pPr lvl="1" algn="just">
              <a:lnSpc>
                <a:spcPct val="150000"/>
              </a:lnSpc>
            </a:pPr>
            <a:r>
              <a:rPr lang="zh-CN" altLang="en-US" dirty="0">
                <a:latin typeface="宋体" charset="-122"/>
                <a:cs typeface="Times New Roman" pitchFamily="18" charset="0"/>
              </a:rPr>
              <a:t>一般对于变化缓慢的序列， </a:t>
            </a:r>
            <a:r>
              <a:rPr lang="zh-CN" altLang="en-US" dirty="0" smtClean="0">
                <a:latin typeface="宋体" charset="-122"/>
                <a:cs typeface="Times New Roman" pitchFamily="18" charset="0"/>
              </a:rPr>
              <a:t>  常</a:t>
            </a:r>
            <a:r>
              <a:rPr lang="zh-CN" altLang="en-US" dirty="0">
                <a:latin typeface="宋体" charset="-122"/>
                <a:cs typeface="Times New Roman" pitchFamily="18" charset="0"/>
              </a:rPr>
              <a:t>取较小的值</a:t>
            </a:r>
          </a:p>
          <a:p>
            <a:pPr lvl="1" algn="just">
              <a:lnSpc>
                <a:spcPct val="150000"/>
              </a:lnSpc>
            </a:pPr>
            <a:r>
              <a:rPr lang="zh-CN" altLang="en-US" dirty="0">
                <a:latin typeface="宋体" charset="-122"/>
                <a:cs typeface="Times New Roman" pitchFamily="18" charset="0"/>
              </a:rPr>
              <a:t>对于变化迅速的序列， </a:t>
            </a:r>
            <a:r>
              <a:rPr lang="zh-CN" altLang="en-US" dirty="0" smtClean="0">
                <a:latin typeface="宋体" charset="-122"/>
                <a:cs typeface="Times New Roman" pitchFamily="18" charset="0"/>
              </a:rPr>
              <a:t>   常</a:t>
            </a:r>
            <a:r>
              <a:rPr lang="zh-CN" altLang="en-US" dirty="0">
                <a:latin typeface="宋体" charset="-122"/>
                <a:cs typeface="Times New Roman" pitchFamily="18" charset="0"/>
              </a:rPr>
              <a:t>取较大的值</a:t>
            </a:r>
          </a:p>
          <a:p>
            <a:pPr lvl="1" algn="just">
              <a:lnSpc>
                <a:spcPct val="150000"/>
              </a:lnSpc>
            </a:pPr>
            <a:r>
              <a:rPr lang="zh-CN" altLang="en-US" dirty="0">
                <a:latin typeface="宋体" charset="-122"/>
                <a:cs typeface="Times New Roman" pitchFamily="18" charset="0"/>
              </a:rPr>
              <a:t>经验</a:t>
            </a:r>
            <a:r>
              <a:rPr lang="zh-CN" altLang="en-US" dirty="0" smtClean="0">
                <a:latin typeface="宋体" charset="-122"/>
                <a:cs typeface="Times New Roman" pitchFamily="18" charset="0"/>
              </a:rPr>
              <a:t>表明    的</a:t>
            </a:r>
            <a:r>
              <a:rPr lang="zh-CN" altLang="en-US" dirty="0">
                <a:latin typeface="宋体" charset="-122"/>
                <a:cs typeface="Times New Roman" pitchFamily="18" charset="0"/>
              </a:rPr>
              <a:t>值介于0.05至0.3之间，修匀效果比较好。</a:t>
            </a:r>
          </a:p>
        </p:txBody>
      </p:sp>
      <p:graphicFrame>
        <p:nvGraphicFramePr>
          <p:cNvPr id="4" name="对象 3"/>
          <p:cNvGraphicFramePr>
            <a:graphicFrameLocks noChangeAspect="1"/>
          </p:cNvGraphicFramePr>
          <p:nvPr>
            <p:extLst>
              <p:ext uri="{D42A27DB-BD31-4B8C-83A1-F6EECF244321}">
                <p14:modId xmlns:p14="http://schemas.microsoft.com/office/powerpoint/2010/main" val="3655832428"/>
              </p:ext>
            </p:extLst>
          </p:nvPr>
        </p:nvGraphicFramePr>
        <p:xfrm>
          <a:off x="2967043" y="1600248"/>
          <a:ext cx="1376363" cy="674688"/>
        </p:xfrm>
        <a:graphic>
          <a:graphicData uri="http://schemas.openxmlformats.org/presentationml/2006/ole">
            <mc:AlternateContent xmlns:mc="http://schemas.openxmlformats.org/markup-compatibility/2006">
              <mc:Choice xmlns:v="urn:schemas-microsoft-com:vml" Requires="v">
                <p:oleObj spid="_x0000_s35982" r:id="rId3" imgW="469900" imgH="228600" progId="Equation.3">
                  <p:embed/>
                </p:oleObj>
              </mc:Choice>
              <mc:Fallback>
                <p:oleObj r:id="rId3" imgW="469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043" y="1600248"/>
                        <a:ext cx="137636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78190178"/>
              </p:ext>
            </p:extLst>
          </p:nvPr>
        </p:nvGraphicFramePr>
        <p:xfrm>
          <a:off x="3733822" y="2819416"/>
          <a:ext cx="376238" cy="376238"/>
        </p:xfrm>
        <a:graphic>
          <a:graphicData uri="http://schemas.openxmlformats.org/presentationml/2006/ole">
            <mc:AlternateContent xmlns:mc="http://schemas.openxmlformats.org/markup-compatibility/2006">
              <mc:Choice xmlns:v="urn:schemas-microsoft-com:vml" Requires="v">
                <p:oleObj spid="_x0000_s35983" r:id="rId5" imgW="139700" imgH="139700" progId="Equation.3">
                  <p:embed/>
                </p:oleObj>
              </mc:Choice>
              <mc:Fallback>
                <p:oleObj r:id="rId5" imgW="139700" imgH="139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22" y="2819416"/>
                        <a:ext cx="376238" cy="376238"/>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78025942"/>
              </p:ext>
            </p:extLst>
          </p:nvPr>
        </p:nvGraphicFramePr>
        <p:xfrm>
          <a:off x="3429030" y="3200406"/>
          <a:ext cx="376238" cy="376238"/>
        </p:xfrm>
        <a:graphic>
          <a:graphicData uri="http://schemas.openxmlformats.org/presentationml/2006/ole">
            <mc:AlternateContent xmlns:mc="http://schemas.openxmlformats.org/markup-compatibility/2006">
              <mc:Choice xmlns:v="urn:schemas-microsoft-com:vml" Requires="v">
                <p:oleObj spid="_x0000_s35984" r:id="rId7" imgW="139700" imgH="139700" progId="Equation.3">
                  <p:embed/>
                </p:oleObj>
              </mc:Choice>
              <mc:Fallback>
                <p:oleObj r:id="rId7" imgW="139700" imgH="139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30" y="3200406"/>
                        <a:ext cx="37623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34496310"/>
              </p:ext>
            </p:extLst>
          </p:nvPr>
        </p:nvGraphicFramePr>
        <p:xfrm>
          <a:off x="2057466" y="3657215"/>
          <a:ext cx="376238" cy="376238"/>
        </p:xfrm>
        <a:graphic>
          <a:graphicData uri="http://schemas.openxmlformats.org/presentationml/2006/ole">
            <mc:AlternateContent xmlns:mc="http://schemas.openxmlformats.org/markup-compatibility/2006">
              <mc:Choice xmlns:v="urn:schemas-microsoft-com:vml" Requires="v">
                <p:oleObj spid="_x0000_s35985" r:id="rId8" imgW="139700" imgH="139700" progId="Equation.3">
                  <p:embed/>
                </p:oleObj>
              </mc:Choice>
              <mc:Fallback>
                <p:oleObj r:id="rId8" imgW="139700" imgH="139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66" y="3657215"/>
                        <a:ext cx="37623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77511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平滑法</a:t>
            </a:r>
            <a:r>
              <a:rPr lang="en-US" altLang="zh-CN" dirty="0" smtClean="0"/>
              <a:t>——R</a:t>
            </a:r>
            <a:r>
              <a:rPr lang="zh-CN" altLang="en-US" dirty="0" smtClean="0"/>
              <a:t>实现</a:t>
            </a:r>
            <a:endParaRPr lang="zh-CN" altLang="en-US" dirty="0"/>
          </a:p>
        </p:txBody>
      </p:sp>
      <p:sp>
        <p:nvSpPr>
          <p:cNvPr id="3" name="矩形 2"/>
          <p:cNvSpPr/>
          <p:nvPr/>
        </p:nvSpPr>
        <p:spPr>
          <a:xfrm>
            <a:off x="345880" y="1050414"/>
            <a:ext cx="7162612" cy="1477328"/>
          </a:xfrm>
          <a:prstGeom prst="rect">
            <a:avLst/>
          </a:prstGeom>
        </p:spPr>
        <p:txBody>
          <a:bodyPr wrap="square">
            <a:spAutoFit/>
          </a:bodyPr>
          <a:lstStyle/>
          <a:p>
            <a:r>
              <a:rPr lang="fr-FR" altLang="zh-CN" dirty="0"/>
              <a:t>&gt; rain &lt;- scan("http://robjhyndman.com/tsdldata/hurst/precip1.dat",skip=1) </a:t>
            </a:r>
          </a:p>
          <a:p>
            <a:r>
              <a:rPr lang="en-US" altLang="zh-CN" dirty="0"/>
              <a:t>Read 100 items </a:t>
            </a:r>
          </a:p>
          <a:p>
            <a:r>
              <a:rPr lang="en-US" altLang="zh-CN" dirty="0"/>
              <a:t>&gt; </a:t>
            </a:r>
            <a:r>
              <a:rPr lang="en-US" altLang="zh-CN" dirty="0" err="1"/>
              <a:t>rainseries</a:t>
            </a:r>
            <a:r>
              <a:rPr lang="en-US" altLang="zh-CN" dirty="0"/>
              <a:t> &lt;- </a:t>
            </a:r>
            <a:r>
              <a:rPr lang="en-US" altLang="zh-CN" dirty="0" err="1"/>
              <a:t>ts</a:t>
            </a:r>
            <a:r>
              <a:rPr lang="en-US" altLang="zh-CN" dirty="0"/>
              <a:t>(</a:t>
            </a:r>
            <a:r>
              <a:rPr lang="en-US" altLang="zh-CN" dirty="0" err="1"/>
              <a:t>rain,start</a:t>
            </a:r>
            <a:r>
              <a:rPr lang="en-US" altLang="zh-CN" dirty="0"/>
              <a:t>=c(1813)) </a:t>
            </a:r>
          </a:p>
          <a:p>
            <a:r>
              <a:rPr lang="en-US" altLang="zh-CN" dirty="0"/>
              <a:t>&gt; </a:t>
            </a:r>
            <a:r>
              <a:rPr lang="en-US" altLang="zh-CN" dirty="0" err="1"/>
              <a:t>plot.ts</a:t>
            </a:r>
            <a:r>
              <a:rPr lang="en-US" altLang="zh-CN" dirty="0"/>
              <a:t>(</a:t>
            </a:r>
            <a:r>
              <a:rPr lang="en-US" altLang="zh-CN" dirty="0" err="1"/>
              <a:t>rainseries</a:t>
            </a:r>
            <a:r>
              <a:rPr lang="en-US" altLang="zh-CN" dirty="0"/>
              <a:t>) </a:t>
            </a:r>
            <a:endParaRPr lang="zh-CN" alt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752" y="2362228"/>
            <a:ext cx="5019681" cy="4345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57308" y="3434576"/>
            <a:ext cx="2449355" cy="923330"/>
          </a:xfrm>
          <a:prstGeom prst="rect">
            <a:avLst/>
          </a:prstGeom>
        </p:spPr>
        <p:txBody>
          <a:bodyPr wrap="square">
            <a:spAutoFit/>
          </a:bodyPr>
          <a:lstStyle/>
          <a:p>
            <a:r>
              <a:rPr lang="zh-CN" altLang="en-US" dirty="0"/>
              <a:t>伦敦从</a:t>
            </a:r>
            <a:r>
              <a:rPr lang="en-US" altLang="zh-CN" dirty="0"/>
              <a:t>1813</a:t>
            </a:r>
            <a:r>
              <a:rPr lang="zh-CN" altLang="en-US" dirty="0"/>
              <a:t>年到</a:t>
            </a:r>
            <a:r>
              <a:rPr lang="en-US" altLang="zh-CN" dirty="0"/>
              <a:t>1912</a:t>
            </a:r>
            <a:r>
              <a:rPr lang="zh-CN" altLang="en-US" dirty="0"/>
              <a:t>年全部的每年每英尺</a:t>
            </a:r>
            <a:r>
              <a:rPr lang="zh-CN" altLang="en-US" dirty="0" smtClean="0"/>
              <a:t>降雨量</a:t>
            </a:r>
            <a:endParaRPr lang="zh-CN" altLang="en-US" dirty="0"/>
          </a:p>
        </p:txBody>
      </p:sp>
    </p:spTree>
    <p:extLst>
      <p:ext uri="{BB962C8B-B14F-4D97-AF65-F5344CB8AC3E}">
        <p14:creationId xmlns:p14="http://schemas.microsoft.com/office/powerpoint/2010/main" val="2458108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平滑法</a:t>
            </a:r>
            <a:r>
              <a:rPr lang="en-US" altLang="zh-CN" dirty="0" smtClean="0"/>
              <a:t>——R</a:t>
            </a:r>
            <a:r>
              <a:rPr lang="zh-CN" altLang="en-US" dirty="0" smtClean="0"/>
              <a:t>实现</a:t>
            </a:r>
            <a:endParaRPr lang="zh-CN" altLang="en-US" dirty="0"/>
          </a:p>
        </p:txBody>
      </p:sp>
      <p:sp>
        <p:nvSpPr>
          <p:cNvPr id="3" name="矩形 2"/>
          <p:cNvSpPr/>
          <p:nvPr/>
        </p:nvSpPr>
        <p:spPr>
          <a:xfrm>
            <a:off x="304912" y="990664"/>
            <a:ext cx="8229384" cy="3693319"/>
          </a:xfrm>
          <a:prstGeom prst="rect">
            <a:avLst/>
          </a:prstGeom>
        </p:spPr>
        <p:txBody>
          <a:bodyPr wrap="square">
            <a:spAutoFit/>
          </a:bodyPr>
          <a:lstStyle/>
          <a:p>
            <a:r>
              <a:rPr lang="en-US" altLang="zh-CN" dirty="0"/>
              <a:t>&gt; </a:t>
            </a:r>
            <a:r>
              <a:rPr lang="en-US" altLang="zh-CN" dirty="0" err="1"/>
              <a:t>rainseriesforecasts</a:t>
            </a:r>
            <a:r>
              <a:rPr lang="en-US" altLang="zh-CN" dirty="0"/>
              <a:t> &lt;- </a:t>
            </a:r>
            <a:r>
              <a:rPr lang="en-US" altLang="zh-CN" dirty="0" err="1"/>
              <a:t>HoltWinters</a:t>
            </a:r>
            <a:r>
              <a:rPr lang="en-US" altLang="zh-CN" dirty="0"/>
              <a:t>(</a:t>
            </a:r>
            <a:r>
              <a:rPr lang="en-US" altLang="zh-CN" dirty="0" err="1"/>
              <a:t>rainseries</a:t>
            </a:r>
            <a:r>
              <a:rPr lang="en-US" altLang="zh-CN" dirty="0"/>
              <a:t>, beta=</a:t>
            </a:r>
            <a:r>
              <a:rPr lang="en-US" altLang="zh-CN" b="1" dirty="0"/>
              <a:t>FALSE</a:t>
            </a:r>
            <a:r>
              <a:rPr lang="en-US" altLang="zh-CN" dirty="0"/>
              <a:t>, gamma=</a:t>
            </a:r>
            <a:r>
              <a:rPr lang="en-US" altLang="zh-CN" b="1" dirty="0"/>
              <a:t>FALSE</a:t>
            </a:r>
            <a:r>
              <a:rPr lang="en-US" altLang="zh-CN" dirty="0"/>
              <a:t>) </a:t>
            </a:r>
          </a:p>
          <a:p>
            <a:r>
              <a:rPr lang="en-US" altLang="zh-CN" dirty="0"/>
              <a:t>&gt; </a:t>
            </a:r>
            <a:r>
              <a:rPr lang="en-US" altLang="zh-CN" dirty="0" err="1"/>
              <a:t>rainseriesforecasts</a:t>
            </a:r>
            <a:r>
              <a:rPr lang="en-US" altLang="zh-CN" dirty="0"/>
              <a:t> </a:t>
            </a:r>
          </a:p>
          <a:p>
            <a:r>
              <a:rPr lang="en-US" altLang="zh-CN" dirty="0"/>
              <a:t>Smoothing parameters: </a:t>
            </a:r>
          </a:p>
          <a:p>
            <a:r>
              <a:rPr lang="en-US" altLang="zh-CN" dirty="0"/>
              <a:t>alpha: 0.02412151 </a:t>
            </a:r>
          </a:p>
          <a:p>
            <a:r>
              <a:rPr lang="en-US" altLang="zh-CN" dirty="0"/>
              <a:t>beta : </a:t>
            </a:r>
            <a:r>
              <a:rPr lang="en-US" altLang="zh-CN" b="1" dirty="0"/>
              <a:t>FALSE </a:t>
            </a:r>
            <a:endParaRPr lang="en-US" altLang="zh-CN" dirty="0"/>
          </a:p>
          <a:p>
            <a:r>
              <a:rPr lang="en-US" altLang="zh-CN" dirty="0"/>
              <a:t>gamma: </a:t>
            </a:r>
            <a:r>
              <a:rPr lang="en-US" altLang="zh-CN" b="1" dirty="0"/>
              <a:t>FALSE </a:t>
            </a:r>
            <a:endParaRPr lang="en-US" altLang="zh-CN" dirty="0"/>
          </a:p>
          <a:p>
            <a:r>
              <a:rPr lang="en-US" altLang="zh-CN" dirty="0"/>
              <a:t>Coefficients: </a:t>
            </a:r>
          </a:p>
          <a:p>
            <a:r>
              <a:rPr lang="en-US" altLang="zh-CN" dirty="0"/>
              <a:t>[,1] </a:t>
            </a:r>
          </a:p>
          <a:p>
            <a:r>
              <a:rPr lang="en-US" altLang="zh-CN" dirty="0"/>
              <a:t>a 24.67819 </a:t>
            </a:r>
            <a:endParaRPr lang="en-US" altLang="zh-CN" dirty="0" smtClean="0"/>
          </a:p>
          <a:p>
            <a:endParaRPr lang="en-US" altLang="zh-CN" dirty="0"/>
          </a:p>
          <a:p>
            <a:r>
              <a:rPr lang="en-US" altLang="zh-CN" dirty="0" smtClean="0"/>
              <a:t>#a=0.024</a:t>
            </a:r>
            <a:r>
              <a:rPr lang="zh-CN" altLang="en-US" dirty="0" smtClean="0"/>
              <a:t>，较小，说明平滑曲线较缓慢</a:t>
            </a:r>
            <a:endParaRPr lang="en-US" altLang="zh-CN" dirty="0" smtClean="0"/>
          </a:p>
          <a:p>
            <a:endParaRPr lang="en-US" altLang="zh-CN" dirty="0"/>
          </a:p>
          <a:p>
            <a:r>
              <a:rPr lang="en-US" altLang="zh-CN" dirty="0"/>
              <a:t>&gt; plot(</a:t>
            </a:r>
            <a:r>
              <a:rPr lang="en-US" altLang="zh-CN" dirty="0" err="1"/>
              <a:t>rainseriesforecasts</a:t>
            </a:r>
            <a:r>
              <a:rPr lang="en-US" altLang="zh-CN" dirty="0"/>
              <a:t>) </a:t>
            </a:r>
            <a:endParaRPr lang="zh-CN" altLang="en-US" dirty="0"/>
          </a:p>
        </p:txBody>
      </p:sp>
    </p:spTree>
    <p:extLst>
      <p:ext uri="{BB962C8B-B14F-4D97-AF65-F5344CB8AC3E}">
        <p14:creationId xmlns:p14="http://schemas.microsoft.com/office/powerpoint/2010/main" val="4068010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平滑法 </a:t>
            </a:r>
            <a:r>
              <a:rPr lang="en-US" altLang="zh-CN" dirty="0" smtClean="0"/>
              <a:t>—— </a:t>
            </a:r>
            <a:r>
              <a:rPr lang="zh-CN" altLang="en-US" dirty="0" smtClean="0"/>
              <a:t>平滑结果图</a:t>
            </a:r>
            <a:endParaRPr lang="zh-CN" altLang="en-US"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86" y="1071562"/>
            <a:ext cx="5219700"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2861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平滑法</a:t>
            </a:r>
            <a:r>
              <a:rPr lang="en-US" altLang="zh-CN" dirty="0" smtClean="0"/>
              <a:t>——</a:t>
            </a:r>
            <a:r>
              <a:rPr lang="zh-CN" altLang="en-US" dirty="0" smtClean="0"/>
              <a:t>预测</a:t>
            </a:r>
            <a:endParaRPr lang="zh-CN" altLang="en-US" dirty="0"/>
          </a:p>
        </p:txBody>
      </p:sp>
      <p:sp>
        <p:nvSpPr>
          <p:cNvPr id="3" name="矩形 2"/>
          <p:cNvSpPr/>
          <p:nvPr/>
        </p:nvSpPr>
        <p:spPr>
          <a:xfrm>
            <a:off x="533506" y="1066862"/>
            <a:ext cx="7619800" cy="369332"/>
          </a:xfrm>
          <a:prstGeom prst="rect">
            <a:avLst/>
          </a:prstGeom>
        </p:spPr>
        <p:txBody>
          <a:bodyPr wrap="square">
            <a:spAutoFit/>
          </a:bodyPr>
          <a:lstStyle/>
          <a:p>
            <a:r>
              <a:rPr lang="en-US" altLang="zh-CN" dirty="0" smtClean="0"/>
              <a:t>&gt; rainseriesforecasts2 </a:t>
            </a:r>
            <a:r>
              <a:rPr lang="en-US" altLang="zh-CN" dirty="0"/>
              <a:t>&lt;- </a:t>
            </a:r>
            <a:r>
              <a:rPr lang="en-US" altLang="zh-CN" dirty="0" err="1"/>
              <a:t>forecast.HoltWinters</a:t>
            </a:r>
            <a:r>
              <a:rPr lang="en-US" altLang="zh-CN" dirty="0"/>
              <a:t>(</a:t>
            </a:r>
            <a:r>
              <a:rPr lang="en-US" altLang="zh-CN" dirty="0" err="1"/>
              <a:t>rainseriesforecasts</a:t>
            </a:r>
            <a:r>
              <a:rPr lang="en-US" altLang="zh-CN" dirty="0"/>
              <a:t>, h=8) </a:t>
            </a:r>
            <a:endParaRPr lang="zh-CN" altLang="en-US" dirty="0"/>
          </a:p>
        </p:txBody>
      </p:sp>
      <p:sp>
        <p:nvSpPr>
          <p:cNvPr id="4" name="矩形 3"/>
          <p:cNvSpPr/>
          <p:nvPr/>
        </p:nvSpPr>
        <p:spPr>
          <a:xfrm>
            <a:off x="533506" y="1524050"/>
            <a:ext cx="3922869" cy="369332"/>
          </a:xfrm>
          <a:prstGeom prst="rect">
            <a:avLst/>
          </a:prstGeom>
        </p:spPr>
        <p:txBody>
          <a:bodyPr wrap="none">
            <a:spAutoFit/>
          </a:bodyPr>
          <a:lstStyle/>
          <a:p>
            <a:r>
              <a:rPr lang="en-US" altLang="zh-CN" dirty="0"/>
              <a:t>&gt; </a:t>
            </a:r>
            <a:r>
              <a:rPr lang="en-US" altLang="zh-CN" dirty="0" err="1"/>
              <a:t>plot.forecast</a:t>
            </a:r>
            <a:r>
              <a:rPr lang="en-US" altLang="zh-CN" dirty="0"/>
              <a:t>(rainseriesforecasts2) </a:t>
            </a:r>
            <a:endParaRPr lang="zh-CN" alt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72" y="2133634"/>
            <a:ext cx="4867275"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7438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标题 3"/>
          <p:cNvSpPr>
            <a:spLocks noGrp="1"/>
          </p:cNvSpPr>
          <p:nvPr>
            <p:ph type="title"/>
          </p:nvPr>
        </p:nvSpPr>
        <p:spPr bwMode="auto">
          <a:xfrm>
            <a:off x="304912" y="152486"/>
            <a:ext cx="8610374" cy="42471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3.4 </a:t>
            </a:r>
            <a:r>
              <a:rPr lang="zh-CN" altLang="en-US" dirty="0"/>
              <a:t>时间序列差分自回归</a:t>
            </a:r>
            <a:r>
              <a:rPr lang="zh-CN" altLang="en-US" dirty="0" smtClean="0"/>
              <a:t>整合移动平均模型（</a:t>
            </a:r>
            <a:r>
              <a:rPr lang="en-US" altLang="zh-CN" dirty="0" smtClean="0"/>
              <a:t>ARIMA</a:t>
            </a:r>
            <a:r>
              <a:rPr lang="zh-CN" altLang="en-US" dirty="0" smtClean="0"/>
              <a:t>）</a:t>
            </a:r>
          </a:p>
        </p:txBody>
      </p:sp>
      <p:sp>
        <p:nvSpPr>
          <p:cNvPr id="2" name="矩形 1"/>
          <p:cNvSpPr/>
          <p:nvPr/>
        </p:nvSpPr>
        <p:spPr>
          <a:xfrm>
            <a:off x="685902" y="1028343"/>
            <a:ext cx="7543602" cy="5078313"/>
          </a:xfrm>
          <a:prstGeom prst="rect">
            <a:avLst/>
          </a:prstGeom>
        </p:spPr>
        <p:txBody>
          <a:bodyPr wrap="square">
            <a:spAutoFit/>
          </a:bodyPr>
          <a:lstStyle/>
          <a:p>
            <a:pPr>
              <a:lnSpc>
                <a:spcPct val="150000"/>
              </a:lnSpc>
            </a:pPr>
            <a:r>
              <a:rPr lang="en-US" altLang="zh-CN" dirty="0"/>
              <a:t>      ARIMA</a:t>
            </a:r>
            <a:r>
              <a:rPr lang="zh-CN" altLang="zh-CN" dirty="0"/>
              <a:t>模型全称为差分自回归移动平均模型</a:t>
            </a:r>
            <a:r>
              <a:rPr lang="en-US" altLang="zh-CN" dirty="0"/>
              <a:t>(Autoregressive Integrated Moving Average Model,</a:t>
            </a:r>
            <a:r>
              <a:rPr lang="zh-CN" altLang="zh-CN" dirty="0"/>
              <a:t>简记</a:t>
            </a:r>
            <a:r>
              <a:rPr lang="en-US" altLang="zh-CN" dirty="0"/>
              <a:t>ARIMA)</a:t>
            </a:r>
            <a:r>
              <a:rPr lang="zh-CN" altLang="zh-CN" dirty="0"/>
              <a:t>，是</a:t>
            </a:r>
            <a:r>
              <a:rPr lang="zh-CN" altLang="zh-CN" dirty="0" smtClean="0"/>
              <a:t>由</a:t>
            </a:r>
            <a:r>
              <a:rPr lang="zh-CN" altLang="en-US" dirty="0" smtClean="0"/>
              <a:t>博克思</a:t>
            </a:r>
            <a:r>
              <a:rPr lang="en-US" altLang="zh-CN" dirty="0" smtClean="0"/>
              <a:t>(BOX) </a:t>
            </a:r>
            <a:r>
              <a:rPr lang="zh-CN" altLang="zh-CN" dirty="0" smtClean="0"/>
              <a:t>和</a:t>
            </a:r>
            <a:r>
              <a:rPr lang="zh-CN" altLang="en-US" dirty="0" smtClean="0"/>
              <a:t>詹金斯（</a:t>
            </a:r>
            <a:r>
              <a:rPr lang="en-US" altLang="zh-CN" dirty="0" smtClean="0"/>
              <a:t>Jenkins</a:t>
            </a:r>
            <a:r>
              <a:rPr lang="zh-CN" altLang="en-US" dirty="0" smtClean="0"/>
              <a:t>）</a:t>
            </a:r>
            <a:r>
              <a:rPr lang="zh-CN" altLang="zh-CN" dirty="0" smtClean="0"/>
              <a:t>于</a:t>
            </a:r>
            <a:r>
              <a:rPr lang="en-US" altLang="zh-CN" dirty="0"/>
              <a:t>70</a:t>
            </a:r>
            <a:r>
              <a:rPr lang="zh-CN" altLang="zh-CN" dirty="0"/>
              <a:t>年代初提出的一</a:t>
            </a:r>
            <a:r>
              <a:rPr lang="zh-CN" altLang="zh-CN" dirty="0" smtClean="0"/>
              <a:t>著名</a:t>
            </a:r>
            <a:r>
              <a:rPr lang="zh-CN" altLang="en-US" dirty="0" smtClean="0"/>
              <a:t>时间序列预测方法</a:t>
            </a:r>
            <a:r>
              <a:rPr lang="zh-CN" altLang="zh-CN" dirty="0" smtClean="0"/>
              <a:t>，</a:t>
            </a:r>
            <a:r>
              <a:rPr lang="zh-CN" altLang="zh-CN" dirty="0"/>
              <a:t>所以又称为</a:t>
            </a:r>
            <a:r>
              <a:rPr lang="en-US" altLang="zh-CN" dirty="0"/>
              <a:t>box-</a:t>
            </a:r>
            <a:r>
              <a:rPr lang="en-US" altLang="zh-CN" dirty="0" err="1"/>
              <a:t>jenkins</a:t>
            </a:r>
            <a:r>
              <a:rPr lang="zh-CN" altLang="zh-CN" dirty="0"/>
              <a:t>模型、博克思</a:t>
            </a:r>
            <a:r>
              <a:rPr lang="en-US" altLang="zh-CN" dirty="0"/>
              <a:t>-</a:t>
            </a:r>
            <a:r>
              <a:rPr lang="zh-CN" altLang="zh-CN" dirty="0"/>
              <a:t>詹金斯法。其中</a:t>
            </a:r>
            <a:r>
              <a:rPr lang="en-US" altLang="zh-CN" dirty="0"/>
              <a:t>ARIMA</a:t>
            </a:r>
            <a:r>
              <a:rPr lang="zh-CN" altLang="zh-CN" dirty="0"/>
              <a:t>（</a:t>
            </a:r>
            <a:r>
              <a:rPr lang="en-US" altLang="zh-CN" dirty="0"/>
              <a:t>p</a:t>
            </a:r>
            <a:r>
              <a:rPr lang="zh-CN" altLang="zh-CN" dirty="0"/>
              <a:t>，</a:t>
            </a:r>
            <a:r>
              <a:rPr lang="en-US" altLang="zh-CN" dirty="0"/>
              <a:t>d</a:t>
            </a:r>
            <a:r>
              <a:rPr lang="zh-CN" altLang="zh-CN" dirty="0"/>
              <a:t>，</a:t>
            </a:r>
            <a:r>
              <a:rPr lang="en-US" altLang="zh-CN" dirty="0"/>
              <a:t>q</a:t>
            </a:r>
            <a:r>
              <a:rPr lang="zh-CN" altLang="zh-CN" dirty="0"/>
              <a:t>）称为差分自回归移动平均模型，</a:t>
            </a:r>
            <a:r>
              <a:rPr lang="en-US" altLang="zh-CN" dirty="0"/>
              <a:t>AR</a:t>
            </a:r>
            <a:r>
              <a:rPr lang="zh-CN" altLang="zh-CN" dirty="0"/>
              <a:t>是自回归</a:t>
            </a:r>
            <a:r>
              <a:rPr lang="en-US" altLang="zh-CN" dirty="0"/>
              <a:t>, p</a:t>
            </a:r>
            <a:r>
              <a:rPr lang="zh-CN" altLang="zh-CN" dirty="0"/>
              <a:t>为自回归项</a:t>
            </a:r>
            <a:r>
              <a:rPr lang="en-US" altLang="zh-CN" dirty="0"/>
              <a:t>; MA</a:t>
            </a:r>
            <a:r>
              <a:rPr lang="zh-CN" altLang="zh-CN" dirty="0"/>
              <a:t>为移动平均，</a:t>
            </a:r>
            <a:r>
              <a:rPr lang="en-US" altLang="zh-CN" dirty="0"/>
              <a:t>q</a:t>
            </a:r>
            <a:r>
              <a:rPr lang="zh-CN" altLang="zh-CN" dirty="0"/>
              <a:t>为移动平均项数，</a:t>
            </a:r>
            <a:r>
              <a:rPr lang="en-US" altLang="zh-CN" dirty="0"/>
              <a:t>d</a:t>
            </a:r>
            <a:r>
              <a:rPr lang="zh-CN" altLang="zh-CN" dirty="0"/>
              <a:t>为时间序列成为平稳时所做的差分次数</a:t>
            </a:r>
            <a:r>
              <a:rPr lang="zh-CN" altLang="zh-CN" dirty="0" smtClean="0"/>
              <a:t>。</a:t>
            </a:r>
            <a:endParaRPr lang="en-US" altLang="zh-CN" dirty="0" smtClean="0"/>
          </a:p>
          <a:p>
            <a:pPr>
              <a:lnSpc>
                <a:spcPct val="150000"/>
              </a:lnSpc>
            </a:pPr>
            <a:r>
              <a:rPr lang="en-US" altLang="zh-CN" dirty="0"/>
              <a:t> </a:t>
            </a:r>
            <a:r>
              <a:rPr lang="en-US" altLang="zh-CN" dirty="0" smtClean="0"/>
              <a:t>    ARIMA</a:t>
            </a:r>
            <a:r>
              <a:rPr lang="zh-CN" altLang="en-US" dirty="0"/>
              <a:t>模型为平稳时间序列定义的。因此，如果你从一个非平稳的时间序列开始，首先你就需要做时间序列差分直到你得到一个平稳时间序列。如果你必须对时间序列做</a:t>
            </a:r>
            <a:r>
              <a:rPr lang="en-US" altLang="zh-CN" dirty="0"/>
              <a:t>d</a:t>
            </a:r>
            <a:r>
              <a:rPr lang="zh-CN" altLang="en-US" dirty="0"/>
              <a:t>阶差分才能得到一个平稳序列，那么你就使</a:t>
            </a:r>
            <a:r>
              <a:rPr lang="en-US" altLang="zh-CN" dirty="0"/>
              <a:t>ARIMA(</a:t>
            </a:r>
            <a:r>
              <a:rPr lang="en-US" altLang="zh-CN" dirty="0" err="1"/>
              <a:t>p,d,q</a:t>
            </a:r>
            <a:r>
              <a:rPr lang="en-US" altLang="zh-CN" dirty="0"/>
              <a:t>)</a:t>
            </a:r>
            <a:r>
              <a:rPr lang="zh-CN" altLang="en-US" dirty="0"/>
              <a:t>模型，其中</a:t>
            </a:r>
            <a:r>
              <a:rPr lang="en-US" altLang="zh-CN" dirty="0"/>
              <a:t>d</a:t>
            </a:r>
            <a:r>
              <a:rPr lang="zh-CN" altLang="en-US" dirty="0"/>
              <a:t>是差分的阶数。</a:t>
            </a:r>
            <a:endParaRPr lang="en-US" altLang="zh-CN" dirty="0"/>
          </a:p>
          <a:p>
            <a:pPr>
              <a:lnSpc>
                <a:spcPct val="150000"/>
              </a:lnSpc>
            </a:pPr>
            <a:r>
              <a:rPr lang="en-US" altLang="zh-CN" dirty="0" smtClean="0"/>
              <a:t>     </a:t>
            </a:r>
          </a:p>
          <a:p>
            <a:pPr>
              <a:lnSpc>
                <a:spcPct val="150000"/>
              </a:lnSpc>
            </a:pPr>
            <a:endParaRPr lang="zh-CN" altLang="zh-CN" dirty="0"/>
          </a:p>
        </p:txBody>
      </p:sp>
    </p:spTree>
    <p:extLst>
      <p:ext uri="{BB962C8B-B14F-4D97-AF65-F5344CB8AC3E}">
        <p14:creationId xmlns:p14="http://schemas.microsoft.com/office/powerpoint/2010/main" val="94821403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标题 3"/>
          <p:cNvSpPr>
            <a:spLocks noGrp="1"/>
          </p:cNvSpPr>
          <p:nvPr>
            <p:ph type="title"/>
          </p:nvPr>
        </p:nvSpPr>
        <p:spPr bwMode="auto">
          <a:xfrm>
            <a:off x="304912" y="152486"/>
            <a:ext cx="8229384" cy="42471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3.4 ARIMA</a:t>
            </a:r>
            <a:endParaRPr lang="zh-CN" altLang="en-US" dirty="0" smtClean="0"/>
          </a:p>
        </p:txBody>
      </p:sp>
      <p:sp>
        <p:nvSpPr>
          <p:cNvPr id="24" name="矩形 23"/>
          <p:cNvSpPr/>
          <p:nvPr/>
        </p:nvSpPr>
        <p:spPr>
          <a:xfrm>
            <a:off x="685902" y="1066862"/>
            <a:ext cx="2198038" cy="369332"/>
          </a:xfrm>
          <a:prstGeom prst="rect">
            <a:avLst/>
          </a:prstGeom>
        </p:spPr>
        <p:txBody>
          <a:bodyPr wrap="none">
            <a:spAutoFit/>
          </a:bodyPr>
          <a:lstStyle/>
          <a:p>
            <a:r>
              <a:rPr lang="en-US" altLang="zh-CN" dirty="0"/>
              <a:t>1. </a:t>
            </a:r>
            <a:r>
              <a:rPr lang="zh-CN" altLang="zh-CN" dirty="0"/>
              <a:t>自回归模型</a:t>
            </a:r>
            <a:r>
              <a:rPr lang="en-US" altLang="zh-CN" dirty="0"/>
              <a:t>AR(p)</a:t>
            </a:r>
            <a:endParaRPr lang="zh-CN" altLang="en-US" dirty="0"/>
          </a:p>
        </p:txBody>
      </p:sp>
      <p:sp>
        <p:nvSpPr>
          <p:cNvPr id="25" name="矩形 24"/>
          <p:cNvSpPr/>
          <p:nvPr/>
        </p:nvSpPr>
        <p:spPr>
          <a:xfrm>
            <a:off x="838298" y="1600248"/>
            <a:ext cx="5181464" cy="369332"/>
          </a:xfrm>
          <a:prstGeom prst="rect">
            <a:avLst/>
          </a:prstGeom>
        </p:spPr>
        <p:txBody>
          <a:bodyPr wrap="square">
            <a:spAutoFit/>
          </a:bodyPr>
          <a:lstStyle/>
          <a:p>
            <a:r>
              <a:rPr lang="en-US" altLang="zh-CN" dirty="0"/>
              <a:t>p </a:t>
            </a:r>
            <a:r>
              <a:rPr lang="zh-CN" altLang="zh-CN" dirty="0"/>
              <a:t>阶自回归模型记作</a:t>
            </a:r>
            <a:r>
              <a:rPr lang="en-US" altLang="zh-CN" dirty="0"/>
              <a:t>AR(p)</a:t>
            </a:r>
            <a:r>
              <a:rPr lang="zh-CN" altLang="zh-CN" dirty="0"/>
              <a:t>，满足下面的方程：</a:t>
            </a:r>
            <a:endParaRPr lang="zh-CN" altLang="en-US" dirty="0"/>
          </a:p>
        </p:txBody>
      </p:sp>
      <p:sp>
        <p:nvSpPr>
          <p:cNvPr id="26"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572234271"/>
              </p:ext>
            </p:extLst>
          </p:nvPr>
        </p:nvGraphicFramePr>
        <p:xfrm>
          <a:off x="1447882" y="2133634"/>
          <a:ext cx="3267075" cy="333375"/>
        </p:xfrm>
        <a:graphic>
          <a:graphicData uri="http://schemas.openxmlformats.org/presentationml/2006/ole">
            <mc:AlternateContent xmlns:mc="http://schemas.openxmlformats.org/markup-compatibility/2006">
              <mc:Choice xmlns:v="urn:schemas-microsoft-com:vml" Requires="v">
                <p:oleObj spid="_x0000_s14688" name="公式" r:id="rId4" imgW="2362890" imgH="241295" progId="Equation.3">
                  <p:embed/>
                </p:oleObj>
              </mc:Choice>
              <mc:Fallback>
                <p:oleObj name="公式" r:id="rId4" imgW="2362890" imgH="241295"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82" y="2133634"/>
                        <a:ext cx="32670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9" name="矩形 12288"/>
          <p:cNvSpPr/>
          <p:nvPr/>
        </p:nvSpPr>
        <p:spPr>
          <a:xfrm>
            <a:off x="685902" y="2551837"/>
            <a:ext cx="7848394" cy="1754326"/>
          </a:xfrm>
          <a:prstGeom prst="rect">
            <a:avLst/>
          </a:prstGeom>
        </p:spPr>
        <p:txBody>
          <a:bodyPr wrap="square">
            <a:spAutoFit/>
          </a:bodyPr>
          <a:lstStyle/>
          <a:p>
            <a:pPr>
              <a:lnSpc>
                <a:spcPct val="150000"/>
              </a:lnSpc>
            </a:pPr>
            <a:r>
              <a:rPr lang="zh-CN" altLang="en-US" dirty="0"/>
              <a:t>其中：参数 </a:t>
            </a:r>
            <a:r>
              <a:rPr lang="en-US" altLang="zh-CN" dirty="0"/>
              <a:t>c </a:t>
            </a:r>
            <a:r>
              <a:rPr lang="zh-CN" altLang="en-US" dirty="0"/>
              <a:t>为常数；</a:t>
            </a:r>
            <a:r>
              <a:rPr lang="en-US" altLang="zh-CN" dirty="0"/>
              <a:t>1</a:t>
            </a:r>
            <a:r>
              <a:rPr lang="zh-CN" altLang="en-US" dirty="0"/>
              <a:t>，</a:t>
            </a:r>
            <a:r>
              <a:rPr lang="en-US" altLang="zh-CN" dirty="0"/>
              <a:t>2 ,…,p </a:t>
            </a:r>
            <a:r>
              <a:rPr lang="zh-CN" altLang="en-US" dirty="0"/>
              <a:t>是自回归模型系数；</a:t>
            </a:r>
            <a:r>
              <a:rPr lang="en-US" altLang="zh-CN" dirty="0"/>
              <a:t>p</a:t>
            </a:r>
            <a:r>
              <a:rPr lang="zh-CN" altLang="en-US" dirty="0"/>
              <a:t>为自回归模型阶数； 是均值为</a:t>
            </a:r>
            <a:r>
              <a:rPr lang="en-US" altLang="zh-CN" dirty="0"/>
              <a:t>0</a:t>
            </a:r>
            <a:r>
              <a:rPr lang="zh-CN" altLang="en-US" dirty="0"/>
              <a:t>方差为 </a:t>
            </a:r>
            <a:r>
              <a:rPr lang="zh-CN" altLang="en-US" dirty="0" smtClean="0"/>
              <a:t>的</a:t>
            </a:r>
            <a:r>
              <a:rPr lang="zh-CN" altLang="en-US" dirty="0"/>
              <a:t>白噪声序列。  </a:t>
            </a:r>
          </a:p>
          <a:p>
            <a:pPr>
              <a:lnSpc>
                <a:spcPct val="150000"/>
              </a:lnSpc>
            </a:pPr>
            <a:r>
              <a:rPr lang="en-US" altLang="zh-CN" dirty="0"/>
              <a:t>2. </a:t>
            </a:r>
            <a:r>
              <a:rPr lang="zh-CN" altLang="en-US" dirty="0"/>
              <a:t>移动平均模型</a:t>
            </a:r>
            <a:r>
              <a:rPr lang="en-US" altLang="zh-CN" dirty="0"/>
              <a:t>MA(q) </a:t>
            </a:r>
          </a:p>
          <a:p>
            <a:pPr>
              <a:lnSpc>
                <a:spcPct val="150000"/>
              </a:lnSpc>
            </a:pPr>
            <a:r>
              <a:rPr lang="en-US" altLang="zh-CN" dirty="0"/>
              <a:t> q </a:t>
            </a:r>
            <a:r>
              <a:rPr lang="zh-CN" altLang="en-US" dirty="0"/>
              <a:t>阶移动平均模型记作</a:t>
            </a:r>
            <a:r>
              <a:rPr lang="en-US" altLang="zh-CN" dirty="0"/>
              <a:t>MA(q) </a:t>
            </a:r>
            <a:r>
              <a:rPr lang="zh-CN" altLang="en-US" dirty="0"/>
              <a:t>，满足下面的方程：</a:t>
            </a:r>
          </a:p>
        </p:txBody>
      </p:sp>
      <p:sp>
        <p:nvSpPr>
          <p:cNvPr id="12290"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291" name="对象 12290"/>
          <p:cNvGraphicFramePr>
            <a:graphicFrameLocks noChangeAspect="1"/>
          </p:cNvGraphicFramePr>
          <p:nvPr>
            <p:extLst>
              <p:ext uri="{D42A27DB-BD31-4B8C-83A1-F6EECF244321}">
                <p14:modId xmlns:p14="http://schemas.microsoft.com/office/powerpoint/2010/main" val="1575008609"/>
              </p:ext>
            </p:extLst>
          </p:nvPr>
        </p:nvGraphicFramePr>
        <p:xfrm>
          <a:off x="1447882" y="4419574"/>
          <a:ext cx="2514600" cy="304800"/>
        </p:xfrm>
        <a:graphic>
          <a:graphicData uri="http://schemas.openxmlformats.org/presentationml/2006/ole">
            <mc:AlternateContent xmlns:mc="http://schemas.openxmlformats.org/markup-compatibility/2006">
              <mc:Choice xmlns:v="urn:schemas-microsoft-com:vml" Requires="v">
                <p:oleObj spid="_x0000_s14689" name="公式" r:id="rId6" imgW="1994465" imgH="241295" progId="Equation.3">
                  <p:embed/>
                </p:oleObj>
              </mc:Choice>
              <mc:Fallback>
                <p:oleObj name="公式" r:id="rId6" imgW="1994465" imgH="241295"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82" y="4419574"/>
                        <a:ext cx="25146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矩形 12291"/>
          <p:cNvSpPr/>
          <p:nvPr/>
        </p:nvSpPr>
        <p:spPr>
          <a:xfrm>
            <a:off x="693368" y="4800564"/>
            <a:ext cx="7764730" cy="1285032"/>
          </a:xfrm>
          <a:prstGeom prst="rect">
            <a:avLst/>
          </a:prstGeom>
        </p:spPr>
        <p:txBody>
          <a:bodyPr wrap="square">
            <a:spAutoFit/>
          </a:bodyPr>
          <a:lstStyle/>
          <a:p>
            <a:pPr>
              <a:lnSpc>
                <a:spcPct val="150000"/>
              </a:lnSpc>
            </a:pPr>
            <a:r>
              <a:rPr lang="zh-CN" altLang="en-US" dirty="0"/>
              <a:t>其中：参数 为常数； 是 </a:t>
            </a:r>
            <a:r>
              <a:rPr lang="en-US" altLang="zh-CN" dirty="0"/>
              <a:t>q </a:t>
            </a:r>
            <a:r>
              <a:rPr lang="zh-CN" altLang="en-US" dirty="0"/>
              <a:t>阶移动平均模型的系数； 是均值为</a:t>
            </a:r>
            <a:r>
              <a:rPr lang="en-US" altLang="zh-CN" dirty="0"/>
              <a:t>0</a:t>
            </a:r>
            <a:r>
              <a:rPr lang="zh-CN" altLang="en-US" dirty="0"/>
              <a:t>，方差为  的白噪声序列。 </a:t>
            </a:r>
          </a:p>
          <a:p>
            <a:pPr>
              <a:lnSpc>
                <a:spcPct val="150000"/>
              </a:lnSpc>
            </a:pPr>
            <a:r>
              <a:rPr lang="zh-CN" altLang="en-US" dirty="0"/>
              <a:t> </a:t>
            </a:r>
            <a:r>
              <a:rPr lang="en-US" altLang="zh-CN" dirty="0"/>
              <a:t>3.  ARMA(</a:t>
            </a:r>
            <a:r>
              <a:rPr lang="en-US" altLang="zh-CN" dirty="0" err="1"/>
              <a:t>p,q</a:t>
            </a:r>
            <a:r>
              <a:rPr lang="en-US" altLang="zh-CN" dirty="0"/>
              <a:t>)</a:t>
            </a:r>
            <a:r>
              <a:rPr lang="zh-CN" altLang="en-US" dirty="0"/>
              <a:t>模型 </a:t>
            </a:r>
          </a:p>
        </p:txBody>
      </p:sp>
      <p:sp>
        <p:nvSpPr>
          <p:cNvPr id="12293"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294" name="对象 12293"/>
          <p:cNvGraphicFramePr>
            <a:graphicFrameLocks noChangeAspect="1"/>
          </p:cNvGraphicFramePr>
          <p:nvPr>
            <p:extLst>
              <p:ext uri="{D42A27DB-BD31-4B8C-83A1-F6EECF244321}">
                <p14:modId xmlns:p14="http://schemas.microsoft.com/office/powerpoint/2010/main" val="3284550277"/>
              </p:ext>
            </p:extLst>
          </p:nvPr>
        </p:nvGraphicFramePr>
        <p:xfrm>
          <a:off x="1490692" y="6172128"/>
          <a:ext cx="3876675" cy="314325"/>
        </p:xfrm>
        <a:graphic>
          <a:graphicData uri="http://schemas.openxmlformats.org/presentationml/2006/ole">
            <mc:AlternateContent xmlns:mc="http://schemas.openxmlformats.org/markup-compatibility/2006">
              <mc:Choice xmlns:v="urn:schemas-microsoft-com:vml" Requires="v">
                <p:oleObj spid="_x0000_s14690" name="公式" r:id="rId8" imgW="2972970" imgH="241295" progId="Equation.3">
                  <p:embed/>
                </p:oleObj>
              </mc:Choice>
              <mc:Fallback>
                <p:oleObj name="公式" r:id="rId8" imgW="2972970" imgH="241295" progId="Equation.3">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0692" y="6172128"/>
                        <a:ext cx="3876675"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186561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3.4 ARIMA——</a:t>
            </a:r>
            <a:r>
              <a:rPr lang="zh-CN" altLang="en-US" dirty="0" smtClean="0"/>
              <a:t>算法流程图</a:t>
            </a:r>
            <a:endParaRPr lang="zh-CN" altLang="en-US" dirty="0"/>
          </a:p>
        </p:txBody>
      </p:sp>
      <p:sp>
        <p:nvSpPr>
          <p:cNvPr id="31" name="Rectangle 3"/>
          <p:cNvSpPr>
            <a:spLocks noChangeArrowheads="1"/>
          </p:cNvSpPr>
          <p:nvPr/>
        </p:nvSpPr>
        <p:spPr bwMode="auto">
          <a:xfrm>
            <a:off x="2628106" y="982663"/>
            <a:ext cx="3384550" cy="358775"/>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1600">
                <a:latin typeface="Tahoma" pitchFamily="34" charset="0"/>
              </a:rPr>
              <a:t>平稳非白噪声序列</a:t>
            </a:r>
          </a:p>
        </p:txBody>
      </p:sp>
      <p:sp>
        <p:nvSpPr>
          <p:cNvPr id="32" name="Rectangle 4"/>
          <p:cNvSpPr>
            <a:spLocks noChangeArrowheads="1"/>
          </p:cNvSpPr>
          <p:nvPr/>
        </p:nvSpPr>
        <p:spPr bwMode="auto">
          <a:xfrm>
            <a:off x="2628106" y="5662613"/>
            <a:ext cx="3384550"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1600" dirty="0">
                <a:latin typeface="Tahoma" pitchFamily="34" charset="0"/>
              </a:rPr>
              <a:t>预测序列将来的走势</a:t>
            </a:r>
          </a:p>
        </p:txBody>
      </p:sp>
      <p:sp>
        <p:nvSpPr>
          <p:cNvPr id="33" name="Rectangle 5"/>
          <p:cNvSpPr>
            <a:spLocks noChangeArrowheads="1"/>
          </p:cNvSpPr>
          <p:nvPr/>
        </p:nvSpPr>
        <p:spPr bwMode="auto">
          <a:xfrm>
            <a:off x="2628106" y="1557338"/>
            <a:ext cx="3384550"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1600">
                <a:latin typeface="Tahoma" pitchFamily="34" charset="0"/>
              </a:rPr>
              <a:t>计算</a:t>
            </a:r>
            <a:r>
              <a:rPr lang="en-US" altLang="zh-CN" sz="1600">
                <a:latin typeface="Tahoma" pitchFamily="34" charset="0"/>
              </a:rPr>
              <a:t>ACF,PACF</a:t>
            </a:r>
          </a:p>
        </p:txBody>
      </p:sp>
      <p:sp>
        <p:nvSpPr>
          <p:cNvPr id="34" name="Rectangle 6"/>
          <p:cNvSpPr>
            <a:spLocks noChangeArrowheads="1"/>
          </p:cNvSpPr>
          <p:nvPr/>
        </p:nvSpPr>
        <p:spPr bwMode="auto">
          <a:xfrm>
            <a:off x="2628106" y="2206625"/>
            <a:ext cx="3384550" cy="358775"/>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1600">
                <a:latin typeface="Tahoma" pitchFamily="34" charset="0"/>
              </a:rPr>
              <a:t>ARMA</a:t>
            </a:r>
            <a:r>
              <a:rPr lang="zh-CN" altLang="en-US" sz="1600">
                <a:latin typeface="Tahoma" pitchFamily="34" charset="0"/>
              </a:rPr>
              <a:t>模型识别</a:t>
            </a:r>
          </a:p>
        </p:txBody>
      </p:sp>
      <p:sp>
        <p:nvSpPr>
          <p:cNvPr id="35" name="Rectangle 7"/>
          <p:cNvSpPr>
            <a:spLocks noChangeArrowheads="1"/>
          </p:cNvSpPr>
          <p:nvPr/>
        </p:nvSpPr>
        <p:spPr bwMode="auto">
          <a:xfrm>
            <a:off x="2628106" y="2854325"/>
            <a:ext cx="3384550" cy="36036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1600">
                <a:latin typeface="Tahoma" pitchFamily="34" charset="0"/>
              </a:rPr>
              <a:t>估计模型中未知参数的值</a:t>
            </a:r>
          </a:p>
        </p:txBody>
      </p:sp>
      <p:sp>
        <p:nvSpPr>
          <p:cNvPr id="36" name="Rectangle 8"/>
          <p:cNvSpPr>
            <a:spLocks noChangeArrowheads="1"/>
          </p:cNvSpPr>
          <p:nvPr/>
        </p:nvSpPr>
        <p:spPr bwMode="auto">
          <a:xfrm>
            <a:off x="2628106" y="4799013"/>
            <a:ext cx="3384550" cy="36036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1600" dirty="0">
                <a:latin typeface="Tahoma" pitchFamily="34" charset="0"/>
              </a:rPr>
              <a:t>模型优化</a:t>
            </a:r>
          </a:p>
        </p:txBody>
      </p:sp>
      <p:sp>
        <p:nvSpPr>
          <p:cNvPr id="37" name="AutoShape 9"/>
          <p:cNvSpPr>
            <a:spLocks noChangeArrowheads="1"/>
          </p:cNvSpPr>
          <p:nvPr/>
        </p:nvSpPr>
        <p:spPr bwMode="auto">
          <a:xfrm>
            <a:off x="3275806" y="3646488"/>
            <a:ext cx="1728788" cy="792162"/>
          </a:xfrm>
          <a:prstGeom prst="diamond">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1600">
                <a:latin typeface="Tahoma" pitchFamily="34" charset="0"/>
              </a:rPr>
              <a:t>模型检验</a:t>
            </a:r>
          </a:p>
        </p:txBody>
      </p:sp>
      <p:sp>
        <p:nvSpPr>
          <p:cNvPr id="38" name="Line 10"/>
          <p:cNvSpPr>
            <a:spLocks noChangeShapeType="1"/>
          </p:cNvSpPr>
          <p:nvPr/>
        </p:nvSpPr>
        <p:spPr bwMode="auto">
          <a:xfrm>
            <a:off x="4139406" y="1341438"/>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9" name="Line 11"/>
          <p:cNvSpPr>
            <a:spLocks noChangeShapeType="1"/>
          </p:cNvSpPr>
          <p:nvPr/>
        </p:nvSpPr>
        <p:spPr bwMode="auto">
          <a:xfrm>
            <a:off x="4139406" y="19177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0" name="Line 12"/>
          <p:cNvSpPr>
            <a:spLocks noChangeShapeType="1"/>
          </p:cNvSpPr>
          <p:nvPr/>
        </p:nvSpPr>
        <p:spPr bwMode="auto">
          <a:xfrm>
            <a:off x="4139406" y="25654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1" name="Line 13"/>
          <p:cNvSpPr>
            <a:spLocks noChangeShapeType="1"/>
          </p:cNvSpPr>
          <p:nvPr/>
        </p:nvSpPr>
        <p:spPr bwMode="auto">
          <a:xfrm>
            <a:off x="4139406" y="3214688"/>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2" name="Line 14"/>
          <p:cNvSpPr>
            <a:spLocks noChangeShapeType="1"/>
          </p:cNvSpPr>
          <p:nvPr/>
        </p:nvSpPr>
        <p:spPr bwMode="auto">
          <a:xfrm>
            <a:off x="4139406" y="4438650"/>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3" name="Line 15"/>
          <p:cNvSpPr>
            <a:spLocks noChangeShapeType="1"/>
          </p:cNvSpPr>
          <p:nvPr/>
        </p:nvSpPr>
        <p:spPr bwMode="auto">
          <a:xfrm>
            <a:off x="4139406" y="5157788"/>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4" name="Line 16"/>
          <p:cNvSpPr>
            <a:spLocks noChangeShapeType="1"/>
          </p:cNvSpPr>
          <p:nvPr/>
        </p:nvSpPr>
        <p:spPr bwMode="auto">
          <a:xfrm>
            <a:off x="4139406" y="5157788"/>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5" name="Line 17"/>
          <p:cNvSpPr>
            <a:spLocks noChangeShapeType="1"/>
          </p:cNvSpPr>
          <p:nvPr/>
        </p:nvSpPr>
        <p:spPr bwMode="auto">
          <a:xfrm>
            <a:off x="1907381" y="4078288"/>
            <a:ext cx="13684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6" name="Line 18"/>
          <p:cNvSpPr>
            <a:spLocks noChangeShapeType="1"/>
          </p:cNvSpPr>
          <p:nvPr/>
        </p:nvSpPr>
        <p:spPr bwMode="auto">
          <a:xfrm flipV="1">
            <a:off x="1907381" y="2422525"/>
            <a:ext cx="0" cy="16557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7" name="Line 19"/>
          <p:cNvSpPr>
            <a:spLocks noChangeShapeType="1"/>
          </p:cNvSpPr>
          <p:nvPr/>
        </p:nvSpPr>
        <p:spPr bwMode="auto">
          <a:xfrm>
            <a:off x="1907381" y="2422525"/>
            <a:ext cx="7207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8" name="Line 20"/>
          <p:cNvSpPr>
            <a:spLocks noChangeShapeType="1"/>
          </p:cNvSpPr>
          <p:nvPr/>
        </p:nvSpPr>
        <p:spPr bwMode="auto">
          <a:xfrm>
            <a:off x="6012656" y="5014913"/>
            <a:ext cx="576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49" name="Line 21"/>
          <p:cNvSpPr>
            <a:spLocks noChangeShapeType="1"/>
          </p:cNvSpPr>
          <p:nvPr/>
        </p:nvSpPr>
        <p:spPr bwMode="auto">
          <a:xfrm flipV="1">
            <a:off x="6588919" y="2422525"/>
            <a:ext cx="0" cy="2592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50" name="Line 22"/>
          <p:cNvSpPr>
            <a:spLocks noChangeShapeType="1"/>
          </p:cNvSpPr>
          <p:nvPr/>
        </p:nvSpPr>
        <p:spPr bwMode="auto">
          <a:xfrm flipH="1">
            <a:off x="6012656" y="2422525"/>
            <a:ext cx="576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51" name="Text Box 23"/>
          <p:cNvSpPr txBox="1">
            <a:spLocks noChangeArrowheads="1"/>
          </p:cNvSpPr>
          <p:nvPr/>
        </p:nvSpPr>
        <p:spPr bwMode="auto">
          <a:xfrm>
            <a:off x="2483644" y="3790950"/>
            <a:ext cx="360362" cy="2444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600">
                <a:latin typeface="Tahoma" pitchFamily="34" charset="0"/>
              </a:rPr>
              <a:t>N</a:t>
            </a:r>
          </a:p>
        </p:txBody>
      </p:sp>
      <p:sp>
        <p:nvSpPr>
          <p:cNvPr id="52" name="Text Box 24"/>
          <p:cNvSpPr txBox="1">
            <a:spLocks noChangeArrowheads="1"/>
          </p:cNvSpPr>
          <p:nvPr/>
        </p:nvSpPr>
        <p:spPr bwMode="auto">
          <a:xfrm>
            <a:off x="5076031" y="4438650"/>
            <a:ext cx="360363" cy="2444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600">
                <a:latin typeface="Tahoma" pitchFamily="34" charset="0"/>
              </a:rPr>
              <a:t>Y</a:t>
            </a:r>
          </a:p>
        </p:txBody>
      </p:sp>
    </p:spTree>
    <p:extLst>
      <p:ext uri="{BB962C8B-B14F-4D97-AF65-F5344CB8AC3E}">
        <p14:creationId xmlns:p14="http://schemas.microsoft.com/office/powerpoint/2010/main" val="64611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grpId="0" nodeType="clickEffect">
                                  <p:stCondLst>
                                    <p:cond delay="0"/>
                                  </p:stCondLst>
                                  <p:childTnLst>
                                    <p:animEffect transition="out" filter="wipe(down)">
                                      <p:cBhvr>
                                        <p:cTn id="13" dur="500"/>
                                        <p:tgtEl>
                                          <p:spTgt spid="31"/>
                                        </p:tgtEl>
                                      </p:cBhvr>
                                    </p:animEffect>
                                    <p:set>
                                      <p:cBhvr>
                                        <p:cTn id="14" dur="1" fill="hold">
                                          <p:stCondLst>
                                            <p:cond delay="499"/>
                                          </p:stCondLst>
                                        </p:cTn>
                                        <p:tgtEl>
                                          <p:spTgt spid="31"/>
                                        </p:tgtEl>
                                        <p:attrNameLst>
                                          <p:attrName>style.visibility</p:attrName>
                                        </p:attrNameLst>
                                      </p:cBhvr>
                                      <p:to>
                                        <p:strVal val="hidden"/>
                                      </p:to>
                                    </p:set>
                                  </p:childTnLst>
                                </p:cTn>
                              </p:par>
                              <p:par>
                                <p:cTn id="15" presetID="22" presetClass="exit" presetSubtype="4" fill="hold" grpId="0" nodeType="withEffect">
                                  <p:stCondLst>
                                    <p:cond delay="0"/>
                                  </p:stCondLst>
                                  <p:childTnLst>
                                    <p:animEffect transition="out" filter="wipe(down)">
                                      <p:cBhvr>
                                        <p:cTn id="16" dur="500"/>
                                        <p:tgtEl>
                                          <p:spTgt spid="32"/>
                                        </p:tgtEl>
                                      </p:cBhvr>
                                    </p:animEffect>
                                    <p:set>
                                      <p:cBhvr>
                                        <p:cTn id="17" dur="1" fill="hold">
                                          <p:stCondLst>
                                            <p:cond delay="499"/>
                                          </p:stCondLst>
                                        </p:cTn>
                                        <p:tgtEl>
                                          <p:spTgt spid="32"/>
                                        </p:tgtEl>
                                        <p:attrNameLst>
                                          <p:attrName>style.visibility</p:attrName>
                                        </p:attrNameLst>
                                      </p:cBhvr>
                                      <p:to>
                                        <p:strVal val="hidden"/>
                                      </p:to>
                                    </p:set>
                                  </p:childTnLst>
                                </p:cTn>
                              </p:par>
                              <p:par>
                                <p:cTn id="18" presetID="22" presetClass="exit" presetSubtype="4" fill="hold" grpId="0" nodeType="withEffect">
                                  <p:stCondLst>
                                    <p:cond delay="0"/>
                                  </p:stCondLst>
                                  <p:childTnLst>
                                    <p:animEffect transition="out" filter="wipe(down)">
                                      <p:cBhvr>
                                        <p:cTn id="19" dur="500"/>
                                        <p:tgtEl>
                                          <p:spTgt spid="33"/>
                                        </p:tgtEl>
                                      </p:cBhvr>
                                    </p:animEffect>
                                    <p:set>
                                      <p:cBhvr>
                                        <p:cTn id="20" dur="1" fill="hold">
                                          <p:stCondLst>
                                            <p:cond delay="499"/>
                                          </p:stCondLst>
                                        </p:cTn>
                                        <p:tgtEl>
                                          <p:spTgt spid="33"/>
                                        </p:tgtEl>
                                        <p:attrNameLst>
                                          <p:attrName>style.visibility</p:attrName>
                                        </p:attrNameLst>
                                      </p:cBhvr>
                                      <p:to>
                                        <p:strVal val="hidden"/>
                                      </p:to>
                                    </p:set>
                                  </p:childTnLst>
                                </p:cTn>
                              </p:par>
                              <p:par>
                                <p:cTn id="21" presetID="22" presetClass="exit" presetSubtype="4" fill="hold" grpId="0" nodeType="withEffect">
                                  <p:stCondLst>
                                    <p:cond delay="0"/>
                                  </p:stCondLst>
                                  <p:childTnLst>
                                    <p:animEffect transition="out" filter="wipe(down)">
                                      <p:cBhvr>
                                        <p:cTn id="22" dur="500"/>
                                        <p:tgtEl>
                                          <p:spTgt spid="34"/>
                                        </p:tgtEl>
                                      </p:cBhvr>
                                    </p:animEffect>
                                    <p:set>
                                      <p:cBhvr>
                                        <p:cTn id="23" dur="1" fill="hold">
                                          <p:stCondLst>
                                            <p:cond delay="499"/>
                                          </p:stCondLst>
                                        </p:cTn>
                                        <p:tgtEl>
                                          <p:spTgt spid="34"/>
                                        </p:tgtEl>
                                        <p:attrNameLst>
                                          <p:attrName>style.visibility</p:attrName>
                                        </p:attrNameLst>
                                      </p:cBhvr>
                                      <p:to>
                                        <p:strVal val="hidden"/>
                                      </p:to>
                                    </p:set>
                                  </p:childTnLst>
                                </p:cTn>
                              </p:par>
                              <p:par>
                                <p:cTn id="24" presetID="22" presetClass="exit" presetSubtype="4" fill="hold" grpId="0" nodeType="withEffect">
                                  <p:stCondLst>
                                    <p:cond delay="0"/>
                                  </p:stCondLst>
                                  <p:childTnLst>
                                    <p:animEffect transition="out" filter="wipe(down)">
                                      <p:cBhvr>
                                        <p:cTn id="25" dur="500"/>
                                        <p:tgtEl>
                                          <p:spTgt spid="35"/>
                                        </p:tgtEl>
                                      </p:cBhvr>
                                    </p:animEffect>
                                    <p:set>
                                      <p:cBhvr>
                                        <p:cTn id="26" dur="1" fill="hold">
                                          <p:stCondLst>
                                            <p:cond delay="499"/>
                                          </p:stCondLst>
                                        </p:cTn>
                                        <p:tgtEl>
                                          <p:spTgt spid="35"/>
                                        </p:tgtEl>
                                        <p:attrNameLst>
                                          <p:attrName>style.visibility</p:attrName>
                                        </p:attrNameLst>
                                      </p:cBhvr>
                                      <p:to>
                                        <p:strVal val="hidden"/>
                                      </p:to>
                                    </p:set>
                                  </p:childTnLst>
                                </p:cTn>
                              </p:par>
                              <p:par>
                                <p:cTn id="27" presetID="22" presetClass="exit" presetSubtype="4" fill="hold" grpId="0" nodeType="withEffect">
                                  <p:stCondLst>
                                    <p:cond delay="0"/>
                                  </p:stCondLst>
                                  <p:childTnLst>
                                    <p:animEffect transition="out" filter="wipe(down)">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par>
                                <p:cTn id="30" presetID="22" presetClass="exit" presetSubtype="4" fill="hold" grpId="0" nodeType="withEffect">
                                  <p:stCondLst>
                                    <p:cond delay="0"/>
                                  </p:stCondLst>
                                  <p:childTnLst>
                                    <p:animEffect transition="out" filter="wipe(down)">
                                      <p:cBhvr>
                                        <p:cTn id="31" dur="500"/>
                                        <p:tgtEl>
                                          <p:spTgt spid="37"/>
                                        </p:tgtEl>
                                      </p:cBhvr>
                                    </p:animEffect>
                                    <p:set>
                                      <p:cBhvr>
                                        <p:cTn id="32" dur="1" fill="hold">
                                          <p:stCondLst>
                                            <p:cond delay="499"/>
                                          </p:stCondLst>
                                        </p:cTn>
                                        <p:tgtEl>
                                          <p:spTgt spid="37"/>
                                        </p:tgtEl>
                                        <p:attrNameLst>
                                          <p:attrName>style.visibility</p:attrName>
                                        </p:attrNameLst>
                                      </p:cBhvr>
                                      <p:to>
                                        <p:strVal val="hidden"/>
                                      </p:to>
                                    </p:set>
                                  </p:childTnLst>
                                </p:cTn>
                              </p:par>
                              <p:par>
                                <p:cTn id="33" presetID="22" presetClass="exit" presetSubtype="4" fill="hold" grpId="1" nodeType="withEffect">
                                  <p:stCondLst>
                                    <p:cond delay="0"/>
                                  </p:stCondLst>
                                  <p:childTnLst>
                                    <p:animEffect transition="out" filter="wipe(down)">
                                      <p:cBhvr>
                                        <p:cTn id="34" dur="500"/>
                                        <p:tgtEl>
                                          <p:spTgt spid="38"/>
                                        </p:tgtEl>
                                      </p:cBhvr>
                                    </p:animEffect>
                                    <p:set>
                                      <p:cBhvr>
                                        <p:cTn id="35" dur="1" fill="hold">
                                          <p:stCondLst>
                                            <p:cond delay="499"/>
                                          </p:stCondLst>
                                        </p:cTn>
                                        <p:tgtEl>
                                          <p:spTgt spid="38"/>
                                        </p:tgtEl>
                                        <p:attrNameLst>
                                          <p:attrName>style.visibility</p:attrName>
                                        </p:attrNameLst>
                                      </p:cBhvr>
                                      <p:to>
                                        <p:strVal val="hidden"/>
                                      </p:to>
                                    </p:set>
                                  </p:childTnLst>
                                </p:cTn>
                              </p:par>
                              <p:par>
                                <p:cTn id="36" presetID="22" presetClass="exit" presetSubtype="4" fill="hold" grpId="0" nodeType="withEffect">
                                  <p:stCondLst>
                                    <p:cond delay="0"/>
                                  </p:stCondLst>
                                  <p:childTnLst>
                                    <p:animEffect transition="out" filter="wipe(down)">
                                      <p:cBhvr>
                                        <p:cTn id="37" dur="500"/>
                                        <p:tgtEl>
                                          <p:spTgt spid="39"/>
                                        </p:tgtEl>
                                      </p:cBhvr>
                                    </p:animEffect>
                                    <p:set>
                                      <p:cBhvr>
                                        <p:cTn id="38" dur="1" fill="hold">
                                          <p:stCondLst>
                                            <p:cond delay="499"/>
                                          </p:stCondLst>
                                        </p:cTn>
                                        <p:tgtEl>
                                          <p:spTgt spid="39"/>
                                        </p:tgtEl>
                                        <p:attrNameLst>
                                          <p:attrName>style.visibility</p:attrName>
                                        </p:attrNameLst>
                                      </p:cBhvr>
                                      <p:to>
                                        <p:strVal val="hidden"/>
                                      </p:to>
                                    </p:set>
                                  </p:childTnLst>
                                </p:cTn>
                              </p:par>
                              <p:par>
                                <p:cTn id="39" presetID="22" presetClass="exit" presetSubtype="4" fill="hold" grpId="0" nodeType="withEffect">
                                  <p:stCondLst>
                                    <p:cond delay="0"/>
                                  </p:stCondLst>
                                  <p:childTnLst>
                                    <p:animEffect transition="out" filter="wipe(down)">
                                      <p:cBhvr>
                                        <p:cTn id="40" dur="500"/>
                                        <p:tgtEl>
                                          <p:spTgt spid="40"/>
                                        </p:tgtEl>
                                      </p:cBhvr>
                                    </p:animEffect>
                                    <p:set>
                                      <p:cBhvr>
                                        <p:cTn id="41" dur="1" fill="hold">
                                          <p:stCondLst>
                                            <p:cond delay="499"/>
                                          </p:stCondLst>
                                        </p:cTn>
                                        <p:tgtEl>
                                          <p:spTgt spid="40"/>
                                        </p:tgtEl>
                                        <p:attrNameLst>
                                          <p:attrName>style.visibility</p:attrName>
                                        </p:attrNameLst>
                                      </p:cBhvr>
                                      <p:to>
                                        <p:strVal val="hidden"/>
                                      </p:to>
                                    </p:set>
                                  </p:childTnLst>
                                </p:cTn>
                              </p:par>
                              <p:par>
                                <p:cTn id="42" presetID="22" presetClass="exit" presetSubtype="4" fill="hold" grpId="0" nodeType="withEffect">
                                  <p:stCondLst>
                                    <p:cond delay="0"/>
                                  </p:stCondLst>
                                  <p:childTnLst>
                                    <p:animEffect transition="out" filter="wipe(down)">
                                      <p:cBhvr>
                                        <p:cTn id="43" dur="500"/>
                                        <p:tgtEl>
                                          <p:spTgt spid="41"/>
                                        </p:tgtEl>
                                      </p:cBhvr>
                                    </p:animEffect>
                                    <p:set>
                                      <p:cBhvr>
                                        <p:cTn id="44" dur="1" fill="hold">
                                          <p:stCondLst>
                                            <p:cond delay="499"/>
                                          </p:stCondLst>
                                        </p:cTn>
                                        <p:tgtEl>
                                          <p:spTgt spid="41"/>
                                        </p:tgtEl>
                                        <p:attrNameLst>
                                          <p:attrName>style.visibility</p:attrName>
                                        </p:attrNameLst>
                                      </p:cBhvr>
                                      <p:to>
                                        <p:strVal val="hidden"/>
                                      </p:to>
                                    </p:set>
                                  </p:childTnLst>
                                </p:cTn>
                              </p:par>
                              <p:par>
                                <p:cTn id="45" presetID="22" presetClass="exit" presetSubtype="4" fill="hold" grpId="0" nodeType="withEffect">
                                  <p:stCondLst>
                                    <p:cond delay="0"/>
                                  </p:stCondLst>
                                  <p:childTnLst>
                                    <p:animEffect transition="out" filter="wipe(down)">
                                      <p:cBhvr>
                                        <p:cTn id="46" dur="500"/>
                                        <p:tgtEl>
                                          <p:spTgt spid="42"/>
                                        </p:tgtEl>
                                      </p:cBhvr>
                                    </p:animEffect>
                                    <p:set>
                                      <p:cBhvr>
                                        <p:cTn id="47" dur="1" fill="hold">
                                          <p:stCondLst>
                                            <p:cond delay="499"/>
                                          </p:stCondLst>
                                        </p:cTn>
                                        <p:tgtEl>
                                          <p:spTgt spid="42"/>
                                        </p:tgtEl>
                                        <p:attrNameLst>
                                          <p:attrName>style.visibility</p:attrName>
                                        </p:attrNameLst>
                                      </p:cBhvr>
                                      <p:to>
                                        <p:strVal val="hidden"/>
                                      </p:to>
                                    </p:set>
                                  </p:childTnLst>
                                </p:cTn>
                              </p:par>
                              <p:par>
                                <p:cTn id="48" presetID="22" presetClass="exit" presetSubtype="4" fill="hold" grpId="0" nodeType="withEffect">
                                  <p:stCondLst>
                                    <p:cond delay="0"/>
                                  </p:stCondLst>
                                  <p:childTnLst>
                                    <p:animEffect transition="out" filter="wipe(down)">
                                      <p:cBhvr>
                                        <p:cTn id="49" dur="500"/>
                                        <p:tgtEl>
                                          <p:spTgt spid="43"/>
                                        </p:tgtEl>
                                      </p:cBhvr>
                                    </p:animEffect>
                                    <p:set>
                                      <p:cBhvr>
                                        <p:cTn id="50" dur="1" fill="hold">
                                          <p:stCondLst>
                                            <p:cond delay="499"/>
                                          </p:stCondLst>
                                        </p:cTn>
                                        <p:tgtEl>
                                          <p:spTgt spid="43"/>
                                        </p:tgtEl>
                                        <p:attrNameLst>
                                          <p:attrName>style.visibility</p:attrName>
                                        </p:attrNameLst>
                                      </p:cBhvr>
                                      <p:to>
                                        <p:strVal val="hidden"/>
                                      </p:to>
                                    </p:set>
                                  </p:childTnLst>
                                </p:cTn>
                              </p:par>
                              <p:par>
                                <p:cTn id="51" presetID="22" presetClass="exit" presetSubtype="4" fill="hold" grpId="0" nodeType="withEffect">
                                  <p:stCondLst>
                                    <p:cond delay="0"/>
                                  </p:stCondLst>
                                  <p:childTnLst>
                                    <p:animEffect transition="out" filter="wipe(down)">
                                      <p:cBhvr>
                                        <p:cTn id="52" dur="500"/>
                                        <p:tgtEl>
                                          <p:spTgt spid="44"/>
                                        </p:tgtEl>
                                      </p:cBhvr>
                                    </p:animEffect>
                                    <p:set>
                                      <p:cBhvr>
                                        <p:cTn id="53" dur="1" fill="hold">
                                          <p:stCondLst>
                                            <p:cond delay="499"/>
                                          </p:stCondLst>
                                        </p:cTn>
                                        <p:tgtEl>
                                          <p:spTgt spid="44"/>
                                        </p:tgtEl>
                                        <p:attrNameLst>
                                          <p:attrName>style.visibility</p:attrName>
                                        </p:attrNameLst>
                                      </p:cBhvr>
                                      <p:to>
                                        <p:strVal val="hidden"/>
                                      </p:to>
                                    </p:set>
                                  </p:childTnLst>
                                </p:cTn>
                              </p:par>
                              <p:par>
                                <p:cTn id="54" presetID="22" presetClass="exit" presetSubtype="4" fill="hold" grpId="0" nodeType="withEffect">
                                  <p:stCondLst>
                                    <p:cond delay="0"/>
                                  </p:stCondLst>
                                  <p:childTnLst>
                                    <p:animEffect transition="out" filter="wipe(down)">
                                      <p:cBhvr>
                                        <p:cTn id="55" dur="500"/>
                                        <p:tgtEl>
                                          <p:spTgt spid="45"/>
                                        </p:tgtEl>
                                      </p:cBhvr>
                                    </p:animEffect>
                                    <p:set>
                                      <p:cBhvr>
                                        <p:cTn id="56" dur="1" fill="hold">
                                          <p:stCondLst>
                                            <p:cond delay="499"/>
                                          </p:stCondLst>
                                        </p:cTn>
                                        <p:tgtEl>
                                          <p:spTgt spid="45"/>
                                        </p:tgtEl>
                                        <p:attrNameLst>
                                          <p:attrName>style.visibility</p:attrName>
                                        </p:attrNameLst>
                                      </p:cBhvr>
                                      <p:to>
                                        <p:strVal val="hidden"/>
                                      </p:to>
                                    </p:set>
                                  </p:childTnLst>
                                </p:cTn>
                              </p:par>
                              <p:par>
                                <p:cTn id="57" presetID="22" presetClass="exit" presetSubtype="4" fill="hold" grpId="0" nodeType="withEffect">
                                  <p:stCondLst>
                                    <p:cond delay="0"/>
                                  </p:stCondLst>
                                  <p:childTnLst>
                                    <p:animEffect transition="out" filter="wipe(down)">
                                      <p:cBhvr>
                                        <p:cTn id="58" dur="500"/>
                                        <p:tgtEl>
                                          <p:spTgt spid="46"/>
                                        </p:tgtEl>
                                      </p:cBhvr>
                                    </p:animEffect>
                                    <p:set>
                                      <p:cBhvr>
                                        <p:cTn id="59" dur="1" fill="hold">
                                          <p:stCondLst>
                                            <p:cond delay="499"/>
                                          </p:stCondLst>
                                        </p:cTn>
                                        <p:tgtEl>
                                          <p:spTgt spid="46"/>
                                        </p:tgtEl>
                                        <p:attrNameLst>
                                          <p:attrName>style.visibility</p:attrName>
                                        </p:attrNameLst>
                                      </p:cBhvr>
                                      <p:to>
                                        <p:strVal val="hidden"/>
                                      </p:to>
                                    </p:set>
                                  </p:childTnLst>
                                </p:cTn>
                              </p:par>
                              <p:par>
                                <p:cTn id="60" presetID="22" presetClass="exit" presetSubtype="4" fill="hold" grpId="0" nodeType="withEffect">
                                  <p:stCondLst>
                                    <p:cond delay="0"/>
                                  </p:stCondLst>
                                  <p:childTnLst>
                                    <p:animEffect transition="out" filter="wipe(down)">
                                      <p:cBhvr>
                                        <p:cTn id="61" dur="500"/>
                                        <p:tgtEl>
                                          <p:spTgt spid="47"/>
                                        </p:tgtEl>
                                      </p:cBhvr>
                                    </p:animEffect>
                                    <p:set>
                                      <p:cBhvr>
                                        <p:cTn id="62" dur="1" fill="hold">
                                          <p:stCondLst>
                                            <p:cond delay="499"/>
                                          </p:stCondLst>
                                        </p:cTn>
                                        <p:tgtEl>
                                          <p:spTgt spid="47"/>
                                        </p:tgtEl>
                                        <p:attrNameLst>
                                          <p:attrName>style.visibility</p:attrName>
                                        </p:attrNameLst>
                                      </p:cBhvr>
                                      <p:to>
                                        <p:strVal val="hidden"/>
                                      </p:to>
                                    </p:set>
                                  </p:childTnLst>
                                </p:cTn>
                              </p:par>
                              <p:par>
                                <p:cTn id="63" presetID="22" presetClass="exit" presetSubtype="4" fill="hold" grpId="0" nodeType="withEffect">
                                  <p:stCondLst>
                                    <p:cond delay="0"/>
                                  </p:stCondLst>
                                  <p:childTnLst>
                                    <p:animEffect transition="out" filter="wipe(down)">
                                      <p:cBhvr>
                                        <p:cTn id="64" dur="500"/>
                                        <p:tgtEl>
                                          <p:spTgt spid="48"/>
                                        </p:tgtEl>
                                      </p:cBhvr>
                                    </p:animEffect>
                                    <p:set>
                                      <p:cBhvr>
                                        <p:cTn id="65" dur="1" fill="hold">
                                          <p:stCondLst>
                                            <p:cond delay="499"/>
                                          </p:stCondLst>
                                        </p:cTn>
                                        <p:tgtEl>
                                          <p:spTgt spid="48"/>
                                        </p:tgtEl>
                                        <p:attrNameLst>
                                          <p:attrName>style.visibility</p:attrName>
                                        </p:attrNameLst>
                                      </p:cBhvr>
                                      <p:to>
                                        <p:strVal val="hidden"/>
                                      </p:to>
                                    </p:set>
                                  </p:childTnLst>
                                </p:cTn>
                              </p:par>
                              <p:par>
                                <p:cTn id="66" presetID="22" presetClass="exit" presetSubtype="4" fill="hold" grpId="0" nodeType="withEffect">
                                  <p:stCondLst>
                                    <p:cond delay="0"/>
                                  </p:stCondLst>
                                  <p:childTnLst>
                                    <p:animEffect transition="out" filter="wipe(down)">
                                      <p:cBhvr>
                                        <p:cTn id="67" dur="500"/>
                                        <p:tgtEl>
                                          <p:spTgt spid="49"/>
                                        </p:tgtEl>
                                      </p:cBhvr>
                                    </p:animEffect>
                                    <p:set>
                                      <p:cBhvr>
                                        <p:cTn id="68" dur="1" fill="hold">
                                          <p:stCondLst>
                                            <p:cond delay="499"/>
                                          </p:stCondLst>
                                        </p:cTn>
                                        <p:tgtEl>
                                          <p:spTgt spid="49"/>
                                        </p:tgtEl>
                                        <p:attrNameLst>
                                          <p:attrName>style.visibility</p:attrName>
                                        </p:attrNameLst>
                                      </p:cBhvr>
                                      <p:to>
                                        <p:strVal val="hidden"/>
                                      </p:to>
                                    </p:set>
                                  </p:childTnLst>
                                </p:cTn>
                              </p:par>
                              <p:par>
                                <p:cTn id="69" presetID="22" presetClass="exit" presetSubtype="4" fill="hold" grpId="0" nodeType="withEffect">
                                  <p:stCondLst>
                                    <p:cond delay="0"/>
                                  </p:stCondLst>
                                  <p:childTnLst>
                                    <p:animEffect transition="out" filter="wipe(down)">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par>
                                <p:cTn id="72" presetID="22" presetClass="exit" presetSubtype="4" fill="hold" grpId="0" nodeType="withEffect">
                                  <p:stCondLst>
                                    <p:cond delay="0"/>
                                  </p:stCondLst>
                                  <p:childTnLst>
                                    <p:animEffect transition="out" filter="wipe(down)">
                                      <p:cBhvr>
                                        <p:cTn id="73" dur="500"/>
                                        <p:tgtEl>
                                          <p:spTgt spid="51"/>
                                        </p:tgtEl>
                                      </p:cBhvr>
                                    </p:animEffect>
                                    <p:set>
                                      <p:cBhvr>
                                        <p:cTn id="74" dur="1" fill="hold">
                                          <p:stCondLst>
                                            <p:cond delay="499"/>
                                          </p:stCondLst>
                                        </p:cTn>
                                        <p:tgtEl>
                                          <p:spTgt spid="51"/>
                                        </p:tgtEl>
                                        <p:attrNameLst>
                                          <p:attrName>style.visibility</p:attrName>
                                        </p:attrNameLst>
                                      </p:cBhvr>
                                      <p:to>
                                        <p:strVal val="hidden"/>
                                      </p:to>
                                    </p:set>
                                  </p:childTnLst>
                                </p:cTn>
                              </p:par>
                              <p:par>
                                <p:cTn id="75" presetID="22" presetClass="exit" presetSubtype="4" fill="hold" grpId="0" nodeType="withEffect">
                                  <p:stCondLst>
                                    <p:cond delay="0"/>
                                  </p:stCondLst>
                                  <p:childTnLst>
                                    <p:animEffect transition="out" filter="wipe(down)">
                                      <p:cBhvr>
                                        <p:cTn id="76" dur="500"/>
                                        <p:tgtEl>
                                          <p:spTgt spid="52"/>
                                        </p:tgtEl>
                                      </p:cBhvr>
                                    </p:animEffect>
                                    <p:set>
                                      <p:cBhvr>
                                        <p:cTn id="77"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8" grpId="1"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标题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1. R</a:t>
            </a:r>
            <a:r>
              <a:rPr lang="zh-CN" altLang="en-US" dirty="0" smtClean="0"/>
              <a:t>语言介绍</a:t>
            </a:r>
            <a:r>
              <a:rPr lang="en-US" altLang="zh-CN" dirty="0" smtClean="0"/>
              <a:t>——</a:t>
            </a:r>
            <a:r>
              <a:rPr lang="zh-CN" altLang="en-US" dirty="0"/>
              <a:t>优缺点</a:t>
            </a:r>
            <a:endParaRPr lang="zh-CN" altLang="en-US" dirty="0" smtClean="0"/>
          </a:p>
        </p:txBody>
      </p:sp>
      <p:graphicFrame>
        <p:nvGraphicFramePr>
          <p:cNvPr id="2" name="图示 1"/>
          <p:cNvGraphicFramePr/>
          <p:nvPr>
            <p:extLst>
              <p:ext uri="{D42A27DB-BD31-4B8C-83A1-F6EECF244321}">
                <p14:modId xmlns:p14="http://schemas.microsoft.com/office/powerpoint/2010/main" val="3537113437"/>
              </p:ext>
            </p:extLst>
          </p:nvPr>
        </p:nvGraphicFramePr>
        <p:xfrm>
          <a:off x="572528" y="1061298"/>
          <a:ext cx="7885569" cy="5187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172351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ARIMA——</a:t>
            </a:r>
            <a:r>
              <a:rPr lang="zh-CN" altLang="en-US" dirty="0" smtClean="0"/>
              <a:t>非平稳时间序列的差分过程</a:t>
            </a:r>
            <a:endParaRPr lang="zh-CN" altLang="en-US" dirty="0"/>
          </a:p>
        </p:txBody>
      </p:sp>
      <p:sp>
        <p:nvSpPr>
          <p:cNvPr id="4" name="矩形 3"/>
          <p:cNvSpPr/>
          <p:nvPr/>
        </p:nvSpPr>
        <p:spPr>
          <a:xfrm>
            <a:off x="487149" y="1109660"/>
            <a:ext cx="7924592" cy="2169825"/>
          </a:xfrm>
          <a:prstGeom prst="rect">
            <a:avLst/>
          </a:prstGeom>
        </p:spPr>
        <p:txBody>
          <a:bodyPr wrap="square">
            <a:spAutoFit/>
          </a:bodyPr>
          <a:lstStyle/>
          <a:p>
            <a:pPr>
              <a:lnSpc>
                <a:spcPct val="150000"/>
              </a:lnSpc>
            </a:pPr>
            <a:r>
              <a:rPr lang="zh-CN" altLang="en-US" dirty="0"/>
              <a:t>　</a:t>
            </a:r>
            <a:r>
              <a:rPr lang="zh-CN" altLang="en-US" dirty="0" smtClean="0"/>
              <a:t>　在</a:t>
            </a:r>
            <a:r>
              <a:rPr lang="en-US" altLang="zh-CN" dirty="0"/>
              <a:t>R</a:t>
            </a:r>
            <a:r>
              <a:rPr lang="zh-CN" altLang="en-US" dirty="0"/>
              <a:t>中你可以使用</a:t>
            </a:r>
            <a:r>
              <a:rPr lang="en-US" altLang="zh-CN" dirty="0"/>
              <a:t>diff()</a:t>
            </a:r>
            <a:r>
              <a:rPr lang="zh-CN" altLang="en-US" dirty="0"/>
              <a:t>函数作时间序列的差分。例如，每年女人裙子边缘的直径做成的时间序列数据，从</a:t>
            </a:r>
            <a:r>
              <a:rPr lang="en-US" altLang="zh-CN" dirty="0"/>
              <a:t>1866</a:t>
            </a:r>
            <a:r>
              <a:rPr lang="zh-CN" altLang="en-US" dirty="0"/>
              <a:t>年到</a:t>
            </a:r>
            <a:r>
              <a:rPr lang="en-US" altLang="zh-CN" dirty="0"/>
              <a:t>1911</a:t>
            </a:r>
            <a:r>
              <a:rPr lang="zh-CN" altLang="en-US" dirty="0"/>
              <a:t>年在平均值上是不平稳的。随着时间增加，数值变化很大</a:t>
            </a:r>
            <a:r>
              <a:rPr lang="zh-CN" altLang="en-US" dirty="0" smtClean="0"/>
              <a:t>。</a:t>
            </a:r>
            <a:endParaRPr lang="en-US" altLang="zh-CN" dirty="0" smtClean="0"/>
          </a:p>
          <a:p>
            <a:pPr>
              <a:lnSpc>
                <a:spcPct val="150000"/>
              </a:lnSpc>
            </a:pPr>
            <a:r>
              <a:rPr lang="en-US" altLang="zh-CN" dirty="0" smtClean="0"/>
              <a:t>      </a:t>
            </a:r>
            <a:r>
              <a:rPr lang="zh-CN" altLang="en-US" dirty="0" smtClean="0"/>
              <a:t>差分的原理很简单：序列中相邻两项之间的差值形成一个新的序列，如果新的序列还不够平稳，还可以在新的序列的基础上继续求差值。</a:t>
            </a:r>
            <a:endParaRPr lang="zh-CN" altLang="en-US" dirty="0"/>
          </a:p>
        </p:txBody>
      </p:sp>
    </p:spTree>
    <p:extLst>
      <p:ext uri="{BB962C8B-B14F-4D97-AF65-F5344CB8AC3E}">
        <p14:creationId xmlns:p14="http://schemas.microsoft.com/office/powerpoint/2010/main" val="155420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ARIMA——</a:t>
            </a:r>
            <a:r>
              <a:rPr lang="zh-CN" altLang="en-US" dirty="0" smtClean="0"/>
              <a:t>差分图</a:t>
            </a:r>
            <a:r>
              <a:rPr lang="zh-CN" altLang="en-US" dirty="0"/>
              <a:t>（</a:t>
            </a:r>
            <a:r>
              <a:rPr lang="zh-CN" altLang="en-US" dirty="0" smtClean="0"/>
              <a:t>女人</a:t>
            </a:r>
            <a:r>
              <a:rPr lang="zh-CN" altLang="en-US" dirty="0"/>
              <a:t>裙子</a:t>
            </a:r>
            <a:r>
              <a:rPr lang="zh-CN" altLang="en-US" dirty="0" smtClean="0"/>
              <a:t>边缘直径）</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09" y="754670"/>
            <a:ext cx="4038613" cy="3047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198" y="838268"/>
            <a:ext cx="4038494" cy="2964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943564" y="4560312"/>
            <a:ext cx="2971722" cy="369332"/>
          </a:xfrm>
          <a:prstGeom prst="rect">
            <a:avLst/>
          </a:prstGeom>
          <a:noFill/>
        </p:spPr>
        <p:txBody>
          <a:bodyPr wrap="square" rtlCol="0">
            <a:spAutoFit/>
          </a:bodyPr>
          <a:lstStyle/>
          <a:p>
            <a:r>
              <a:rPr lang="zh-CN" altLang="en-US" dirty="0" smtClean="0"/>
              <a:t>一次差分结果图</a:t>
            </a:r>
            <a:endParaRPr lang="zh-CN" altLang="en-US" dirty="0"/>
          </a:p>
        </p:txBody>
      </p:sp>
      <p:sp>
        <p:nvSpPr>
          <p:cNvPr id="5" name="上箭头 4"/>
          <p:cNvSpPr/>
          <p:nvPr/>
        </p:nvSpPr>
        <p:spPr>
          <a:xfrm>
            <a:off x="6781742" y="3802590"/>
            <a:ext cx="419089" cy="540786"/>
          </a:xfrm>
          <a:prstGeom prst="upArrow">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5256368" y="4297831"/>
            <a:ext cx="738664" cy="1904950"/>
          </a:xfrm>
          <a:prstGeom prst="rect">
            <a:avLst/>
          </a:prstGeom>
          <a:noFill/>
        </p:spPr>
        <p:txBody>
          <a:bodyPr vert="eaVert" wrap="square" rtlCol="0">
            <a:spAutoFit/>
          </a:bodyPr>
          <a:lstStyle/>
          <a:p>
            <a:r>
              <a:rPr lang="zh-CN" altLang="en-US" dirty="0" smtClean="0"/>
              <a:t>二次差分结果图，得到平稳序列</a:t>
            </a:r>
            <a:endParaRPr lang="zh-CN" altLang="en-US" dirty="0"/>
          </a:p>
        </p:txBody>
      </p:sp>
      <p:pic>
        <p:nvPicPr>
          <p:cNvPr id="11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109" y="3577634"/>
            <a:ext cx="439102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左箭头 6"/>
          <p:cNvSpPr/>
          <p:nvPr/>
        </p:nvSpPr>
        <p:spPr>
          <a:xfrm>
            <a:off x="4191010" y="4800563"/>
            <a:ext cx="731352" cy="449743"/>
          </a:xfrm>
          <a:prstGeom prst="leftArrow">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685669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ARIMA ——</a:t>
            </a:r>
            <a:r>
              <a:rPr lang="zh-CN" altLang="en-US" dirty="0" smtClean="0"/>
              <a:t>北半球</a:t>
            </a:r>
            <a:r>
              <a:rPr lang="zh-CN" altLang="en-US" dirty="0"/>
              <a:t>火山灰的覆盖量</a:t>
            </a:r>
          </a:p>
        </p:txBody>
      </p:sp>
      <p:sp>
        <p:nvSpPr>
          <p:cNvPr id="3" name="矩形 2"/>
          <p:cNvSpPr/>
          <p:nvPr/>
        </p:nvSpPr>
        <p:spPr>
          <a:xfrm>
            <a:off x="457308" y="1066862"/>
            <a:ext cx="3428910" cy="923330"/>
          </a:xfrm>
          <a:prstGeom prst="rect">
            <a:avLst/>
          </a:prstGeom>
        </p:spPr>
        <p:txBody>
          <a:bodyPr wrap="square">
            <a:spAutoFit/>
          </a:bodyPr>
          <a:lstStyle/>
          <a:p>
            <a:r>
              <a:rPr lang="en-US" altLang="zh-CN" dirty="0" smtClean="0"/>
              <a:t>&gt; </a:t>
            </a:r>
            <a:r>
              <a:rPr lang="en-US" altLang="zh-CN" dirty="0" err="1"/>
              <a:t>volcanodustseries</a:t>
            </a:r>
            <a:r>
              <a:rPr lang="en-US" altLang="zh-CN" dirty="0"/>
              <a:t> &lt;- </a:t>
            </a:r>
            <a:r>
              <a:rPr lang="en-US" altLang="zh-CN" dirty="0" err="1"/>
              <a:t>ts</a:t>
            </a:r>
            <a:r>
              <a:rPr lang="en-US" altLang="zh-CN" dirty="0"/>
              <a:t>(</a:t>
            </a:r>
            <a:r>
              <a:rPr lang="en-US" altLang="zh-CN" dirty="0" err="1"/>
              <a:t>volcanodust,start</a:t>
            </a:r>
            <a:r>
              <a:rPr lang="en-US" altLang="zh-CN" dirty="0"/>
              <a:t>=c(1500)) </a:t>
            </a:r>
            <a:endParaRPr lang="zh-CN" altLang="zh-CN" dirty="0"/>
          </a:p>
          <a:p>
            <a:r>
              <a:rPr lang="en-US" altLang="zh-CN" dirty="0"/>
              <a:t>&gt; </a:t>
            </a:r>
            <a:r>
              <a:rPr lang="en-US" altLang="zh-CN" dirty="0" err="1"/>
              <a:t>plot.ts</a:t>
            </a:r>
            <a:r>
              <a:rPr lang="en-US" altLang="zh-CN" dirty="0"/>
              <a:t>(</a:t>
            </a:r>
            <a:r>
              <a:rPr lang="en-US" altLang="zh-CN" dirty="0" err="1"/>
              <a:t>volcanodustseries</a:t>
            </a:r>
            <a:r>
              <a:rPr lang="en-US" altLang="zh-CN" dirty="0"/>
              <a:t>)</a:t>
            </a:r>
            <a:endParaRPr lang="zh-CN" altLang="en-US" dirty="0"/>
          </a:p>
        </p:txBody>
      </p:sp>
      <p:sp>
        <p:nvSpPr>
          <p:cNvPr id="4" name="TextBox 3"/>
          <p:cNvSpPr txBox="1"/>
          <p:nvPr/>
        </p:nvSpPr>
        <p:spPr>
          <a:xfrm>
            <a:off x="457308" y="3367939"/>
            <a:ext cx="2438336" cy="1200329"/>
          </a:xfrm>
          <a:prstGeom prst="rect">
            <a:avLst/>
          </a:prstGeom>
          <a:noFill/>
        </p:spPr>
        <p:txBody>
          <a:bodyPr wrap="square" rtlCol="0">
            <a:spAutoFit/>
          </a:bodyPr>
          <a:lstStyle/>
          <a:p>
            <a:r>
              <a:rPr lang="zh-CN" altLang="en-US" dirty="0" smtClean="0"/>
              <a:t>观察图形，序列基本为平稳序列，无需差分，</a:t>
            </a:r>
            <a:r>
              <a:rPr lang="en-US" altLang="zh-CN" dirty="0" smtClean="0"/>
              <a:t>d = 0</a:t>
            </a:r>
          </a:p>
          <a:p>
            <a:r>
              <a:rPr lang="zh-CN" altLang="en-US" dirty="0" smtClean="0"/>
              <a:t>（通过了平稳性检查）</a:t>
            </a:r>
            <a:endParaRPr lang="zh-CN" altLang="en-US"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5" y="1083601"/>
            <a:ext cx="5572125"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右箭头 4"/>
          <p:cNvSpPr/>
          <p:nvPr/>
        </p:nvSpPr>
        <p:spPr>
          <a:xfrm>
            <a:off x="2667050" y="3559553"/>
            <a:ext cx="1010057" cy="540101"/>
          </a:xfrm>
          <a:prstGeom prst="rightArrow">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60463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ARIMA</a:t>
            </a:r>
            <a:r>
              <a:rPr lang="en-US" altLang="zh-CN" dirty="0"/>
              <a:t>——</a:t>
            </a:r>
            <a:r>
              <a:rPr lang="zh-CN" altLang="en-US" dirty="0"/>
              <a:t>北半球火山灰的覆盖</a:t>
            </a:r>
            <a:r>
              <a:rPr lang="zh-CN" altLang="en-US" dirty="0" smtClean="0"/>
              <a:t>量（</a:t>
            </a:r>
            <a:r>
              <a:rPr lang="en-US" altLang="zh-CN" dirty="0" smtClean="0"/>
              <a:t>R</a:t>
            </a:r>
            <a:r>
              <a:rPr lang="zh-CN" altLang="en-US" dirty="0" smtClean="0"/>
              <a:t>实现）</a:t>
            </a:r>
            <a:endParaRPr lang="zh-CN" altLang="en-US" dirty="0"/>
          </a:p>
        </p:txBody>
      </p:sp>
      <p:sp>
        <p:nvSpPr>
          <p:cNvPr id="4" name="矩形 3"/>
          <p:cNvSpPr/>
          <p:nvPr/>
        </p:nvSpPr>
        <p:spPr>
          <a:xfrm>
            <a:off x="533506" y="755556"/>
            <a:ext cx="8381780" cy="4524315"/>
          </a:xfrm>
          <a:prstGeom prst="rect">
            <a:avLst/>
          </a:prstGeom>
        </p:spPr>
        <p:txBody>
          <a:bodyPr wrap="square">
            <a:spAutoFit/>
          </a:bodyPr>
          <a:lstStyle/>
          <a:p>
            <a:r>
              <a:rPr lang="en-US" altLang="zh-CN" dirty="0" smtClean="0"/>
              <a:t>&gt; </a:t>
            </a:r>
            <a:r>
              <a:rPr lang="en-US" altLang="zh-CN" dirty="0" err="1" smtClean="0"/>
              <a:t>auto.arima</a:t>
            </a:r>
            <a:r>
              <a:rPr lang="en-US" altLang="zh-CN" dirty="0" smtClean="0"/>
              <a:t>(</a:t>
            </a:r>
            <a:r>
              <a:rPr lang="en-US" altLang="zh-CN" dirty="0" err="1" smtClean="0"/>
              <a:t>volcanodust</a:t>
            </a:r>
            <a:r>
              <a:rPr lang="en-US" altLang="zh-CN" dirty="0" smtClean="0"/>
              <a:t>) #</a:t>
            </a:r>
            <a:r>
              <a:rPr lang="zh-CN" altLang="en-US" b="1" dirty="0">
                <a:solidFill>
                  <a:schemeClr val="tx2">
                    <a:lumMod val="60000"/>
                    <a:lumOff val="40000"/>
                  </a:schemeClr>
                </a:solidFill>
              </a:rPr>
              <a:t>快捷方式，由算法自动确定的</a:t>
            </a:r>
            <a:r>
              <a:rPr lang="en-US" altLang="zh-CN" b="1" dirty="0" err="1" smtClean="0">
                <a:solidFill>
                  <a:schemeClr val="tx2">
                    <a:lumMod val="60000"/>
                    <a:lumOff val="40000"/>
                  </a:schemeClr>
                </a:solidFill>
              </a:rPr>
              <a:t>p,d,g</a:t>
            </a:r>
            <a:r>
              <a:rPr lang="zh-CN" altLang="en-US" b="1" dirty="0" smtClean="0">
                <a:solidFill>
                  <a:schemeClr val="tx2">
                    <a:lumMod val="60000"/>
                    <a:lumOff val="40000"/>
                  </a:schemeClr>
                </a:solidFill>
              </a:rPr>
              <a:t>。应该由自相关系数，偏自相关系数初步确定</a:t>
            </a:r>
            <a:r>
              <a:rPr lang="en-US" altLang="zh-CN" b="1" dirty="0" err="1" smtClean="0">
                <a:solidFill>
                  <a:schemeClr val="tx2">
                    <a:lumMod val="60000"/>
                    <a:lumOff val="40000"/>
                  </a:schemeClr>
                </a:solidFill>
              </a:rPr>
              <a:t>p,g</a:t>
            </a:r>
            <a:r>
              <a:rPr lang="zh-CN" altLang="en-US" b="1" dirty="0" smtClean="0">
                <a:solidFill>
                  <a:schemeClr val="tx2">
                    <a:lumMod val="60000"/>
                    <a:lumOff val="40000"/>
                  </a:schemeClr>
                </a:solidFill>
              </a:rPr>
              <a:t>值，再根据</a:t>
            </a:r>
            <a:r>
              <a:rPr lang="en-US" altLang="zh-CN" b="1" dirty="0" smtClean="0">
                <a:solidFill>
                  <a:schemeClr val="tx2">
                    <a:lumMod val="60000"/>
                    <a:lumOff val="40000"/>
                  </a:schemeClr>
                </a:solidFill>
              </a:rPr>
              <a:t>AIC</a:t>
            </a:r>
            <a:r>
              <a:rPr lang="zh-CN" altLang="en-US" b="1" dirty="0" smtClean="0">
                <a:solidFill>
                  <a:schemeClr val="tx2">
                    <a:lumMod val="60000"/>
                    <a:lumOff val="40000"/>
                  </a:schemeClr>
                </a:solidFill>
              </a:rPr>
              <a:t>最终调整确定参数值</a:t>
            </a:r>
            <a:endParaRPr lang="zh-CN" altLang="zh-CN" dirty="0"/>
          </a:p>
          <a:p>
            <a:r>
              <a:rPr lang="en-US" altLang="zh-CN" dirty="0"/>
              <a:t>Series: </a:t>
            </a:r>
            <a:r>
              <a:rPr lang="en-US" altLang="zh-CN" dirty="0" err="1"/>
              <a:t>volcanodust</a:t>
            </a:r>
            <a:r>
              <a:rPr lang="en-US" altLang="zh-CN" dirty="0"/>
              <a:t> </a:t>
            </a:r>
            <a:endParaRPr lang="zh-CN" altLang="zh-CN" dirty="0"/>
          </a:p>
          <a:p>
            <a:r>
              <a:rPr lang="en-US" altLang="zh-CN" dirty="0"/>
              <a:t>ARIMA(1,0,2) with non-zero mean </a:t>
            </a:r>
            <a:endParaRPr lang="zh-CN" altLang="zh-CN" dirty="0"/>
          </a:p>
          <a:p>
            <a:r>
              <a:rPr lang="en-US" altLang="zh-CN" dirty="0"/>
              <a:t> </a:t>
            </a:r>
            <a:r>
              <a:rPr lang="en-US" altLang="zh-CN" dirty="0" smtClean="0"/>
              <a:t>#</a:t>
            </a:r>
            <a:r>
              <a:rPr lang="zh-CN" altLang="en-US" b="1" dirty="0">
                <a:solidFill>
                  <a:schemeClr val="tx2">
                    <a:lumMod val="60000"/>
                    <a:lumOff val="40000"/>
                  </a:schemeClr>
                </a:solidFill>
              </a:rPr>
              <a:t>拟合好模型后，要对残差值是否为白噪声进行假设检验，如检验未通过，则需重新拟合模型</a:t>
            </a:r>
            <a:endParaRPr lang="zh-CN" altLang="zh-CN" b="1" dirty="0">
              <a:solidFill>
                <a:schemeClr val="tx2">
                  <a:lumMod val="60000"/>
                  <a:lumOff val="40000"/>
                </a:schemeClr>
              </a:solidFill>
            </a:endParaRPr>
          </a:p>
          <a:p>
            <a:r>
              <a:rPr lang="en-US" altLang="zh-CN" dirty="0" smtClean="0"/>
              <a:t>Coefficients</a:t>
            </a:r>
            <a:endParaRPr lang="zh-CN" altLang="zh-CN" dirty="0"/>
          </a:p>
          <a:p>
            <a:r>
              <a:rPr lang="en-US" altLang="zh-CN" dirty="0"/>
              <a:t>         ar1     ma1     ma2  intercept</a:t>
            </a:r>
            <a:endParaRPr lang="zh-CN" altLang="zh-CN" dirty="0"/>
          </a:p>
          <a:p>
            <a:r>
              <a:rPr lang="en-US" altLang="zh-CN" dirty="0"/>
              <a:t>      0.4723  0.2694  0.1279    57.5178</a:t>
            </a:r>
            <a:endParaRPr lang="zh-CN" altLang="zh-CN" dirty="0"/>
          </a:p>
          <a:p>
            <a:r>
              <a:rPr lang="en-US" altLang="zh-CN" dirty="0" err="1"/>
              <a:t>s.e.</a:t>
            </a:r>
            <a:r>
              <a:rPr lang="en-US" altLang="zh-CN" dirty="0"/>
              <a:t>  0.0936  0.0969  0.0752     </a:t>
            </a:r>
            <a:r>
              <a:rPr lang="en-US" altLang="zh-CN" dirty="0" smtClean="0"/>
              <a:t>8.4884</a:t>
            </a:r>
          </a:p>
          <a:p>
            <a:r>
              <a:rPr lang="zh-CN" altLang="en-US" dirty="0" smtClean="0"/>
              <a:t>（</a:t>
            </a:r>
            <a:r>
              <a:rPr lang="zh-CN" altLang="en-US" b="1" dirty="0">
                <a:solidFill>
                  <a:schemeClr val="tx2">
                    <a:lumMod val="60000"/>
                    <a:lumOff val="40000"/>
                  </a:schemeClr>
                </a:solidFill>
              </a:rPr>
              <a:t>模型的系数</a:t>
            </a:r>
            <a:r>
              <a:rPr lang="zh-CN" altLang="en-US" dirty="0" smtClean="0"/>
              <a:t>）</a:t>
            </a:r>
            <a:endParaRPr lang="zh-CN" altLang="zh-CN" dirty="0"/>
          </a:p>
          <a:p>
            <a:r>
              <a:rPr lang="en-US" altLang="zh-CN" dirty="0"/>
              <a:t> </a:t>
            </a:r>
            <a:endParaRPr lang="zh-CN" altLang="zh-CN" dirty="0"/>
          </a:p>
          <a:p>
            <a:r>
              <a:rPr lang="en-US" altLang="zh-CN" dirty="0"/>
              <a:t>sigma^2 estimated as 4855:  log likelihood=-2661.84</a:t>
            </a:r>
            <a:endParaRPr lang="zh-CN" altLang="zh-CN" dirty="0"/>
          </a:p>
          <a:p>
            <a:r>
              <a:rPr lang="en-US" altLang="zh-CN" dirty="0"/>
              <a:t>AIC=5333.68   </a:t>
            </a:r>
            <a:r>
              <a:rPr lang="en-US" altLang="zh-CN" dirty="0" err="1"/>
              <a:t>AICc</a:t>
            </a:r>
            <a:r>
              <a:rPr lang="en-US" altLang="zh-CN" dirty="0"/>
              <a:t>=5333.81   </a:t>
            </a:r>
            <a:r>
              <a:rPr lang="en-US" altLang="zh-CN" dirty="0" smtClean="0"/>
              <a:t>BIC=5354.45</a:t>
            </a:r>
          </a:p>
          <a:p>
            <a:r>
              <a:rPr lang="zh-CN" altLang="en-US" dirty="0" smtClean="0"/>
              <a:t>（</a:t>
            </a:r>
            <a:r>
              <a:rPr lang="zh-CN" altLang="en-US" b="1" dirty="0" smtClean="0">
                <a:solidFill>
                  <a:schemeClr val="tx2">
                    <a:lumMod val="60000"/>
                    <a:lumOff val="40000"/>
                  </a:schemeClr>
                </a:solidFill>
              </a:rPr>
              <a:t>根据以上三个指标来分析模型的性能，如不满意可继续调整参数拟合模型</a:t>
            </a:r>
            <a:r>
              <a:rPr lang="zh-CN" altLang="en-US" dirty="0" smtClean="0"/>
              <a:t>）</a:t>
            </a:r>
            <a:endParaRPr lang="en-US" altLang="zh-CN" dirty="0" smtClean="0"/>
          </a:p>
          <a:p>
            <a:endParaRPr lang="zh-CN" altLang="zh-CN" dirty="0"/>
          </a:p>
        </p:txBody>
      </p:sp>
    </p:spTree>
    <p:extLst>
      <p:ext uri="{BB962C8B-B14F-4D97-AF65-F5344CB8AC3E}">
        <p14:creationId xmlns:p14="http://schemas.microsoft.com/office/powerpoint/2010/main" val="22746765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ARIMA——</a:t>
            </a:r>
            <a:r>
              <a:rPr lang="zh-CN" altLang="en-US" dirty="0" smtClean="0"/>
              <a:t>模型参数的识别</a:t>
            </a:r>
            <a:endParaRPr lang="zh-CN" altLang="en-US" dirty="0"/>
          </a:p>
        </p:txBody>
      </p:sp>
      <p:sp>
        <p:nvSpPr>
          <p:cNvPr id="3" name="TextBox 2"/>
          <p:cNvSpPr txBox="1"/>
          <p:nvPr/>
        </p:nvSpPr>
        <p:spPr>
          <a:xfrm>
            <a:off x="533506" y="990664"/>
            <a:ext cx="5943444" cy="923330"/>
          </a:xfrm>
          <a:prstGeom prst="rect">
            <a:avLst/>
          </a:prstGeom>
          <a:noFill/>
        </p:spPr>
        <p:txBody>
          <a:bodyPr wrap="square" rtlCol="0">
            <a:spAutoFit/>
          </a:bodyPr>
          <a:lstStyle/>
          <a:p>
            <a:pPr>
              <a:lnSpc>
                <a:spcPct val="150000"/>
              </a:lnSpc>
            </a:pPr>
            <a:r>
              <a:rPr lang="zh-CN" altLang="en-US" dirty="0" smtClean="0"/>
              <a:t>调整模型参数，计算自相关系数，偏自相关系数。</a:t>
            </a:r>
            <a:endParaRPr lang="en-US" altLang="zh-CN" dirty="0" smtClean="0"/>
          </a:p>
          <a:p>
            <a:pPr>
              <a:lnSpc>
                <a:spcPct val="150000"/>
              </a:lnSpc>
            </a:pPr>
            <a:r>
              <a:rPr lang="en-US" altLang="zh-CN" dirty="0" smtClean="0"/>
              <a:t>ARIMA</a:t>
            </a:r>
            <a:r>
              <a:rPr lang="zh-CN" altLang="en-US" dirty="0" smtClean="0"/>
              <a:t>模型定阶规则：</a:t>
            </a:r>
            <a:endParaRPr lang="en-US" altLang="zh-CN" dirty="0"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902" y="2057436"/>
            <a:ext cx="6932613"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90" y="3248690"/>
            <a:ext cx="6705424" cy="3438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86198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ARIMA——ACF</a:t>
            </a:r>
            <a:r>
              <a:rPr lang="zh-CN" altLang="en-US" dirty="0" smtClean="0"/>
              <a:t>，</a:t>
            </a:r>
            <a:r>
              <a:rPr lang="en-US" altLang="zh-CN" dirty="0" smtClean="0"/>
              <a:t>PACF</a:t>
            </a:r>
            <a:r>
              <a:rPr lang="zh-CN" altLang="en-US" dirty="0" smtClean="0"/>
              <a:t>对比图</a:t>
            </a:r>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6" y="1219258"/>
            <a:ext cx="4495802"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10" y="1265779"/>
            <a:ext cx="4724396"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7308" y="5933029"/>
            <a:ext cx="8153186" cy="646331"/>
          </a:xfrm>
          <a:prstGeom prst="rect">
            <a:avLst/>
          </a:prstGeom>
          <a:noFill/>
        </p:spPr>
        <p:txBody>
          <a:bodyPr wrap="square" rtlCol="0">
            <a:spAutoFit/>
          </a:bodyPr>
          <a:lstStyle/>
          <a:p>
            <a:r>
              <a:rPr lang="en-US" altLang="zh-CN" dirty="0"/>
              <a:t> </a:t>
            </a:r>
            <a:r>
              <a:rPr lang="en-US" altLang="zh-CN" dirty="0" smtClean="0"/>
              <a:t>      </a:t>
            </a:r>
            <a:r>
              <a:rPr lang="zh-CN" altLang="en-US" dirty="0" smtClean="0"/>
              <a:t>偏</a:t>
            </a:r>
            <a:r>
              <a:rPr lang="zh-CN" altLang="en-US" dirty="0"/>
              <a:t>自相关图在滞后</a:t>
            </a:r>
            <a:r>
              <a:rPr lang="en-US" altLang="zh-CN" dirty="0"/>
              <a:t>2</a:t>
            </a:r>
            <a:r>
              <a:rPr lang="zh-CN" altLang="en-US" dirty="0"/>
              <a:t>阶（</a:t>
            </a:r>
            <a:r>
              <a:rPr lang="en-US" altLang="zh-CN" dirty="0"/>
              <a:t>lag 2</a:t>
            </a:r>
            <a:r>
              <a:rPr lang="zh-CN" altLang="en-US" dirty="0"/>
              <a:t>）之后缩小至</a:t>
            </a:r>
            <a:r>
              <a:rPr lang="en-US" altLang="zh-CN" dirty="0"/>
              <a:t>0</a:t>
            </a:r>
            <a:r>
              <a:rPr lang="zh-CN" altLang="en-US" dirty="0"/>
              <a:t>，且自相关图在滞后</a:t>
            </a:r>
            <a:r>
              <a:rPr lang="en-US" altLang="zh-CN" dirty="0"/>
              <a:t>3</a:t>
            </a:r>
            <a:r>
              <a:rPr lang="zh-CN" altLang="en-US" dirty="0"/>
              <a:t>阶（</a:t>
            </a:r>
            <a:r>
              <a:rPr lang="en-US" altLang="zh-CN" dirty="0"/>
              <a:t>lag 3</a:t>
            </a:r>
            <a:r>
              <a:rPr lang="zh-CN" altLang="en-US" dirty="0"/>
              <a:t>）之后缩小至</a:t>
            </a:r>
            <a:r>
              <a:rPr lang="en-US" altLang="zh-CN" dirty="0" smtClean="0"/>
              <a:t>0</a:t>
            </a:r>
            <a:r>
              <a:rPr lang="zh-CN" altLang="en-US" dirty="0" smtClean="0"/>
              <a:t>。符合</a:t>
            </a:r>
            <a:r>
              <a:rPr lang="en-US" altLang="zh-CN" dirty="0"/>
              <a:t>ARMA(2,0) </a:t>
            </a:r>
            <a:r>
              <a:rPr lang="zh-CN" altLang="en-US" dirty="0" smtClean="0"/>
              <a:t>模型。</a:t>
            </a:r>
            <a:endParaRPr lang="zh-CN" altLang="en-US" dirty="0"/>
          </a:p>
        </p:txBody>
      </p:sp>
    </p:spTree>
    <p:extLst>
      <p:ext uri="{BB962C8B-B14F-4D97-AF65-F5344CB8AC3E}">
        <p14:creationId xmlns:p14="http://schemas.microsoft.com/office/powerpoint/2010/main" val="6809096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ARIMA——</a:t>
            </a:r>
            <a:r>
              <a:rPr lang="zh-CN" altLang="en-US" dirty="0" smtClean="0"/>
              <a:t>重新拟合模型</a:t>
            </a:r>
            <a:endParaRPr lang="zh-CN" altLang="en-US" dirty="0"/>
          </a:p>
        </p:txBody>
      </p:sp>
      <p:sp>
        <p:nvSpPr>
          <p:cNvPr id="3" name="矩形 2"/>
          <p:cNvSpPr/>
          <p:nvPr/>
        </p:nvSpPr>
        <p:spPr>
          <a:xfrm>
            <a:off x="533506" y="1219258"/>
            <a:ext cx="7543602" cy="2031325"/>
          </a:xfrm>
          <a:prstGeom prst="rect">
            <a:avLst/>
          </a:prstGeom>
        </p:spPr>
        <p:txBody>
          <a:bodyPr wrap="square">
            <a:spAutoFit/>
          </a:bodyPr>
          <a:lstStyle/>
          <a:p>
            <a:r>
              <a:rPr lang="en-US" altLang="zh-CN" dirty="0"/>
              <a:t>&gt;</a:t>
            </a:r>
            <a:r>
              <a:rPr lang="en-US" altLang="zh-CN" dirty="0" err="1" smtClean="0"/>
              <a:t>volcanodustseriesarima</a:t>
            </a:r>
            <a:r>
              <a:rPr lang="en-US" altLang="zh-CN" dirty="0" smtClean="0"/>
              <a:t> </a:t>
            </a:r>
            <a:r>
              <a:rPr lang="en-US" altLang="zh-CN" dirty="0"/>
              <a:t>&lt;- </a:t>
            </a:r>
            <a:r>
              <a:rPr lang="en-US" altLang="zh-CN" dirty="0" err="1"/>
              <a:t>arima</a:t>
            </a:r>
            <a:r>
              <a:rPr lang="en-US" altLang="zh-CN" dirty="0"/>
              <a:t>(</a:t>
            </a:r>
            <a:r>
              <a:rPr lang="en-US" altLang="zh-CN" dirty="0" err="1"/>
              <a:t>volcanodustseries</a:t>
            </a:r>
            <a:r>
              <a:rPr lang="en-US" altLang="zh-CN" dirty="0"/>
              <a:t>, order=c(2,0,0)) #</a:t>
            </a:r>
            <a:r>
              <a:rPr lang="zh-CN" altLang="en-US" dirty="0"/>
              <a:t>自行设置参数</a:t>
            </a:r>
            <a:r>
              <a:rPr lang="zh-CN" altLang="en-US" dirty="0" smtClean="0"/>
              <a:t>值</a:t>
            </a:r>
            <a:endParaRPr lang="en-US" altLang="zh-CN" dirty="0" smtClean="0"/>
          </a:p>
          <a:p>
            <a:pPr marL="285750" indent="-285750">
              <a:buFont typeface="Wingdings" pitchFamily="2" charset="2"/>
              <a:buChar char="Ø"/>
            </a:pPr>
            <a:endParaRPr lang="en-US" altLang="zh-CN" dirty="0"/>
          </a:p>
          <a:p>
            <a:endParaRPr lang="zh-CN" altLang="zh-CN" dirty="0"/>
          </a:p>
          <a:p>
            <a:r>
              <a:rPr lang="en-US" altLang="zh-CN" dirty="0"/>
              <a:t>&gt; </a:t>
            </a:r>
            <a:r>
              <a:rPr lang="en-US" altLang="zh-CN" dirty="0" err="1"/>
              <a:t>volcanodustseriesforecasts</a:t>
            </a:r>
            <a:r>
              <a:rPr lang="en-US" altLang="zh-CN" dirty="0"/>
              <a:t> &lt;- </a:t>
            </a:r>
            <a:r>
              <a:rPr lang="en-US" altLang="zh-CN" dirty="0" err="1"/>
              <a:t>forecast.Arima</a:t>
            </a:r>
            <a:r>
              <a:rPr lang="en-US" altLang="zh-CN" dirty="0"/>
              <a:t>(</a:t>
            </a:r>
            <a:r>
              <a:rPr lang="en-US" altLang="zh-CN" dirty="0" err="1"/>
              <a:t>volcanodustseriesarima</a:t>
            </a:r>
            <a:r>
              <a:rPr lang="en-US" altLang="zh-CN" dirty="0"/>
              <a:t>, h=31)#</a:t>
            </a:r>
            <a:r>
              <a:rPr lang="zh-CN" altLang="en-US" dirty="0"/>
              <a:t>模型预测</a:t>
            </a:r>
            <a:endParaRPr lang="zh-CN" altLang="zh-CN" dirty="0"/>
          </a:p>
          <a:p>
            <a:r>
              <a:rPr lang="en-US" altLang="zh-CN" dirty="0"/>
              <a:t>&gt; </a:t>
            </a:r>
            <a:r>
              <a:rPr lang="en-US" altLang="zh-CN" dirty="0" err="1"/>
              <a:t>plot.forecast</a:t>
            </a:r>
            <a:r>
              <a:rPr lang="en-US" altLang="zh-CN" dirty="0"/>
              <a:t>(</a:t>
            </a:r>
            <a:r>
              <a:rPr lang="en-US" altLang="zh-CN" dirty="0" err="1"/>
              <a:t>volcanodustseriesforecasts</a:t>
            </a:r>
            <a:r>
              <a:rPr lang="en-US" altLang="zh-CN" dirty="0"/>
              <a:t>)</a:t>
            </a:r>
            <a:endParaRPr lang="zh-CN" altLang="zh-CN" dirty="0"/>
          </a:p>
        </p:txBody>
      </p:sp>
    </p:spTree>
    <p:extLst>
      <p:ext uri="{BB962C8B-B14F-4D97-AF65-F5344CB8AC3E}">
        <p14:creationId xmlns:p14="http://schemas.microsoft.com/office/powerpoint/2010/main" val="1403043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ARIMA——</a:t>
            </a:r>
            <a:r>
              <a:rPr lang="zh-CN" altLang="en-US" dirty="0" smtClean="0"/>
              <a:t>预测结果（</a:t>
            </a:r>
            <a:r>
              <a:rPr lang="en-US" altLang="zh-CN" dirty="0" smtClean="0"/>
              <a:t>ARIMA</a:t>
            </a:r>
            <a:r>
              <a:rPr lang="zh-CN" altLang="en-US" dirty="0" smtClean="0"/>
              <a:t>（</a:t>
            </a:r>
            <a:r>
              <a:rPr lang="en-US" altLang="zh-CN" dirty="0" smtClean="0"/>
              <a:t>1,0,2</a:t>
            </a:r>
            <a:r>
              <a:rPr lang="zh-CN" altLang="en-US" dirty="0" smtClean="0"/>
              <a:t>））</a:t>
            </a:r>
            <a:endParaRPr lang="zh-CN" alt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08" y="966788"/>
            <a:ext cx="8000790"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9618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ARIMA——</a:t>
            </a:r>
            <a:r>
              <a:rPr lang="zh-CN" altLang="en-US" dirty="0" smtClean="0"/>
              <a:t>预测</a:t>
            </a:r>
            <a:r>
              <a:rPr lang="zh-CN" altLang="en-US" dirty="0"/>
              <a:t>结果（</a:t>
            </a:r>
            <a:r>
              <a:rPr lang="en-US" altLang="zh-CN" dirty="0"/>
              <a:t>ARIMA</a:t>
            </a:r>
            <a:r>
              <a:rPr lang="zh-CN" altLang="en-US" dirty="0" smtClean="0"/>
              <a:t>（</a:t>
            </a:r>
            <a:r>
              <a:rPr lang="en-US" altLang="zh-CN" dirty="0" smtClean="0"/>
              <a:t>2,0,0</a:t>
            </a:r>
            <a:r>
              <a:rPr lang="zh-CN" altLang="en-US" dirty="0" smtClean="0"/>
              <a:t>））</a:t>
            </a:r>
            <a:endParaRPr lang="zh-CN" alt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49" y="838268"/>
            <a:ext cx="7504113"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066892" y="5743643"/>
            <a:ext cx="7256370" cy="646331"/>
          </a:xfrm>
          <a:prstGeom prst="rect">
            <a:avLst/>
          </a:prstGeom>
          <a:noFill/>
        </p:spPr>
        <p:txBody>
          <a:bodyPr wrap="square" rtlCol="0">
            <a:spAutoFit/>
          </a:bodyPr>
          <a:lstStyle/>
          <a:p>
            <a:r>
              <a:rPr lang="zh-CN" altLang="en-US" dirty="0" smtClean="0"/>
              <a:t>       预测精度差不多，但后者比前者参数少了，只用</a:t>
            </a:r>
            <a:r>
              <a:rPr lang="en-US" altLang="zh-CN" dirty="0" smtClean="0"/>
              <a:t>AR</a:t>
            </a:r>
            <a:r>
              <a:rPr lang="zh-CN" altLang="en-US" dirty="0" smtClean="0"/>
              <a:t>模型拟合，减小了算法的复杂度。</a:t>
            </a:r>
            <a:endParaRPr lang="zh-CN" altLang="en-US" dirty="0"/>
          </a:p>
        </p:txBody>
      </p:sp>
    </p:spTree>
    <p:extLst>
      <p:ext uri="{BB962C8B-B14F-4D97-AF65-F5344CB8AC3E}">
        <p14:creationId xmlns:p14="http://schemas.microsoft.com/office/powerpoint/2010/main" val="7298766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869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标题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1. R</a:t>
            </a:r>
            <a:r>
              <a:rPr lang="zh-CN" altLang="en-US" dirty="0" smtClean="0"/>
              <a:t>语言介绍</a:t>
            </a:r>
            <a:r>
              <a:rPr lang="en-US" altLang="zh-CN" dirty="0" smtClean="0"/>
              <a:t>——GUI</a:t>
            </a:r>
            <a:endParaRPr lang="zh-CN" altLang="en-US" dirty="0" smtClean="0"/>
          </a:p>
        </p:txBody>
      </p:sp>
      <p:sp>
        <p:nvSpPr>
          <p:cNvPr id="5" name="TextBox 4"/>
          <p:cNvSpPr txBox="1"/>
          <p:nvPr/>
        </p:nvSpPr>
        <p:spPr>
          <a:xfrm>
            <a:off x="457308" y="685872"/>
            <a:ext cx="7848394" cy="6093976"/>
          </a:xfrm>
          <a:prstGeom prst="rect">
            <a:avLst/>
          </a:prstGeom>
          <a:noFill/>
        </p:spPr>
        <p:txBody>
          <a:bodyPr wrap="square" rtlCol="0">
            <a:spAutoFit/>
          </a:bodyPr>
          <a:lstStyle/>
          <a:p>
            <a:pPr marL="342900" indent="-342900">
              <a:lnSpc>
                <a:spcPct val="150000"/>
              </a:lnSpc>
              <a:buClr>
                <a:srgbClr val="C00000"/>
              </a:buClr>
              <a:buFont typeface="Wingdings" pitchFamily="2" charset="2"/>
              <a:buChar char="p"/>
            </a:pPr>
            <a:r>
              <a:rPr lang="en-US" altLang="zh-CN" sz="2000" dirty="0">
                <a:latin typeface="宋体" pitchFamily="2" charset="-122"/>
              </a:rPr>
              <a:t>R </a:t>
            </a:r>
            <a:r>
              <a:rPr lang="en-US" altLang="zh-CN" sz="2000" dirty="0" smtClean="0">
                <a:latin typeface="宋体" pitchFamily="2" charset="-122"/>
              </a:rPr>
              <a:t>Console</a:t>
            </a:r>
          </a:p>
          <a:p>
            <a:pPr>
              <a:lnSpc>
                <a:spcPct val="150000"/>
              </a:lnSpc>
              <a:buClr>
                <a:srgbClr val="C00000"/>
              </a:buClr>
            </a:pPr>
            <a:r>
              <a:rPr lang="en-US" altLang="zh-CN" sz="2000" dirty="0">
                <a:latin typeface="宋体" pitchFamily="2" charset="-122"/>
              </a:rPr>
              <a:t> </a:t>
            </a:r>
            <a:r>
              <a:rPr lang="en-US" altLang="zh-CN" sz="2000" dirty="0" smtClean="0">
                <a:latin typeface="宋体" pitchFamily="2" charset="-122"/>
              </a:rPr>
              <a:t>    R</a:t>
            </a:r>
            <a:r>
              <a:rPr lang="zh-CN" altLang="en-US" sz="2000" dirty="0" smtClean="0">
                <a:latin typeface="宋体" pitchFamily="2" charset="-122"/>
              </a:rPr>
              <a:t>自带的程序编辑器。</a:t>
            </a:r>
            <a:endParaRPr lang="en-US" altLang="zh-CN" sz="2000" dirty="0">
              <a:latin typeface="宋体" pitchFamily="2" charset="-122"/>
            </a:endParaRPr>
          </a:p>
          <a:p>
            <a:pPr marL="342900" indent="-342900">
              <a:lnSpc>
                <a:spcPct val="150000"/>
              </a:lnSpc>
              <a:buClr>
                <a:srgbClr val="C00000"/>
              </a:buClr>
              <a:buFont typeface="Wingdings" pitchFamily="2" charset="2"/>
              <a:buChar char="p"/>
            </a:pPr>
            <a:r>
              <a:rPr lang="en-US" altLang="zh-CN" sz="2000" dirty="0">
                <a:latin typeface="宋体" pitchFamily="2" charset="-122"/>
              </a:rPr>
              <a:t>R </a:t>
            </a:r>
            <a:r>
              <a:rPr lang="en-US" altLang="zh-CN" sz="2000" dirty="0" smtClean="0">
                <a:latin typeface="宋体" pitchFamily="2" charset="-122"/>
              </a:rPr>
              <a:t>Studio</a:t>
            </a:r>
          </a:p>
          <a:p>
            <a:pPr>
              <a:lnSpc>
                <a:spcPct val="150000"/>
              </a:lnSpc>
              <a:buClr>
                <a:srgbClr val="C00000"/>
              </a:buClr>
            </a:pPr>
            <a:r>
              <a:rPr lang="en-US" altLang="zh-CN" sz="2000" dirty="0" smtClean="0">
                <a:latin typeface="宋体" pitchFamily="2" charset="-122"/>
              </a:rPr>
              <a:t>    </a:t>
            </a:r>
            <a:r>
              <a:rPr lang="zh-CN" altLang="en-US" sz="2000" dirty="0" smtClean="0">
                <a:latin typeface="宋体" pitchFamily="2" charset="-122"/>
              </a:rPr>
              <a:t>与</a:t>
            </a:r>
            <a:r>
              <a:rPr lang="en-US" altLang="zh-CN" sz="2000" dirty="0">
                <a:latin typeface="宋体" pitchFamily="2" charset="-122"/>
              </a:rPr>
              <a:t>R Console</a:t>
            </a:r>
            <a:r>
              <a:rPr lang="zh-CN" altLang="en-US" sz="2000" dirty="0">
                <a:latin typeface="宋体" pitchFamily="2" charset="-122"/>
              </a:rPr>
              <a:t>类似，更易于使用。</a:t>
            </a:r>
            <a:endParaRPr lang="en-US" altLang="zh-CN" sz="2000" dirty="0">
              <a:latin typeface="宋体" pitchFamily="2" charset="-122"/>
            </a:endParaRPr>
          </a:p>
          <a:p>
            <a:pPr marL="342900" indent="-342900">
              <a:lnSpc>
                <a:spcPct val="150000"/>
              </a:lnSpc>
              <a:buClr>
                <a:srgbClr val="C00000"/>
              </a:buClr>
              <a:buFont typeface="Wingdings" pitchFamily="2" charset="2"/>
              <a:buChar char="p"/>
            </a:pPr>
            <a:r>
              <a:rPr lang="en-US" altLang="zh-CN" sz="2000" dirty="0">
                <a:latin typeface="宋体" pitchFamily="2" charset="-122"/>
              </a:rPr>
              <a:t>R </a:t>
            </a:r>
            <a:r>
              <a:rPr lang="en-US" altLang="zh-CN" sz="2000" dirty="0" smtClean="0">
                <a:latin typeface="宋体" pitchFamily="2" charset="-122"/>
              </a:rPr>
              <a:t>Commander</a:t>
            </a:r>
          </a:p>
          <a:p>
            <a:pPr>
              <a:lnSpc>
                <a:spcPct val="150000"/>
              </a:lnSpc>
              <a:buClr>
                <a:srgbClr val="C00000"/>
              </a:buClr>
            </a:pPr>
            <a:r>
              <a:rPr lang="en-US" altLang="zh-CN" sz="2000" dirty="0">
                <a:latin typeface="宋体" pitchFamily="2" charset="-122"/>
              </a:rPr>
              <a:t> </a:t>
            </a:r>
            <a:r>
              <a:rPr lang="en-US" altLang="zh-CN" sz="2000" dirty="0" smtClean="0">
                <a:latin typeface="宋体" pitchFamily="2" charset="-122"/>
              </a:rPr>
              <a:t>   </a:t>
            </a:r>
            <a:r>
              <a:rPr lang="en-US" altLang="zh-CN" sz="2000" dirty="0" err="1" smtClean="0">
                <a:latin typeface="宋体" pitchFamily="2" charset="-122"/>
              </a:rPr>
              <a:t>Tcl</a:t>
            </a:r>
            <a:r>
              <a:rPr lang="en-US" altLang="zh-CN" sz="2000" dirty="0" smtClean="0">
                <a:latin typeface="宋体" pitchFamily="2" charset="-122"/>
              </a:rPr>
              <a:t>/</a:t>
            </a:r>
            <a:r>
              <a:rPr lang="en-US" altLang="zh-CN" sz="2000" dirty="0" err="1" smtClean="0">
                <a:latin typeface="宋体" pitchFamily="2" charset="-122"/>
              </a:rPr>
              <a:t>Tk</a:t>
            </a:r>
            <a:r>
              <a:rPr lang="zh-CN" altLang="en-US" sz="2000" dirty="0" smtClean="0">
                <a:latin typeface="宋体" pitchFamily="2" charset="-122"/>
              </a:rPr>
              <a:t>实现，可以通过图形界面输入参数执行一些封装好的算法，不用再输入命令行执行算法。</a:t>
            </a:r>
            <a:endParaRPr lang="zh-CN" altLang="en-US" sz="2000" dirty="0">
              <a:latin typeface="宋体" pitchFamily="2" charset="-122"/>
            </a:endParaRPr>
          </a:p>
          <a:p>
            <a:pPr marL="342900" indent="-342900">
              <a:lnSpc>
                <a:spcPct val="150000"/>
              </a:lnSpc>
              <a:buClr>
                <a:srgbClr val="C00000"/>
              </a:buClr>
              <a:buFont typeface="Wingdings" pitchFamily="2" charset="2"/>
              <a:buChar char="p"/>
            </a:pPr>
            <a:r>
              <a:rPr lang="en-US" altLang="zh-CN" sz="2000" b="1" dirty="0" smtClean="0">
                <a:solidFill>
                  <a:schemeClr val="tx2">
                    <a:lumMod val="60000"/>
                    <a:lumOff val="40000"/>
                  </a:schemeClr>
                </a:solidFill>
                <a:latin typeface="宋体" pitchFamily="2" charset="-122"/>
              </a:rPr>
              <a:t>JGR</a:t>
            </a:r>
          </a:p>
          <a:p>
            <a:pPr>
              <a:lnSpc>
                <a:spcPct val="150000"/>
              </a:lnSpc>
              <a:buClr>
                <a:srgbClr val="C00000"/>
              </a:buClr>
            </a:pPr>
            <a:r>
              <a:rPr lang="en-US" altLang="zh-CN" sz="2000" dirty="0">
                <a:latin typeface="宋体" pitchFamily="2" charset="-122"/>
              </a:rPr>
              <a:t> </a:t>
            </a:r>
            <a:r>
              <a:rPr lang="en-US" altLang="zh-CN" sz="2000" dirty="0" smtClean="0">
                <a:latin typeface="宋体" pitchFamily="2" charset="-122"/>
              </a:rPr>
              <a:t>   java</a:t>
            </a:r>
            <a:r>
              <a:rPr lang="zh-CN" altLang="en-US" sz="2000" dirty="0" smtClean="0">
                <a:latin typeface="宋体" pitchFamily="2" charset="-122"/>
              </a:rPr>
              <a:t>实现，与</a:t>
            </a:r>
            <a:r>
              <a:rPr lang="en-US" altLang="zh-CN" sz="2000" dirty="0" smtClean="0">
                <a:latin typeface="宋体" pitchFamily="2" charset="-122"/>
              </a:rPr>
              <a:t>R </a:t>
            </a:r>
            <a:r>
              <a:rPr lang="en-US" altLang="zh-CN" sz="2000" dirty="0" err="1" smtClean="0">
                <a:latin typeface="宋体" pitchFamily="2" charset="-122"/>
              </a:rPr>
              <a:t>Commader</a:t>
            </a:r>
            <a:r>
              <a:rPr lang="zh-CN" altLang="en-US" sz="2000" dirty="0" smtClean="0">
                <a:latin typeface="宋体" pitchFamily="2" charset="-122"/>
              </a:rPr>
              <a:t>类似。</a:t>
            </a:r>
            <a:endParaRPr lang="en-US" altLang="zh-CN" sz="2000" dirty="0" smtClean="0">
              <a:latin typeface="宋体" pitchFamily="2" charset="-122"/>
            </a:endParaRPr>
          </a:p>
          <a:p>
            <a:pPr marL="342900" indent="-342900">
              <a:lnSpc>
                <a:spcPct val="150000"/>
              </a:lnSpc>
              <a:buClr>
                <a:srgbClr val="C00000"/>
              </a:buClr>
              <a:buFont typeface="Wingdings" pitchFamily="2" charset="2"/>
              <a:buChar char="p"/>
            </a:pPr>
            <a:r>
              <a:rPr lang="en-US" altLang="zh-CN" sz="2000" dirty="0" smtClean="0">
                <a:latin typeface="宋体" pitchFamily="2" charset="-122"/>
              </a:rPr>
              <a:t>Red R</a:t>
            </a:r>
          </a:p>
          <a:p>
            <a:pPr>
              <a:lnSpc>
                <a:spcPct val="150000"/>
              </a:lnSpc>
              <a:buClr>
                <a:srgbClr val="C00000"/>
              </a:buClr>
            </a:pPr>
            <a:r>
              <a:rPr lang="en-US" altLang="zh-CN" sz="2000" dirty="0" smtClean="0">
                <a:latin typeface="宋体" pitchFamily="2" charset="-122"/>
              </a:rPr>
              <a:t>    Python</a:t>
            </a:r>
            <a:r>
              <a:rPr lang="zh-CN" altLang="en-US" sz="2000" dirty="0" smtClean="0">
                <a:latin typeface="宋体" pitchFamily="2" charset="-122"/>
              </a:rPr>
              <a:t>实现，将数据挖掘过程流程化。</a:t>
            </a:r>
            <a:endParaRPr lang="en-US" altLang="zh-CN" sz="2000" dirty="0" smtClean="0">
              <a:latin typeface="宋体" pitchFamily="2" charset="-122"/>
            </a:endParaRPr>
          </a:p>
          <a:p>
            <a:pPr marL="342900" indent="-342900">
              <a:lnSpc>
                <a:spcPct val="150000"/>
              </a:lnSpc>
              <a:buClr>
                <a:srgbClr val="C00000"/>
              </a:buClr>
              <a:buFont typeface="Wingdings" pitchFamily="2" charset="2"/>
              <a:buChar char="p"/>
            </a:pPr>
            <a:r>
              <a:rPr lang="en-US" altLang="zh-CN" sz="2000" b="1" dirty="0" smtClean="0">
                <a:solidFill>
                  <a:schemeClr val="tx2">
                    <a:lumMod val="60000"/>
                    <a:lumOff val="40000"/>
                  </a:schemeClr>
                </a:solidFill>
                <a:latin typeface="宋体" pitchFamily="2" charset="-122"/>
              </a:rPr>
              <a:t>RGG</a:t>
            </a:r>
            <a:r>
              <a:rPr lang="zh-CN" altLang="en-US" sz="2000" b="1" dirty="0" smtClean="0">
                <a:solidFill>
                  <a:schemeClr val="tx2">
                    <a:lumMod val="60000"/>
                    <a:lumOff val="40000"/>
                  </a:schemeClr>
                </a:solidFill>
                <a:latin typeface="宋体" pitchFamily="2" charset="-122"/>
              </a:rPr>
              <a:t>（</a:t>
            </a:r>
            <a:r>
              <a:rPr lang="en-US" altLang="zh-CN" sz="2000" b="1" dirty="0" smtClean="0">
                <a:solidFill>
                  <a:schemeClr val="tx2">
                    <a:lumMod val="60000"/>
                    <a:lumOff val="40000"/>
                  </a:schemeClr>
                </a:solidFill>
                <a:latin typeface="宋体" pitchFamily="2" charset="-122"/>
              </a:rPr>
              <a:t>java</a:t>
            </a:r>
            <a:r>
              <a:rPr lang="zh-CN" altLang="en-US" sz="2000" b="1" dirty="0" smtClean="0">
                <a:solidFill>
                  <a:schemeClr val="tx2">
                    <a:lumMod val="60000"/>
                    <a:lumOff val="40000"/>
                  </a:schemeClr>
                </a:solidFill>
                <a:latin typeface="宋体" pitchFamily="2" charset="-122"/>
              </a:rPr>
              <a:t>）</a:t>
            </a:r>
            <a:endParaRPr lang="en-US" altLang="zh-CN" sz="2000" b="1" dirty="0" smtClean="0">
              <a:solidFill>
                <a:schemeClr val="tx2">
                  <a:lumMod val="60000"/>
                  <a:lumOff val="40000"/>
                </a:schemeClr>
              </a:solidFill>
              <a:latin typeface="宋体" pitchFamily="2" charset="-122"/>
            </a:endParaRPr>
          </a:p>
          <a:p>
            <a:pPr>
              <a:lnSpc>
                <a:spcPct val="150000"/>
              </a:lnSpc>
              <a:buClr>
                <a:srgbClr val="C00000"/>
              </a:buClr>
            </a:pPr>
            <a:r>
              <a:rPr lang="en-US" altLang="zh-CN" sz="2000" dirty="0">
                <a:latin typeface="宋体" pitchFamily="2" charset="-122"/>
              </a:rPr>
              <a:t> </a:t>
            </a:r>
            <a:r>
              <a:rPr lang="en-US" altLang="zh-CN" sz="2000" dirty="0" smtClean="0">
                <a:latin typeface="宋体" pitchFamily="2" charset="-122"/>
              </a:rPr>
              <a:t>  java</a:t>
            </a:r>
            <a:r>
              <a:rPr lang="zh-CN" altLang="en-US" sz="2000" dirty="0" smtClean="0">
                <a:latin typeface="宋体" pitchFamily="2" charset="-122"/>
              </a:rPr>
              <a:t>实现，能通过算法定义</a:t>
            </a:r>
            <a:r>
              <a:rPr lang="en-US" altLang="zh-CN" sz="2000" dirty="0" smtClean="0">
                <a:latin typeface="宋体" pitchFamily="2" charset="-122"/>
              </a:rPr>
              <a:t>XML</a:t>
            </a:r>
            <a:r>
              <a:rPr lang="zh-CN" altLang="en-US" sz="2000" dirty="0" smtClean="0">
                <a:latin typeface="宋体" pitchFamily="2" charset="-122"/>
              </a:rPr>
              <a:t>自动转换为其对应的</a:t>
            </a:r>
            <a:r>
              <a:rPr lang="en-US" altLang="zh-CN" sz="2000" dirty="0" smtClean="0">
                <a:latin typeface="宋体" pitchFamily="2" charset="-122"/>
              </a:rPr>
              <a:t>GUI</a:t>
            </a:r>
            <a:r>
              <a:rPr lang="zh-CN" altLang="en-US" sz="2000" dirty="0" smtClean="0">
                <a:latin typeface="宋体" pitchFamily="2" charset="-122"/>
              </a:rPr>
              <a:t>。</a:t>
            </a:r>
            <a:endParaRPr lang="en-US" altLang="zh-CN" sz="2000" dirty="0" smtClean="0">
              <a:latin typeface="宋体" pitchFamily="2" charset="-122"/>
            </a:endParaRPr>
          </a:p>
        </p:txBody>
      </p:sp>
    </p:spTree>
    <p:extLst>
      <p:ext uri="{BB962C8B-B14F-4D97-AF65-F5344CB8AC3E}">
        <p14:creationId xmlns:p14="http://schemas.microsoft.com/office/powerpoint/2010/main" val="214067144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标题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1. </a:t>
            </a:r>
            <a:r>
              <a:rPr lang="en-US" altLang="zh-CN" dirty="0"/>
              <a:t>R</a:t>
            </a:r>
            <a:r>
              <a:rPr lang="zh-CN" altLang="en-US" dirty="0"/>
              <a:t>语言介绍</a:t>
            </a:r>
            <a:r>
              <a:rPr lang="en-US" altLang="zh-CN" dirty="0"/>
              <a:t>——GUI</a:t>
            </a:r>
            <a:endParaRPr lang="zh-CN" altLang="en-US"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06" y="762070"/>
            <a:ext cx="3886097" cy="259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743519"/>
            <a:ext cx="4267088" cy="261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505199"/>
            <a:ext cx="4267088" cy="304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507" y="3505199"/>
            <a:ext cx="3886096" cy="3047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116590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标题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1. R</a:t>
            </a:r>
            <a:r>
              <a:rPr lang="zh-CN" altLang="en-US" dirty="0" smtClean="0"/>
              <a:t>语言介绍</a:t>
            </a:r>
            <a:r>
              <a:rPr lang="en-US" altLang="zh-CN" dirty="0" smtClean="0"/>
              <a:t>——</a:t>
            </a:r>
            <a:r>
              <a:rPr lang="zh-CN" altLang="en-US" dirty="0" smtClean="0"/>
              <a:t>学习资源</a:t>
            </a:r>
          </a:p>
        </p:txBody>
      </p:sp>
      <p:graphicFrame>
        <p:nvGraphicFramePr>
          <p:cNvPr id="2" name="图示 1"/>
          <p:cNvGraphicFramePr/>
          <p:nvPr>
            <p:extLst>
              <p:ext uri="{D42A27DB-BD31-4B8C-83A1-F6EECF244321}">
                <p14:modId xmlns:p14="http://schemas.microsoft.com/office/powerpoint/2010/main" val="4260883954"/>
              </p:ext>
            </p:extLst>
          </p:nvPr>
        </p:nvGraphicFramePr>
        <p:xfrm>
          <a:off x="572528" y="762070"/>
          <a:ext cx="8114163" cy="58672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690330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标题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1. R</a:t>
            </a:r>
            <a:r>
              <a:rPr lang="zh-CN" altLang="en-US" dirty="0" smtClean="0"/>
              <a:t>语言介绍</a:t>
            </a:r>
            <a:r>
              <a:rPr lang="en-US" altLang="zh-CN" dirty="0" smtClean="0"/>
              <a:t>——R</a:t>
            </a:r>
            <a:r>
              <a:rPr lang="zh-CN" altLang="en-US" dirty="0" smtClean="0"/>
              <a:t>语言对象</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203325"/>
            <a:ext cx="7847013"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8295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标题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1. R</a:t>
            </a:r>
            <a:r>
              <a:rPr lang="zh-CN" altLang="en-US" dirty="0" smtClean="0"/>
              <a:t>语言介绍</a:t>
            </a:r>
            <a:r>
              <a:rPr lang="en-US" altLang="zh-CN" dirty="0" smtClean="0"/>
              <a:t>——R</a:t>
            </a:r>
            <a:r>
              <a:rPr lang="zh-CN" altLang="en-US" dirty="0" smtClean="0"/>
              <a:t>语言对象</a:t>
            </a:r>
          </a:p>
        </p:txBody>
      </p:sp>
      <p:pic>
        <p:nvPicPr>
          <p:cNvPr id="5" name="table"/>
          <p:cNvPicPr>
            <a:picLocks noChangeAspect="1"/>
          </p:cNvPicPr>
          <p:nvPr/>
        </p:nvPicPr>
        <p:blipFill>
          <a:blip r:embed="rId3"/>
          <a:stretch>
            <a:fillRect/>
          </a:stretch>
        </p:blipFill>
        <p:spPr>
          <a:xfrm>
            <a:off x="0" y="2185663"/>
            <a:ext cx="9144000" cy="2133601"/>
          </a:xfrm>
          <a:prstGeom prst="rect">
            <a:avLst/>
          </a:prstGeom>
        </p:spPr>
      </p:pic>
      <p:pic>
        <p:nvPicPr>
          <p:cNvPr id="1740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81075"/>
            <a:ext cx="9142413" cy="489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20474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黑体"/>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18257</TotalTime>
  <Pages>0</Pages>
  <Words>2525</Words>
  <Characters>0</Characters>
  <Application>Microsoft Office PowerPoint</Application>
  <DocSecurity>0</DocSecurity>
  <PresentationFormat>全屏显示(4:3)</PresentationFormat>
  <Lines>0</Lines>
  <Paragraphs>316</Paragraphs>
  <Slides>49</Slides>
  <Notes>10</Notes>
  <HiddenSlides>0</HiddenSlides>
  <MMClips>0</MMClips>
  <ScaleCrop>false</ScaleCrop>
  <HeadingPairs>
    <vt:vector size="6" baseType="variant">
      <vt:variant>
        <vt:lpstr>主题</vt:lpstr>
      </vt:variant>
      <vt:variant>
        <vt:i4>3</vt:i4>
      </vt:variant>
      <vt:variant>
        <vt:lpstr>嵌入 OLE 服务器</vt:lpstr>
      </vt:variant>
      <vt:variant>
        <vt:i4>4</vt:i4>
      </vt:variant>
      <vt:variant>
        <vt:lpstr>幻灯片标题</vt:lpstr>
      </vt:variant>
      <vt:variant>
        <vt:i4>49</vt:i4>
      </vt:variant>
    </vt:vector>
  </HeadingPairs>
  <TitlesOfParts>
    <vt:vector size="56" baseType="lpstr">
      <vt:lpstr>7_Office 主题</vt:lpstr>
      <vt:lpstr>1_自定义设计方案</vt:lpstr>
      <vt:lpstr>自定义设计方案</vt:lpstr>
      <vt:lpstr>公式</vt:lpstr>
      <vt:lpstr>Equation</vt:lpstr>
      <vt:lpstr>Microsoft 公式 3.0</vt:lpstr>
      <vt:lpstr>位图图像</vt:lpstr>
      <vt:lpstr>R语言与时间序列分析</vt:lpstr>
      <vt:lpstr>PowerPoint 演示文稿</vt:lpstr>
      <vt:lpstr>PowerPoint 演示文稿</vt:lpstr>
      <vt:lpstr>1. R语言介绍——优缺点</vt:lpstr>
      <vt:lpstr>1. R语言介绍——GUI</vt:lpstr>
      <vt:lpstr>1. R语言介绍——GUI</vt:lpstr>
      <vt:lpstr>1. R语言介绍——学习资源</vt:lpstr>
      <vt:lpstr>1. R语言介绍——R语言对象</vt:lpstr>
      <vt:lpstr>1. R语言介绍——R语言对象</vt:lpstr>
      <vt:lpstr>2. R与DM</vt:lpstr>
      <vt:lpstr>2. R与DM——数据挖掘流程</vt:lpstr>
      <vt:lpstr>3.1 趋势拟合</vt:lpstr>
      <vt:lpstr>3.1 趋势拟合法——序列数据展现</vt:lpstr>
      <vt:lpstr>3.1 趋势拟合法——算法流程</vt:lpstr>
      <vt:lpstr>3.1 趋势拟合法——R实现</vt:lpstr>
      <vt:lpstr>3.1 趋势拟合法——R实现</vt:lpstr>
      <vt:lpstr>3.1 趋势拟合—— 拟合结果曲线</vt:lpstr>
      <vt:lpstr>3.1 趋势拟合——残差分析</vt:lpstr>
      <vt:lpstr>3.1 趋势拟合——其它拟合模型</vt:lpstr>
      <vt:lpstr>3.2 季节因素</vt:lpstr>
      <vt:lpstr>3.2 季节因素——季节指数</vt:lpstr>
      <vt:lpstr>3.2 季节因素——季节指数的计算</vt:lpstr>
      <vt:lpstr>3.2 季节因素——综合分析</vt:lpstr>
      <vt:lpstr>3.2 季节因素——综合分析R实现</vt:lpstr>
      <vt:lpstr>3.2 季节因素——综合分析结果</vt:lpstr>
      <vt:lpstr>3.3 平滑法——移动平均</vt:lpstr>
      <vt:lpstr>3.3 平滑法——移动平均</vt:lpstr>
      <vt:lpstr>3.3 平滑法——移动平均R实现</vt:lpstr>
      <vt:lpstr>3.1 移动平均</vt:lpstr>
      <vt:lpstr>3.3 平滑法——指数平滑</vt:lpstr>
      <vt:lpstr>3.3 平滑法 —— 一次指数平滑</vt:lpstr>
      <vt:lpstr>3.3 平滑法——指数平滑法参数值的确定</vt:lpstr>
      <vt:lpstr>3.3 平滑法——R实现</vt:lpstr>
      <vt:lpstr>3.3 平滑法——R实现</vt:lpstr>
      <vt:lpstr>3.3 平滑法 —— 平滑结果图</vt:lpstr>
      <vt:lpstr>3.3 平滑法——预测</vt:lpstr>
      <vt:lpstr>3.4 时间序列差分自回归整合移动平均模型（ARIMA）</vt:lpstr>
      <vt:lpstr>3.4 ARIMA</vt:lpstr>
      <vt:lpstr>3.4 ARIMA——算法流程图</vt:lpstr>
      <vt:lpstr>3.4 ARIMA——非平稳时间序列的差分过程</vt:lpstr>
      <vt:lpstr>3.4 ARIMA——差分图（女人裙子边缘直径）</vt:lpstr>
      <vt:lpstr>3.4 ARIMA ——北半球火山灰的覆盖量</vt:lpstr>
      <vt:lpstr>3.4 ARIMA——北半球火山灰的覆盖量（R实现）</vt:lpstr>
      <vt:lpstr>3.4 ARIMA——模型参数的识别</vt:lpstr>
      <vt:lpstr>3.4 ARIMA——ACF，PACF对比图</vt:lpstr>
      <vt:lpstr>3.4 ARIMA——重新拟合模型</vt:lpstr>
      <vt:lpstr>3.4 ARIMA——预测结果（ARIMA（1,0,2））</vt:lpstr>
      <vt:lpstr>3.4 ARIMA——预测结果（ARIMA（2,0,0））</vt:lpstr>
      <vt:lpstr>PowerPoint 演示文稿</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lenovo</dc:creator>
  <cp:keywords/>
  <dc:description/>
  <cp:lastModifiedBy>songjja</cp:lastModifiedBy>
  <cp:revision>1067</cp:revision>
  <cp:lastPrinted>1601-01-01T00:00:00Z</cp:lastPrinted>
  <dcterms:created xsi:type="dcterms:W3CDTF">2009-12-16T05:52:57Z</dcterms:created>
  <dcterms:modified xsi:type="dcterms:W3CDTF">2013-07-23T02:59:42Z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2052-6.6.0.2461</vt:lpwstr>
  </property>
</Properties>
</file>