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978" r:id="rId2"/>
    <p:sldMasterId id="2147483966" r:id="rId3"/>
  </p:sldMasterIdLst>
  <p:notesMasterIdLst>
    <p:notesMasterId r:id="rId30"/>
  </p:notesMasterIdLst>
  <p:handoutMasterIdLst>
    <p:handoutMasterId r:id="rId31"/>
  </p:handoutMasterIdLst>
  <p:sldIdLst>
    <p:sldId id="303" r:id="rId4"/>
    <p:sldId id="301" r:id="rId5"/>
    <p:sldId id="322" r:id="rId6"/>
    <p:sldId id="324" r:id="rId7"/>
    <p:sldId id="426" r:id="rId8"/>
    <p:sldId id="427" r:id="rId9"/>
    <p:sldId id="442" r:id="rId10"/>
    <p:sldId id="440" r:id="rId11"/>
    <p:sldId id="441" r:id="rId12"/>
    <p:sldId id="444" r:id="rId13"/>
    <p:sldId id="443" r:id="rId14"/>
    <p:sldId id="431" r:id="rId15"/>
    <p:sldId id="423" r:id="rId16"/>
    <p:sldId id="424" r:id="rId17"/>
    <p:sldId id="429" r:id="rId18"/>
    <p:sldId id="430" r:id="rId19"/>
    <p:sldId id="425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321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3D308"/>
    <a:srgbClr val="0000FF"/>
    <a:srgbClr val="EB9F15"/>
    <a:srgbClr val="FBF626"/>
    <a:srgbClr val="00C85A"/>
    <a:srgbClr val="03E308"/>
    <a:srgbClr val="08FC0E"/>
    <a:srgbClr val="00D661"/>
    <a:srgbClr val="808080"/>
    <a:srgbClr val="DE001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148" autoAdjust="0"/>
  </p:normalViewPr>
  <p:slideViewPr>
    <p:cSldViewPr>
      <p:cViewPr varScale="1">
        <p:scale>
          <a:sx n="101" d="100"/>
          <a:sy n="101" d="100"/>
        </p:scale>
        <p:origin x="-282" y="-90"/>
      </p:cViewPr>
      <p:guideLst>
        <p:guide orient="horz" pos="2160"/>
        <p:guide pos="28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04" y="-90"/>
      </p:cViewPr>
      <p:guideLst>
        <p:guide orient="horz" pos="2880"/>
        <p:guide pos="2160"/>
      </p:guideLst>
    </p:cSldViewPr>
  </p:notes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9241CA6-A877-4756-824F-0A1493AD1576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E1D16C1-94CF-4E2E-864E-EB22F27A05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407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CCB64A2-35B2-4662-A3D3-51B835918B67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3072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EAD00E4-E723-42C5-8FE8-A497C90C1B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93587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D00E4-E723-42C5-8FE8-A497C90C1BA2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0234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yinfeifei\2012年工作项目\UFIDA用友 2012\用友 集团品推\李 莉\集团PPT模版2013\软件园版\png\9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5263"/>
            <a:ext cx="5699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508875" y="6472238"/>
            <a:ext cx="1446213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err="1" smtClean="0">
                <a:solidFill>
                  <a:srgbClr val="A6A6A6"/>
                </a:solidFill>
                <a:cs typeface="Arial" charset="0"/>
              </a:rPr>
              <a:t>Yonyou</a:t>
            </a: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 Software Corporation</a:t>
            </a:r>
            <a:endParaRPr lang="zh-CN" altLang="en-US" sz="700" b="1" dirty="0" smtClean="0">
              <a:solidFill>
                <a:srgbClr val="A6A6A6"/>
              </a:solidFill>
              <a:cs typeface="Arial" charset="0"/>
            </a:endParaRPr>
          </a:p>
        </p:txBody>
      </p:sp>
      <p:sp>
        <p:nvSpPr>
          <p:cNvPr id="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929065"/>
            <a:ext cx="8229600" cy="79216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dirty="0" smtClean="0"/>
              <a:t>单击此处编辑母版标题样式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82527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65631-3810-4CA4-9ECC-ECC491A39353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566AA-2CD2-4AD0-BB71-08E59D6727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8389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BE1C5-70CD-4065-B8DB-4E328C255C61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830AA-E5BA-4F87-B3A3-94625F4AFB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36578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BABD1-9D88-4382-AAFD-E99CE9C91ECB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379B3-0785-4A82-AD4F-0C38D67551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4386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33613-4C4B-47EC-88FE-E3DA4D36CFC9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1C7C6-3182-48D3-A009-6876F6527D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1485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9AE11-0D0F-4B0F-B895-172B09E14779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9FDF4-2556-4043-BB10-CC70C7B77D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0457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ED48C-F7B9-4B8A-B201-3359E7B064E8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34494-B9AA-4782-9005-EC734C4508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8386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CC1D3-3661-496A-A2E5-77ECC1C42492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EF167-7C16-455F-920E-00597A9FCD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67394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B8563-1237-4F26-A4F1-7FE84DFBF03B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F7D64-59C5-40E4-A8CA-563B29A38B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98103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F4ABC-15D9-43B1-88E5-05E8AD3F20FB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9DCAC-3B38-4947-966C-1B367385C9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44051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DC302-488B-4D28-8420-A6B10E95B34C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16AC3-064C-45EE-9B50-C52718877F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377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yinfeifei\2012年工作项目\UFIDA用友 2012\用友 集团品推\李 莉\集团PPT模版2013\软件园版\png\5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5263"/>
            <a:ext cx="5699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508875" y="6472238"/>
            <a:ext cx="1446213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err="1" smtClean="0">
                <a:solidFill>
                  <a:srgbClr val="A6A6A6"/>
                </a:solidFill>
                <a:cs typeface="Arial" charset="0"/>
              </a:rPr>
              <a:t>Yonyou</a:t>
            </a: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 Software Corporation</a:t>
            </a:r>
            <a:endParaRPr lang="zh-CN" altLang="en-US" sz="700" b="1" dirty="0" smtClean="0">
              <a:solidFill>
                <a:srgbClr val="A6A6A6"/>
              </a:solidFill>
              <a:cs typeface="Arial" charset="0"/>
            </a:endParaRPr>
          </a:p>
        </p:txBody>
      </p:sp>
      <p:sp>
        <p:nvSpPr>
          <p:cNvPr id="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52802"/>
            <a:ext cx="8229600" cy="79216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dirty="0" smtClean="0"/>
              <a:t>单击此处编辑母版标题样式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139644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99942-804B-4717-AEA2-385027B1A91F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5D638-64DA-4E18-894A-7806C69D29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41589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F097E-72E7-4ED2-9A8E-7984F496FBE3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B0245-7EBB-48C3-A104-A68BDABB77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99523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566B9-5EBF-4C7A-8E20-570B19629555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A4262-3900-4AED-8AF1-22D3E23EA8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5950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BA899-B94E-4084-A0AC-CDC35D9EAFC1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05CBC-3C3F-4A1E-B324-82B41FEAC3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05272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8D749-E36A-4EAE-B994-78BF71B934DC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0BAFF-C7F5-45D7-AEB6-A6462C0F24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355341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ED7A2-51EB-4A27-995B-6603222C72A0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72F2C-F59A-442C-938F-1AF8BF0312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096899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E28D7-1833-46DB-9CCA-CA9E34F6B703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60D5F-DC24-4C35-A95E-910F3C46CA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97952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F6E1F-608C-47FA-B92B-EE2809E9DBB7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02AF7-C6CB-4641-B7A9-41A2476B0C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644489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B7BC2-0F02-438D-9800-DAFFFB5DAB51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DD3BB-DB23-4A19-A19D-265CF8FEB3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71042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DDE39-8ECE-4D08-A781-07AC0BABC5EB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84BBA-E893-4E9C-B402-FE1D4FA0F7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1742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:\yinfeifei\2012年工作项目\UFIDA用友 2012\用友大企业私有云 李凯\9.4传统企业电商之路PPT美化\png\5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5352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5263"/>
            <a:ext cx="5699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508875" y="6472238"/>
            <a:ext cx="1446213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err="1" smtClean="0">
                <a:solidFill>
                  <a:srgbClr val="A6A6A6"/>
                </a:solidFill>
                <a:cs typeface="Arial" charset="0"/>
              </a:rPr>
              <a:t>Yonyou</a:t>
            </a: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 Software Corporation</a:t>
            </a:r>
            <a:endParaRPr lang="zh-CN" altLang="en-US" sz="700" b="1" dirty="0" smtClean="0">
              <a:solidFill>
                <a:srgbClr val="A6A6A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422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5263"/>
            <a:ext cx="5699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263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E:\yinfeifei\2012年工作项目\UFIDA用友 2012\用友 集团品推\李 莉\集团PPT模版2013\软件园版\png\1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750"/>
            <a:ext cx="91440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5263"/>
            <a:ext cx="5699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0" y="6716713"/>
            <a:ext cx="9144000" cy="150812"/>
          </a:xfrm>
          <a:prstGeom prst="rect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508875" y="6472238"/>
            <a:ext cx="1446213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err="1" smtClean="0">
                <a:solidFill>
                  <a:srgbClr val="A6A6A6"/>
                </a:solidFill>
                <a:cs typeface="Arial" charset="0"/>
              </a:rPr>
              <a:t>Yonyou</a:t>
            </a: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 Software Corporation</a:t>
            </a:r>
            <a:endParaRPr lang="zh-CN" altLang="en-US" sz="700" b="1" dirty="0" smtClean="0">
              <a:solidFill>
                <a:srgbClr val="A6A6A6"/>
              </a:solidFill>
              <a:cs typeface="Arial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04912" y="152486"/>
            <a:ext cx="7391422" cy="424717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478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5263"/>
            <a:ext cx="5699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6716713"/>
            <a:ext cx="9144000" cy="150812"/>
          </a:xfrm>
          <a:prstGeom prst="rect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508875" y="6472238"/>
            <a:ext cx="1446213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err="1" smtClean="0">
                <a:solidFill>
                  <a:srgbClr val="A6A6A6"/>
                </a:solidFill>
                <a:cs typeface="Arial" charset="0"/>
              </a:rPr>
              <a:t>Yonyou</a:t>
            </a: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 Software Corporation</a:t>
            </a:r>
            <a:endParaRPr lang="zh-CN" altLang="en-US" sz="700" b="1" dirty="0" smtClean="0">
              <a:solidFill>
                <a:srgbClr val="A6A6A6"/>
              </a:solidFill>
              <a:cs typeface="Arial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04912" y="152486"/>
            <a:ext cx="7391422" cy="424717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8691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yinfeifei\2013年工作项目\yonyou用友 2013\用友 集团品推\集团PPT模版2013\软件园版\png\1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1415"/>
          <a:stretch>
            <a:fillRect/>
          </a:stretch>
        </p:blipFill>
        <p:spPr bwMode="auto">
          <a:xfrm>
            <a:off x="0" y="3956050"/>
            <a:ext cx="9144000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7508875" y="6472238"/>
            <a:ext cx="1446213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err="1" smtClean="0">
                <a:solidFill>
                  <a:schemeClr val="bg1"/>
                </a:solidFill>
                <a:cs typeface="Arial" charset="0"/>
              </a:rPr>
              <a:t>Yonyou</a:t>
            </a:r>
            <a:r>
              <a:rPr lang="en-US" altLang="zh-CN" sz="700" b="1" dirty="0" smtClean="0">
                <a:solidFill>
                  <a:schemeClr val="bg1"/>
                </a:solidFill>
                <a:cs typeface="Arial" charset="0"/>
              </a:rPr>
              <a:t> Software Corporation</a:t>
            </a:r>
            <a:endParaRPr lang="zh-CN" altLang="en-US" sz="700" b="1" dirty="0" smtClean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" name="Picture 4" descr="E:\yinfeifei\2013年工作项目\yonyou用友 2013\用友 集团品推\集团PPT模版2013\软件园版\png\l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514600"/>
            <a:ext cx="4214813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1203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48804-50C6-43E1-AD29-CD7D46DC3370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74B5D-3360-4C0F-B2A7-4ADCE16257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6060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27F5-83C2-4521-AF5D-2B4E169583B2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5F6F-686D-4B84-8A8E-7F07E900DE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4642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  <p:sldLayoutId id="2147484274" r:id="rId4"/>
    <p:sldLayoutId id="2147484275" r:id="rId5"/>
    <p:sldLayoutId id="2147484276" r:id="rId6"/>
    <p:sldLayoutId id="2147484277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9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0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Blip>
          <a:blip r:embed="rId10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E043AE1B-D0C1-40D4-9FCA-CE3062427B27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930675B-9D59-42E6-B545-8183BBF32A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1AD4BF4-17B9-42C3-81E9-D262D89B6D05}" type="datetimeFigureOut">
              <a:rPr lang="zh-CN" altLang="en-US"/>
              <a:pPr>
                <a:defRPr/>
              </a:pPr>
              <a:t>2013-7-9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EBC1670-42E7-45B7-8A61-27267FB7FB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3352800"/>
            <a:ext cx="8229600" cy="792163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代码管理工具介绍</a:t>
            </a:r>
            <a:endParaRPr lang="zh-CN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420786" y="5334000"/>
            <a:ext cx="1809471" cy="82484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UAP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数据平台产品部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郎鹏飞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日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1.Git</a:t>
            </a:r>
            <a:r>
              <a:rPr lang="zh-CN" altLang="en-US" dirty="0" smtClean="0"/>
              <a:t>代码管理工具使用规范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912" y="838268"/>
            <a:ext cx="7924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代码分支管理策略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2133664" y="1676446"/>
            <a:ext cx="5486256" cy="4190890"/>
            <a:chOff x="2133664" y="1676446"/>
            <a:chExt cx="5486256" cy="4190890"/>
          </a:xfrm>
        </p:grpSpPr>
        <p:sp>
          <p:nvSpPr>
            <p:cNvPr id="15" name="下箭头 14"/>
            <p:cNvSpPr/>
            <p:nvPr/>
          </p:nvSpPr>
          <p:spPr>
            <a:xfrm>
              <a:off x="2420572" y="1981238"/>
              <a:ext cx="228594" cy="388609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33664" y="1676446"/>
              <a:ext cx="99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develop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左弧形箭头 30"/>
            <p:cNvSpPr/>
            <p:nvPr/>
          </p:nvSpPr>
          <p:spPr>
            <a:xfrm>
              <a:off x="2249322" y="3276604"/>
              <a:ext cx="228594" cy="609584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左弧形箭头 31"/>
            <p:cNvSpPr/>
            <p:nvPr/>
          </p:nvSpPr>
          <p:spPr>
            <a:xfrm>
              <a:off x="2249322" y="4495772"/>
              <a:ext cx="228594" cy="685782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63699" y="3962386"/>
              <a:ext cx="461665" cy="3047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48" name="L 形 47"/>
            <p:cNvSpPr/>
            <p:nvPr/>
          </p:nvSpPr>
          <p:spPr>
            <a:xfrm rot="10800000">
              <a:off x="3581426" y="3048009"/>
              <a:ext cx="1009428" cy="304792"/>
            </a:xfrm>
            <a:prstGeom prst="corne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下箭头 48"/>
            <p:cNvSpPr/>
            <p:nvPr/>
          </p:nvSpPr>
          <p:spPr>
            <a:xfrm>
              <a:off x="4363042" y="3352802"/>
              <a:ext cx="304792" cy="251453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95802" y="2765085"/>
              <a:ext cx="1676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Gold branch</a:t>
              </a:r>
              <a:endParaRPr lang="zh-CN" altLang="en-US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57624" y="2783939"/>
              <a:ext cx="60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出盘</a:t>
              </a:r>
              <a:endParaRPr lang="zh-CN" altLang="en-US" sz="1600" dirty="0"/>
            </a:p>
          </p:txBody>
        </p:sp>
        <p:sp>
          <p:nvSpPr>
            <p:cNvPr id="52" name="L 形 51"/>
            <p:cNvSpPr/>
            <p:nvPr/>
          </p:nvSpPr>
          <p:spPr>
            <a:xfrm rot="10800000">
              <a:off x="4600281" y="3581396"/>
              <a:ext cx="990574" cy="246736"/>
            </a:xfrm>
            <a:prstGeom prst="corne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下箭头 52"/>
            <p:cNvSpPr/>
            <p:nvPr/>
          </p:nvSpPr>
          <p:spPr>
            <a:xfrm>
              <a:off x="5419605" y="3828844"/>
              <a:ext cx="219167" cy="203849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6376" y="3256968"/>
              <a:ext cx="1676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latin typeface="Times New Roman" pitchFamily="18" charset="0"/>
                  <a:cs typeface="Times New Roman" pitchFamily="18" charset="0"/>
                </a:rPr>
                <a:t>hotfix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 branch</a:t>
              </a:r>
              <a:endParaRPr lang="zh-CN" altLang="en-US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燕尾形 54"/>
            <p:cNvSpPr/>
            <p:nvPr/>
          </p:nvSpPr>
          <p:spPr>
            <a:xfrm>
              <a:off x="3590853" y="4038584"/>
              <a:ext cx="838178" cy="152396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燕尾形 55"/>
            <p:cNvSpPr/>
            <p:nvPr/>
          </p:nvSpPr>
          <p:spPr>
            <a:xfrm>
              <a:off x="3581426" y="5257752"/>
              <a:ext cx="838178" cy="152396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57624" y="3766801"/>
              <a:ext cx="60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出盘</a:t>
              </a:r>
              <a:endParaRPr lang="zh-CN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57624" y="4995396"/>
              <a:ext cx="60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出盘</a:t>
              </a:r>
              <a:endParaRPr lang="zh-CN" altLang="en-US" sz="16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10020" y="3429000"/>
              <a:ext cx="461665" cy="3809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10020" y="4648168"/>
              <a:ext cx="461665" cy="3809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62" name="右弧形箭头 61"/>
            <p:cNvSpPr/>
            <p:nvPr/>
          </p:nvSpPr>
          <p:spPr>
            <a:xfrm>
              <a:off x="5590855" y="3962386"/>
              <a:ext cx="304792" cy="609584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7366" y="4038584"/>
              <a:ext cx="1219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打补丁</a:t>
              </a:r>
              <a:endParaRPr lang="zh-CN" altLang="en-US" dirty="0"/>
            </a:p>
          </p:txBody>
        </p:sp>
        <p:sp>
          <p:nvSpPr>
            <p:cNvPr id="67" name="燕尾形箭头 66"/>
            <p:cNvSpPr/>
            <p:nvPr/>
          </p:nvSpPr>
          <p:spPr>
            <a:xfrm>
              <a:off x="5610491" y="4657595"/>
              <a:ext cx="761980" cy="152396"/>
            </a:xfrm>
            <a:prstGeom prst="notch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38772" y="4667022"/>
              <a:ext cx="685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24554" y="4495772"/>
              <a:ext cx="533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70" name="下箭头 69"/>
            <p:cNvSpPr/>
            <p:nvPr/>
          </p:nvSpPr>
          <p:spPr>
            <a:xfrm>
              <a:off x="6553148" y="4419574"/>
              <a:ext cx="228594" cy="144776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629346" y="4236304"/>
              <a:ext cx="99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develop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L 形 44"/>
            <p:cNvSpPr/>
            <p:nvPr/>
          </p:nvSpPr>
          <p:spPr>
            <a:xfrm rot="10800000">
              <a:off x="2590852" y="2286030"/>
              <a:ext cx="990574" cy="304792"/>
            </a:xfrm>
            <a:prstGeom prst="corne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下箭头 45"/>
            <p:cNvSpPr/>
            <p:nvPr/>
          </p:nvSpPr>
          <p:spPr>
            <a:xfrm>
              <a:off x="3352832" y="2590822"/>
              <a:ext cx="304792" cy="327651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28" y="1981238"/>
              <a:ext cx="1676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release branch</a:t>
              </a:r>
              <a:endParaRPr lang="zh-CN" altLang="en-US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燕尾形箭头 62"/>
            <p:cNvSpPr/>
            <p:nvPr/>
          </p:nvSpPr>
          <p:spPr>
            <a:xfrm>
              <a:off x="2590852" y="3352802"/>
              <a:ext cx="838177" cy="152396"/>
            </a:xfrm>
            <a:prstGeom prst="notch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燕尾形箭头 72"/>
            <p:cNvSpPr/>
            <p:nvPr/>
          </p:nvSpPr>
          <p:spPr>
            <a:xfrm>
              <a:off x="2590853" y="4571970"/>
              <a:ext cx="819324" cy="152396"/>
            </a:xfrm>
            <a:prstGeom prst="notch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667050" y="3122005"/>
              <a:ext cx="685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6050" y="4581595"/>
              <a:ext cx="685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19446" y="3581396"/>
              <a:ext cx="461665" cy="3809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19446" y="4952960"/>
              <a:ext cx="461665" cy="3809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19446" y="2514624"/>
              <a:ext cx="461665" cy="3809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80" name="左弧形箭头 79"/>
            <p:cNvSpPr/>
            <p:nvPr/>
          </p:nvSpPr>
          <p:spPr>
            <a:xfrm>
              <a:off x="3200436" y="2514624"/>
              <a:ext cx="228594" cy="304792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左弧形箭头 80"/>
            <p:cNvSpPr/>
            <p:nvPr/>
          </p:nvSpPr>
          <p:spPr>
            <a:xfrm>
              <a:off x="3200436" y="3505198"/>
              <a:ext cx="228594" cy="304792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左弧形箭头 81"/>
            <p:cNvSpPr/>
            <p:nvPr/>
          </p:nvSpPr>
          <p:spPr>
            <a:xfrm>
              <a:off x="3200436" y="4780512"/>
              <a:ext cx="228594" cy="304792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0436" y="2819416"/>
              <a:ext cx="461665" cy="3047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95959" y="3809990"/>
              <a:ext cx="461665" cy="3047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86334" y="5066856"/>
              <a:ext cx="461665" cy="3047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86" name="虚尾箭头 85"/>
            <p:cNvSpPr/>
            <p:nvPr/>
          </p:nvSpPr>
          <p:spPr>
            <a:xfrm rot="10800000">
              <a:off x="2590852" y="5285023"/>
              <a:ext cx="809896" cy="152396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虚尾箭头 87"/>
            <p:cNvSpPr/>
            <p:nvPr/>
          </p:nvSpPr>
          <p:spPr>
            <a:xfrm rot="10800000">
              <a:off x="2590852" y="4038584"/>
              <a:ext cx="809896" cy="152396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左弧形箭头 88"/>
            <p:cNvSpPr/>
            <p:nvPr/>
          </p:nvSpPr>
          <p:spPr>
            <a:xfrm>
              <a:off x="2220258" y="2209832"/>
              <a:ext cx="257657" cy="533386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68176" y="2819416"/>
              <a:ext cx="461665" cy="3047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91" name="虚尾箭头 90"/>
            <p:cNvSpPr/>
            <p:nvPr/>
          </p:nvSpPr>
          <p:spPr>
            <a:xfrm rot="10800000">
              <a:off x="2590852" y="3048010"/>
              <a:ext cx="809896" cy="152396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67050" y="3809990"/>
              <a:ext cx="685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667050" y="2819416"/>
              <a:ext cx="685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340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1.Git</a:t>
            </a:r>
            <a:r>
              <a:rPr lang="zh-CN" altLang="en-US" dirty="0" smtClean="0"/>
              <a:t>代码管理工具使用规范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912" y="838268"/>
            <a:ext cx="7924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 err="1" smtClean="0">
                <a:solidFill>
                  <a:srgbClr val="C00000"/>
                </a:solidFill>
                <a:latin typeface="+mn-ea"/>
                <a:ea typeface="+mn-ea"/>
              </a:rPr>
              <a:t>git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工作流程图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762100" y="1600248"/>
            <a:ext cx="7238810" cy="4125325"/>
            <a:chOff x="762100" y="1600248"/>
            <a:chExt cx="7238810" cy="4125325"/>
          </a:xfrm>
        </p:grpSpPr>
        <p:sp>
          <p:nvSpPr>
            <p:cNvPr id="72" name="流程图: 可选过程 71"/>
            <p:cNvSpPr/>
            <p:nvPr/>
          </p:nvSpPr>
          <p:spPr>
            <a:xfrm>
              <a:off x="3429030" y="1600248"/>
              <a:ext cx="1600158" cy="533386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505228" y="1676446"/>
              <a:ext cx="1523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/>
                <a:t>git</a:t>
              </a:r>
              <a:r>
                <a:rPr lang="zh-CN" altLang="en-US" dirty="0" smtClean="0"/>
                <a:t>代码仓库</a:t>
              </a:r>
              <a:endParaRPr lang="zh-CN" altLang="en-US" dirty="0"/>
            </a:p>
          </p:txBody>
        </p:sp>
        <p:sp>
          <p:nvSpPr>
            <p:cNvPr id="103" name="流程图: 可选过程 102"/>
            <p:cNvSpPr/>
            <p:nvPr/>
          </p:nvSpPr>
          <p:spPr>
            <a:xfrm>
              <a:off x="3276634" y="2895614"/>
              <a:ext cx="1904950" cy="533386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287267" y="2983470"/>
              <a:ext cx="182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开发者本地仓库</a:t>
              </a:r>
              <a:endParaRPr lang="zh-CN" altLang="en-US" dirty="0"/>
            </a:p>
          </p:txBody>
        </p:sp>
        <p:sp>
          <p:nvSpPr>
            <p:cNvPr id="107" name="下箭头 106"/>
            <p:cNvSpPr/>
            <p:nvPr/>
          </p:nvSpPr>
          <p:spPr>
            <a:xfrm>
              <a:off x="4114812" y="2133634"/>
              <a:ext cx="228594" cy="76198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81584" y="2209832"/>
              <a:ext cx="2743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+mn-ea"/>
                  <a:ea typeface="+mn-ea"/>
                </a:rPr>
                <a:t>开发者克隆</a:t>
              </a:r>
              <a:r>
                <a:rPr lang="en-US" altLang="zh-CN" sz="1200" dirty="0" err="1" smtClean="0">
                  <a:latin typeface="+mn-ea"/>
                  <a:ea typeface="+mn-ea"/>
                </a:rPr>
                <a:t>git</a:t>
              </a:r>
              <a:r>
                <a:rPr lang="zh-CN" altLang="en-US" sz="1200" dirty="0" smtClean="0">
                  <a:latin typeface="+mn-ea"/>
                  <a:ea typeface="+mn-ea"/>
                </a:rPr>
                <a:t>远程</a:t>
              </a:r>
              <a:r>
                <a:rPr lang="en-US" altLang="zh-CN" sz="1200" dirty="0" smtClean="0">
                  <a:latin typeface="+mn-ea"/>
                  <a:ea typeface="+mn-ea"/>
                </a:rPr>
                <a:t>(</a:t>
              </a:r>
              <a:r>
                <a:rPr lang="zh-CN" altLang="en-US" sz="1200" dirty="0" smtClean="0">
                  <a:latin typeface="+mn-ea"/>
                  <a:ea typeface="+mn-ea"/>
                </a:rPr>
                <a:t>只包含</a:t>
              </a:r>
              <a:r>
                <a:rPr lang="en-US" altLang="zh-CN" sz="1200" dirty="0" smtClean="0">
                  <a:latin typeface="+mn-ea"/>
                  <a:ea typeface="+mn-ea"/>
                </a:rPr>
                <a:t>develop</a:t>
              </a:r>
              <a:r>
                <a:rPr lang="zh-CN" altLang="en-US" sz="1200" dirty="0" smtClean="0">
                  <a:latin typeface="+mn-ea"/>
                  <a:ea typeface="+mn-ea"/>
                </a:rPr>
                <a:t>分支</a:t>
              </a:r>
              <a:r>
                <a:rPr lang="en-US" altLang="zh-CN" sz="1200" dirty="0" smtClean="0">
                  <a:latin typeface="+mn-ea"/>
                  <a:ea typeface="+mn-ea"/>
                </a:rPr>
                <a:t>)</a:t>
              </a:r>
              <a:r>
                <a:rPr lang="zh-CN" altLang="en-US" sz="1200" dirty="0" smtClean="0">
                  <a:latin typeface="+mn-ea"/>
                  <a:ea typeface="+mn-ea"/>
                </a:rPr>
                <a:t>仓库到本地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24" name="线形标注 2(带边框和强调线) 123"/>
            <p:cNvSpPr/>
            <p:nvPr/>
          </p:nvSpPr>
          <p:spPr>
            <a:xfrm>
              <a:off x="5257782" y="2209832"/>
              <a:ext cx="2666930" cy="457188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67266"/>
                <a:gd name="adj6" fmla="val -3646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下箭头 124"/>
            <p:cNvSpPr/>
            <p:nvPr/>
          </p:nvSpPr>
          <p:spPr>
            <a:xfrm>
              <a:off x="4114812" y="3429000"/>
              <a:ext cx="228594" cy="76198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181584" y="3516856"/>
              <a:ext cx="2819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+mn-ea"/>
                  <a:ea typeface="+mn-ea"/>
                </a:rPr>
                <a:t>开发者基于本地</a:t>
              </a:r>
              <a:r>
                <a:rPr lang="en-US" altLang="zh-CN" sz="1200" dirty="0" smtClean="0">
                  <a:latin typeface="+mn-ea"/>
                  <a:ea typeface="+mn-ea"/>
                </a:rPr>
                <a:t>develop</a:t>
              </a:r>
              <a:r>
                <a:rPr lang="zh-CN" altLang="en-US" sz="1200" dirty="0" smtClean="0">
                  <a:latin typeface="+mn-ea"/>
                  <a:ea typeface="+mn-ea"/>
                </a:rPr>
                <a:t>分支新建特性分支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27" name="线形标注 2(带边框和强调线) 126"/>
            <p:cNvSpPr/>
            <p:nvPr/>
          </p:nvSpPr>
          <p:spPr>
            <a:xfrm>
              <a:off x="5257782" y="3505198"/>
              <a:ext cx="2666930" cy="457188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67266"/>
                <a:gd name="adj6" fmla="val -3646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圆角矩形 127"/>
            <p:cNvSpPr/>
            <p:nvPr/>
          </p:nvSpPr>
          <p:spPr>
            <a:xfrm>
              <a:off x="3352832" y="4190980"/>
              <a:ext cx="1752554" cy="3809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429030" y="4190980"/>
              <a:ext cx="1600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本地特性分支</a:t>
              </a:r>
              <a:endParaRPr lang="zh-CN" altLang="en-US" dirty="0"/>
            </a:p>
          </p:txBody>
        </p:sp>
        <p:sp>
          <p:nvSpPr>
            <p:cNvPr id="130" name="下箭头 129"/>
            <p:cNvSpPr/>
            <p:nvPr/>
          </p:nvSpPr>
          <p:spPr>
            <a:xfrm>
              <a:off x="4114812" y="4571970"/>
              <a:ext cx="228594" cy="76198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3242968" y="5344583"/>
              <a:ext cx="1981148" cy="3809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42968" y="5344583"/>
              <a:ext cx="1981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本地</a:t>
              </a:r>
              <a:r>
                <a:rPr lang="en-US" altLang="zh-CN" dirty="0" smtClean="0"/>
                <a:t>develop</a:t>
              </a:r>
              <a:r>
                <a:rPr lang="zh-CN" altLang="en-US" dirty="0" smtClean="0"/>
                <a:t>分支</a:t>
              </a:r>
              <a:endParaRPr lang="zh-CN" alt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181584" y="4659826"/>
              <a:ext cx="281932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latin typeface="+mn-ea"/>
                  <a:ea typeface="+mn-ea"/>
                </a:rPr>
                <a:t>提交代码时，先将本地</a:t>
              </a:r>
              <a:r>
                <a:rPr lang="en-US" altLang="zh-CN" sz="1050" dirty="0" smtClean="0">
                  <a:latin typeface="+mn-ea"/>
                  <a:ea typeface="+mn-ea"/>
                </a:rPr>
                <a:t>develop</a:t>
              </a:r>
              <a:r>
                <a:rPr lang="zh-CN" altLang="en-US" sz="1050" dirty="0" smtClean="0">
                  <a:latin typeface="+mn-ea"/>
                  <a:ea typeface="+mn-ea"/>
                </a:rPr>
                <a:t>分支与远程</a:t>
              </a:r>
              <a:r>
                <a:rPr lang="en-US" altLang="zh-CN" sz="1050" dirty="0" smtClean="0">
                  <a:latin typeface="+mn-ea"/>
                  <a:ea typeface="+mn-ea"/>
                </a:rPr>
                <a:t>develop</a:t>
              </a:r>
              <a:r>
                <a:rPr lang="zh-CN" altLang="en-US" sz="1050" dirty="0" smtClean="0">
                  <a:latin typeface="+mn-ea"/>
                  <a:ea typeface="+mn-ea"/>
                </a:rPr>
                <a:t>进行同步，然后再将特性分支合并到本地</a:t>
              </a:r>
              <a:r>
                <a:rPr lang="en-US" altLang="zh-CN" sz="1050" dirty="0" smtClean="0">
                  <a:latin typeface="+mn-ea"/>
                  <a:ea typeface="+mn-ea"/>
                </a:rPr>
                <a:t>develop</a:t>
              </a:r>
              <a:r>
                <a:rPr lang="zh-CN" altLang="en-US" sz="1050" dirty="0" smtClean="0">
                  <a:latin typeface="+mn-ea"/>
                  <a:ea typeface="+mn-ea"/>
                </a:rPr>
                <a:t>分支上</a:t>
              </a:r>
              <a:endParaRPr lang="zh-CN" altLang="en-US" sz="1050" dirty="0">
                <a:latin typeface="+mn-ea"/>
                <a:ea typeface="+mn-ea"/>
              </a:endParaRPr>
            </a:p>
          </p:txBody>
        </p:sp>
        <p:sp>
          <p:nvSpPr>
            <p:cNvPr id="134" name="线形标注 2(带边框和强调线) 133"/>
            <p:cNvSpPr/>
            <p:nvPr/>
          </p:nvSpPr>
          <p:spPr>
            <a:xfrm>
              <a:off x="5257782" y="4648168"/>
              <a:ext cx="2666930" cy="609584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67266"/>
                <a:gd name="adj6" fmla="val -3646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L 形 135"/>
            <p:cNvSpPr/>
            <p:nvPr/>
          </p:nvSpPr>
          <p:spPr>
            <a:xfrm>
              <a:off x="2558953" y="5367616"/>
              <a:ext cx="685782" cy="228594"/>
            </a:xfrm>
            <a:prstGeom prst="corne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2559050" y="1795176"/>
              <a:ext cx="108000" cy="356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右箭头 138"/>
            <p:cNvSpPr/>
            <p:nvPr/>
          </p:nvSpPr>
          <p:spPr>
            <a:xfrm>
              <a:off x="2667050" y="1742011"/>
              <a:ext cx="761980" cy="21796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62100" y="2814939"/>
              <a:ext cx="16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+mn-ea"/>
                  <a:ea typeface="+mn-ea"/>
                </a:rPr>
                <a:t>将本地</a:t>
              </a:r>
              <a:r>
                <a:rPr lang="en-US" altLang="zh-CN" sz="1200" dirty="0" smtClean="0">
                  <a:latin typeface="+mn-ea"/>
                  <a:ea typeface="+mn-ea"/>
                </a:rPr>
                <a:t>develop</a:t>
              </a:r>
              <a:r>
                <a:rPr lang="zh-CN" altLang="en-US" sz="1200" dirty="0" smtClean="0">
                  <a:latin typeface="+mn-ea"/>
                  <a:ea typeface="+mn-ea"/>
                </a:rPr>
                <a:t>分支</a:t>
              </a:r>
              <a:endParaRPr lang="en-US" altLang="zh-CN" sz="1200" dirty="0" smtClean="0">
                <a:latin typeface="+mn-ea"/>
                <a:ea typeface="+mn-ea"/>
              </a:endParaRPr>
            </a:p>
            <a:p>
              <a:r>
                <a:rPr lang="en-US" altLang="zh-CN" sz="1200" dirty="0" smtClean="0">
                  <a:latin typeface="+mn-ea"/>
                  <a:ea typeface="+mn-ea"/>
                </a:rPr>
                <a:t>push</a:t>
              </a:r>
              <a:r>
                <a:rPr lang="zh-CN" altLang="en-US" sz="1200" dirty="0" smtClean="0">
                  <a:latin typeface="+mn-ea"/>
                  <a:ea typeface="+mn-ea"/>
                </a:rPr>
                <a:t>到远程仓库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762100" y="2846838"/>
              <a:ext cx="1447762" cy="4297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连接符 144"/>
            <p:cNvCxnSpPr>
              <a:stCxn id="143" idx="3"/>
              <a:endCxn id="137" idx="1"/>
            </p:cNvCxnSpPr>
            <p:nvPr/>
          </p:nvCxnSpPr>
          <p:spPr>
            <a:xfrm>
              <a:off x="2209862" y="3061721"/>
              <a:ext cx="349188" cy="515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十二边形 27"/>
            <p:cNvSpPr/>
            <p:nvPr/>
          </p:nvSpPr>
          <p:spPr>
            <a:xfrm>
              <a:off x="3914499" y="2353583"/>
              <a:ext cx="228594" cy="228594"/>
            </a:xfrm>
            <a:prstGeom prst="dodecagon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6218" y="2305666"/>
              <a:ext cx="304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十二边形 29"/>
            <p:cNvSpPr/>
            <p:nvPr/>
          </p:nvSpPr>
          <p:spPr>
            <a:xfrm>
              <a:off x="3913717" y="3685875"/>
              <a:ext cx="228594" cy="228594"/>
            </a:xfrm>
            <a:prstGeom prst="dodecagon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85436" y="3637958"/>
              <a:ext cx="304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十二边形 31"/>
            <p:cNvSpPr/>
            <p:nvPr/>
          </p:nvSpPr>
          <p:spPr>
            <a:xfrm>
              <a:off x="3914499" y="4800564"/>
              <a:ext cx="228594" cy="228594"/>
            </a:xfrm>
            <a:prstGeom prst="dodecagon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86218" y="4752647"/>
              <a:ext cx="304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十二边形 33"/>
            <p:cNvSpPr/>
            <p:nvPr/>
          </p:nvSpPr>
          <p:spPr>
            <a:xfrm>
              <a:off x="2275851" y="3809990"/>
              <a:ext cx="228594" cy="228594"/>
            </a:xfrm>
            <a:prstGeom prst="dodecagon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47570" y="3762073"/>
              <a:ext cx="304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340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9525" y="0"/>
            <a:ext cx="314325" cy="6858000"/>
          </a:xfrm>
          <a:prstGeom prst="rect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等腰三角形 5"/>
          <p:cNvSpPr/>
          <p:nvPr/>
        </p:nvSpPr>
        <p:spPr bwMode="auto">
          <a:xfrm rot="5400000">
            <a:off x="748600" y="2577322"/>
            <a:ext cx="265112" cy="219075"/>
          </a:xfrm>
          <a:prstGeom prst="triangle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295400" y="2343150"/>
            <a:ext cx="7086602" cy="660400"/>
            <a:chOff x="1295400" y="2239963"/>
            <a:chExt cx="6942106" cy="660400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295400" y="2263776"/>
              <a:ext cx="612722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algn="ctr">
                <a:defRPr/>
              </a:pPr>
              <a:endParaRPr lang="zh-CN" altLang="en-US" sz="1400">
                <a:latin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2001431" y="2239963"/>
              <a:ext cx="6236075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marL="92075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en-US" altLang="zh-CN" sz="2000" dirty="0" err="1" smtClean="0">
                  <a:solidFill>
                    <a:srgbClr val="E60012"/>
                  </a:solidFill>
                  <a:latin typeface="+mn-ea"/>
                </a:rPr>
                <a:t>Git</a:t>
              </a:r>
              <a:r>
                <a:rPr lang="zh-CN" altLang="en-US" sz="2000" dirty="0" smtClean="0">
                  <a:solidFill>
                    <a:srgbClr val="E60012"/>
                  </a:solidFill>
                  <a:latin typeface="+mn-ea"/>
                </a:rPr>
                <a:t>管理操作过程</a:t>
              </a:r>
              <a: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  <a:t/>
              </a:r>
              <a:b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</a:b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1408925" y="2308226"/>
              <a:ext cx="385672" cy="523875"/>
            </a:xfrm>
            <a:prstGeom prst="rect">
              <a:avLst/>
            </a:prstGeom>
            <a:noFill/>
          </p:spPr>
          <p:txBody>
            <a:bodyPr wrap="none" numCol="2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1295400" y="3162300"/>
            <a:ext cx="7086600" cy="660400"/>
            <a:chOff x="1295400" y="3184525"/>
            <a:chExt cx="7086500" cy="660400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295400" y="3208338"/>
              <a:ext cx="612766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algn="ctr">
                <a:defRPr/>
              </a:pPr>
              <a:endParaRPr lang="zh-CN" altLang="en-US" sz="1400">
                <a:latin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2001828" y="3184525"/>
              <a:ext cx="6380072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marL="92075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zh-CN" altLang="en-US" sz="2000" dirty="0" smtClean="0">
                  <a:solidFill>
                    <a:srgbClr val="E60012"/>
                  </a:solidFill>
                  <a:latin typeface="+mn-ea"/>
                </a:rPr>
                <a:t>使用注意事项</a:t>
              </a:r>
              <a: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  <a:t/>
              </a:r>
              <a:b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</a:b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1409698" y="3252788"/>
              <a:ext cx="384170" cy="523875"/>
            </a:xfrm>
            <a:prstGeom prst="rect">
              <a:avLst/>
            </a:prstGeom>
            <a:noFill/>
          </p:spPr>
          <p:txBody>
            <a:bodyPr wrap="none" numCol="2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1295400" y="3981450"/>
            <a:ext cx="7086600" cy="660400"/>
            <a:chOff x="1295400" y="4129088"/>
            <a:chExt cx="7086500" cy="660400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1295400" y="4152901"/>
              <a:ext cx="612766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algn="ctr">
                <a:defRPr/>
              </a:pPr>
              <a:endParaRPr lang="zh-CN" altLang="en-US" sz="1400">
                <a:latin typeface="微软雅黑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2001828" y="4129088"/>
              <a:ext cx="6380072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marL="92075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zh-CN" altLang="en-US" sz="2000" dirty="0" smtClean="0">
                  <a:solidFill>
                    <a:srgbClr val="E60012"/>
                  </a:solidFill>
                  <a:latin typeface="+mn-ea"/>
                </a:rPr>
                <a:t>实际演示</a:t>
              </a:r>
              <a: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  <a:t/>
              </a:r>
              <a:b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</a:b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1409698" y="4197351"/>
              <a:ext cx="384170" cy="523875"/>
            </a:xfrm>
            <a:prstGeom prst="rect">
              <a:avLst/>
            </a:prstGeom>
            <a:noFill/>
          </p:spPr>
          <p:txBody>
            <a:bodyPr wrap="none" numCol="2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4</a:t>
              </a:r>
              <a:endPara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5" name="组合 8"/>
          <p:cNvGrpSpPr>
            <a:grpSpLocks/>
          </p:cNvGrpSpPr>
          <p:nvPr/>
        </p:nvGrpSpPr>
        <p:grpSpPr bwMode="auto">
          <a:xfrm>
            <a:off x="1295486" y="1524050"/>
            <a:ext cx="7086602" cy="660400"/>
            <a:chOff x="1295400" y="2239963"/>
            <a:chExt cx="6942106" cy="660400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1295400" y="2263776"/>
              <a:ext cx="612722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latin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2001431" y="2239963"/>
              <a:ext cx="6236075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marL="92075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zh-CN" altLang="en-US" sz="2000" dirty="0" smtClean="0">
                  <a:solidFill>
                    <a:srgbClr val="E60012"/>
                  </a:solidFill>
                  <a:latin typeface="+mn-ea"/>
                </a:rPr>
                <a:t>使用规范</a:t>
              </a:r>
              <a: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  <a:t/>
              </a:r>
              <a:b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</a:b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1408925" y="2308226"/>
              <a:ext cx="37719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2.Git</a:t>
            </a:r>
            <a:r>
              <a:rPr lang="zh-CN" altLang="en-US" dirty="0" smtClean="0"/>
              <a:t>工具使用过程</a:t>
            </a:r>
            <a:endParaRPr lang="zh-CN" altLang="en-US" dirty="0"/>
          </a:p>
        </p:txBody>
      </p:sp>
      <p:grpSp>
        <p:nvGrpSpPr>
          <p:cNvPr id="28" name="组合 8"/>
          <p:cNvGrpSpPr>
            <a:grpSpLocks/>
          </p:cNvGrpSpPr>
          <p:nvPr/>
        </p:nvGrpSpPr>
        <p:grpSpPr bwMode="auto">
          <a:xfrm>
            <a:off x="1295486" y="2082818"/>
            <a:ext cx="7086602" cy="660400"/>
            <a:chOff x="1295400" y="2239963"/>
            <a:chExt cx="6942106" cy="660400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1295400" y="2263776"/>
              <a:ext cx="612722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latin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2001431" y="2239963"/>
              <a:ext cx="6236075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marL="92075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en-US" altLang="zh-CN" sz="2000" dirty="0" err="1" smtClean="0">
                  <a:solidFill>
                    <a:srgbClr val="E60012"/>
                  </a:solidFill>
                  <a:latin typeface="微软雅黑" pitchFamily="34" charset="-122"/>
                </a:rPr>
                <a:t>Git</a:t>
              </a:r>
              <a:r>
                <a:rPr lang="zh-CN" altLang="en-US" sz="2000" dirty="0" smtClean="0">
                  <a:solidFill>
                    <a:srgbClr val="E60012"/>
                  </a:solidFill>
                  <a:latin typeface="微软雅黑" pitchFamily="34" charset="-122"/>
                </a:rPr>
                <a:t>管理操作过程</a:t>
              </a:r>
              <a: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  <a:t/>
              </a:r>
              <a:b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</a:b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1370044" y="2373239"/>
              <a:ext cx="52951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2.1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34" name="组合 8"/>
          <p:cNvGrpSpPr>
            <a:grpSpLocks/>
          </p:cNvGrpSpPr>
          <p:nvPr/>
        </p:nvGrpSpPr>
        <p:grpSpPr bwMode="auto">
          <a:xfrm>
            <a:off x="1295486" y="3733792"/>
            <a:ext cx="7086602" cy="660400"/>
            <a:chOff x="1295400" y="2239963"/>
            <a:chExt cx="6942106" cy="660400"/>
          </a:xfrm>
        </p:grpSpPr>
        <p:sp>
          <p:nvSpPr>
            <p:cNvPr id="35" name="圆角矩形 34"/>
            <p:cNvSpPr/>
            <p:nvPr/>
          </p:nvSpPr>
          <p:spPr bwMode="auto">
            <a:xfrm>
              <a:off x="1295400" y="2263776"/>
              <a:ext cx="612722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algn="ctr">
                <a:defRPr/>
              </a:pPr>
              <a:endParaRPr lang="zh-CN" altLang="en-US" sz="1400">
                <a:latin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2001431" y="2239963"/>
              <a:ext cx="6236075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marL="92075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  <a:t/>
              </a:r>
              <a:b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</a:b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370044" y="2373239"/>
              <a:ext cx="970376" cy="400110"/>
            </a:xfrm>
            <a:prstGeom prst="rect">
              <a:avLst/>
            </a:prstGeom>
            <a:noFill/>
          </p:spPr>
          <p:txBody>
            <a:bodyPr wrap="square" numCol="2">
              <a:spAutoFit/>
            </a:bodyPr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2.2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2133664" y="3867068"/>
            <a:ext cx="3200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E60012"/>
                </a:solidFill>
                <a:latin typeface="微软雅黑" pitchFamily="34" charset="-122"/>
                <a:ea typeface="+mn-ea"/>
              </a:rPr>
              <a:t>EGit</a:t>
            </a:r>
            <a:r>
              <a:rPr lang="zh-CN" altLang="en-US" sz="2000" dirty="0" smtClean="0">
                <a:solidFill>
                  <a:srgbClr val="E60012"/>
                </a:solidFill>
                <a:latin typeface="微软雅黑" pitchFamily="34" charset="-122"/>
                <a:ea typeface="+mn-ea"/>
              </a:rPr>
              <a:t>等工具的使用</a:t>
            </a:r>
          </a:p>
        </p:txBody>
      </p:sp>
    </p:spTree>
    <p:extLst>
      <p:ext uri="{BB962C8B-B14F-4D97-AF65-F5344CB8AC3E}">
        <p14:creationId xmlns="" xmlns:p14="http://schemas.microsoft.com/office/powerpoint/2010/main" val="33340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2.Git</a:t>
            </a:r>
            <a:r>
              <a:rPr lang="zh-CN" altLang="en-US" dirty="0" smtClean="0"/>
              <a:t>使用过程</a:t>
            </a:r>
            <a:endParaRPr lang="zh-CN" altLang="en-US" dirty="0"/>
          </a:p>
        </p:txBody>
      </p: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304912" y="762070"/>
            <a:ext cx="7086602" cy="660400"/>
            <a:chOff x="1295400" y="2239963"/>
            <a:chExt cx="6942106" cy="660400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1295400" y="2263776"/>
              <a:ext cx="612722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latin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2001431" y="2239963"/>
              <a:ext cx="6236075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marL="92075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en-US" altLang="zh-CN" sz="2000" dirty="0" err="1" smtClean="0">
                  <a:solidFill>
                    <a:srgbClr val="E60012"/>
                  </a:solidFill>
                  <a:latin typeface="微软雅黑" pitchFamily="34" charset="-122"/>
                </a:rPr>
                <a:t>Git</a:t>
              </a:r>
              <a:r>
                <a:rPr lang="zh-CN" altLang="en-US" sz="2000" dirty="0" smtClean="0">
                  <a:solidFill>
                    <a:srgbClr val="E60012"/>
                  </a:solidFill>
                  <a:latin typeface="微软雅黑" pitchFamily="34" charset="-122"/>
                </a:rPr>
                <a:t>管理操作过程</a:t>
              </a:r>
              <a: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  <a:t/>
              </a:r>
              <a:b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</a:b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1370044" y="2373239"/>
              <a:ext cx="52951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2.1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pic>
        <p:nvPicPr>
          <p:cNvPr id="13" name="图片 12" descr="1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74" y="3276603"/>
            <a:ext cx="3067040" cy="2281223"/>
          </a:xfrm>
          <a:prstGeom prst="rect">
            <a:avLst/>
          </a:prstGeom>
        </p:spPr>
      </p:pic>
      <p:pic>
        <p:nvPicPr>
          <p:cNvPr id="14" name="图片 13" descr="22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4" y="3200406"/>
            <a:ext cx="3275172" cy="228593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912" y="1676446"/>
            <a:ext cx="251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2.1.1 </a:t>
            </a:r>
            <a:r>
              <a:rPr lang="en-US" altLang="zh-CN" b="1" dirty="0" err="1" smtClean="0"/>
              <a:t>Git</a:t>
            </a:r>
            <a:r>
              <a:rPr lang="zh-CN" altLang="en-US" b="1" dirty="0" smtClean="0"/>
              <a:t>的版本模型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52516" y="2286030"/>
            <a:ext cx="853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a.</a:t>
            </a:r>
            <a:r>
              <a:rPr lang="zh-CN" altLang="en-US" sz="1400" dirty="0" smtClean="0"/>
              <a:t>直接记录仓库的一个快照，而非文件的差异比较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b.</a:t>
            </a:r>
            <a:r>
              <a:rPr lang="zh-CN" altLang="en-US" sz="1400" dirty="0" smtClean="0"/>
              <a:t>时刻保持数据完整性：所有保存在 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数据库中的东西都是计算得到的哈希值来作索引，而不是靠文件名 </a:t>
            </a:r>
          </a:p>
        </p:txBody>
      </p:sp>
    </p:spTree>
    <p:extLst>
      <p:ext uri="{BB962C8B-B14F-4D97-AF65-F5344CB8AC3E}">
        <p14:creationId xmlns="" xmlns:p14="http://schemas.microsoft.com/office/powerpoint/2010/main" val="33340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2.Git</a:t>
            </a:r>
            <a:r>
              <a:rPr lang="zh-CN" altLang="en-US" dirty="0" smtClean="0"/>
              <a:t>使用过程</a:t>
            </a:r>
            <a:endParaRPr lang="zh-CN" altLang="en-US" dirty="0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304912" y="762070"/>
            <a:ext cx="7086602" cy="660400"/>
            <a:chOff x="1295400" y="2239963"/>
            <a:chExt cx="6942106" cy="660400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1295400" y="2263776"/>
              <a:ext cx="612722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latin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2001431" y="2239963"/>
              <a:ext cx="6236075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marL="92075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en-US" altLang="zh-CN" sz="2000" dirty="0" err="1" smtClean="0">
                  <a:solidFill>
                    <a:srgbClr val="E60012"/>
                  </a:solidFill>
                  <a:latin typeface="微软雅黑" pitchFamily="34" charset="-122"/>
                </a:rPr>
                <a:t>Git</a:t>
              </a:r>
              <a:r>
                <a:rPr lang="zh-CN" altLang="en-US" sz="2000" dirty="0" smtClean="0">
                  <a:solidFill>
                    <a:srgbClr val="E60012"/>
                  </a:solidFill>
                  <a:latin typeface="微软雅黑" pitchFamily="34" charset="-122"/>
                </a:rPr>
                <a:t>管理操作过程</a:t>
              </a:r>
              <a: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  <a:t/>
              </a:r>
              <a:b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</a:b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1370044" y="2373239"/>
              <a:ext cx="52951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2.1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4912" y="1676446"/>
            <a:ext cx="251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2.1.2 </a:t>
            </a:r>
            <a:r>
              <a:rPr lang="en-US" altLang="zh-CN" b="1" dirty="0" err="1" smtClean="0"/>
              <a:t>Git</a:t>
            </a:r>
            <a:r>
              <a:rPr lang="zh-CN" altLang="en-US" b="1" dirty="0" smtClean="0"/>
              <a:t>的文件状态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1110" y="2133634"/>
            <a:ext cx="60958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文件的三种状态：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a.</a:t>
            </a:r>
            <a:r>
              <a:rPr lang="zh-CN" altLang="en-US" sz="1400" dirty="0" smtClean="0"/>
              <a:t>已修改：修改了某  个文件，但还没有保存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b.</a:t>
            </a:r>
            <a:r>
              <a:rPr lang="zh-CN" altLang="en-US" sz="1400" dirty="0" smtClean="0"/>
              <a:t>已暂存：把已修改的文件放在下次提交时要保存的清单中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c.</a:t>
            </a:r>
            <a:r>
              <a:rPr lang="zh-CN" altLang="en-US" sz="1400" dirty="0" smtClean="0"/>
              <a:t>已提交：已被安全地保存到本地数据库中 </a:t>
            </a:r>
          </a:p>
        </p:txBody>
      </p:sp>
      <p:pic>
        <p:nvPicPr>
          <p:cNvPr id="11" name="图片 10" descr="3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96" y="3352802"/>
            <a:ext cx="4038493" cy="2555294"/>
          </a:xfrm>
          <a:prstGeom prst="rect">
            <a:avLst/>
          </a:prstGeom>
        </p:spPr>
      </p:pic>
      <p:pic>
        <p:nvPicPr>
          <p:cNvPr id="12" name="图片 11" descr="44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1168" y="3657594"/>
            <a:ext cx="2285940" cy="21000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33822" y="6019732"/>
            <a:ext cx="312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文件状态周期图 </a:t>
            </a:r>
          </a:p>
        </p:txBody>
      </p:sp>
    </p:spTree>
    <p:extLst>
      <p:ext uri="{BB962C8B-B14F-4D97-AF65-F5344CB8AC3E}">
        <p14:creationId xmlns="" xmlns:p14="http://schemas.microsoft.com/office/powerpoint/2010/main" val="33340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2.Git</a:t>
            </a:r>
            <a:r>
              <a:rPr lang="zh-CN" altLang="en-US" dirty="0" smtClean="0"/>
              <a:t>使用过程</a:t>
            </a:r>
            <a:endParaRPr lang="zh-CN" altLang="en-US" dirty="0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304912" y="762070"/>
            <a:ext cx="7086602" cy="660400"/>
            <a:chOff x="1295400" y="2239963"/>
            <a:chExt cx="6942106" cy="660400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1295400" y="2263776"/>
              <a:ext cx="612722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latin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2001431" y="2239963"/>
              <a:ext cx="6236075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marL="92075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en-US" altLang="zh-CN" sz="2000" dirty="0" err="1" smtClean="0">
                  <a:solidFill>
                    <a:srgbClr val="E60012"/>
                  </a:solidFill>
                  <a:latin typeface="微软雅黑" pitchFamily="34" charset="-122"/>
                </a:rPr>
                <a:t>Git</a:t>
              </a:r>
              <a:r>
                <a:rPr lang="zh-CN" altLang="en-US" sz="2000" dirty="0" smtClean="0">
                  <a:solidFill>
                    <a:srgbClr val="E60012"/>
                  </a:solidFill>
                  <a:latin typeface="微软雅黑" pitchFamily="34" charset="-122"/>
                </a:rPr>
                <a:t>管理操作过程</a:t>
              </a:r>
              <a: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  <a:t/>
              </a:r>
              <a:b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</a:b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1370044" y="2373239"/>
              <a:ext cx="52951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2.1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4912" y="1676446"/>
            <a:ext cx="335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2.1.3 </a:t>
            </a:r>
            <a:r>
              <a:rPr lang="zh-CN" altLang="en-US" dirty="0" smtClean="0">
                <a:latin typeface="微软雅黑"/>
                <a:ea typeface="微软雅黑"/>
              </a:rPr>
              <a:t>基本的</a:t>
            </a:r>
            <a:r>
              <a:rPr lang="en-US" altLang="zh-CN" dirty="0" err="1" smtClean="0">
                <a:latin typeface="微软雅黑"/>
                <a:ea typeface="微软雅黑"/>
              </a:rPr>
              <a:t>Git</a:t>
            </a:r>
            <a:r>
              <a:rPr lang="zh-CN" altLang="en-US" dirty="0" smtClean="0">
                <a:latin typeface="微软雅黑"/>
                <a:ea typeface="微软雅黑"/>
              </a:rPr>
              <a:t>工作流程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4912" y="2286030"/>
            <a:ext cx="35813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a.</a:t>
            </a:r>
            <a:r>
              <a:rPr lang="zh-CN" altLang="en-US" sz="1400" dirty="0" smtClean="0"/>
              <a:t>从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仓库中</a:t>
            </a:r>
            <a:r>
              <a:rPr lang="en-US" altLang="zh-CN" sz="1400" dirty="0" smtClean="0"/>
              <a:t>checkout</a:t>
            </a:r>
            <a:r>
              <a:rPr lang="zh-CN" altLang="en-US" sz="1400" dirty="0" smtClean="0"/>
              <a:t>项目到工作目录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b.</a:t>
            </a:r>
            <a:r>
              <a:rPr lang="zh-CN" altLang="en-US" sz="1400" dirty="0" smtClean="0"/>
              <a:t>在工作目录修改某些文件。 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c.</a:t>
            </a:r>
            <a:r>
              <a:rPr lang="zh-CN" altLang="en-US" sz="1400" dirty="0" smtClean="0"/>
              <a:t>对修改后的文件进行快照，然后保存到暂       </a:t>
            </a:r>
            <a:endParaRPr lang="en-US" altLang="zh-CN" sz="1400" dirty="0" smtClean="0"/>
          </a:p>
          <a:p>
            <a:r>
              <a:rPr lang="en-US" altLang="zh-CN" sz="1400" dirty="0" smtClean="0"/>
              <a:t>   </a:t>
            </a:r>
            <a:r>
              <a:rPr lang="zh-CN" altLang="en-US" sz="1400" dirty="0" smtClean="0"/>
              <a:t>存区域。</a:t>
            </a:r>
            <a:r>
              <a:rPr lang="en-US" altLang="zh-CN" sz="1400" dirty="0" smtClean="0"/>
              <a:t>(Add to Staging Area (Index)) </a:t>
            </a:r>
          </a:p>
          <a:p>
            <a:endParaRPr lang="en-US" altLang="zh-CN" sz="1400" dirty="0" smtClean="0"/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d.</a:t>
            </a:r>
            <a:r>
              <a:rPr lang="zh-CN" altLang="en-US" sz="1400" dirty="0" smtClean="0"/>
              <a:t>提交更新（</a:t>
            </a:r>
            <a:r>
              <a:rPr lang="en-US" altLang="zh-CN" sz="1400" dirty="0" smtClean="0"/>
              <a:t>commit</a:t>
            </a:r>
            <a:r>
              <a:rPr lang="zh-CN" altLang="en-US" sz="1400" dirty="0" smtClean="0"/>
              <a:t>），将保存在暂存区   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r>
              <a:rPr lang="zh-CN" altLang="en-US" sz="1400" dirty="0" smtClean="0"/>
              <a:t>域的，文件快照永久转储到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仓库  </a:t>
            </a:r>
            <a:endParaRPr lang="en-US" altLang="zh-CN" sz="1400" dirty="0" smtClean="0"/>
          </a:p>
          <a:p>
            <a:r>
              <a:rPr lang="en-US" altLang="zh-CN" sz="1400" dirty="0" smtClean="0"/>
              <a:t>    (Repository)</a:t>
            </a:r>
            <a:r>
              <a:rPr lang="zh-CN" altLang="en-US" sz="1400" dirty="0" smtClean="0"/>
              <a:t>中 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e. 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的文件流转的三个工作区域工作目录、 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r>
              <a:rPr lang="zh-CN" altLang="en-US" sz="1400" dirty="0" smtClean="0"/>
              <a:t>暂存区域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也叫索引文件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本地仓库</a:t>
            </a:r>
          </a:p>
        </p:txBody>
      </p:sp>
      <p:pic>
        <p:nvPicPr>
          <p:cNvPr id="11" name="图片 10" descr="55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10" y="2133634"/>
            <a:ext cx="3327194" cy="33051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40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2.Git</a:t>
            </a:r>
            <a:r>
              <a:rPr lang="zh-CN" altLang="en-US" dirty="0" smtClean="0"/>
              <a:t>使用过程</a:t>
            </a:r>
            <a:endParaRPr lang="zh-CN" altLang="en-US" dirty="0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762100" y="838268"/>
            <a:ext cx="7086602" cy="660400"/>
            <a:chOff x="1295400" y="2239963"/>
            <a:chExt cx="6942106" cy="660400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1295400" y="2263776"/>
              <a:ext cx="612722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algn="ctr">
                <a:defRPr/>
              </a:pPr>
              <a:endParaRPr lang="zh-CN" altLang="en-US" sz="1400" dirty="0">
                <a:latin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2001431" y="2239963"/>
              <a:ext cx="6236075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r>
                <a:rPr lang="en-US" altLang="zh-CN" sz="2000" dirty="0" err="1" smtClean="0">
                  <a:solidFill>
                    <a:srgbClr val="E60012"/>
                  </a:solidFill>
                  <a:latin typeface="微软雅黑" pitchFamily="34" charset="-122"/>
                </a:rPr>
                <a:t>EGit</a:t>
              </a:r>
              <a:r>
                <a:rPr lang="zh-CN" altLang="en-US" sz="2000" dirty="0" smtClean="0">
                  <a:solidFill>
                    <a:srgbClr val="E60012"/>
                  </a:solidFill>
                  <a:latin typeface="微软雅黑" pitchFamily="34" charset="-122"/>
                </a:rPr>
                <a:t>等工具的使用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1334281" y="2373239"/>
              <a:ext cx="931495" cy="400110"/>
            </a:xfrm>
            <a:prstGeom prst="rect">
              <a:avLst/>
            </a:prstGeom>
            <a:noFill/>
          </p:spPr>
          <p:txBody>
            <a:bodyPr wrap="square" numCol="2">
              <a:spAutoFit/>
            </a:bodyPr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2.2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85902" y="1764302"/>
            <a:ext cx="335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2.2.1 clone</a:t>
            </a:r>
            <a:r>
              <a:rPr lang="zh-CN" altLang="en-US" b="1" dirty="0" smtClean="0"/>
              <a:t>远程仓库到本地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62100" y="2664035"/>
            <a:ext cx="2971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右键</a:t>
            </a:r>
            <a:r>
              <a:rPr lang="en-US" altLang="zh-CN" sz="1400" dirty="0" smtClean="0">
                <a:sym typeface="Wingdings" pitchFamily="2" charset="2"/>
              </a:rPr>
              <a:t></a:t>
            </a:r>
            <a:r>
              <a:rPr lang="en-US" altLang="zh-CN" sz="1400" dirty="0" err="1" smtClean="0">
                <a:sym typeface="Wingdings" pitchFamily="2" charset="2"/>
              </a:rPr>
              <a:t>Git</a:t>
            </a:r>
            <a:r>
              <a:rPr lang="en-US" altLang="zh-CN" sz="1400" dirty="0" smtClean="0">
                <a:sym typeface="Wingdings" pitchFamily="2" charset="2"/>
              </a:rPr>
              <a:t> clone…</a:t>
            </a:r>
            <a:endParaRPr lang="zh-CN" altLang="en-US" sz="1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762100" y="2209832"/>
            <a:ext cx="678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将远程</a:t>
            </a:r>
            <a:r>
              <a:rPr lang="en-US" altLang="zh-CN" dirty="0" smtClean="0"/>
              <a:t>pub</a:t>
            </a:r>
            <a:r>
              <a:rPr lang="zh-CN" altLang="en-US" dirty="0" smtClean="0"/>
              <a:t>仓库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到本地</a:t>
            </a:r>
            <a:r>
              <a:rPr lang="en-US" altLang="zh-CN" dirty="0" smtClean="0"/>
              <a:t>E:/show/pub</a:t>
            </a:r>
            <a:r>
              <a:rPr lang="zh-CN" altLang="en-US" dirty="0" smtClean="0"/>
              <a:t>目录下</a:t>
            </a:r>
            <a:endParaRPr lang="zh-CN" altLang="en-US" dirty="0"/>
          </a:p>
        </p:txBody>
      </p:sp>
      <p:pic>
        <p:nvPicPr>
          <p:cNvPr id="20" name="图片 19" descr="CatchC2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308" y="3048010"/>
            <a:ext cx="4147823" cy="3524252"/>
          </a:xfrm>
          <a:prstGeom prst="rect">
            <a:avLst/>
          </a:prstGeom>
        </p:spPr>
      </p:pic>
      <p:pic>
        <p:nvPicPr>
          <p:cNvPr id="21" name="图片 20" descr="Catch599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396" y="3048010"/>
            <a:ext cx="4038494" cy="36769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409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2.Git</a:t>
            </a:r>
            <a:r>
              <a:rPr lang="zh-CN" altLang="en-US" dirty="0" smtClean="0"/>
              <a:t>使用过程</a:t>
            </a:r>
            <a:endParaRPr lang="zh-CN" altLang="en-US" dirty="0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762100" y="838268"/>
            <a:ext cx="7086602" cy="660400"/>
            <a:chOff x="1295400" y="2239963"/>
            <a:chExt cx="6942106" cy="660400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1295400" y="2263776"/>
              <a:ext cx="612722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algn="ctr">
                <a:defRPr/>
              </a:pPr>
              <a:endParaRPr lang="zh-CN" altLang="en-US" sz="1400" dirty="0">
                <a:latin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2001431" y="2239963"/>
              <a:ext cx="6236075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r>
                <a:rPr lang="en-US" altLang="zh-CN" sz="2000" dirty="0" err="1" smtClean="0">
                  <a:solidFill>
                    <a:srgbClr val="E60012"/>
                  </a:solidFill>
                  <a:latin typeface="微软雅黑" pitchFamily="34" charset="-122"/>
                </a:rPr>
                <a:t>EGit</a:t>
              </a:r>
              <a:r>
                <a:rPr lang="zh-CN" altLang="en-US" sz="2000" dirty="0" smtClean="0">
                  <a:solidFill>
                    <a:srgbClr val="E60012"/>
                  </a:solidFill>
                  <a:latin typeface="微软雅黑" pitchFamily="34" charset="-122"/>
                </a:rPr>
                <a:t>等工具的使用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1334281" y="2373239"/>
              <a:ext cx="931495" cy="400110"/>
            </a:xfrm>
            <a:prstGeom prst="rect">
              <a:avLst/>
            </a:prstGeom>
            <a:noFill/>
          </p:spPr>
          <p:txBody>
            <a:bodyPr wrap="square" numCol="2">
              <a:spAutoFit/>
            </a:bodyPr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2.2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5902" y="1764303"/>
            <a:ext cx="46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2.2.2 </a:t>
            </a:r>
            <a:r>
              <a:rPr lang="zh-CN" altLang="en-US" b="1" dirty="0" smtClean="0"/>
              <a:t>将</a:t>
            </a:r>
            <a:r>
              <a:rPr lang="en-US" altLang="zh-CN" b="1" dirty="0" smtClean="0"/>
              <a:t>pub</a:t>
            </a:r>
            <a:r>
              <a:rPr lang="zh-CN" altLang="en-US" b="1" dirty="0" smtClean="0"/>
              <a:t>仓库添加到</a:t>
            </a:r>
            <a:r>
              <a:rPr lang="en-US" altLang="zh-CN" b="1" dirty="0" smtClean="0"/>
              <a:t>eclipse</a:t>
            </a:r>
            <a:r>
              <a:rPr lang="zh-CN" altLang="en-US" b="1" dirty="0" smtClean="0"/>
              <a:t>中</a:t>
            </a:r>
          </a:p>
          <a:p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2100" y="2286030"/>
            <a:ext cx="6857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     打开</a:t>
            </a:r>
            <a:r>
              <a:rPr lang="en-US" altLang="zh-CN" sz="1400" dirty="0" smtClean="0"/>
              <a:t>Eclipse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Windows</a:t>
            </a:r>
            <a:r>
              <a:rPr lang="en-US" altLang="zh-CN" sz="1400" dirty="0" err="1" smtClean="0">
                <a:sym typeface="Wingdings" pitchFamily="2" charset="2"/>
              </a:rPr>
              <a:t>Show</a:t>
            </a:r>
            <a:r>
              <a:rPr lang="en-US" altLang="zh-CN" sz="1400" dirty="0" smtClean="0">
                <a:sym typeface="Wingdings" pitchFamily="2" charset="2"/>
              </a:rPr>
              <a:t> </a:t>
            </a:r>
            <a:r>
              <a:rPr lang="en-US" altLang="zh-CN" sz="1400" dirty="0" err="1" smtClean="0">
                <a:sym typeface="Wingdings" pitchFamily="2" charset="2"/>
              </a:rPr>
              <a:t>viewGit</a:t>
            </a:r>
            <a:r>
              <a:rPr lang="en-US" altLang="zh-CN" sz="1400" dirty="0" smtClean="0">
                <a:sym typeface="Wingdings" pitchFamily="2" charset="2"/>
              </a:rPr>
              <a:t> </a:t>
            </a:r>
            <a:r>
              <a:rPr lang="en-US" altLang="zh-CN" sz="1400" dirty="0" err="1" smtClean="0">
                <a:sym typeface="Wingdings" pitchFamily="2" charset="2"/>
              </a:rPr>
              <a:t>Repositores</a:t>
            </a:r>
            <a:r>
              <a:rPr lang="zh-CN" altLang="en-US" sz="1400" dirty="0" smtClean="0">
                <a:sym typeface="Wingdings" pitchFamily="2" charset="2"/>
              </a:rPr>
              <a:t>，点击</a:t>
            </a:r>
            <a:r>
              <a:rPr lang="en-US" altLang="zh-CN" sz="1400" dirty="0" err="1" smtClean="0">
                <a:sym typeface="Wingdings" pitchFamily="2" charset="2"/>
              </a:rPr>
              <a:t>Git</a:t>
            </a:r>
            <a:r>
              <a:rPr lang="en-US" altLang="zh-CN" sz="1400" dirty="0" smtClean="0">
                <a:sym typeface="Wingdings" pitchFamily="2" charset="2"/>
              </a:rPr>
              <a:t> </a:t>
            </a:r>
            <a:r>
              <a:rPr lang="en-US" altLang="zh-CN" sz="1400" dirty="0" err="1" smtClean="0">
                <a:sym typeface="Wingdings" pitchFamily="2" charset="2"/>
              </a:rPr>
              <a:t>Repositores</a:t>
            </a:r>
            <a:r>
              <a:rPr lang="zh-CN" altLang="en-US" sz="1400" dirty="0" smtClean="0">
                <a:sym typeface="Wingdings" pitchFamily="2" charset="2"/>
              </a:rPr>
              <a:t>面板   </a:t>
            </a:r>
            <a:endParaRPr lang="en-US" altLang="zh-CN" sz="1400" dirty="0" smtClean="0">
              <a:sym typeface="Wingdings" pitchFamily="2" charset="2"/>
            </a:endParaRPr>
          </a:p>
          <a:p>
            <a:r>
              <a:rPr lang="zh-CN" altLang="en-US" sz="1400" dirty="0" smtClean="0">
                <a:sym typeface="Wingdings" pitchFamily="2" charset="2"/>
              </a:rPr>
              <a:t>下的                                                      按钮：</a:t>
            </a:r>
            <a:endParaRPr lang="en-US" altLang="zh-CN" sz="1400" dirty="0" smtClean="0"/>
          </a:p>
        </p:txBody>
      </p:sp>
      <p:pic>
        <p:nvPicPr>
          <p:cNvPr id="16" name="图片 15" descr="CatchB0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88" y="2590822"/>
            <a:ext cx="2590732" cy="457200"/>
          </a:xfrm>
          <a:prstGeom prst="rect">
            <a:avLst/>
          </a:prstGeom>
        </p:spPr>
      </p:pic>
      <p:pic>
        <p:nvPicPr>
          <p:cNvPr id="17" name="图片 16" descr="Catch59B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22" y="838268"/>
            <a:ext cx="5095875" cy="5743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40953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2.Git</a:t>
            </a:r>
            <a:r>
              <a:rPr lang="zh-CN" altLang="en-US" dirty="0" smtClean="0"/>
              <a:t>使用过程</a:t>
            </a:r>
            <a:endParaRPr lang="zh-CN" altLang="en-US" dirty="0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762100" y="838268"/>
            <a:ext cx="7086602" cy="660400"/>
            <a:chOff x="1295400" y="2239963"/>
            <a:chExt cx="6942106" cy="660400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1295400" y="2263776"/>
              <a:ext cx="612722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algn="ctr">
                <a:defRPr/>
              </a:pPr>
              <a:endParaRPr lang="zh-CN" altLang="en-US" sz="1400" dirty="0">
                <a:latin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2001431" y="2239963"/>
              <a:ext cx="6236075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r>
                <a:rPr lang="en-US" altLang="zh-CN" sz="2000" dirty="0" err="1" smtClean="0">
                  <a:solidFill>
                    <a:srgbClr val="E60012"/>
                  </a:solidFill>
                  <a:latin typeface="微软雅黑" pitchFamily="34" charset="-122"/>
                </a:rPr>
                <a:t>EGit</a:t>
              </a:r>
              <a:r>
                <a:rPr lang="zh-CN" altLang="en-US" sz="2000" dirty="0" smtClean="0">
                  <a:solidFill>
                    <a:srgbClr val="E60012"/>
                  </a:solidFill>
                  <a:latin typeface="微软雅黑" pitchFamily="34" charset="-122"/>
                </a:rPr>
                <a:t>等工具的使用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1334281" y="2373239"/>
              <a:ext cx="931495" cy="400110"/>
            </a:xfrm>
            <a:prstGeom prst="rect">
              <a:avLst/>
            </a:prstGeom>
            <a:noFill/>
          </p:spPr>
          <p:txBody>
            <a:bodyPr wrap="square" numCol="2">
              <a:spAutoFit/>
            </a:bodyPr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2.2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5902" y="1764302"/>
            <a:ext cx="335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2.2.3  </a:t>
            </a:r>
            <a:r>
              <a:rPr lang="zh-CN" altLang="en-US" b="1" dirty="0" smtClean="0"/>
              <a:t>新建</a:t>
            </a:r>
            <a:r>
              <a:rPr lang="en-US" altLang="zh-CN" b="1" dirty="0" smtClean="0"/>
              <a:t>project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100" y="2209832"/>
            <a:ext cx="6857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Eclipse</a:t>
            </a:r>
            <a:r>
              <a:rPr lang="zh-CN" altLang="en-US" sz="1400" dirty="0" smtClean="0"/>
              <a:t>中，选择</a:t>
            </a:r>
            <a:r>
              <a:rPr lang="en-US" altLang="zh-CN" sz="1400" dirty="0" err="1" smtClean="0"/>
              <a:t>Windows</a:t>
            </a:r>
            <a:r>
              <a:rPr lang="en-US" altLang="zh-CN" sz="1400" dirty="0" err="1" smtClean="0">
                <a:sym typeface="Wingdings" pitchFamily="2" charset="2"/>
              </a:rPr>
              <a:t>Show</a:t>
            </a:r>
            <a:r>
              <a:rPr lang="en-US" altLang="zh-CN" sz="1400" dirty="0" smtClean="0">
                <a:sym typeface="Wingdings" pitchFamily="2" charset="2"/>
              </a:rPr>
              <a:t> </a:t>
            </a:r>
            <a:r>
              <a:rPr lang="en-US" altLang="zh-CN" sz="1400" dirty="0" err="1" smtClean="0">
                <a:sym typeface="Wingdings" pitchFamily="2" charset="2"/>
              </a:rPr>
              <a:t>viewPackage</a:t>
            </a:r>
            <a:r>
              <a:rPr lang="en-US" altLang="zh-CN" sz="1400" dirty="0" smtClean="0">
                <a:sym typeface="Wingdings" pitchFamily="2" charset="2"/>
              </a:rPr>
              <a:t> Explore</a:t>
            </a:r>
            <a:r>
              <a:rPr lang="zh-CN" altLang="en-US" sz="1400" dirty="0" smtClean="0">
                <a:sym typeface="Wingdings" pitchFamily="2" charset="2"/>
              </a:rPr>
              <a:t>，在</a:t>
            </a:r>
            <a:r>
              <a:rPr lang="en-US" altLang="zh-CN" sz="1400" dirty="0" smtClean="0">
                <a:sym typeface="Wingdings" pitchFamily="2" charset="2"/>
              </a:rPr>
              <a:t>Package Explore</a:t>
            </a:r>
            <a:r>
              <a:rPr lang="zh-CN" altLang="en-US" sz="1400" dirty="0" smtClean="0">
                <a:sym typeface="Wingdings" pitchFamily="2" charset="2"/>
              </a:rPr>
              <a:t>下选择</a:t>
            </a:r>
            <a:r>
              <a:rPr lang="en-US" altLang="zh-CN" sz="1400" dirty="0" smtClean="0">
                <a:sym typeface="Wingdings" pitchFamily="2" charset="2"/>
              </a:rPr>
              <a:t>NEW</a:t>
            </a:r>
            <a:r>
              <a:rPr lang="zh-CN" altLang="en-US" sz="1400" dirty="0" smtClean="0">
                <a:sym typeface="Wingdings" pitchFamily="2" charset="2"/>
              </a:rPr>
              <a:t>：</a:t>
            </a:r>
            <a:endParaRPr lang="en-US" altLang="zh-CN" sz="1400" dirty="0" smtClean="0"/>
          </a:p>
        </p:txBody>
      </p:sp>
      <p:pic>
        <p:nvPicPr>
          <p:cNvPr id="9" name="图片 8" descr="CatchB0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110" y="2590822"/>
            <a:ext cx="3886098" cy="3981470"/>
          </a:xfrm>
          <a:prstGeom prst="rect">
            <a:avLst/>
          </a:prstGeom>
        </p:spPr>
      </p:pic>
      <p:pic>
        <p:nvPicPr>
          <p:cNvPr id="10" name="图片 9" descr="Catch011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590822"/>
            <a:ext cx="4004620" cy="40385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409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9525" y="0"/>
            <a:ext cx="314325" cy="6858000"/>
          </a:xfrm>
          <a:prstGeom prst="rect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等腰三角形 5"/>
          <p:cNvSpPr/>
          <p:nvPr/>
        </p:nvSpPr>
        <p:spPr bwMode="auto">
          <a:xfrm rot="5400000">
            <a:off x="748600" y="1745456"/>
            <a:ext cx="265112" cy="219075"/>
          </a:xfrm>
          <a:prstGeom prst="triangle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1269" name="组合 8"/>
          <p:cNvGrpSpPr>
            <a:grpSpLocks/>
          </p:cNvGrpSpPr>
          <p:nvPr/>
        </p:nvGrpSpPr>
        <p:grpSpPr bwMode="auto">
          <a:xfrm>
            <a:off x="1295400" y="2343150"/>
            <a:ext cx="7086602" cy="660400"/>
            <a:chOff x="1295400" y="2239963"/>
            <a:chExt cx="6942106" cy="660400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295400" y="2263776"/>
              <a:ext cx="612722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algn="ctr">
                <a:defRPr/>
              </a:pPr>
              <a:endParaRPr lang="zh-CN" altLang="en-US" sz="1400">
                <a:latin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2001431" y="2239963"/>
              <a:ext cx="6236075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marL="92075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zh-CN" altLang="en-US" sz="2000" dirty="0" smtClean="0">
                  <a:solidFill>
                    <a:srgbClr val="E60012"/>
                  </a:solidFill>
                  <a:latin typeface="+mn-ea"/>
                </a:rPr>
                <a:t>使用过程</a:t>
              </a:r>
              <a: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  <a:t/>
              </a:r>
              <a:b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</a:b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1408925" y="2308226"/>
              <a:ext cx="385672" cy="523875"/>
            </a:xfrm>
            <a:prstGeom prst="rect">
              <a:avLst/>
            </a:prstGeom>
            <a:noFill/>
          </p:spPr>
          <p:txBody>
            <a:bodyPr wrap="none" numCol="2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1270" name="组合 7"/>
          <p:cNvGrpSpPr>
            <a:grpSpLocks/>
          </p:cNvGrpSpPr>
          <p:nvPr/>
        </p:nvGrpSpPr>
        <p:grpSpPr bwMode="auto">
          <a:xfrm>
            <a:off x="1295400" y="3162300"/>
            <a:ext cx="7086600" cy="660400"/>
            <a:chOff x="1295400" y="3184525"/>
            <a:chExt cx="7086500" cy="660400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295400" y="3208338"/>
              <a:ext cx="612766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algn="ctr">
                <a:defRPr/>
              </a:pPr>
              <a:endParaRPr lang="zh-CN" altLang="en-US" sz="1400">
                <a:latin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2001828" y="3184525"/>
              <a:ext cx="6380072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marL="92075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zh-CN" altLang="en-US" sz="2000" dirty="0" smtClean="0">
                  <a:solidFill>
                    <a:srgbClr val="E60012"/>
                  </a:solidFill>
                  <a:latin typeface="+mn-ea"/>
                </a:rPr>
                <a:t>使用注意事项</a:t>
              </a:r>
              <a: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  <a:t/>
              </a:r>
              <a:b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</a:b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1409698" y="3252788"/>
              <a:ext cx="384170" cy="523875"/>
            </a:xfrm>
            <a:prstGeom prst="rect">
              <a:avLst/>
            </a:prstGeom>
            <a:noFill/>
          </p:spPr>
          <p:txBody>
            <a:bodyPr wrap="none" numCol="2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1271" name="组合 6"/>
          <p:cNvGrpSpPr>
            <a:grpSpLocks/>
          </p:cNvGrpSpPr>
          <p:nvPr/>
        </p:nvGrpSpPr>
        <p:grpSpPr bwMode="auto">
          <a:xfrm>
            <a:off x="1295400" y="3981450"/>
            <a:ext cx="7086600" cy="660400"/>
            <a:chOff x="1295400" y="4129088"/>
            <a:chExt cx="7086500" cy="660400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1295400" y="4152901"/>
              <a:ext cx="612766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algn="ctr">
                <a:defRPr/>
              </a:pPr>
              <a:endParaRPr lang="zh-CN" altLang="en-US" sz="1400">
                <a:latin typeface="微软雅黑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2001828" y="4129088"/>
              <a:ext cx="6380072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marL="92075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zh-CN" altLang="en-US" sz="2000" dirty="0" smtClean="0">
                  <a:solidFill>
                    <a:srgbClr val="E60012"/>
                  </a:solidFill>
                  <a:latin typeface="+mn-ea"/>
                </a:rPr>
                <a:t>实际演示</a:t>
              </a:r>
              <a: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  <a:t/>
              </a:r>
              <a:b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</a:b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1409698" y="4197351"/>
              <a:ext cx="384170" cy="523875"/>
            </a:xfrm>
            <a:prstGeom prst="rect">
              <a:avLst/>
            </a:prstGeom>
            <a:noFill/>
          </p:spPr>
          <p:txBody>
            <a:bodyPr wrap="none" numCol="2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4</a:t>
              </a:r>
              <a:endPara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4" name="组合 8"/>
          <p:cNvGrpSpPr>
            <a:grpSpLocks/>
          </p:cNvGrpSpPr>
          <p:nvPr/>
        </p:nvGrpSpPr>
        <p:grpSpPr bwMode="auto">
          <a:xfrm>
            <a:off x="1295486" y="1524050"/>
            <a:ext cx="7086602" cy="660400"/>
            <a:chOff x="1295400" y="2239963"/>
            <a:chExt cx="6942106" cy="660400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1295400" y="2263776"/>
              <a:ext cx="612722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latin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2001431" y="2239963"/>
              <a:ext cx="6236075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marL="92075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zh-CN" altLang="en-US" sz="2000" dirty="0" smtClean="0">
                  <a:solidFill>
                    <a:srgbClr val="E60012"/>
                  </a:solidFill>
                  <a:latin typeface="+mn-ea"/>
                </a:rPr>
                <a:t>使用规范</a:t>
              </a:r>
              <a: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  <a:t/>
              </a:r>
              <a:b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</a:b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1408925" y="2308226"/>
              <a:ext cx="37719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2.Git</a:t>
            </a:r>
            <a:r>
              <a:rPr lang="zh-CN" altLang="en-US" dirty="0" smtClean="0"/>
              <a:t>使用过程</a:t>
            </a:r>
            <a:endParaRPr lang="zh-CN" altLang="en-US" dirty="0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762100" y="838268"/>
            <a:ext cx="7086602" cy="660400"/>
            <a:chOff x="1295400" y="2239963"/>
            <a:chExt cx="6942106" cy="660400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1295400" y="2263776"/>
              <a:ext cx="612722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algn="ctr">
                <a:defRPr/>
              </a:pPr>
              <a:endParaRPr lang="zh-CN" altLang="en-US" sz="1400" dirty="0">
                <a:latin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2001431" y="2239963"/>
              <a:ext cx="6236075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r>
                <a:rPr lang="en-US" altLang="zh-CN" sz="2000" dirty="0" err="1" smtClean="0">
                  <a:solidFill>
                    <a:srgbClr val="E60012"/>
                  </a:solidFill>
                  <a:latin typeface="微软雅黑" pitchFamily="34" charset="-122"/>
                </a:rPr>
                <a:t>EGit</a:t>
              </a:r>
              <a:r>
                <a:rPr lang="zh-CN" altLang="en-US" sz="2000" dirty="0" smtClean="0">
                  <a:solidFill>
                    <a:srgbClr val="E60012"/>
                  </a:solidFill>
                  <a:latin typeface="微软雅黑" pitchFamily="34" charset="-122"/>
                </a:rPr>
                <a:t>等工具的使用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1334281" y="2373239"/>
              <a:ext cx="931495" cy="400110"/>
            </a:xfrm>
            <a:prstGeom prst="rect">
              <a:avLst/>
            </a:prstGeom>
            <a:noFill/>
          </p:spPr>
          <p:txBody>
            <a:bodyPr wrap="square" numCol="2">
              <a:spAutoFit/>
            </a:bodyPr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2.2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5902" y="1764302"/>
            <a:ext cx="335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2.2.4  </a:t>
            </a:r>
            <a:r>
              <a:rPr lang="zh-CN" altLang="en-US" b="1" dirty="0" smtClean="0"/>
              <a:t>新建</a:t>
            </a:r>
            <a:r>
              <a:rPr lang="en-US" altLang="zh-CN" b="1" dirty="0" smtClean="0"/>
              <a:t>develop</a:t>
            </a:r>
            <a:r>
              <a:rPr lang="zh-CN" altLang="en-US" b="1" dirty="0" smtClean="0"/>
              <a:t>分支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100" y="2209832"/>
            <a:ext cx="6857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在</a:t>
            </a:r>
            <a:r>
              <a:rPr lang="en-US" altLang="zh-CN" sz="1400" dirty="0" err="1" smtClean="0">
                <a:sym typeface="Wingdings" pitchFamily="2" charset="2"/>
              </a:rPr>
              <a:t>Git</a:t>
            </a:r>
            <a:r>
              <a:rPr lang="en-US" altLang="zh-CN" sz="1400" dirty="0" smtClean="0">
                <a:sym typeface="Wingdings" pitchFamily="2" charset="2"/>
              </a:rPr>
              <a:t> </a:t>
            </a:r>
            <a:r>
              <a:rPr lang="en-US" altLang="zh-CN" sz="1400" dirty="0" err="1" smtClean="0">
                <a:sym typeface="Wingdings" pitchFamily="2" charset="2"/>
              </a:rPr>
              <a:t>Repositores</a:t>
            </a:r>
            <a:r>
              <a:rPr lang="zh-CN" altLang="en-US" sz="1400" dirty="0" smtClean="0">
                <a:sym typeface="Wingdings" pitchFamily="2" charset="2"/>
              </a:rPr>
              <a:t>面板下：</a:t>
            </a:r>
            <a:endParaRPr lang="en-US" altLang="zh-CN" sz="1400" dirty="0" smtClean="0"/>
          </a:p>
        </p:txBody>
      </p:sp>
      <p:pic>
        <p:nvPicPr>
          <p:cNvPr id="11" name="图片 10" descr="Catch894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714" y="2514624"/>
            <a:ext cx="4019550" cy="4114692"/>
          </a:xfrm>
          <a:prstGeom prst="rect">
            <a:avLst/>
          </a:prstGeom>
        </p:spPr>
      </p:pic>
      <p:pic>
        <p:nvPicPr>
          <p:cNvPr id="12" name="图片 11" descr="CatchDE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2" y="2514624"/>
            <a:ext cx="4286268" cy="41146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409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2.Git</a:t>
            </a:r>
            <a:r>
              <a:rPr lang="zh-CN" altLang="en-US" dirty="0" smtClean="0"/>
              <a:t>使用过程</a:t>
            </a:r>
            <a:endParaRPr lang="zh-CN" altLang="en-US" dirty="0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762100" y="838268"/>
            <a:ext cx="7086602" cy="660400"/>
            <a:chOff x="1295400" y="2239963"/>
            <a:chExt cx="6942106" cy="660400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1295400" y="2263776"/>
              <a:ext cx="612722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algn="ctr">
                <a:defRPr/>
              </a:pPr>
              <a:endParaRPr lang="zh-CN" altLang="en-US" sz="1400" dirty="0">
                <a:latin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2001431" y="2239963"/>
              <a:ext cx="6236075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r>
                <a:rPr lang="en-US" altLang="zh-CN" sz="2000" dirty="0" err="1" smtClean="0">
                  <a:solidFill>
                    <a:srgbClr val="E60012"/>
                  </a:solidFill>
                  <a:latin typeface="微软雅黑" pitchFamily="34" charset="-122"/>
                </a:rPr>
                <a:t>EGit</a:t>
              </a:r>
              <a:r>
                <a:rPr lang="zh-CN" altLang="en-US" sz="2000" dirty="0" smtClean="0">
                  <a:solidFill>
                    <a:srgbClr val="E60012"/>
                  </a:solidFill>
                  <a:latin typeface="微软雅黑" pitchFamily="34" charset="-122"/>
                </a:rPr>
                <a:t>等工具的使用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1334281" y="2373239"/>
              <a:ext cx="931495" cy="400110"/>
            </a:xfrm>
            <a:prstGeom prst="rect">
              <a:avLst/>
            </a:prstGeom>
            <a:noFill/>
          </p:spPr>
          <p:txBody>
            <a:bodyPr wrap="square" numCol="2">
              <a:spAutoFit/>
            </a:bodyPr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2.2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5902" y="1764302"/>
            <a:ext cx="685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2.2.5  checkout</a:t>
            </a:r>
            <a:r>
              <a:rPr lang="zh-CN" altLang="en-US" b="1" dirty="0" smtClean="0"/>
              <a:t>到</a:t>
            </a:r>
            <a:r>
              <a:rPr lang="en-US" altLang="zh-CN" b="1" dirty="0" smtClean="0"/>
              <a:t>develop</a:t>
            </a:r>
            <a:r>
              <a:rPr lang="zh-CN" altLang="en-US" b="1" dirty="0" smtClean="0"/>
              <a:t>分支并删除</a:t>
            </a:r>
            <a:r>
              <a:rPr lang="en-US" altLang="zh-CN" b="1" dirty="0" smtClean="0"/>
              <a:t>master</a:t>
            </a:r>
            <a:r>
              <a:rPr lang="zh-CN" altLang="en-US" b="1" dirty="0" smtClean="0"/>
              <a:t>分支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100" y="2209832"/>
            <a:ext cx="6857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在</a:t>
            </a:r>
            <a:r>
              <a:rPr lang="en-US" altLang="zh-CN" sz="1400" dirty="0" err="1" smtClean="0">
                <a:sym typeface="Wingdings" pitchFamily="2" charset="2"/>
              </a:rPr>
              <a:t>Git</a:t>
            </a:r>
            <a:r>
              <a:rPr lang="en-US" altLang="zh-CN" sz="1400" dirty="0" smtClean="0">
                <a:sym typeface="Wingdings" pitchFamily="2" charset="2"/>
              </a:rPr>
              <a:t> </a:t>
            </a:r>
            <a:r>
              <a:rPr lang="en-US" altLang="zh-CN" sz="1400" dirty="0" err="1" smtClean="0">
                <a:sym typeface="Wingdings" pitchFamily="2" charset="2"/>
              </a:rPr>
              <a:t>Repositores</a:t>
            </a:r>
            <a:r>
              <a:rPr lang="zh-CN" altLang="en-US" sz="1400" dirty="0" smtClean="0">
                <a:sym typeface="Wingdings" pitchFamily="2" charset="2"/>
              </a:rPr>
              <a:t>面板下：</a:t>
            </a:r>
            <a:endParaRPr lang="en-US" altLang="zh-CN" sz="1400" dirty="0" smtClean="0"/>
          </a:p>
        </p:txBody>
      </p:sp>
      <p:pic>
        <p:nvPicPr>
          <p:cNvPr id="13" name="图片 12" descr="Catch505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40" y="2209832"/>
            <a:ext cx="3533775" cy="4476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40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9525" y="0"/>
            <a:ext cx="314325" cy="6858000"/>
          </a:xfrm>
          <a:prstGeom prst="rect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等腰三角形 5"/>
          <p:cNvSpPr/>
          <p:nvPr/>
        </p:nvSpPr>
        <p:spPr bwMode="auto">
          <a:xfrm rot="5400000">
            <a:off x="748600" y="3375821"/>
            <a:ext cx="265112" cy="219075"/>
          </a:xfrm>
          <a:prstGeom prst="triangle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295400" y="2343150"/>
            <a:ext cx="7086602" cy="660400"/>
            <a:chOff x="1295400" y="2239963"/>
            <a:chExt cx="6942106" cy="660400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295400" y="2263776"/>
              <a:ext cx="612722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algn="ctr">
                <a:defRPr/>
              </a:pPr>
              <a:endParaRPr lang="zh-CN" altLang="en-US" sz="1400">
                <a:latin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2001431" y="2239963"/>
              <a:ext cx="6236075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marL="92075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en-US" altLang="zh-CN" sz="2000" dirty="0" err="1" smtClean="0">
                  <a:solidFill>
                    <a:srgbClr val="E60012"/>
                  </a:solidFill>
                  <a:latin typeface="+mn-ea"/>
                </a:rPr>
                <a:t>Git</a:t>
              </a:r>
              <a:r>
                <a:rPr lang="zh-CN" altLang="en-US" sz="2000" dirty="0" smtClean="0">
                  <a:solidFill>
                    <a:srgbClr val="E60012"/>
                  </a:solidFill>
                  <a:latin typeface="+mn-ea"/>
                </a:rPr>
                <a:t>管理操作过程</a:t>
              </a:r>
              <a: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  <a:t/>
              </a:r>
              <a:b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</a:b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1408925" y="2308226"/>
              <a:ext cx="385672" cy="523875"/>
            </a:xfrm>
            <a:prstGeom prst="rect">
              <a:avLst/>
            </a:prstGeom>
            <a:noFill/>
          </p:spPr>
          <p:txBody>
            <a:bodyPr wrap="none" numCol="2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1295400" y="3162300"/>
            <a:ext cx="7086600" cy="660400"/>
            <a:chOff x="1295400" y="3184525"/>
            <a:chExt cx="7086500" cy="660400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295400" y="3208338"/>
              <a:ext cx="612766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algn="ctr">
                <a:defRPr/>
              </a:pPr>
              <a:endParaRPr lang="zh-CN" altLang="en-US" sz="1400">
                <a:latin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2001828" y="3184525"/>
              <a:ext cx="6380072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marL="92075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zh-CN" altLang="en-US" sz="2000" dirty="0" smtClean="0">
                  <a:solidFill>
                    <a:srgbClr val="E60012"/>
                  </a:solidFill>
                  <a:latin typeface="+mn-ea"/>
                </a:rPr>
                <a:t>使用注意事项</a:t>
              </a:r>
              <a: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  <a:t/>
              </a:r>
              <a:b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</a:b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1409698" y="3252788"/>
              <a:ext cx="384170" cy="523875"/>
            </a:xfrm>
            <a:prstGeom prst="rect">
              <a:avLst/>
            </a:prstGeom>
            <a:noFill/>
          </p:spPr>
          <p:txBody>
            <a:bodyPr wrap="none" numCol="2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1295400" y="3981450"/>
            <a:ext cx="7086600" cy="660400"/>
            <a:chOff x="1295400" y="4129088"/>
            <a:chExt cx="7086500" cy="660400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1295400" y="4152901"/>
              <a:ext cx="612766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algn="ctr">
                <a:defRPr/>
              </a:pPr>
              <a:endParaRPr lang="zh-CN" altLang="en-US" sz="1400">
                <a:latin typeface="微软雅黑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2001828" y="4129088"/>
              <a:ext cx="6380072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marL="92075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zh-CN" altLang="en-US" sz="2000" dirty="0" smtClean="0">
                  <a:solidFill>
                    <a:srgbClr val="E60012"/>
                  </a:solidFill>
                  <a:latin typeface="+mn-ea"/>
                </a:rPr>
                <a:t>实际演示</a:t>
              </a:r>
              <a: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  <a:t/>
              </a:r>
              <a:b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</a:b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1409698" y="4197351"/>
              <a:ext cx="384170" cy="523875"/>
            </a:xfrm>
            <a:prstGeom prst="rect">
              <a:avLst/>
            </a:prstGeom>
            <a:noFill/>
          </p:spPr>
          <p:txBody>
            <a:bodyPr wrap="none" numCol="2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4</a:t>
              </a:r>
              <a:endPara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5" name="组合 8"/>
          <p:cNvGrpSpPr>
            <a:grpSpLocks/>
          </p:cNvGrpSpPr>
          <p:nvPr/>
        </p:nvGrpSpPr>
        <p:grpSpPr bwMode="auto">
          <a:xfrm>
            <a:off x="1295486" y="1524050"/>
            <a:ext cx="7086602" cy="660400"/>
            <a:chOff x="1295400" y="2239963"/>
            <a:chExt cx="6942106" cy="660400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1295400" y="2263776"/>
              <a:ext cx="612722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latin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2001431" y="2239963"/>
              <a:ext cx="6236075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marL="92075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zh-CN" altLang="en-US" sz="2000" dirty="0" smtClean="0">
                  <a:solidFill>
                    <a:srgbClr val="E60012"/>
                  </a:solidFill>
                  <a:latin typeface="+mn-ea"/>
                </a:rPr>
                <a:t>使用规范</a:t>
              </a:r>
              <a: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  <a:t/>
              </a:r>
              <a:b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</a:b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1408925" y="2308226"/>
              <a:ext cx="37719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使用注意事项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9288" y="1219258"/>
            <a:ext cx="60196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</a:pPr>
            <a:r>
              <a:rPr lang="en-US" altLang="zh-CN" dirty="0" smtClean="0"/>
              <a:t>a.</a:t>
            </a:r>
            <a:r>
              <a:rPr lang="zh-CN" altLang="en-US" dirty="0" smtClean="0"/>
              <a:t>不要将本地分支传到远程仓库上</a:t>
            </a:r>
            <a:endParaRPr lang="en-US" altLang="zh-CN" dirty="0" smtClean="0"/>
          </a:p>
          <a:p>
            <a:pPr marL="342900" indent="-342900">
              <a:buClr>
                <a:srgbClr val="FF0000"/>
              </a:buClr>
            </a:pPr>
            <a:endParaRPr lang="en-US" altLang="zh-CN" dirty="0" smtClean="0"/>
          </a:p>
          <a:p>
            <a:pPr marL="342900" indent="-342900">
              <a:buClr>
                <a:srgbClr val="FF0000"/>
              </a:buClr>
            </a:pPr>
            <a:r>
              <a:rPr lang="en-US" altLang="zh-CN" dirty="0" smtClean="0"/>
              <a:t>b.</a:t>
            </a:r>
            <a:r>
              <a:rPr lang="zh-CN" altLang="en-US" dirty="0" smtClean="0"/>
              <a:t>在将特色分支合并到本地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分支之前，应先将远程</a:t>
            </a:r>
            <a:endParaRPr lang="en-US" altLang="zh-CN" dirty="0" smtClean="0"/>
          </a:p>
          <a:p>
            <a:pPr marL="342900" indent="-342900">
              <a:buClr>
                <a:srgbClr val="FF0000"/>
              </a:buClr>
            </a:pPr>
            <a:r>
              <a:rPr lang="en-US" altLang="zh-CN" dirty="0" smtClean="0"/>
              <a:t>    develop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到本地，保证本地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分支跟远程</a:t>
            </a:r>
            <a:endParaRPr lang="en-US" altLang="zh-CN" dirty="0" smtClean="0"/>
          </a:p>
          <a:p>
            <a:pPr marL="342900" indent="-342900">
              <a:buClr>
                <a:srgbClr val="FF0000"/>
              </a:buClr>
            </a:pPr>
            <a:r>
              <a:rPr lang="en-US" altLang="zh-CN" dirty="0" smtClean="0"/>
              <a:t>    </a:t>
            </a:r>
            <a:r>
              <a:rPr lang="zh-CN" altLang="en-US" dirty="0" smtClean="0"/>
              <a:t>仓库同步</a:t>
            </a:r>
            <a:endParaRPr lang="en-US" altLang="zh-CN" dirty="0" smtClean="0"/>
          </a:p>
          <a:p>
            <a:pPr marL="342900" indent="-342900">
              <a:buClr>
                <a:srgbClr val="FF0000"/>
              </a:buClr>
            </a:pPr>
            <a:endParaRPr lang="en-US" altLang="zh-CN" dirty="0" smtClean="0"/>
          </a:p>
          <a:p>
            <a:pPr marL="342900" indent="-342900">
              <a:buClr>
                <a:srgbClr val="FF0000"/>
              </a:buClr>
            </a:pPr>
            <a:r>
              <a:rPr lang="en-US" altLang="zh-CN" dirty="0" smtClean="0"/>
              <a:t>c.</a:t>
            </a:r>
            <a:r>
              <a:rPr lang="zh-CN" altLang="en-US" dirty="0" smtClean="0"/>
              <a:t>不要向远程仓库的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分支上进行</a:t>
            </a:r>
            <a:r>
              <a:rPr lang="en-US" altLang="zh-CN" dirty="0" smtClean="0"/>
              <a:t>push</a:t>
            </a:r>
          </a:p>
          <a:p>
            <a:pPr marL="342900" indent="-342900">
              <a:buClr>
                <a:srgbClr val="FF0000"/>
              </a:buClr>
            </a:pPr>
            <a:endParaRPr lang="en-US" altLang="zh-CN" dirty="0" smtClean="0"/>
          </a:p>
          <a:p>
            <a:pPr marL="342900" indent="-342900">
              <a:buClr>
                <a:srgbClr val="FF0000"/>
              </a:buClr>
            </a:pPr>
            <a:r>
              <a:rPr lang="en-US" altLang="zh-CN" dirty="0" smtClean="0"/>
              <a:t>d.</a:t>
            </a:r>
            <a:r>
              <a:rPr lang="zh-CN" altLang="en-US" dirty="0" smtClean="0"/>
              <a:t>在特色分支上进行代码进行增、删、改操作后，必须先</a:t>
            </a:r>
            <a:endParaRPr lang="en-US" altLang="zh-CN" dirty="0" smtClean="0"/>
          </a:p>
          <a:p>
            <a:pPr marL="342900" indent="-342900">
              <a:buClr>
                <a:srgbClr val="FF0000"/>
              </a:buClr>
            </a:pPr>
            <a:r>
              <a:rPr lang="en-US" altLang="zh-CN" dirty="0" smtClean="0"/>
              <a:t>    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操作，然后才能进行分支的合并等活动</a:t>
            </a:r>
            <a:endParaRPr lang="en-US" altLang="zh-CN" dirty="0" smtClean="0"/>
          </a:p>
          <a:p>
            <a:pPr marL="342900" indent="-342900">
              <a:buClr>
                <a:srgbClr val="FF0000"/>
              </a:buClr>
            </a:pPr>
            <a:endParaRPr lang="en-US" altLang="zh-CN" dirty="0" smtClean="0"/>
          </a:p>
          <a:p>
            <a:pPr marL="342900" indent="-342900">
              <a:buClr>
                <a:srgbClr val="FF0000"/>
              </a:buClr>
            </a:pPr>
            <a:r>
              <a:rPr lang="en-US" altLang="zh-CN" dirty="0" smtClean="0"/>
              <a:t>e.</a:t>
            </a:r>
            <a:r>
              <a:rPr lang="zh-CN" altLang="en-US" dirty="0" smtClean="0"/>
              <a:t>将特色分支合并到本地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分支后，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不到远程仓</a:t>
            </a:r>
            <a:endParaRPr lang="en-US" altLang="zh-CN" dirty="0" smtClean="0"/>
          </a:p>
          <a:p>
            <a:pPr marL="342900" indent="-342900">
              <a:buClr>
                <a:srgbClr val="FF0000"/>
              </a:buClr>
            </a:pPr>
            <a:r>
              <a:rPr lang="en-US" altLang="zh-CN" dirty="0" smtClean="0"/>
              <a:t>    </a:t>
            </a:r>
            <a:r>
              <a:rPr lang="zh-CN" altLang="en-US" dirty="0" smtClean="0"/>
              <a:t>库，遇到这种情况时，应再将远程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到本</a:t>
            </a:r>
            <a:endParaRPr lang="en-US" altLang="zh-CN" dirty="0" smtClean="0"/>
          </a:p>
          <a:p>
            <a:pPr marL="342900" indent="-342900">
              <a:buClr>
                <a:srgbClr val="FF0000"/>
              </a:buClr>
            </a:pPr>
            <a:r>
              <a:rPr lang="en-US" altLang="zh-CN" dirty="0" smtClean="0"/>
              <a:t>    </a:t>
            </a:r>
            <a:r>
              <a:rPr lang="zh-CN" altLang="en-US" dirty="0" smtClean="0"/>
              <a:t>地，然后再进行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342900" indent="-342900">
              <a:buClr>
                <a:srgbClr val="FF0000"/>
              </a:buClr>
            </a:pPr>
            <a:endParaRPr lang="en-US" altLang="zh-CN" dirty="0" smtClean="0"/>
          </a:p>
          <a:p>
            <a:pPr marL="342900" indent="-342900">
              <a:buClr>
                <a:srgbClr val="FF0000"/>
              </a:buClr>
            </a:pPr>
            <a:endParaRPr lang="en-US" altLang="zh-CN" dirty="0" smtClean="0"/>
          </a:p>
          <a:p>
            <a:pPr marL="342900" indent="-342900">
              <a:buClr>
                <a:srgbClr val="FF0000"/>
              </a:buClr>
            </a:pPr>
            <a:endParaRPr lang="en-US" altLang="zh-CN" dirty="0" smtClean="0"/>
          </a:p>
          <a:p>
            <a:pPr marL="342900" indent="-342900">
              <a:buClr>
                <a:srgbClr val="FF0000"/>
              </a:buClr>
            </a:pPr>
            <a:endParaRPr lang="en-US" altLang="zh-CN" dirty="0" smtClean="0"/>
          </a:p>
          <a:p>
            <a:pPr marL="342900" indent="-342900">
              <a:buClr>
                <a:srgbClr val="FF0000"/>
              </a:buClr>
            </a:pPr>
            <a:endParaRPr lang="en-US" altLang="zh-CN" dirty="0" smtClean="0"/>
          </a:p>
          <a:p>
            <a:pPr marL="342900" indent="-342900">
              <a:buClr>
                <a:srgbClr val="FF0000"/>
              </a:buClr>
            </a:pPr>
            <a:endParaRPr lang="en-US" altLang="zh-CN" dirty="0" smtClean="0"/>
          </a:p>
          <a:p>
            <a:pPr marL="342900" indent="-342900">
              <a:buClr>
                <a:srgbClr val="FF0000"/>
              </a:buClr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340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9525" y="0"/>
            <a:ext cx="314325" cy="6858000"/>
          </a:xfrm>
          <a:prstGeom prst="rect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等腰三角形 5"/>
          <p:cNvSpPr/>
          <p:nvPr/>
        </p:nvSpPr>
        <p:spPr bwMode="auto">
          <a:xfrm rot="5400000">
            <a:off x="748600" y="4177480"/>
            <a:ext cx="265112" cy="219075"/>
          </a:xfrm>
          <a:prstGeom prst="triangle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295400" y="2343150"/>
            <a:ext cx="7086602" cy="660400"/>
            <a:chOff x="1295400" y="2239963"/>
            <a:chExt cx="6942106" cy="660400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295400" y="2263776"/>
              <a:ext cx="612722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algn="ctr">
                <a:defRPr/>
              </a:pPr>
              <a:endParaRPr lang="zh-CN" altLang="en-US" sz="1400">
                <a:latin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2001431" y="2239963"/>
              <a:ext cx="6236075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marL="92075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en-US" altLang="zh-CN" sz="2000" dirty="0" err="1" smtClean="0">
                  <a:solidFill>
                    <a:srgbClr val="E60012"/>
                  </a:solidFill>
                  <a:latin typeface="+mn-ea"/>
                </a:rPr>
                <a:t>Git</a:t>
              </a:r>
              <a:r>
                <a:rPr lang="zh-CN" altLang="en-US" sz="2000" dirty="0" smtClean="0">
                  <a:solidFill>
                    <a:srgbClr val="E60012"/>
                  </a:solidFill>
                  <a:latin typeface="+mn-ea"/>
                </a:rPr>
                <a:t>管理操作过程</a:t>
              </a:r>
              <a: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  <a:t/>
              </a:r>
              <a:b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</a:b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1408925" y="2308226"/>
              <a:ext cx="385672" cy="523875"/>
            </a:xfrm>
            <a:prstGeom prst="rect">
              <a:avLst/>
            </a:prstGeom>
            <a:noFill/>
          </p:spPr>
          <p:txBody>
            <a:bodyPr wrap="none" numCol="2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1295400" y="3162300"/>
            <a:ext cx="7086600" cy="660400"/>
            <a:chOff x="1295400" y="3184525"/>
            <a:chExt cx="7086500" cy="660400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295400" y="3208338"/>
              <a:ext cx="612766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algn="ctr">
                <a:defRPr/>
              </a:pPr>
              <a:endParaRPr lang="zh-CN" altLang="en-US" sz="1400">
                <a:latin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2001828" y="3184525"/>
              <a:ext cx="6380072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marL="92075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zh-CN" altLang="en-US" sz="2000" dirty="0" smtClean="0">
                  <a:solidFill>
                    <a:srgbClr val="E60012"/>
                  </a:solidFill>
                  <a:latin typeface="+mn-ea"/>
                </a:rPr>
                <a:t>使用注意事项</a:t>
              </a:r>
              <a: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  <a:t/>
              </a:r>
              <a:b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</a:b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1409698" y="3252788"/>
              <a:ext cx="384170" cy="523875"/>
            </a:xfrm>
            <a:prstGeom prst="rect">
              <a:avLst/>
            </a:prstGeom>
            <a:noFill/>
          </p:spPr>
          <p:txBody>
            <a:bodyPr wrap="none" numCol="2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1295400" y="3981450"/>
            <a:ext cx="7086600" cy="660400"/>
            <a:chOff x="1295400" y="4129088"/>
            <a:chExt cx="7086500" cy="660400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1295400" y="4152901"/>
              <a:ext cx="612766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algn="ctr">
                <a:defRPr/>
              </a:pPr>
              <a:endParaRPr lang="zh-CN" altLang="en-US" sz="1400">
                <a:latin typeface="微软雅黑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2001828" y="4129088"/>
              <a:ext cx="6380072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marL="92075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zh-CN" altLang="en-US" sz="2000" dirty="0" smtClean="0">
                  <a:solidFill>
                    <a:srgbClr val="E60012"/>
                  </a:solidFill>
                  <a:latin typeface="+mn-ea"/>
                </a:rPr>
                <a:t>实际演示</a:t>
              </a:r>
              <a: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  <a:t/>
              </a:r>
              <a:b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</a:b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1409698" y="4197351"/>
              <a:ext cx="384170" cy="523875"/>
            </a:xfrm>
            <a:prstGeom prst="rect">
              <a:avLst/>
            </a:prstGeom>
            <a:noFill/>
          </p:spPr>
          <p:txBody>
            <a:bodyPr wrap="none" numCol="2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4</a:t>
              </a:r>
              <a:endPara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5" name="组合 8"/>
          <p:cNvGrpSpPr>
            <a:grpSpLocks/>
          </p:cNvGrpSpPr>
          <p:nvPr/>
        </p:nvGrpSpPr>
        <p:grpSpPr bwMode="auto">
          <a:xfrm>
            <a:off x="1295486" y="1524050"/>
            <a:ext cx="7086602" cy="660400"/>
            <a:chOff x="1295400" y="2239963"/>
            <a:chExt cx="6942106" cy="660400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1295400" y="2263776"/>
              <a:ext cx="612722" cy="612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6001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latin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2001431" y="2239963"/>
              <a:ext cx="6236075" cy="66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anchor="ctr"/>
            <a:lstStyle/>
            <a:p>
              <a:pPr marL="92075" defTabSz="800100">
                <a:lnSpc>
                  <a:spcPct val="150000"/>
                </a:lnSpc>
                <a:spcAft>
                  <a:spcPct val="35000"/>
                </a:spcAft>
                <a:defRPr/>
              </a:pPr>
              <a:r>
                <a:rPr lang="zh-CN" altLang="en-US" sz="2000" dirty="0" smtClean="0">
                  <a:solidFill>
                    <a:srgbClr val="E60012"/>
                  </a:solidFill>
                  <a:latin typeface="+mn-ea"/>
                </a:rPr>
                <a:t>使用规范</a:t>
              </a:r>
              <a: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  <a:t/>
              </a:r>
              <a:br>
                <a:rPr lang="en-US" altLang="zh-CN" sz="1200" dirty="0">
                  <a:solidFill>
                    <a:srgbClr val="E60012"/>
                  </a:solidFill>
                  <a:latin typeface="微软雅黑" pitchFamily="34" charset="-122"/>
                </a:rPr>
              </a:b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1408925" y="2308226"/>
              <a:ext cx="37719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实际演示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72" y="2286030"/>
            <a:ext cx="50290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solidFill>
                  <a:srgbClr val="C00000"/>
                </a:solidFill>
              </a:rPr>
              <a:t>演    示</a:t>
            </a:r>
            <a:endParaRPr lang="zh-CN" altLang="en-US" sz="8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40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288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标题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代码管理工具使用规范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80" y="1371654"/>
            <a:ext cx="4419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工具的选择 </a:t>
            </a:r>
            <a:r>
              <a:rPr lang="en-US" altLang="zh-CN" b="1" dirty="0" smtClean="0"/>
              <a:t>:</a:t>
            </a:r>
          </a:p>
          <a:p>
            <a:pPr>
              <a:buFont typeface="Wingdings" pitchFamily="2" charset="2"/>
              <a:buChar char="u"/>
            </a:pPr>
            <a:endParaRPr lang="zh-CN" altLang="en-US" b="1" dirty="0" smtClean="0"/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dirty="0" smtClean="0"/>
              <a:t>选择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作为代码管理工具平台</a:t>
            </a:r>
            <a:endParaRPr lang="en-US" altLang="zh-CN" dirty="0" smtClean="0"/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endParaRPr lang="zh-CN" alt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dirty="0" smtClean="0"/>
              <a:t>选用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作为服务器端管理工具</a:t>
            </a:r>
            <a:endParaRPr lang="en-US" altLang="zh-CN" dirty="0" smtClean="0"/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endParaRPr lang="zh-CN" alt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dirty="0" smtClean="0"/>
              <a:t>选择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作为客户端管理工具 </a:t>
            </a:r>
            <a:endParaRPr lang="en-US" altLang="zh-CN" dirty="0" smtClean="0"/>
          </a:p>
          <a:p>
            <a:pPr>
              <a:buClr>
                <a:srgbClr val="C00000"/>
              </a:buClr>
            </a:pPr>
            <a:endParaRPr lang="zh-CN" altLang="en-US" dirty="0" smtClean="0"/>
          </a:p>
        </p:txBody>
      </p:sp>
      <p:sp>
        <p:nvSpPr>
          <p:cNvPr id="27" name="矩形 26"/>
          <p:cNvSpPr/>
          <p:nvPr/>
        </p:nvSpPr>
        <p:spPr>
          <a:xfrm>
            <a:off x="1524080" y="388618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/>
              <a:t>管理模式：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 smtClean="0"/>
              <a:t>主服务器模式</a:t>
            </a:r>
            <a:endParaRPr lang="en-US" altLang="zh-CN" dirty="0" smtClean="0"/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endParaRPr lang="en-US" altLang="zh-CN" dirty="0" smtClean="0"/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 smtClean="0"/>
              <a:t>主开发者模式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82586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1.Git</a:t>
            </a:r>
            <a:r>
              <a:rPr lang="zh-CN" altLang="en-US" dirty="0" smtClean="0"/>
              <a:t>代码管理工具使用规范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714" y="1447852"/>
            <a:ext cx="82293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</a:pPr>
            <a:r>
              <a:rPr lang="zh-CN" altLang="en-US" b="1" dirty="0" smtClean="0"/>
              <a:t>主服务器模式</a:t>
            </a:r>
          </a:p>
          <a:p>
            <a:pPr marL="342900" indent="-342900">
              <a:buClr>
                <a:srgbClr val="FF0000"/>
              </a:buClr>
            </a:pPr>
            <a:endParaRPr lang="en-US" altLang="zh-CN" dirty="0" smtClean="0"/>
          </a:p>
          <a:p>
            <a:pPr marL="342900" indent="-342900">
              <a:buClr>
                <a:srgbClr val="FF0000"/>
              </a:buClr>
            </a:pPr>
            <a:r>
              <a:rPr lang="en-US" altLang="zh-CN" dirty="0" smtClean="0"/>
              <a:t>a.</a:t>
            </a:r>
            <a:r>
              <a:rPr lang="zh-CN" altLang="en-US" dirty="0" smtClean="0"/>
              <a:t>克隆仓库中的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分支到本</a:t>
            </a:r>
            <a:endParaRPr lang="en-US" altLang="zh-CN" dirty="0" smtClean="0"/>
          </a:p>
          <a:p>
            <a:pPr marL="342900" indent="-342900">
              <a:buClr>
                <a:srgbClr val="FF0000"/>
              </a:buClr>
            </a:pPr>
            <a:r>
              <a:rPr lang="en-US" altLang="zh-CN" dirty="0" smtClean="0"/>
              <a:t>   </a:t>
            </a:r>
            <a:r>
              <a:rPr lang="zh-CN" altLang="en-US" dirty="0" smtClean="0"/>
              <a:t>地机器 </a:t>
            </a:r>
          </a:p>
          <a:p>
            <a:pPr marL="342900" indent="-342900">
              <a:buClr>
                <a:srgbClr val="FF0000"/>
              </a:buClr>
            </a:pPr>
            <a:endParaRPr lang="en-US" altLang="zh-CN" dirty="0" smtClean="0"/>
          </a:p>
          <a:p>
            <a:pPr marL="342900" indent="-342900">
              <a:buClr>
                <a:srgbClr val="FF0000"/>
              </a:buClr>
            </a:pPr>
            <a:r>
              <a:rPr lang="en-US" altLang="zh-CN" dirty="0" smtClean="0"/>
              <a:t>b.</a:t>
            </a:r>
            <a:r>
              <a:rPr lang="zh-CN" altLang="en-US" dirty="0" smtClean="0"/>
              <a:t>在本地的机器上创建特性分支进</a:t>
            </a:r>
            <a:endParaRPr lang="en-US" altLang="zh-CN" dirty="0" smtClean="0"/>
          </a:p>
          <a:p>
            <a:pPr marL="342900" indent="-342900">
              <a:buClr>
                <a:srgbClr val="FF0000"/>
              </a:buClr>
            </a:pPr>
            <a:r>
              <a:rPr lang="en-US" altLang="zh-CN" dirty="0" smtClean="0"/>
              <a:t>   </a:t>
            </a:r>
            <a:r>
              <a:rPr lang="zh-CN" altLang="en-US" dirty="0" smtClean="0"/>
              <a:t>行代码开发并及时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 把服务器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分支的最新代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码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到自己的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分支，</a:t>
            </a:r>
            <a:endParaRPr lang="en-US" altLang="zh-CN" dirty="0" smtClean="0"/>
          </a:p>
          <a:p>
            <a:r>
              <a:rPr lang="en-US" altLang="zh-CN" dirty="0" smtClean="0"/>
              <a:t>    pull</a:t>
            </a:r>
            <a:r>
              <a:rPr lang="zh-CN" altLang="en-US" dirty="0" smtClean="0"/>
              <a:t>完成好如提示存在冲突，本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地解决冲突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d.</a:t>
            </a:r>
            <a:r>
              <a:rPr lang="zh-CN" altLang="en-US" dirty="0" smtClean="0"/>
              <a:t>将特性分支代码合并到本地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分支上，向服务器提交最终修订结果</a:t>
            </a:r>
            <a:endParaRPr lang="zh-CN" altLang="en-US" dirty="0"/>
          </a:p>
        </p:txBody>
      </p:sp>
      <p:pic>
        <p:nvPicPr>
          <p:cNvPr id="10" name="图片 9" descr="Cat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24" y="1981158"/>
            <a:ext cx="5124466" cy="304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40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1.Git</a:t>
            </a:r>
            <a:r>
              <a:rPr lang="zh-CN" altLang="en-US" dirty="0" smtClean="0"/>
              <a:t>代码管理工具使用规范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714" y="1447852"/>
            <a:ext cx="81531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</a:pPr>
            <a:r>
              <a:rPr lang="zh-CN" altLang="en-US" b="1" dirty="0" smtClean="0"/>
              <a:t>主开发者模式</a:t>
            </a:r>
          </a:p>
          <a:p>
            <a:pPr marL="342900" indent="-342900">
              <a:buClr>
                <a:srgbClr val="FF0000"/>
              </a:buClr>
            </a:pPr>
            <a:endParaRPr lang="en-US" altLang="zh-CN" dirty="0" smtClean="0"/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设定经验丰富，代码开发质量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的成员为主开发者新员工或初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级程序员为普通开发者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b.</a:t>
            </a:r>
            <a:r>
              <a:rPr lang="zh-CN" altLang="en-US" dirty="0" smtClean="0"/>
              <a:t>普通开发者从主数据库获取代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码，向主开发者提交代码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主开发者可以有数个，随着人</a:t>
            </a:r>
            <a:endParaRPr lang="en-US" altLang="zh-CN" dirty="0" smtClean="0"/>
          </a:p>
          <a:p>
            <a:r>
              <a:rPr lang="zh-CN" altLang="en-US" dirty="0" smtClean="0"/>
              <a:t>   员的能力提升，团队的成熟，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普通开发者逐步升级为主开发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者，从而保证团队的良性循环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d.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推行的初期阶段，建议设定主开发者，并通过此角色来保证代码的质量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g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3050" y="1981238"/>
            <a:ext cx="5064258" cy="32765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40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1.Git</a:t>
            </a:r>
            <a:r>
              <a:rPr lang="zh-CN" altLang="en-US" dirty="0" smtClean="0"/>
              <a:t>代码管理工具使用规范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912" y="838268"/>
            <a:ext cx="7924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代码分支管理策略</a:t>
            </a:r>
          </a:p>
        </p:txBody>
      </p:sp>
      <p:sp>
        <p:nvSpPr>
          <p:cNvPr id="18" name="右箭头 17"/>
          <p:cNvSpPr/>
          <p:nvPr/>
        </p:nvSpPr>
        <p:spPr>
          <a:xfrm>
            <a:off x="457308" y="3962386"/>
            <a:ext cx="6934018" cy="304792"/>
          </a:xfrm>
          <a:prstGeom prst="rightArrow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右箭头 20"/>
          <p:cNvSpPr/>
          <p:nvPr/>
        </p:nvSpPr>
        <p:spPr>
          <a:xfrm>
            <a:off x="1600278" y="3505198"/>
            <a:ext cx="4571880" cy="533386"/>
          </a:xfrm>
          <a:prstGeom prst="bentArrow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00752" y="4267178"/>
            <a:ext cx="1523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develop </a:t>
            </a:r>
            <a:r>
              <a:rPr lang="en-US" altLang="zh-CN" sz="1200" dirty="0" smtClean="0"/>
              <a:t>branch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676476" y="3733792"/>
            <a:ext cx="640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release branch</a:t>
            </a:r>
            <a:r>
              <a:rPr lang="zh-CN" altLang="en-US" sz="1200" dirty="0" smtClean="0"/>
              <a:t>，分支来源</a:t>
            </a:r>
            <a:r>
              <a:rPr lang="en-US" altLang="zh-CN" sz="1200" dirty="0" smtClean="0"/>
              <a:t>:develop,</a:t>
            </a:r>
            <a:r>
              <a:rPr lang="zh-CN" altLang="en-US" sz="1200" dirty="0" smtClean="0"/>
              <a:t>命名规则：</a:t>
            </a:r>
            <a:r>
              <a:rPr lang="en-US" altLang="zh-CN" sz="1200" dirty="0" smtClean="0"/>
              <a:t>R+</a:t>
            </a:r>
            <a:r>
              <a:rPr lang="zh-CN" altLang="en-US" sz="1200" dirty="0" smtClean="0"/>
              <a:t>版本号</a:t>
            </a:r>
            <a:r>
              <a:rPr lang="en-US" altLang="zh-CN" sz="1200" dirty="0" smtClean="0"/>
              <a:t>+</a:t>
            </a:r>
            <a:r>
              <a:rPr lang="zh-CN" altLang="en-US" sz="1200" dirty="0" smtClean="0"/>
              <a:t>集成日期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如：</a:t>
            </a:r>
            <a:r>
              <a:rPr lang="en-US" altLang="zh-CN" sz="1200" dirty="0" smtClean="0"/>
              <a:t>RV1.0-130309	</a:t>
            </a:r>
          </a:p>
          <a:p>
            <a:endParaRPr lang="zh-CN" altLang="en-US" sz="1200" dirty="0"/>
          </a:p>
        </p:txBody>
      </p:sp>
      <p:sp>
        <p:nvSpPr>
          <p:cNvPr id="26" name="圆角右箭头 25"/>
          <p:cNvSpPr/>
          <p:nvPr/>
        </p:nvSpPr>
        <p:spPr>
          <a:xfrm>
            <a:off x="2209862" y="2895614"/>
            <a:ext cx="3505108" cy="685782"/>
          </a:xfrm>
          <a:prstGeom prst="bentArrow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6060" y="3200406"/>
            <a:ext cx="640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Gold branch</a:t>
            </a:r>
            <a:r>
              <a:rPr lang="zh-CN" altLang="en-US" sz="1200" dirty="0" smtClean="0"/>
              <a:t>，分支来源</a:t>
            </a:r>
            <a:r>
              <a:rPr lang="en-US" altLang="zh-CN" sz="1200" dirty="0" smtClean="0"/>
              <a:t>:release,</a:t>
            </a:r>
            <a:r>
              <a:rPr lang="zh-CN" altLang="en-US" sz="1200" dirty="0" smtClean="0"/>
              <a:t>命名规则：单一名称</a:t>
            </a:r>
            <a:r>
              <a:rPr lang="en-US" altLang="zh-CN" sz="1200" dirty="0" smtClean="0"/>
              <a:t>Gold</a:t>
            </a:r>
            <a:endParaRPr lang="zh-CN" altLang="en-US" sz="1200" dirty="0"/>
          </a:p>
        </p:txBody>
      </p:sp>
      <p:sp>
        <p:nvSpPr>
          <p:cNvPr id="28" name="圆角右箭头 27"/>
          <p:cNvSpPr/>
          <p:nvPr/>
        </p:nvSpPr>
        <p:spPr>
          <a:xfrm>
            <a:off x="2667050" y="2514624"/>
            <a:ext cx="2514534" cy="457188"/>
          </a:xfrm>
          <a:prstGeom prst="bentArrow">
            <a:avLst>
              <a:gd name="adj1" fmla="val 25000"/>
              <a:gd name="adj2" fmla="val 21907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43248" y="2667020"/>
            <a:ext cx="640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Hotfix</a:t>
            </a:r>
            <a:r>
              <a:rPr lang="en-US" altLang="zh-CN" sz="1200" dirty="0" smtClean="0"/>
              <a:t> branch</a:t>
            </a:r>
            <a:r>
              <a:rPr lang="zh-CN" altLang="en-US" sz="1200" dirty="0" smtClean="0"/>
              <a:t>，分支来源</a:t>
            </a:r>
            <a:r>
              <a:rPr lang="en-US" altLang="zh-CN" sz="1200" dirty="0" smtClean="0"/>
              <a:t>:release,</a:t>
            </a:r>
            <a:r>
              <a:rPr lang="zh-CN" altLang="en-US" sz="1200" dirty="0" smtClean="0"/>
              <a:t>命名规则：单一名称</a:t>
            </a:r>
            <a:r>
              <a:rPr lang="en-US" altLang="zh-CN" sz="1200" dirty="0" err="1" smtClean="0"/>
              <a:t>Hotfix</a:t>
            </a:r>
            <a:r>
              <a:rPr lang="en-US" altLang="zh-CN" sz="1200" dirty="0" smtClean="0"/>
              <a:t> branch</a:t>
            </a:r>
            <a:endParaRPr lang="zh-CN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57308" y="1676446"/>
            <a:ext cx="228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服务器分支管理</a:t>
            </a:r>
          </a:p>
        </p:txBody>
      </p:sp>
    </p:spTree>
    <p:extLst>
      <p:ext uri="{BB962C8B-B14F-4D97-AF65-F5344CB8AC3E}">
        <p14:creationId xmlns="" xmlns:p14="http://schemas.microsoft.com/office/powerpoint/2010/main" val="33340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1.Git</a:t>
            </a:r>
            <a:r>
              <a:rPr lang="zh-CN" altLang="en-US" dirty="0" smtClean="0"/>
              <a:t>代码管理工具使用规范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912" y="838268"/>
            <a:ext cx="7924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代码分支管理策略</a:t>
            </a:r>
          </a:p>
        </p:txBody>
      </p:sp>
      <p:sp>
        <p:nvSpPr>
          <p:cNvPr id="18" name="右箭头 17"/>
          <p:cNvSpPr/>
          <p:nvPr/>
        </p:nvSpPr>
        <p:spPr>
          <a:xfrm>
            <a:off x="228714" y="3075803"/>
            <a:ext cx="6934018" cy="304792"/>
          </a:xfrm>
          <a:prstGeom prst="rightArrow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右箭头 19"/>
          <p:cNvSpPr/>
          <p:nvPr/>
        </p:nvSpPr>
        <p:spPr>
          <a:xfrm>
            <a:off x="838298" y="2618615"/>
            <a:ext cx="5638652" cy="533386"/>
          </a:xfrm>
          <a:prstGeom prst="bentArrow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19604" y="3352802"/>
            <a:ext cx="3352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本地</a:t>
            </a:r>
            <a:r>
              <a:rPr lang="en-US" altLang="zh-CN" sz="1200" dirty="0" smtClean="0"/>
              <a:t> develop branch</a:t>
            </a:r>
            <a:r>
              <a:rPr lang="zh-CN" altLang="en-US" sz="1200" dirty="0" smtClean="0"/>
              <a:t>，对应远程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990694" y="2798804"/>
            <a:ext cx="8000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feature branch ,</a:t>
            </a:r>
            <a:r>
              <a:rPr lang="zh-CN" altLang="en-US" sz="1200" dirty="0" smtClean="0"/>
              <a:t>分支来源</a:t>
            </a:r>
            <a:r>
              <a:rPr lang="en-US" altLang="zh-CN" sz="1200" dirty="0" smtClean="0"/>
              <a:t>:develop branch,</a:t>
            </a:r>
            <a:r>
              <a:rPr lang="zh-CN" altLang="en-US" sz="1200" dirty="0" smtClean="0"/>
              <a:t>命名规则：账号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分支特性名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或特性编号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 如 ：</a:t>
            </a:r>
            <a:r>
              <a:rPr lang="en-US" altLang="zh-CN" sz="1200" dirty="0" err="1" smtClean="0"/>
              <a:t>liujian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add_dialog</a:t>
            </a:r>
            <a:r>
              <a:rPr lang="en-US" altLang="zh-CN" sz="1200" dirty="0" smtClean="0"/>
              <a:t>(WFP-599)</a:t>
            </a:r>
            <a:r>
              <a:rPr lang="zh-CN" altLang="en-US" sz="1200" dirty="0" smtClean="0"/>
              <a:t> 	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308" y="1459510"/>
            <a:ext cx="228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本地分支管理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704" y="2133634"/>
            <a:ext cx="220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</a:rPr>
              <a:t>a.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本地开发分支管理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902" y="3886188"/>
            <a:ext cx="220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</a:rPr>
              <a:t>b.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本地缺陷分支管理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381230" y="4724366"/>
            <a:ext cx="6934018" cy="304792"/>
          </a:xfrm>
          <a:prstGeom prst="rightArrow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右箭头 22"/>
          <p:cNvSpPr/>
          <p:nvPr/>
        </p:nvSpPr>
        <p:spPr>
          <a:xfrm>
            <a:off x="990814" y="4267178"/>
            <a:ext cx="5638652" cy="533386"/>
          </a:xfrm>
          <a:prstGeom prst="bentArrow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120" y="5001365"/>
            <a:ext cx="3352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本地</a:t>
            </a:r>
            <a:r>
              <a:rPr lang="en-US" altLang="zh-CN" sz="1200" dirty="0" smtClean="0"/>
              <a:t> release branch</a:t>
            </a:r>
            <a:r>
              <a:rPr lang="zh-CN" altLang="en-US" sz="1200" dirty="0" smtClean="0"/>
              <a:t>，对应远程</a:t>
            </a:r>
            <a:r>
              <a:rPr lang="en-US" altLang="zh-CN" sz="1200" dirty="0" smtClean="0"/>
              <a:t>release branch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143210" y="4447367"/>
            <a:ext cx="8000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本地缺陷分支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分支来源</a:t>
            </a:r>
            <a:r>
              <a:rPr lang="en-US" altLang="zh-CN" sz="1200" dirty="0" smtClean="0"/>
              <a:t>: release branch,</a:t>
            </a:r>
            <a:r>
              <a:rPr lang="zh-CN" altLang="en-US" sz="1200" dirty="0" smtClean="0"/>
              <a:t>命名规则：无 	</a:t>
            </a:r>
          </a:p>
        </p:txBody>
      </p:sp>
    </p:spTree>
    <p:extLst>
      <p:ext uri="{BB962C8B-B14F-4D97-AF65-F5344CB8AC3E}">
        <p14:creationId xmlns="" xmlns:p14="http://schemas.microsoft.com/office/powerpoint/2010/main" val="33340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1.Git</a:t>
            </a:r>
            <a:r>
              <a:rPr lang="zh-CN" altLang="en-US" dirty="0" smtClean="0"/>
              <a:t>代码管理工具使用规范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912" y="838268"/>
            <a:ext cx="7924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代码分支管理策略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弃用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endParaRPr lang="zh-CN" altLang="en-US" sz="22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057466" y="1828842"/>
            <a:ext cx="5486256" cy="4190890"/>
            <a:chOff x="2057466" y="1828842"/>
            <a:chExt cx="5486256" cy="4190890"/>
          </a:xfrm>
        </p:grpSpPr>
        <p:sp>
          <p:nvSpPr>
            <p:cNvPr id="15" name="下箭头 14"/>
            <p:cNvSpPr/>
            <p:nvPr/>
          </p:nvSpPr>
          <p:spPr>
            <a:xfrm>
              <a:off x="2362258" y="2133634"/>
              <a:ext cx="228594" cy="388609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下箭头 15"/>
            <p:cNvSpPr/>
            <p:nvPr/>
          </p:nvSpPr>
          <p:spPr>
            <a:xfrm>
              <a:off x="3276634" y="2133634"/>
              <a:ext cx="228594" cy="388609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57466" y="1828842"/>
              <a:ext cx="99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develop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71842" y="1828842"/>
              <a:ext cx="99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master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右弧形箭头 22"/>
            <p:cNvSpPr/>
            <p:nvPr/>
          </p:nvSpPr>
          <p:spPr>
            <a:xfrm>
              <a:off x="2543717" y="2743218"/>
              <a:ext cx="304792" cy="533386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左弧形箭头 30"/>
            <p:cNvSpPr/>
            <p:nvPr/>
          </p:nvSpPr>
          <p:spPr>
            <a:xfrm>
              <a:off x="2191008" y="3429000"/>
              <a:ext cx="228594" cy="609584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左弧形箭头 31"/>
            <p:cNvSpPr/>
            <p:nvPr/>
          </p:nvSpPr>
          <p:spPr>
            <a:xfrm>
              <a:off x="2191008" y="4343376"/>
              <a:ext cx="228594" cy="685782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燕尾形箭头 33"/>
            <p:cNvSpPr/>
            <p:nvPr/>
          </p:nvSpPr>
          <p:spPr>
            <a:xfrm>
              <a:off x="2553144" y="3276604"/>
              <a:ext cx="761980" cy="152396"/>
            </a:xfrm>
            <a:prstGeom prst="notch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燕尾形箭头 35"/>
            <p:cNvSpPr/>
            <p:nvPr/>
          </p:nvSpPr>
          <p:spPr>
            <a:xfrm>
              <a:off x="2552362" y="5105356"/>
              <a:ext cx="761980" cy="152396"/>
            </a:xfrm>
            <a:prstGeom prst="notch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05385" y="4038584"/>
              <a:ext cx="461665" cy="3047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90852" y="3302682"/>
              <a:ext cx="685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90852" y="4876762"/>
              <a:ext cx="685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38456" y="2438426"/>
              <a:ext cx="461665" cy="3047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90852" y="2286030"/>
              <a:ext cx="685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燕尾形箭头 41"/>
            <p:cNvSpPr/>
            <p:nvPr/>
          </p:nvSpPr>
          <p:spPr>
            <a:xfrm>
              <a:off x="2542935" y="2209832"/>
              <a:ext cx="761980" cy="152396"/>
            </a:xfrm>
            <a:prstGeom prst="notch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L 形 47"/>
            <p:cNvSpPr/>
            <p:nvPr/>
          </p:nvSpPr>
          <p:spPr>
            <a:xfrm rot="10800000">
              <a:off x="3447884" y="2514624"/>
              <a:ext cx="990574" cy="304792"/>
            </a:xfrm>
            <a:prstGeom prst="corne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下箭头 48"/>
            <p:cNvSpPr/>
            <p:nvPr/>
          </p:nvSpPr>
          <p:spPr>
            <a:xfrm>
              <a:off x="4210646" y="2819416"/>
              <a:ext cx="304792" cy="320031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43406" y="2209832"/>
              <a:ext cx="1676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release branch</a:t>
              </a:r>
              <a:endParaRPr lang="zh-CN" altLang="en-US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5228" y="2209832"/>
              <a:ext cx="60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出盘</a:t>
              </a:r>
              <a:endParaRPr lang="zh-CN" altLang="en-US" sz="1600" dirty="0"/>
            </a:p>
          </p:txBody>
        </p:sp>
        <p:sp>
          <p:nvSpPr>
            <p:cNvPr id="52" name="L 形 51"/>
            <p:cNvSpPr/>
            <p:nvPr/>
          </p:nvSpPr>
          <p:spPr>
            <a:xfrm rot="10800000">
              <a:off x="4447885" y="3200406"/>
              <a:ext cx="990574" cy="246736"/>
            </a:xfrm>
            <a:prstGeom prst="corne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下箭头 52"/>
            <p:cNvSpPr/>
            <p:nvPr/>
          </p:nvSpPr>
          <p:spPr>
            <a:xfrm>
              <a:off x="5267209" y="3447854"/>
              <a:ext cx="219167" cy="196229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10178" y="2819416"/>
              <a:ext cx="1676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latin typeface="Times New Roman" pitchFamily="18" charset="0"/>
                  <a:cs typeface="Times New Roman" pitchFamily="18" charset="0"/>
                </a:rPr>
                <a:t>hotfix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 branch</a:t>
              </a:r>
              <a:endParaRPr lang="zh-CN" altLang="en-US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燕尾形 54"/>
            <p:cNvSpPr/>
            <p:nvPr/>
          </p:nvSpPr>
          <p:spPr>
            <a:xfrm>
              <a:off x="3438457" y="3505198"/>
              <a:ext cx="838178" cy="152396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燕尾形 55"/>
            <p:cNvSpPr/>
            <p:nvPr/>
          </p:nvSpPr>
          <p:spPr>
            <a:xfrm>
              <a:off x="3447884" y="4571970"/>
              <a:ext cx="838178" cy="152396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05228" y="3242842"/>
              <a:ext cx="60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出盘</a:t>
              </a:r>
              <a:endParaRPr lang="zh-CN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5228" y="4309614"/>
              <a:ext cx="60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出盘</a:t>
              </a:r>
              <a:endParaRPr lang="zh-CN" altLang="en-US" sz="16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7624" y="2895614"/>
              <a:ext cx="461665" cy="3809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7624" y="3886188"/>
              <a:ext cx="461665" cy="3809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43248" y="4038584"/>
              <a:ext cx="461665" cy="3809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62" name="右弧形箭头 61"/>
            <p:cNvSpPr/>
            <p:nvPr/>
          </p:nvSpPr>
          <p:spPr>
            <a:xfrm>
              <a:off x="5438459" y="3581396"/>
              <a:ext cx="304792" cy="609584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14970" y="3657594"/>
              <a:ext cx="1219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打补丁</a:t>
              </a:r>
              <a:endParaRPr lang="zh-CN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90854" y="4143063"/>
              <a:ext cx="685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燕尾形箭头 65"/>
            <p:cNvSpPr/>
            <p:nvPr/>
          </p:nvSpPr>
          <p:spPr>
            <a:xfrm rot="10800000">
              <a:off x="4467521" y="4114782"/>
              <a:ext cx="838178" cy="152396"/>
            </a:xfrm>
            <a:prstGeom prst="notch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燕尾形箭头 66"/>
            <p:cNvSpPr/>
            <p:nvPr/>
          </p:nvSpPr>
          <p:spPr>
            <a:xfrm>
              <a:off x="5458095" y="4276605"/>
              <a:ext cx="761980" cy="152396"/>
            </a:xfrm>
            <a:prstGeom prst="notch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86376" y="4286032"/>
              <a:ext cx="685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172158" y="4114782"/>
              <a:ext cx="533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70" name="下箭头 69"/>
            <p:cNvSpPr/>
            <p:nvPr/>
          </p:nvSpPr>
          <p:spPr>
            <a:xfrm>
              <a:off x="6400752" y="4038584"/>
              <a:ext cx="228594" cy="129536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553148" y="4038584"/>
              <a:ext cx="99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develop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340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1.Git</a:t>
            </a:r>
            <a:r>
              <a:rPr lang="zh-CN" altLang="en-US" dirty="0" smtClean="0"/>
              <a:t>代码管理工具使用规范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912" y="838268"/>
            <a:ext cx="7924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代码分支管理策略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弃用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endParaRPr lang="zh-CN" altLang="en-US" sz="22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2057466" y="1828842"/>
            <a:ext cx="6248236" cy="4190890"/>
            <a:chOff x="2057466" y="1828842"/>
            <a:chExt cx="6248236" cy="4190890"/>
          </a:xfrm>
        </p:grpSpPr>
        <p:sp>
          <p:nvSpPr>
            <p:cNvPr id="15" name="下箭头 14"/>
            <p:cNvSpPr/>
            <p:nvPr/>
          </p:nvSpPr>
          <p:spPr>
            <a:xfrm>
              <a:off x="2362258" y="2133634"/>
              <a:ext cx="228594" cy="388609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下箭头 15"/>
            <p:cNvSpPr/>
            <p:nvPr/>
          </p:nvSpPr>
          <p:spPr>
            <a:xfrm>
              <a:off x="3276634" y="2133634"/>
              <a:ext cx="228594" cy="388609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57466" y="1828842"/>
              <a:ext cx="99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develop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48040" y="1828842"/>
              <a:ext cx="99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master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左弧形箭头 30"/>
            <p:cNvSpPr/>
            <p:nvPr/>
          </p:nvSpPr>
          <p:spPr>
            <a:xfrm>
              <a:off x="2191008" y="3429000"/>
              <a:ext cx="228594" cy="609584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左弧形箭头 31"/>
            <p:cNvSpPr/>
            <p:nvPr/>
          </p:nvSpPr>
          <p:spPr>
            <a:xfrm>
              <a:off x="2191008" y="4648168"/>
              <a:ext cx="228594" cy="685782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燕尾形箭头 33"/>
            <p:cNvSpPr/>
            <p:nvPr/>
          </p:nvSpPr>
          <p:spPr>
            <a:xfrm>
              <a:off x="2552362" y="3352802"/>
              <a:ext cx="761980" cy="152396"/>
            </a:xfrm>
            <a:prstGeom prst="notch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燕尾形箭头 35"/>
            <p:cNvSpPr/>
            <p:nvPr/>
          </p:nvSpPr>
          <p:spPr>
            <a:xfrm>
              <a:off x="2552362" y="4495772"/>
              <a:ext cx="761980" cy="152396"/>
            </a:xfrm>
            <a:prstGeom prst="notch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05385" y="4114782"/>
              <a:ext cx="461665" cy="3047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90852" y="3378880"/>
              <a:ext cx="685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90852" y="4521850"/>
              <a:ext cx="685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90852" y="2248322"/>
              <a:ext cx="685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燕尾形箭头 41"/>
            <p:cNvSpPr/>
            <p:nvPr/>
          </p:nvSpPr>
          <p:spPr>
            <a:xfrm>
              <a:off x="2542935" y="2209832"/>
              <a:ext cx="761980" cy="152396"/>
            </a:xfrm>
            <a:prstGeom prst="notch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L 形 47"/>
            <p:cNvSpPr/>
            <p:nvPr/>
          </p:nvSpPr>
          <p:spPr>
            <a:xfrm rot="10800000">
              <a:off x="4267208" y="3200405"/>
              <a:ext cx="1009428" cy="304792"/>
            </a:xfrm>
            <a:prstGeom prst="corne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下箭头 48"/>
            <p:cNvSpPr/>
            <p:nvPr/>
          </p:nvSpPr>
          <p:spPr>
            <a:xfrm>
              <a:off x="5048824" y="3505198"/>
              <a:ext cx="304792" cy="251453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584" y="2917481"/>
              <a:ext cx="1676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Gold branch</a:t>
              </a:r>
              <a:endParaRPr lang="zh-CN" altLang="en-US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43406" y="2936335"/>
              <a:ext cx="60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出盘</a:t>
              </a:r>
              <a:endParaRPr lang="zh-CN" altLang="en-US" sz="1600" dirty="0"/>
            </a:p>
          </p:txBody>
        </p:sp>
        <p:sp>
          <p:nvSpPr>
            <p:cNvPr id="52" name="L 形 51"/>
            <p:cNvSpPr/>
            <p:nvPr/>
          </p:nvSpPr>
          <p:spPr>
            <a:xfrm rot="10800000">
              <a:off x="5286063" y="3733792"/>
              <a:ext cx="990574" cy="246736"/>
            </a:xfrm>
            <a:prstGeom prst="corne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下箭头 52"/>
            <p:cNvSpPr/>
            <p:nvPr/>
          </p:nvSpPr>
          <p:spPr>
            <a:xfrm>
              <a:off x="6105387" y="3981240"/>
              <a:ext cx="219167" cy="203849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172158" y="3409364"/>
              <a:ext cx="1676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latin typeface="Times New Roman" pitchFamily="18" charset="0"/>
                  <a:cs typeface="Times New Roman" pitchFamily="18" charset="0"/>
                </a:rPr>
                <a:t>hotfix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 branch</a:t>
              </a:r>
              <a:endParaRPr lang="zh-CN" altLang="en-US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燕尾形 54"/>
            <p:cNvSpPr/>
            <p:nvPr/>
          </p:nvSpPr>
          <p:spPr>
            <a:xfrm>
              <a:off x="4276635" y="4190980"/>
              <a:ext cx="838178" cy="152396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燕尾形 55"/>
            <p:cNvSpPr/>
            <p:nvPr/>
          </p:nvSpPr>
          <p:spPr>
            <a:xfrm>
              <a:off x="4267208" y="5410148"/>
              <a:ext cx="838178" cy="152396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43406" y="3919197"/>
              <a:ext cx="60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出盘</a:t>
              </a:r>
              <a:endParaRPr lang="zh-CN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43406" y="5147792"/>
              <a:ext cx="60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出盘</a:t>
              </a:r>
              <a:endParaRPr lang="zh-CN" altLang="en-US" sz="16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495802" y="3429000"/>
              <a:ext cx="461665" cy="3809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95802" y="4419574"/>
              <a:ext cx="461665" cy="3809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43248" y="3657594"/>
              <a:ext cx="461665" cy="3809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62" name="右弧形箭头 61"/>
            <p:cNvSpPr/>
            <p:nvPr/>
          </p:nvSpPr>
          <p:spPr>
            <a:xfrm>
              <a:off x="6276637" y="4114782"/>
              <a:ext cx="304792" cy="609584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53148" y="4190980"/>
              <a:ext cx="1219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打补丁</a:t>
              </a:r>
              <a:endParaRPr lang="zh-CN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29032" y="4676449"/>
              <a:ext cx="685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燕尾形箭头 65"/>
            <p:cNvSpPr/>
            <p:nvPr/>
          </p:nvSpPr>
          <p:spPr>
            <a:xfrm rot="10800000">
              <a:off x="5305699" y="4648168"/>
              <a:ext cx="838178" cy="152396"/>
            </a:xfrm>
            <a:prstGeom prst="notch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燕尾形箭头 66"/>
            <p:cNvSpPr/>
            <p:nvPr/>
          </p:nvSpPr>
          <p:spPr>
            <a:xfrm>
              <a:off x="6296273" y="4809991"/>
              <a:ext cx="761980" cy="152396"/>
            </a:xfrm>
            <a:prstGeom prst="notch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24554" y="4819418"/>
              <a:ext cx="685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10336" y="4648168"/>
              <a:ext cx="533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70" name="下箭头 69"/>
            <p:cNvSpPr/>
            <p:nvPr/>
          </p:nvSpPr>
          <p:spPr>
            <a:xfrm>
              <a:off x="7238930" y="4571970"/>
              <a:ext cx="228594" cy="144776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315128" y="4388700"/>
              <a:ext cx="99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develop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L 形 44"/>
            <p:cNvSpPr/>
            <p:nvPr/>
          </p:nvSpPr>
          <p:spPr>
            <a:xfrm rot="10800000">
              <a:off x="3458093" y="2438426"/>
              <a:ext cx="809115" cy="304792"/>
            </a:xfrm>
            <a:prstGeom prst="corne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下箭头 45"/>
            <p:cNvSpPr/>
            <p:nvPr/>
          </p:nvSpPr>
          <p:spPr>
            <a:xfrm>
              <a:off x="4038614" y="2743218"/>
              <a:ext cx="304792" cy="327651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91010" y="2133634"/>
              <a:ext cx="1676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release branch</a:t>
              </a:r>
              <a:endParaRPr lang="zh-CN" altLang="en-US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燕尾形箭头 62"/>
            <p:cNvSpPr/>
            <p:nvPr/>
          </p:nvSpPr>
          <p:spPr>
            <a:xfrm>
              <a:off x="3457310" y="3505198"/>
              <a:ext cx="657501" cy="152396"/>
            </a:xfrm>
            <a:prstGeom prst="notch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燕尾形箭头 72"/>
            <p:cNvSpPr/>
            <p:nvPr/>
          </p:nvSpPr>
          <p:spPr>
            <a:xfrm>
              <a:off x="3438457" y="4724366"/>
              <a:ext cx="657501" cy="152396"/>
            </a:xfrm>
            <a:prstGeom prst="notch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29030" y="3274401"/>
              <a:ext cx="685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438457" y="4495772"/>
              <a:ext cx="685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05228" y="3809990"/>
              <a:ext cx="461665" cy="3809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05228" y="4952960"/>
              <a:ext cx="461665" cy="3809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38771" y="4800564"/>
              <a:ext cx="461665" cy="3809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505228" y="2667020"/>
              <a:ext cx="461665" cy="3809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80" name="左弧形箭头 79"/>
            <p:cNvSpPr/>
            <p:nvPr/>
          </p:nvSpPr>
          <p:spPr>
            <a:xfrm>
              <a:off x="3886218" y="2667020"/>
              <a:ext cx="228594" cy="304792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左弧形箭头 80"/>
            <p:cNvSpPr/>
            <p:nvPr/>
          </p:nvSpPr>
          <p:spPr>
            <a:xfrm>
              <a:off x="3886218" y="3657594"/>
              <a:ext cx="228594" cy="304792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左弧形箭头 81"/>
            <p:cNvSpPr/>
            <p:nvPr/>
          </p:nvSpPr>
          <p:spPr>
            <a:xfrm>
              <a:off x="3886218" y="4876762"/>
              <a:ext cx="228594" cy="304792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86218" y="2971812"/>
              <a:ext cx="461665" cy="3047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81741" y="3962386"/>
              <a:ext cx="461665" cy="3047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81741" y="5105356"/>
              <a:ext cx="461665" cy="3047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86" name="虚尾箭头 85"/>
            <p:cNvSpPr/>
            <p:nvPr/>
          </p:nvSpPr>
          <p:spPr>
            <a:xfrm rot="10800000">
              <a:off x="2562571" y="5562544"/>
              <a:ext cx="1523960" cy="152396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43248" y="2514624"/>
              <a:ext cx="461665" cy="3809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88" name="虚尾箭头 87"/>
            <p:cNvSpPr/>
            <p:nvPr/>
          </p:nvSpPr>
          <p:spPr>
            <a:xfrm rot="10800000">
              <a:off x="2562571" y="4190980"/>
              <a:ext cx="1523960" cy="152396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左弧形箭头 88"/>
            <p:cNvSpPr/>
            <p:nvPr/>
          </p:nvSpPr>
          <p:spPr>
            <a:xfrm>
              <a:off x="2161944" y="2362228"/>
              <a:ext cx="257657" cy="533386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09862" y="2971812"/>
              <a:ext cx="461665" cy="3047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91" name="虚尾箭头 90"/>
            <p:cNvSpPr/>
            <p:nvPr/>
          </p:nvSpPr>
          <p:spPr>
            <a:xfrm rot="10800000">
              <a:off x="2562571" y="3200406"/>
              <a:ext cx="1523960" cy="152396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90852" y="5330965"/>
              <a:ext cx="685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590852" y="3962386"/>
              <a:ext cx="685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90852" y="2968827"/>
              <a:ext cx="685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340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黑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15071</TotalTime>
  <Pages>0</Pages>
  <Words>1231</Words>
  <Characters>0</Characters>
  <Application>Microsoft Office PowerPoint</Application>
  <DocSecurity>0</DocSecurity>
  <PresentationFormat>全屏显示(4:3)</PresentationFormat>
  <Lines>0</Lines>
  <Paragraphs>286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7_Office 主题</vt:lpstr>
      <vt:lpstr>1_自定义设计方案</vt:lpstr>
      <vt:lpstr>自定义设计方案</vt:lpstr>
      <vt:lpstr>Git代码管理工具介绍</vt:lpstr>
      <vt:lpstr>幻灯片 2</vt:lpstr>
      <vt:lpstr>1. Git代码管理工具使用规范</vt:lpstr>
      <vt:lpstr>1.Git代码管理工具使用规范</vt:lpstr>
      <vt:lpstr>1.Git代码管理工具使用规范</vt:lpstr>
      <vt:lpstr>1.Git代码管理工具使用规范</vt:lpstr>
      <vt:lpstr>1.Git代码管理工具使用规范</vt:lpstr>
      <vt:lpstr>1.Git代码管理工具使用规范</vt:lpstr>
      <vt:lpstr>1.Git代码管理工具使用规范</vt:lpstr>
      <vt:lpstr>1.Git代码管理工具使用规范</vt:lpstr>
      <vt:lpstr>1.Git代码管理工具使用规范</vt:lpstr>
      <vt:lpstr>幻灯片 12</vt:lpstr>
      <vt:lpstr>2.Git工具使用过程</vt:lpstr>
      <vt:lpstr>2.Git使用过程</vt:lpstr>
      <vt:lpstr>2.Git使用过程</vt:lpstr>
      <vt:lpstr>2.Git使用过程</vt:lpstr>
      <vt:lpstr>2.Git使用过程</vt:lpstr>
      <vt:lpstr>2.Git使用过程</vt:lpstr>
      <vt:lpstr>2.Git使用过程</vt:lpstr>
      <vt:lpstr>2.Git使用过程</vt:lpstr>
      <vt:lpstr>2.Git使用过程</vt:lpstr>
      <vt:lpstr>幻灯片 22</vt:lpstr>
      <vt:lpstr>3.使用注意事项</vt:lpstr>
      <vt:lpstr>幻灯片 24</vt:lpstr>
      <vt:lpstr>4.实际演示</vt:lpstr>
      <vt:lpstr>幻灯片 26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lenovo</dc:creator>
  <cp:keywords/>
  <dc:description/>
  <cp:lastModifiedBy>langpf1</cp:lastModifiedBy>
  <cp:revision>1414</cp:revision>
  <cp:lastPrinted>1601-01-01T00:00:00Z</cp:lastPrinted>
  <dcterms:created xsi:type="dcterms:W3CDTF">2009-12-16T05:52:57Z</dcterms:created>
  <dcterms:modified xsi:type="dcterms:W3CDTF">2013-07-09T06:09:46Z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2052-6.6.0.2461</vt:lpwstr>
  </property>
</Properties>
</file>