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978" r:id="rId2"/>
    <p:sldMasterId id="2147483966" r:id="rId3"/>
  </p:sldMasterIdLst>
  <p:notesMasterIdLst>
    <p:notesMasterId r:id="rId31"/>
  </p:notesMasterIdLst>
  <p:handoutMasterIdLst>
    <p:handoutMasterId r:id="rId32"/>
  </p:handoutMasterIdLst>
  <p:sldIdLst>
    <p:sldId id="303" r:id="rId4"/>
    <p:sldId id="355" r:id="rId5"/>
    <p:sldId id="356" r:id="rId6"/>
    <p:sldId id="369" r:id="rId7"/>
    <p:sldId id="358" r:id="rId8"/>
    <p:sldId id="371" r:id="rId9"/>
    <p:sldId id="361" r:id="rId10"/>
    <p:sldId id="372" r:id="rId11"/>
    <p:sldId id="373" r:id="rId12"/>
    <p:sldId id="360" r:id="rId13"/>
    <p:sldId id="364" r:id="rId14"/>
    <p:sldId id="374" r:id="rId15"/>
    <p:sldId id="365" r:id="rId16"/>
    <p:sldId id="366" r:id="rId17"/>
    <p:sldId id="375" r:id="rId18"/>
    <p:sldId id="376" r:id="rId19"/>
    <p:sldId id="377" r:id="rId20"/>
    <p:sldId id="378" r:id="rId21"/>
    <p:sldId id="379" r:id="rId22"/>
    <p:sldId id="368" r:id="rId23"/>
    <p:sldId id="380" r:id="rId24"/>
    <p:sldId id="370" r:id="rId25"/>
    <p:sldId id="381" r:id="rId26"/>
    <p:sldId id="382" r:id="rId27"/>
    <p:sldId id="383" r:id="rId28"/>
    <p:sldId id="384" r:id="rId29"/>
    <p:sldId id="302"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12"/>
    <a:srgbClr val="808080"/>
    <a:srgbClr val="DE0010"/>
    <a:srgbClr val="E50012"/>
    <a:srgbClr val="E0D6BE"/>
    <a:srgbClr val="F0ECF4"/>
    <a:srgbClr val="FBEADA"/>
    <a:srgbClr val="F4F3F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74449" autoAdjust="0"/>
  </p:normalViewPr>
  <p:slideViewPr>
    <p:cSldViewPr>
      <p:cViewPr>
        <p:scale>
          <a:sx n="100" d="100"/>
          <a:sy n="100" d="100"/>
        </p:scale>
        <p:origin x="-162" y="-78"/>
      </p:cViewPr>
      <p:guideLst>
        <p:guide orient="horz" pos="2160"/>
        <p:guide pos="284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80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C278D0-36E4-4984-9D4D-05BE7703108B}" type="doc">
      <dgm:prSet loTypeId="urn:microsoft.com/office/officeart/2005/8/layout/hChevron3" loCatId="process" qsTypeId="urn:microsoft.com/office/officeart/2005/8/quickstyle/simple5" qsCatId="simple" csTypeId="urn:microsoft.com/office/officeart/2005/8/colors/accent1_2" csCatId="accent1" phldr="1"/>
      <dgm:spPr/>
    </dgm:pt>
    <dgm:pt modelId="{25108B2E-6543-4698-B8FC-E7B210C2AC40}">
      <dgm:prSet phldrT="[文本]" custT="1"/>
      <dgm:spPr/>
      <dgm:t>
        <a:bodyPr/>
        <a:lstStyle/>
        <a:p>
          <a:r>
            <a:rPr lang="zh-CN" altLang="en-US" sz="2800" dirty="0" smtClean="0"/>
            <a:t>敏捷</a:t>
          </a:r>
          <a:endParaRPr lang="zh-CN" altLang="en-US" sz="2800" dirty="0"/>
        </a:p>
      </dgm:t>
    </dgm:pt>
    <dgm:pt modelId="{34842EA8-34B1-4FFF-B19E-F2FF27BB7995}" type="parTrans" cxnId="{F0E2CFC6-7A1C-49F1-A21E-04C6A0072619}">
      <dgm:prSet/>
      <dgm:spPr/>
      <dgm:t>
        <a:bodyPr/>
        <a:lstStyle/>
        <a:p>
          <a:endParaRPr lang="zh-CN" altLang="en-US"/>
        </a:p>
      </dgm:t>
    </dgm:pt>
    <dgm:pt modelId="{D47FB02C-6C4B-4B05-9C0A-727CBC83FE43}" type="sibTrans" cxnId="{F0E2CFC6-7A1C-49F1-A21E-04C6A0072619}">
      <dgm:prSet/>
      <dgm:spPr/>
      <dgm:t>
        <a:bodyPr/>
        <a:lstStyle/>
        <a:p>
          <a:endParaRPr lang="zh-CN" altLang="en-US"/>
        </a:p>
      </dgm:t>
    </dgm:pt>
    <dgm:pt modelId="{4119EAED-A832-47FD-90FC-0094313276FB}">
      <dgm:prSet phldrT="[文本]" custT="1"/>
      <dgm:spPr/>
      <dgm:t>
        <a:bodyPr/>
        <a:lstStyle/>
        <a:p>
          <a:r>
            <a:rPr lang="zh-CN" altLang="en-US" sz="2800" dirty="0" smtClean="0"/>
            <a:t>极限编程</a:t>
          </a:r>
          <a:endParaRPr lang="zh-CN" altLang="en-US" sz="2800" dirty="0"/>
        </a:p>
      </dgm:t>
    </dgm:pt>
    <dgm:pt modelId="{DACFFB43-1A70-46B0-8C94-C0A3F86ADC43}" type="parTrans" cxnId="{22666BC4-7F63-4C32-BCBE-21BD4CF1B5A9}">
      <dgm:prSet/>
      <dgm:spPr/>
      <dgm:t>
        <a:bodyPr/>
        <a:lstStyle/>
        <a:p>
          <a:endParaRPr lang="zh-CN" altLang="en-US"/>
        </a:p>
      </dgm:t>
    </dgm:pt>
    <dgm:pt modelId="{6E5A5361-E262-4F41-9513-96FD8133F150}" type="sibTrans" cxnId="{22666BC4-7F63-4C32-BCBE-21BD4CF1B5A9}">
      <dgm:prSet/>
      <dgm:spPr/>
      <dgm:t>
        <a:bodyPr/>
        <a:lstStyle/>
        <a:p>
          <a:endParaRPr lang="zh-CN" altLang="en-US"/>
        </a:p>
      </dgm:t>
    </dgm:pt>
    <dgm:pt modelId="{D377A470-9EED-4133-8476-10EBF4E08FCC}">
      <dgm:prSet phldrT="[文本]" custT="1"/>
      <dgm:spPr/>
      <dgm:t>
        <a:bodyPr/>
        <a:lstStyle/>
        <a:p>
          <a:r>
            <a:rPr lang="zh-CN" altLang="en-US" sz="2400" dirty="0" smtClean="0"/>
            <a:t>测试驱动开发</a:t>
          </a:r>
          <a:endParaRPr lang="zh-CN" altLang="en-US" sz="2400" dirty="0"/>
        </a:p>
      </dgm:t>
    </dgm:pt>
    <dgm:pt modelId="{D83D99D4-011A-4A0D-9B89-881D7F174ADB}" type="parTrans" cxnId="{FDD3D622-1582-403A-AA17-FE710FB147CB}">
      <dgm:prSet/>
      <dgm:spPr/>
      <dgm:t>
        <a:bodyPr/>
        <a:lstStyle/>
        <a:p>
          <a:endParaRPr lang="zh-CN" altLang="en-US"/>
        </a:p>
      </dgm:t>
    </dgm:pt>
    <dgm:pt modelId="{0C2DB882-1A41-47DC-B42A-44DD7972D75C}" type="sibTrans" cxnId="{FDD3D622-1582-403A-AA17-FE710FB147CB}">
      <dgm:prSet/>
      <dgm:spPr/>
      <dgm:t>
        <a:bodyPr/>
        <a:lstStyle/>
        <a:p>
          <a:endParaRPr lang="zh-CN" altLang="en-US"/>
        </a:p>
      </dgm:t>
    </dgm:pt>
    <dgm:pt modelId="{B615825C-0423-4745-B55B-48E10ECFBD83}" type="pres">
      <dgm:prSet presAssocID="{8CC278D0-36E4-4984-9D4D-05BE7703108B}" presName="Name0" presStyleCnt="0">
        <dgm:presLayoutVars>
          <dgm:dir/>
          <dgm:resizeHandles val="exact"/>
        </dgm:presLayoutVars>
      </dgm:prSet>
      <dgm:spPr/>
    </dgm:pt>
    <dgm:pt modelId="{809A0957-9B2C-4C49-A0A5-2CC35C76295A}" type="pres">
      <dgm:prSet presAssocID="{25108B2E-6543-4698-B8FC-E7B210C2AC40}" presName="parTxOnly" presStyleLbl="node1" presStyleIdx="0" presStyleCnt="3">
        <dgm:presLayoutVars>
          <dgm:bulletEnabled val="1"/>
        </dgm:presLayoutVars>
      </dgm:prSet>
      <dgm:spPr/>
      <dgm:t>
        <a:bodyPr/>
        <a:lstStyle/>
        <a:p>
          <a:endParaRPr lang="zh-CN" altLang="en-US"/>
        </a:p>
      </dgm:t>
    </dgm:pt>
    <dgm:pt modelId="{413622A4-74B9-47F2-A39F-6AD17F8C6C56}" type="pres">
      <dgm:prSet presAssocID="{D47FB02C-6C4B-4B05-9C0A-727CBC83FE43}" presName="parSpace" presStyleCnt="0"/>
      <dgm:spPr/>
    </dgm:pt>
    <dgm:pt modelId="{FF6C70B1-39C8-4F5A-83D6-AA320BA39CFE}" type="pres">
      <dgm:prSet presAssocID="{4119EAED-A832-47FD-90FC-0094313276FB}" presName="parTxOnly" presStyleLbl="node1" presStyleIdx="1" presStyleCnt="3">
        <dgm:presLayoutVars>
          <dgm:bulletEnabled val="1"/>
        </dgm:presLayoutVars>
      </dgm:prSet>
      <dgm:spPr/>
      <dgm:t>
        <a:bodyPr/>
        <a:lstStyle/>
        <a:p>
          <a:endParaRPr lang="zh-CN" altLang="en-US"/>
        </a:p>
      </dgm:t>
    </dgm:pt>
    <dgm:pt modelId="{4996F327-20ED-43D2-B1BB-8F176A2E1824}" type="pres">
      <dgm:prSet presAssocID="{6E5A5361-E262-4F41-9513-96FD8133F150}" presName="parSpace" presStyleCnt="0"/>
      <dgm:spPr/>
    </dgm:pt>
    <dgm:pt modelId="{F9D848CC-816D-4A7D-89C4-CF6623046266}" type="pres">
      <dgm:prSet presAssocID="{D377A470-9EED-4133-8476-10EBF4E08FCC}" presName="parTxOnly" presStyleLbl="node1" presStyleIdx="2" presStyleCnt="3" custScaleX="108016">
        <dgm:presLayoutVars>
          <dgm:bulletEnabled val="1"/>
        </dgm:presLayoutVars>
      </dgm:prSet>
      <dgm:spPr/>
      <dgm:t>
        <a:bodyPr/>
        <a:lstStyle/>
        <a:p>
          <a:endParaRPr lang="zh-CN" altLang="en-US"/>
        </a:p>
      </dgm:t>
    </dgm:pt>
  </dgm:ptLst>
  <dgm:cxnLst>
    <dgm:cxn modelId="{8499BB70-EA7B-4691-92E7-0AAECA9FA955}" type="presOf" srcId="{25108B2E-6543-4698-B8FC-E7B210C2AC40}" destId="{809A0957-9B2C-4C49-A0A5-2CC35C76295A}" srcOrd="0" destOrd="0" presId="urn:microsoft.com/office/officeart/2005/8/layout/hChevron3"/>
    <dgm:cxn modelId="{22666BC4-7F63-4C32-BCBE-21BD4CF1B5A9}" srcId="{8CC278D0-36E4-4984-9D4D-05BE7703108B}" destId="{4119EAED-A832-47FD-90FC-0094313276FB}" srcOrd="1" destOrd="0" parTransId="{DACFFB43-1A70-46B0-8C94-C0A3F86ADC43}" sibTransId="{6E5A5361-E262-4F41-9513-96FD8133F150}"/>
    <dgm:cxn modelId="{36134DC5-E221-4B7E-9D50-4ADC6F0E806E}" type="presOf" srcId="{4119EAED-A832-47FD-90FC-0094313276FB}" destId="{FF6C70B1-39C8-4F5A-83D6-AA320BA39CFE}" srcOrd="0" destOrd="0" presId="urn:microsoft.com/office/officeart/2005/8/layout/hChevron3"/>
    <dgm:cxn modelId="{30648D9D-B338-4D16-9650-1994B2F89664}" type="presOf" srcId="{8CC278D0-36E4-4984-9D4D-05BE7703108B}" destId="{B615825C-0423-4745-B55B-48E10ECFBD83}" srcOrd="0" destOrd="0" presId="urn:microsoft.com/office/officeart/2005/8/layout/hChevron3"/>
    <dgm:cxn modelId="{F0E2CFC6-7A1C-49F1-A21E-04C6A0072619}" srcId="{8CC278D0-36E4-4984-9D4D-05BE7703108B}" destId="{25108B2E-6543-4698-B8FC-E7B210C2AC40}" srcOrd="0" destOrd="0" parTransId="{34842EA8-34B1-4FFF-B19E-F2FF27BB7995}" sibTransId="{D47FB02C-6C4B-4B05-9C0A-727CBC83FE43}"/>
    <dgm:cxn modelId="{5FDE5913-3D4A-46CB-9724-DDEA93C9C979}" type="presOf" srcId="{D377A470-9EED-4133-8476-10EBF4E08FCC}" destId="{F9D848CC-816D-4A7D-89C4-CF6623046266}" srcOrd="0" destOrd="0" presId="urn:microsoft.com/office/officeart/2005/8/layout/hChevron3"/>
    <dgm:cxn modelId="{FDD3D622-1582-403A-AA17-FE710FB147CB}" srcId="{8CC278D0-36E4-4984-9D4D-05BE7703108B}" destId="{D377A470-9EED-4133-8476-10EBF4E08FCC}" srcOrd="2" destOrd="0" parTransId="{D83D99D4-011A-4A0D-9B89-881D7F174ADB}" sibTransId="{0C2DB882-1A41-47DC-B42A-44DD7972D75C}"/>
    <dgm:cxn modelId="{E0AFDB2F-9130-4AFF-8488-15B68754D694}" type="presParOf" srcId="{B615825C-0423-4745-B55B-48E10ECFBD83}" destId="{809A0957-9B2C-4C49-A0A5-2CC35C76295A}" srcOrd="0" destOrd="0" presId="urn:microsoft.com/office/officeart/2005/8/layout/hChevron3"/>
    <dgm:cxn modelId="{D4788810-50C3-4ED4-B3A4-3D0CACF9CAE6}" type="presParOf" srcId="{B615825C-0423-4745-B55B-48E10ECFBD83}" destId="{413622A4-74B9-47F2-A39F-6AD17F8C6C56}" srcOrd="1" destOrd="0" presId="urn:microsoft.com/office/officeart/2005/8/layout/hChevron3"/>
    <dgm:cxn modelId="{BE1FB672-075E-4A01-B1E0-667CC94DD85D}" type="presParOf" srcId="{B615825C-0423-4745-B55B-48E10ECFBD83}" destId="{FF6C70B1-39C8-4F5A-83D6-AA320BA39CFE}" srcOrd="2" destOrd="0" presId="urn:microsoft.com/office/officeart/2005/8/layout/hChevron3"/>
    <dgm:cxn modelId="{2FABEBBF-69C7-4447-BE7A-B858B8F7B012}" type="presParOf" srcId="{B615825C-0423-4745-B55B-48E10ECFBD83}" destId="{4996F327-20ED-43D2-B1BB-8F176A2E1824}" srcOrd="3" destOrd="0" presId="urn:microsoft.com/office/officeart/2005/8/layout/hChevron3"/>
    <dgm:cxn modelId="{E2BFF848-7D53-4C4F-9DF8-F15E4F142316}" type="presParOf" srcId="{B615825C-0423-4745-B55B-48E10ECFBD83}" destId="{F9D848CC-816D-4A7D-89C4-CF6623046266}" srcOrd="4"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84A5CB-001D-4714-A227-6480D3408410}"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zh-CN" altLang="en-US"/>
        </a:p>
      </dgm:t>
    </dgm:pt>
    <dgm:pt modelId="{CB65206B-2586-4FFF-AF12-7E81B5328A51}">
      <dgm:prSet phldrT="[文本]"/>
      <dgm:spPr/>
      <dgm:t>
        <a:bodyPr/>
        <a:lstStyle/>
        <a:p>
          <a:r>
            <a:rPr lang="zh-CN" altLang="en-US" dirty="0" smtClean="0"/>
            <a:t>安装</a:t>
          </a:r>
          <a:endParaRPr lang="zh-CN" altLang="en-US" dirty="0"/>
        </a:p>
      </dgm:t>
    </dgm:pt>
    <dgm:pt modelId="{A3D46119-7BEF-448A-A7B2-6FC7B103D861}" type="parTrans" cxnId="{E4B30449-A5EB-4FBC-8DFF-2D7E6D8E998A}">
      <dgm:prSet/>
      <dgm:spPr/>
      <dgm:t>
        <a:bodyPr/>
        <a:lstStyle/>
        <a:p>
          <a:endParaRPr lang="zh-CN" altLang="en-US"/>
        </a:p>
      </dgm:t>
    </dgm:pt>
    <dgm:pt modelId="{E6A30C76-0C7D-4187-9E11-5B1CBA7BE658}" type="sibTrans" cxnId="{E4B30449-A5EB-4FBC-8DFF-2D7E6D8E998A}">
      <dgm:prSet/>
      <dgm:spPr/>
      <dgm:t>
        <a:bodyPr/>
        <a:lstStyle/>
        <a:p>
          <a:endParaRPr lang="zh-CN" altLang="en-US"/>
        </a:p>
      </dgm:t>
    </dgm:pt>
    <dgm:pt modelId="{59ACE32F-88CB-4C84-ABE4-68EDC152732F}">
      <dgm:prSet phldrT="[文本]"/>
      <dgm:spPr/>
      <dgm:t>
        <a:bodyPr/>
        <a:lstStyle/>
        <a:p>
          <a:r>
            <a:rPr lang="en-US" altLang="zh-CN" dirty="0" smtClean="0"/>
            <a:t>Eclipse</a:t>
          </a:r>
          <a:r>
            <a:rPr lang="zh-CN" altLang="zh-CN" dirty="0" smtClean="0"/>
            <a:t>补丁包</a:t>
          </a:r>
          <a:endParaRPr lang="zh-CN" altLang="en-US" dirty="0"/>
        </a:p>
      </dgm:t>
    </dgm:pt>
    <dgm:pt modelId="{9ED26BDB-7920-4C8C-863A-EB2640C75426}" type="parTrans" cxnId="{5F3BE3F8-C786-4BE7-B778-D0CD3CDB5D01}">
      <dgm:prSet/>
      <dgm:spPr/>
      <dgm:t>
        <a:bodyPr/>
        <a:lstStyle/>
        <a:p>
          <a:endParaRPr lang="zh-CN" altLang="en-US"/>
        </a:p>
      </dgm:t>
    </dgm:pt>
    <dgm:pt modelId="{3E27286C-543D-4FA1-BDD0-5DC12A8E755E}" type="sibTrans" cxnId="{5F3BE3F8-C786-4BE7-B778-D0CD3CDB5D01}">
      <dgm:prSet/>
      <dgm:spPr/>
      <dgm:t>
        <a:bodyPr/>
        <a:lstStyle/>
        <a:p>
          <a:endParaRPr lang="zh-CN" altLang="en-US"/>
        </a:p>
      </dgm:t>
    </dgm:pt>
    <dgm:pt modelId="{CCA81DB9-1507-4B28-B146-51DA4258C007}">
      <dgm:prSet phldrT="[文本]"/>
      <dgm:spPr/>
      <dgm:t>
        <a:bodyPr/>
        <a:lstStyle/>
        <a:p>
          <a:r>
            <a:rPr lang="en-US" altLang="zh-CN" dirty="0" err="1" smtClean="0"/>
            <a:t>TestNG</a:t>
          </a:r>
          <a:r>
            <a:rPr lang="zh-CN" altLang="en-US" dirty="0" smtClean="0"/>
            <a:t>插件</a:t>
          </a:r>
          <a:endParaRPr lang="zh-CN" altLang="en-US" dirty="0"/>
        </a:p>
      </dgm:t>
    </dgm:pt>
    <dgm:pt modelId="{9DD6CDAC-852D-4D91-ABA6-21F67864B1F2}" type="parTrans" cxnId="{994E1C13-AEB1-428D-8FAA-1F96C5482603}">
      <dgm:prSet/>
      <dgm:spPr/>
      <dgm:t>
        <a:bodyPr/>
        <a:lstStyle/>
        <a:p>
          <a:endParaRPr lang="zh-CN" altLang="en-US"/>
        </a:p>
      </dgm:t>
    </dgm:pt>
    <dgm:pt modelId="{7D3F454A-6D32-4B06-8E2A-AD3713306F97}" type="sibTrans" cxnId="{994E1C13-AEB1-428D-8FAA-1F96C5482603}">
      <dgm:prSet/>
      <dgm:spPr/>
      <dgm:t>
        <a:bodyPr/>
        <a:lstStyle/>
        <a:p>
          <a:endParaRPr lang="zh-CN" altLang="en-US"/>
        </a:p>
      </dgm:t>
    </dgm:pt>
    <dgm:pt modelId="{BBE91CB7-F27B-4F99-AFF2-F4DE0B4E143A}">
      <dgm:prSet phldrT="[文本]"/>
      <dgm:spPr/>
      <dgm:t>
        <a:bodyPr/>
        <a:lstStyle/>
        <a:p>
          <a:r>
            <a:rPr lang="zh-CN" altLang="en-US" dirty="0" smtClean="0"/>
            <a:t>初始化</a:t>
          </a:r>
          <a:endParaRPr lang="zh-CN" altLang="en-US" dirty="0"/>
        </a:p>
      </dgm:t>
    </dgm:pt>
    <dgm:pt modelId="{F3CFB305-DE86-4137-AAD8-1BA7E9CBD9FE}" type="parTrans" cxnId="{D0339371-7868-4B95-B5A2-698932DC53A3}">
      <dgm:prSet/>
      <dgm:spPr/>
      <dgm:t>
        <a:bodyPr/>
        <a:lstStyle/>
        <a:p>
          <a:endParaRPr lang="zh-CN" altLang="en-US"/>
        </a:p>
      </dgm:t>
    </dgm:pt>
    <dgm:pt modelId="{FD7500BE-A212-4EBB-940D-72E362597D7B}" type="sibTrans" cxnId="{D0339371-7868-4B95-B5A2-698932DC53A3}">
      <dgm:prSet/>
      <dgm:spPr/>
      <dgm:t>
        <a:bodyPr/>
        <a:lstStyle/>
        <a:p>
          <a:endParaRPr lang="zh-CN" altLang="en-US"/>
        </a:p>
      </dgm:t>
    </dgm:pt>
    <dgm:pt modelId="{637E69D7-4756-471B-8B4B-B61B7984AF9C}">
      <dgm:prSet phldrT="[文本]"/>
      <dgm:spPr/>
      <dgm:t>
        <a:bodyPr/>
        <a:lstStyle/>
        <a:p>
          <a:r>
            <a:rPr lang="zh-CN" altLang="en-US" dirty="0" smtClean="0"/>
            <a:t>右键工程时，出现</a:t>
          </a:r>
          <a:r>
            <a:rPr lang="en-US" altLang="zh-CN" dirty="0" err="1" smtClean="0"/>
            <a:t>yonyou</a:t>
          </a:r>
          <a:r>
            <a:rPr lang="en-US" altLang="zh-CN" dirty="0" smtClean="0"/>
            <a:t> </a:t>
          </a:r>
          <a:r>
            <a:rPr lang="en-US" altLang="zh-CN" dirty="0" err="1" smtClean="0"/>
            <a:t>Uat</a:t>
          </a:r>
          <a:r>
            <a:rPr lang="en-US" altLang="zh-CN" dirty="0" smtClean="0"/>
            <a:t> tools</a:t>
          </a:r>
          <a:r>
            <a:rPr lang="zh-CN" altLang="en-US" dirty="0" smtClean="0"/>
            <a:t>和</a:t>
          </a:r>
          <a:r>
            <a:rPr lang="en-US" altLang="zh-CN" dirty="0" err="1" smtClean="0"/>
            <a:t>TestNG</a:t>
          </a:r>
          <a:r>
            <a:rPr lang="zh-CN" altLang="en-US" dirty="0" smtClean="0"/>
            <a:t>选项</a:t>
          </a:r>
          <a:endParaRPr lang="zh-CN" altLang="en-US" dirty="0"/>
        </a:p>
      </dgm:t>
    </dgm:pt>
    <dgm:pt modelId="{41B00ED8-3A19-4F92-A0A9-1CE172310221}" type="parTrans" cxnId="{18906B94-B0F9-48D0-9167-E57F850DD498}">
      <dgm:prSet/>
      <dgm:spPr/>
      <dgm:t>
        <a:bodyPr/>
        <a:lstStyle/>
        <a:p>
          <a:endParaRPr lang="zh-CN" altLang="en-US"/>
        </a:p>
      </dgm:t>
    </dgm:pt>
    <dgm:pt modelId="{F8484D8E-EA37-4318-B24C-BA86AD88D2CC}" type="sibTrans" cxnId="{18906B94-B0F9-48D0-9167-E57F850DD498}">
      <dgm:prSet/>
      <dgm:spPr/>
      <dgm:t>
        <a:bodyPr/>
        <a:lstStyle/>
        <a:p>
          <a:endParaRPr lang="zh-CN" altLang="en-US"/>
        </a:p>
      </dgm:t>
    </dgm:pt>
    <dgm:pt modelId="{6F1E355F-597A-4BE1-9550-0386369C3D29}">
      <dgm:prSet phldrT="[文本]"/>
      <dgm:spPr/>
      <dgm:t>
        <a:bodyPr/>
        <a:lstStyle/>
        <a:p>
          <a:r>
            <a:rPr lang="zh-CN" altLang="zh-CN" dirty="0" smtClean="0"/>
            <a:t>在</a:t>
          </a:r>
          <a:r>
            <a:rPr lang="en-US" altLang="zh-CN" dirty="0" smtClean="0"/>
            <a:t>Eclipse</a:t>
          </a:r>
          <a:r>
            <a:rPr lang="zh-CN" altLang="zh-CN" dirty="0" smtClean="0"/>
            <a:t>项目中右键选择</a:t>
          </a:r>
          <a:r>
            <a:rPr lang="en-US" altLang="zh-CN" dirty="0" err="1" smtClean="0"/>
            <a:t>yonyou</a:t>
          </a:r>
          <a:r>
            <a:rPr lang="en-US" altLang="zh-CN" dirty="0" smtClean="0"/>
            <a:t> </a:t>
          </a:r>
          <a:r>
            <a:rPr lang="en-US" altLang="zh-CN" dirty="0" err="1" smtClean="0"/>
            <a:t>Uat</a:t>
          </a:r>
          <a:r>
            <a:rPr lang="en-US" altLang="zh-CN" dirty="0" smtClean="0"/>
            <a:t> </a:t>
          </a:r>
          <a:r>
            <a:rPr lang="en-US" altLang="zh-CN" dirty="0" err="1" smtClean="0"/>
            <a:t>Toos</a:t>
          </a:r>
          <a:r>
            <a:rPr lang="en-US" altLang="zh-CN" dirty="0" smtClean="0"/>
            <a:t> -&gt;Update Project </a:t>
          </a:r>
          <a:r>
            <a:rPr lang="en-US" altLang="zh-CN" dirty="0" err="1" smtClean="0"/>
            <a:t>Classpath</a:t>
          </a:r>
          <a:endParaRPr lang="zh-CN" altLang="en-US" dirty="0"/>
        </a:p>
      </dgm:t>
    </dgm:pt>
    <dgm:pt modelId="{95CCBA4E-4A8A-4CAC-B987-F92B487510F1}" type="parTrans" cxnId="{6BC2C70C-D449-42E7-8B28-78C620A11F07}">
      <dgm:prSet/>
      <dgm:spPr/>
      <dgm:t>
        <a:bodyPr/>
        <a:lstStyle/>
        <a:p>
          <a:endParaRPr lang="zh-CN" altLang="en-US"/>
        </a:p>
      </dgm:t>
    </dgm:pt>
    <dgm:pt modelId="{C13170FF-0663-44B7-B3AD-945914DA4A94}" type="sibTrans" cxnId="{6BC2C70C-D449-42E7-8B28-78C620A11F07}">
      <dgm:prSet/>
      <dgm:spPr/>
      <dgm:t>
        <a:bodyPr/>
        <a:lstStyle/>
        <a:p>
          <a:endParaRPr lang="zh-CN" altLang="en-US"/>
        </a:p>
      </dgm:t>
    </dgm:pt>
    <dgm:pt modelId="{9B77F49C-E704-4405-9286-ADE303A081B7}">
      <dgm:prSet phldrT="[文本]"/>
      <dgm:spPr/>
      <dgm:t>
        <a:bodyPr/>
        <a:lstStyle/>
        <a:p>
          <a:r>
            <a:rPr lang="en-US" altLang="zh-CN" dirty="0" smtClean="0"/>
            <a:t>UAT</a:t>
          </a:r>
          <a:r>
            <a:rPr lang="zh-CN" altLang="en-US" dirty="0" smtClean="0"/>
            <a:t>插件</a:t>
          </a:r>
          <a:endParaRPr lang="zh-CN" altLang="en-US" dirty="0"/>
        </a:p>
      </dgm:t>
    </dgm:pt>
    <dgm:pt modelId="{AFCBB5CF-7B22-49FF-8ACB-42BB9CED9592}" type="parTrans" cxnId="{2C92AAFB-9A9F-4BD1-9B75-613861487BEC}">
      <dgm:prSet/>
      <dgm:spPr/>
      <dgm:t>
        <a:bodyPr/>
        <a:lstStyle/>
        <a:p>
          <a:endParaRPr lang="zh-CN" altLang="en-US"/>
        </a:p>
      </dgm:t>
    </dgm:pt>
    <dgm:pt modelId="{3C3676C1-621E-4E2D-8194-8F81C6D77325}" type="sibTrans" cxnId="{2C92AAFB-9A9F-4BD1-9B75-613861487BEC}">
      <dgm:prSet/>
      <dgm:spPr/>
      <dgm:t>
        <a:bodyPr/>
        <a:lstStyle/>
        <a:p>
          <a:endParaRPr lang="zh-CN" altLang="en-US"/>
        </a:p>
      </dgm:t>
    </dgm:pt>
    <dgm:pt modelId="{3C25A477-A5D1-49D1-8D71-F71825020CDA}">
      <dgm:prSet phldrT="[文本]"/>
      <dgm:spPr/>
      <dgm:t>
        <a:bodyPr/>
        <a:lstStyle/>
        <a:p>
          <a:r>
            <a:rPr lang="zh-CN" altLang="en-US" dirty="0" smtClean="0"/>
            <a:t>在</a:t>
          </a:r>
          <a:r>
            <a:rPr lang="en-US" altLang="zh-CN" dirty="0" smtClean="0"/>
            <a:t>MDE Development</a:t>
          </a:r>
          <a:r>
            <a:rPr lang="zh-CN" altLang="en-US" dirty="0" smtClean="0"/>
            <a:t>中选择</a:t>
          </a:r>
          <a:r>
            <a:rPr lang="en-US" altLang="zh-CN" dirty="0" err="1" smtClean="0"/>
            <a:t>Uapunit</a:t>
          </a:r>
          <a:r>
            <a:rPr lang="en-US" altLang="zh-CN" dirty="0" smtClean="0"/>
            <a:t> module</a:t>
          </a:r>
          <a:endParaRPr lang="zh-CN" altLang="en-US" dirty="0"/>
        </a:p>
      </dgm:t>
    </dgm:pt>
    <dgm:pt modelId="{347DC999-30FA-4FC2-9660-24556D4D1CD0}" type="parTrans" cxnId="{B5B4B08B-D5F3-43D7-91DE-32D8AED07C2B}">
      <dgm:prSet/>
      <dgm:spPr/>
      <dgm:t>
        <a:bodyPr/>
        <a:lstStyle/>
        <a:p>
          <a:endParaRPr lang="zh-CN" altLang="en-US"/>
        </a:p>
      </dgm:t>
    </dgm:pt>
    <dgm:pt modelId="{BBA0589B-F0BC-4112-BB64-D80BDB84EB5C}" type="sibTrans" cxnId="{B5B4B08B-D5F3-43D7-91DE-32D8AED07C2B}">
      <dgm:prSet/>
      <dgm:spPr/>
      <dgm:t>
        <a:bodyPr/>
        <a:lstStyle/>
        <a:p>
          <a:endParaRPr lang="zh-CN" altLang="en-US"/>
        </a:p>
      </dgm:t>
    </dgm:pt>
    <dgm:pt modelId="{48E471A5-021E-496E-930C-FF6E92DE2694}">
      <dgm:prSet phldrT="[文本]"/>
      <dgm:spPr/>
      <dgm:t>
        <a:bodyPr/>
        <a:lstStyle/>
        <a:p>
          <a:r>
            <a:rPr lang="zh-CN" altLang="zh-CN" dirty="0" smtClean="0"/>
            <a:t>刷新工作区间可将</a:t>
          </a:r>
          <a:r>
            <a:rPr lang="en-US" altLang="zh-CN" dirty="0" err="1" smtClean="0"/>
            <a:t>uat</a:t>
          </a:r>
          <a:r>
            <a:rPr lang="zh-CN" altLang="zh-CN" dirty="0" smtClean="0"/>
            <a:t>依赖的</a:t>
          </a:r>
          <a:r>
            <a:rPr lang="en-US" altLang="zh-CN" dirty="0" smtClean="0"/>
            <a:t>jar</a:t>
          </a:r>
          <a:r>
            <a:rPr lang="zh-CN" altLang="zh-CN" dirty="0" smtClean="0"/>
            <a:t>包导入到当前项目的</a:t>
          </a:r>
          <a:r>
            <a:rPr lang="en-US" altLang="zh-CN" dirty="0" err="1" smtClean="0"/>
            <a:t>classpath</a:t>
          </a:r>
          <a:r>
            <a:rPr lang="zh-CN" altLang="zh-CN" dirty="0" smtClean="0"/>
            <a:t>下，成功后显示</a:t>
          </a:r>
          <a:endParaRPr lang="zh-CN" altLang="en-US" dirty="0"/>
        </a:p>
      </dgm:t>
    </dgm:pt>
    <dgm:pt modelId="{9909B9CA-986D-4DB7-A94C-EC694F95C557}" type="parTrans" cxnId="{0648F149-E0ED-4A7E-B9D0-9C265F5EB464}">
      <dgm:prSet/>
      <dgm:spPr/>
      <dgm:t>
        <a:bodyPr/>
        <a:lstStyle/>
        <a:p>
          <a:endParaRPr lang="zh-CN" altLang="en-US"/>
        </a:p>
      </dgm:t>
    </dgm:pt>
    <dgm:pt modelId="{4B74B39B-78CF-4F19-8534-10F4035AC9D1}" type="sibTrans" cxnId="{0648F149-E0ED-4A7E-B9D0-9C265F5EB464}">
      <dgm:prSet/>
      <dgm:spPr/>
      <dgm:t>
        <a:bodyPr/>
        <a:lstStyle/>
        <a:p>
          <a:endParaRPr lang="zh-CN" altLang="en-US"/>
        </a:p>
      </dgm:t>
    </dgm:pt>
    <dgm:pt modelId="{3E0EA184-3D42-477F-811A-B2236D351622}" type="pres">
      <dgm:prSet presAssocID="{DA84A5CB-001D-4714-A227-6480D3408410}" presName="linearFlow" presStyleCnt="0">
        <dgm:presLayoutVars>
          <dgm:dir/>
          <dgm:animLvl val="lvl"/>
          <dgm:resizeHandles val="exact"/>
        </dgm:presLayoutVars>
      </dgm:prSet>
      <dgm:spPr/>
      <dgm:t>
        <a:bodyPr/>
        <a:lstStyle/>
        <a:p>
          <a:endParaRPr lang="zh-CN" altLang="en-US"/>
        </a:p>
      </dgm:t>
    </dgm:pt>
    <dgm:pt modelId="{8E70CACC-CD4F-44C8-86F2-2EBE69966763}" type="pres">
      <dgm:prSet presAssocID="{CB65206B-2586-4FFF-AF12-7E81B5328A51}" presName="composite" presStyleCnt="0"/>
      <dgm:spPr/>
    </dgm:pt>
    <dgm:pt modelId="{590F05C2-4104-4FBA-BE31-2B4CFEE6677A}" type="pres">
      <dgm:prSet presAssocID="{CB65206B-2586-4FFF-AF12-7E81B5328A51}" presName="parentText" presStyleLbl="alignNode1" presStyleIdx="0" presStyleCnt="2">
        <dgm:presLayoutVars>
          <dgm:chMax val="1"/>
          <dgm:bulletEnabled val="1"/>
        </dgm:presLayoutVars>
      </dgm:prSet>
      <dgm:spPr/>
      <dgm:t>
        <a:bodyPr/>
        <a:lstStyle/>
        <a:p>
          <a:endParaRPr lang="zh-CN" altLang="en-US"/>
        </a:p>
      </dgm:t>
    </dgm:pt>
    <dgm:pt modelId="{EB9E25C6-A300-4410-B32F-DD99FF4EC465}" type="pres">
      <dgm:prSet presAssocID="{CB65206B-2586-4FFF-AF12-7E81B5328A51}" presName="descendantText" presStyleLbl="alignAcc1" presStyleIdx="0" presStyleCnt="2">
        <dgm:presLayoutVars>
          <dgm:bulletEnabled val="1"/>
        </dgm:presLayoutVars>
      </dgm:prSet>
      <dgm:spPr/>
      <dgm:t>
        <a:bodyPr/>
        <a:lstStyle/>
        <a:p>
          <a:endParaRPr lang="zh-CN" altLang="en-US"/>
        </a:p>
      </dgm:t>
    </dgm:pt>
    <dgm:pt modelId="{C2E16739-8E75-4073-B97A-23A56D638A84}" type="pres">
      <dgm:prSet presAssocID="{E6A30C76-0C7D-4187-9E11-5B1CBA7BE658}" presName="sp" presStyleCnt="0"/>
      <dgm:spPr/>
    </dgm:pt>
    <dgm:pt modelId="{9B27C0CB-7E27-4AC4-8A60-8087B414DA78}" type="pres">
      <dgm:prSet presAssocID="{BBE91CB7-F27B-4F99-AFF2-F4DE0B4E143A}" presName="composite" presStyleCnt="0"/>
      <dgm:spPr/>
    </dgm:pt>
    <dgm:pt modelId="{6B604C41-7598-4C3F-BFCF-6A1F44659D26}" type="pres">
      <dgm:prSet presAssocID="{BBE91CB7-F27B-4F99-AFF2-F4DE0B4E143A}" presName="parentText" presStyleLbl="alignNode1" presStyleIdx="1" presStyleCnt="2">
        <dgm:presLayoutVars>
          <dgm:chMax val="1"/>
          <dgm:bulletEnabled val="1"/>
        </dgm:presLayoutVars>
      </dgm:prSet>
      <dgm:spPr/>
      <dgm:t>
        <a:bodyPr/>
        <a:lstStyle/>
        <a:p>
          <a:endParaRPr lang="zh-CN" altLang="en-US"/>
        </a:p>
      </dgm:t>
    </dgm:pt>
    <dgm:pt modelId="{69522049-762B-44F4-A223-87F45177C885}" type="pres">
      <dgm:prSet presAssocID="{BBE91CB7-F27B-4F99-AFF2-F4DE0B4E143A}" presName="descendantText" presStyleLbl="alignAcc1" presStyleIdx="1" presStyleCnt="2">
        <dgm:presLayoutVars>
          <dgm:bulletEnabled val="1"/>
        </dgm:presLayoutVars>
      </dgm:prSet>
      <dgm:spPr/>
      <dgm:t>
        <a:bodyPr/>
        <a:lstStyle/>
        <a:p>
          <a:endParaRPr lang="zh-CN" altLang="en-US"/>
        </a:p>
      </dgm:t>
    </dgm:pt>
  </dgm:ptLst>
  <dgm:cxnLst>
    <dgm:cxn modelId="{D0339371-7868-4B95-B5A2-698932DC53A3}" srcId="{DA84A5CB-001D-4714-A227-6480D3408410}" destId="{BBE91CB7-F27B-4F99-AFF2-F4DE0B4E143A}" srcOrd="1" destOrd="0" parTransId="{F3CFB305-DE86-4137-AAD8-1BA7E9CBD9FE}" sibTransId="{FD7500BE-A212-4EBB-940D-72E362597D7B}"/>
    <dgm:cxn modelId="{994E1C13-AEB1-428D-8FAA-1F96C5482603}" srcId="{CB65206B-2586-4FFF-AF12-7E81B5328A51}" destId="{CCA81DB9-1507-4B28-B146-51DA4258C007}" srcOrd="1" destOrd="0" parTransId="{9DD6CDAC-852D-4D91-ABA6-21F67864B1F2}" sibTransId="{7D3F454A-6D32-4B06-8E2A-AD3713306F97}"/>
    <dgm:cxn modelId="{18906B94-B0F9-48D0-9167-E57F850DD498}" srcId="{BBE91CB7-F27B-4F99-AFF2-F4DE0B4E143A}" destId="{637E69D7-4756-471B-8B4B-B61B7984AF9C}" srcOrd="0" destOrd="0" parTransId="{41B00ED8-3A19-4F92-A0A9-1CE172310221}" sibTransId="{F8484D8E-EA37-4318-B24C-BA86AD88D2CC}"/>
    <dgm:cxn modelId="{E4B30449-A5EB-4FBC-8DFF-2D7E6D8E998A}" srcId="{DA84A5CB-001D-4714-A227-6480D3408410}" destId="{CB65206B-2586-4FFF-AF12-7E81B5328A51}" srcOrd="0" destOrd="0" parTransId="{A3D46119-7BEF-448A-A7B2-6FC7B103D861}" sibTransId="{E6A30C76-0C7D-4187-9E11-5B1CBA7BE658}"/>
    <dgm:cxn modelId="{2AEA5D16-757E-49EA-B065-ACA262A69C3D}" type="presOf" srcId="{BBE91CB7-F27B-4F99-AFF2-F4DE0B4E143A}" destId="{6B604C41-7598-4C3F-BFCF-6A1F44659D26}" srcOrd="0" destOrd="0" presId="urn:microsoft.com/office/officeart/2005/8/layout/chevron2"/>
    <dgm:cxn modelId="{5F3BE3F8-C786-4BE7-B778-D0CD3CDB5D01}" srcId="{CB65206B-2586-4FFF-AF12-7E81B5328A51}" destId="{59ACE32F-88CB-4C84-ABE4-68EDC152732F}" srcOrd="0" destOrd="0" parTransId="{9ED26BDB-7920-4C8C-863A-EB2640C75426}" sibTransId="{3E27286C-543D-4FA1-BDD0-5DC12A8E755E}"/>
    <dgm:cxn modelId="{2593D9BA-391B-43B5-83BE-E4503F85A4F2}" type="presOf" srcId="{CCA81DB9-1507-4B28-B146-51DA4258C007}" destId="{EB9E25C6-A300-4410-B32F-DD99FF4EC465}" srcOrd="0" destOrd="1" presId="urn:microsoft.com/office/officeart/2005/8/layout/chevron2"/>
    <dgm:cxn modelId="{CCD58BDF-6E30-4DE0-85AD-408AE7A56214}" type="presOf" srcId="{9B77F49C-E704-4405-9286-ADE303A081B7}" destId="{EB9E25C6-A300-4410-B32F-DD99FF4EC465}" srcOrd="0" destOrd="2" presId="urn:microsoft.com/office/officeart/2005/8/layout/chevron2"/>
    <dgm:cxn modelId="{0648F149-E0ED-4A7E-B9D0-9C265F5EB464}" srcId="{BBE91CB7-F27B-4F99-AFF2-F4DE0B4E143A}" destId="{48E471A5-021E-496E-930C-FF6E92DE2694}" srcOrd="3" destOrd="0" parTransId="{9909B9CA-986D-4DB7-A94C-EC694F95C557}" sibTransId="{4B74B39B-78CF-4F19-8534-10F4035AC9D1}"/>
    <dgm:cxn modelId="{3C0FD594-7F8D-4D3B-BBBF-D656B38D0D2E}" type="presOf" srcId="{6F1E355F-597A-4BE1-9550-0386369C3D29}" destId="{69522049-762B-44F4-A223-87F45177C885}" srcOrd="0" destOrd="2" presId="urn:microsoft.com/office/officeart/2005/8/layout/chevron2"/>
    <dgm:cxn modelId="{5AD4948B-1DAF-460C-BC14-5D82FAF74F64}" type="presOf" srcId="{DA84A5CB-001D-4714-A227-6480D3408410}" destId="{3E0EA184-3D42-477F-811A-B2236D351622}" srcOrd="0" destOrd="0" presId="urn:microsoft.com/office/officeart/2005/8/layout/chevron2"/>
    <dgm:cxn modelId="{6BC2C70C-D449-42E7-8B28-78C620A11F07}" srcId="{BBE91CB7-F27B-4F99-AFF2-F4DE0B4E143A}" destId="{6F1E355F-597A-4BE1-9550-0386369C3D29}" srcOrd="2" destOrd="0" parTransId="{95CCBA4E-4A8A-4CAC-B987-F92B487510F1}" sibTransId="{C13170FF-0663-44B7-B3AD-945914DA4A94}"/>
    <dgm:cxn modelId="{5602E2FE-2793-4CCC-B6B6-9CC884A08905}" type="presOf" srcId="{48E471A5-021E-496E-930C-FF6E92DE2694}" destId="{69522049-762B-44F4-A223-87F45177C885}" srcOrd="0" destOrd="3" presId="urn:microsoft.com/office/officeart/2005/8/layout/chevron2"/>
    <dgm:cxn modelId="{4728F785-FCDA-4F8E-881F-238EE7B965D1}" type="presOf" srcId="{3C25A477-A5D1-49D1-8D71-F71825020CDA}" destId="{69522049-762B-44F4-A223-87F45177C885}" srcOrd="0" destOrd="1" presId="urn:microsoft.com/office/officeart/2005/8/layout/chevron2"/>
    <dgm:cxn modelId="{A0059C06-6903-4F79-BA52-25040D045104}" type="presOf" srcId="{637E69D7-4756-471B-8B4B-B61B7984AF9C}" destId="{69522049-762B-44F4-A223-87F45177C885}" srcOrd="0" destOrd="0" presId="urn:microsoft.com/office/officeart/2005/8/layout/chevron2"/>
    <dgm:cxn modelId="{C7B802C9-23CC-4F6D-AA2C-BCF90F285DD7}" type="presOf" srcId="{CB65206B-2586-4FFF-AF12-7E81B5328A51}" destId="{590F05C2-4104-4FBA-BE31-2B4CFEE6677A}" srcOrd="0" destOrd="0" presId="urn:microsoft.com/office/officeart/2005/8/layout/chevron2"/>
    <dgm:cxn modelId="{724FE269-7A93-4DD3-927E-32176F10EA20}" type="presOf" srcId="{59ACE32F-88CB-4C84-ABE4-68EDC152732F}" destId="{EB9E25C6-A300-4410-B32F-DD99FF4EC465}" srcOrd="0" destOrd="0" presId="urn:microsoft.com/office/officeart/2005/8/layout/chevron2"/>
    <dgm:cxn modelId="{2C92AAFB-9A9F-4BD1-9B75-613861487BEC}" srcId="{CB65206B-2586-4FFF-AF12-7E81B5328A51}" destId="{9B77F49C-E704-4405-9286-ADE303A081B7}" srcOrd="2" destOrd="0" parTransId="{AFCBB5CF-7B22-49FF-8ACB-42BB9CED9592}" sibTransId="{3C3676C1-621E-4E2D-8194-8F81C6D77325}"/>
    <dgm:cxn modelId="{B5B4B08B-D5F3-43D7-91DE-32D8AED07C2B}" srcId="{BBE91CB7-F27B-4F99-AFF2-F4DE0B4E143A}" destId="{3C25A477-A5D1-49D1-8D71-F71825020CDA}" srcOrd="1" destOrd="0" parTransId="{347DC999-30FA-4FC2-9660-24556D4D1CD0}" sibTransId="{BBA0589B-F0BC-4112-BB64-D80BDB84EB5C}"/>
    <dgm:cxn modelId="{AAEE684D-E604-4E24-9AF8-AEE72E391D73}" type="presParOf" srcId="{3E0EA184-3D42-477F-811A-B2236D351622}" destId="{8E70CACC-CD4F-44C8-86F2-2EBE69966763}" srcOrd="0" destOrd="0" presId="urn:microsoft.com/office/officeart/2005/8/layout/chevron2"/>
    <dgm:cxn modelId="{2955F33C-F835-48B8-847B-D51BB2F0EBCF}" type="presParOf" srcId="{8E70CACC-CD4F-44C8-86F2-2EBE69966763}" destId="{590F05C2-4104-4FBA-BE31-2B4CFEE6677A}" srcOrd="0" destOrd="0" presId="urn:microsoft.com/office/officeart/2005/8/layout/chevron2"/>
    <dgm:cxn modelId="{FDD713D5-6FFA-4661-BBBF-B962721F114F}" type="presParOf" srcId="{8E70CACC-CD4F-44C8-86F2-2EBE69966763}" destId="{EB9E25C6-A300-4410-B32F-DD99FF4EC465}" srcOrd="1" destOrd="0" presId="urn:microsoft.com/office/officeart/2005/8/layout/chevron2"/>
    <dgm:cxn modelId="{9136C799-1F70-4874-91CB-3C0F292DE1D0}" type="presParOf" srcId="{3E0EA184-3D42-477F-811A-B2236D351622}" destId="{C2E16739-8E75-4073-B97A-23A56D638A84}" srcOrd="1" destOrd="0" presId="urn:microsoft.com/office/officeart/2005/8/layout/chevron2"/>
    <dgm:cxn modelId="{7CD4E46F-24C2-4AFF-AD5E-0AC48522A7CA}" type="presParOf" srcId="{3E0EA184-3D42-477F-811A-B2236D351622}" destId="{9B27C0CB-7E27-4AC4-8A60-8087B414DA78}" srcOrd="2" destOrd="0" presId="urn:microsoft.com/office/officeart/2005/8/layout/chevron2"/>
    <dgm:cxn modelId="{1A07654E-FBF1-47DD-AB18-714746E235AB}" type="presParOf" srcId="{9B27C0CB-7E27-4AC4-8A60-8087B414DA78}" destId="{6B604C41-7598-4C3F-BFCF-6A1F44659D26}" srcOrd="0" destOrd="0" presId="urn:microsoft.com/office/officeart/2005/8/layout/chevron2"/>
    <dgm:cxn modelId="{FFFAC19B-A8FD-4A58-A08B-0CC4A21E96F1}" type="presParOf" srcId="{9B27C0CB-7E27-4AC4-8A60-8087B414DA78}" destId="{69522049-762B-44F4-A223-87F45177C885}"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9A0957-9B2C-4C49-A0A5-2CC35C76295A}">
      <dsp:nvSpPr>
        <dsp:cNvPr id="0" name=""/>
        <dsp:cNvSpPr/>
      </dsp:nvSpPr>
      <dsp:spPr>
        <a:xfrm>
          <a:off x="679" y="219749"/>
          <a:ext cx="2901134" cy="11604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zh-CN" altLang="en-US" sz="2800" kern="1200" dirty="0" smtClean="0"/>
            <a:t>敏捷</a:t>
          </a:r>
          <a:endParaRPr lang="zh-CN" altLang="en-US" sz="2800" kern="1200" dirty="0"/>
        </a:p>
      </dsp:txBody>
      <dsp:txXfrm>
        <a:off x="679" y="219749"/>
        <a:ext cx="2901134" cy="1160453"/>
      </dsp:txXfrm>
    </dsp:sp>
    <dsp:sp modelId="{FF6C70B1-39C8-4F5A-83D6-AA320BA39CFE}">
      <dsp:nvSpPr>
        <dsp:cNvPr id="0" name=""/>
        <dsp:cNvSpPr/>
      </dsp:nvSpPr>
      <dsp:spPr>
        <a:xfrm>
          <a:off x="2321587" y="219749"/>
          <a:ext cx="2901134" cy="116045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zh-CN" altLang="en-US" sz="2800" kern="1200" dirty="0" smtClean="0"/>
            <a:t>极限编程</a:t>
          </a:r>
          <a:endParaRPr lang="zh-CN" altLang="en-US" sz="2800" kern="1200" dirty="0"/>
        </a:p>
      </dsp:txBody>
      <dsp:txXfrm>
        <a:off x="2321587" y="219749"/>
        <a:ext cx="2901134" cy="1160453"/>
      </dsp:txXfrm>
    </dsp:sp>
    <dsp:sp modelId="{F9D848CC-816D-4A7D-89C4-CF6623046266}">
      <dsp:nvSpPr>
        <dsp:cNvPr id="0" name=""/>
        <dsp:cNvSpPr/>
      </dsp:nvSpPr>
      <dsp:spPr>
        <a:xfrm>
          <a:off x="4642494" y="219749"/>
          <a:ext cx="3133689" cy="116045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zh-CN" altLang="en-US" sz="2400" kern="1200" dirty="0" smtClean="0"/>
            <a:t>测试驱动开发</a:t>
          </a:r>
          <a:endParaRPr lang="zh-CN" altLang="en-US" sz="2400" kern="1200" dirty="0"/>
        </a:p>
      </dsp:txBody>
      <dsp:txXfrm>
        <a:off x="4642494" y="219749"/>
        <a:ext cx="3133689" cy="116045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0F05C2-4104-4FBA-BE31-2B4CFEE6677A}">
      <dsp:nvSpPr>
        <dsp:cNvPr id="0" name=""/>
        <dsp:cNvSpPr/>
      </dsp:nvSpPr>
      <dsp:spPr>
        <a:xfrm rot="5400000">
          <a:off x="-361502" y="362026"/>
          <a:ext cx="2410017" cy="1687012"/>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smtClean="0"/>
            <a:t>安装</a:t>
          </a:r>
          <a:endParaRPr lang="zh-CN" altLang="en-US" sz="3300" kern="1200" dirty="0"/>
        </a:p>
      </dsp:txBody>
      <dsp:txXfrm rot="5400000">
        <a:off x="-361502" y="362026"/>
        <a:ext cx="2410017" cy="1687012"/>
      </dsp:txXfrm>
    </dsp:sp>
    <dsp:sp modelId="{EB9E25C6-A300-4410-B32F-DD99FF4EC465}">
      <dsp:nvSpPr>
        <dsp:cNvPr id="0" name=""/>
        <dsp:cNvSpPr/>
      </dsp:nvSpPr>
      <dsp:spPr>
        <a:xfrm rot="5400000">
          <a:off x="3588642" y="-1901105"/>
          <a:ext cx="1566511" cy="536977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altLang="zh-CN" sz="1200" kern="1200" dirty="0" smtClean="0"/>
            <a:t>Eclipse</a:t>
          </a:r>
          <a:r>
            <a:rPr lang="zh-CN" altLang="zh-CN" sz="1200" kern="1200" dirty="0" smtClean="0"/>
            <a:t>补丁包</a:t>
          </a:r>
          <a:endParaRPr lang="zh-CN" altLang="en-US" sz="1200" kern="1200" dirty="0"/>
        </a:p>
        <a:p>
          <a:pPr marL="114300" lvl="1" indent="-114300" algn="l" defTabSz="533400">
            <a:lnSpc>
              <a:spcPct val="90000"/>
            </a:lnSpc>
            <a:spcBef>
              <a:spcPct val="0"/>
            </a:spcBef>
            <a:spcAft>
              <a:spcPct val="15000"/>
            </a:spcAft>
            <a:buChar char="••"/>
          </a:pPr>
          <a:r>
            <a:rPr lang="en-US" altLang="zh-CN" sz="1200" kern="1200" dirty="0" err="1" smtClean="0"/>
            <a:t>TestNG</a:t>
          </a:r>
          <a:r>
            <a:rPr lang="zh-CN" altLang="en-US" sz="1200" kern="1200" dirty="0" smtClean="0"/>
            <a:t>插件</a:t>
          </a:r>
          <a:endParaRPr lang="zh-CN" altLang="en-US" sz="1200" kern="1200" dirty="0"/>
        </a:p>
        <a:p>
          <a:pPr marL="114300" lvl="1" indent="-114300" algn="l" defTabSz="533400">
            <a:lnSpc>
              <a:spcPct val="90000"/>
            </a:lnSpc>
            <a:spcBef>
              <a:spcPct val="0"/>
            </a:spcBef>
            <a:spcAft>
              <a:spcPct val="15000"/>
            </a:spcAft>
            <a:buChar char="••"/>
          </a:pPr>
          <a:r>
            <a:rPr lang="en-US" altLang="zh-CN" sz="1200" kern="1200" dirty="0" smtClean="0"/>
            <a:t>UAT</a:t>
          </a:r>
          <a:r>
            <a:rPr lang="zh-CN" altLang="en-US" sz="1200" kern="1200" dirty="0" smtClean="0"/>
            <a:t>插件</a:t>
          </a:r>
          <a:endParaRPr lang="zh-CN" altLang="en-US" sz="1200" kern="1200" dirty="0"/>
        </a:p>
      </dsp:txBody>
      <dsp:txXfrm rot="5400000">
        <a:off x="3588642" y="-1901105"/>
        <a:ext cx="1566511" cy="5369771"/>
      </dsp:txXfrm>
    </dsp:sp>
    <dsp:sp modelId="{6B604C41-7598-4C3F-BFCF-6A1F44659D26}">
      <dsp:nvSpPr>
        <dsp:cNvPr id="0" name=""/>
        <dsp:cNvSpPr/>
      </dsp:nvSpPr>
      <dsp:spPr>
        <a:xfrm rot="5400000">
          <a:off x="-361502" y="2487464"/>
          <a:ext cx="2410017" cy="1687012"/>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3300" kern="1200" dirty="0" smtClean="0"/>
            <a:t>初始化</a:t>
          </a:r>
          <a:endParaRPr lang="zh-CN" altLang="en-US" sz="3300" kern="1200" dirty="0"/>
        </a:p>
      </dsp:txBody>
      <dsp:txXfrm rot="5400000">
        <a:off x="-361502" y="2487464"/>
        <a:ext cx="2410017" cy="1687012"/>
      </dsp:txXfrm>
    </dsp:sp>
    <dsp:sp modelId="{69522049-762B-44F4-A223-87F45177C885}">
      <dsp:nvSpPr>
        <dsp:cNvPr id="0" name=""/>
        <dsp:cNvSpPr/>
      </dsp:nvSpPr>
      <dsp:spPr>
        <a:xfrm rot="5400000">
          <a:off x="3588642" y="224331"/>
          <a:ext cx="1566511" cy="536977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t>右键工程时，出现</a:t>
          </a:r>
          <a:r>
            <a:rPr lang="en-US" altLang="zh-CN" sz="1200" kern="1200" dirty="0" err="1" smtClean="0"/>
            <a:t>yonyou</a:t>
          </a:r>
          <a:r>
            <a:rPr lang="en-US" altLang="zh-CN" sz="1200" kern="1200" dirty="0" smtClean="0"/>
            <a:t> </a:t>
          </a:r>
          <a:r>
            <a:rPr lang="en-US" altLang="zh-CN" sz="1200" kern="1200" dirty="0" err="1" smtClean="0"/>
            <a:t>Uat</a:t>
          </a:r>
          <a:r>
            <a:rPr lang="en-US" altLang="zh-CN" sz="1200" kern="1200" dirty="0" smtClean="0"/>
            <a:t> tools</a:t>
          </a:r>
          <a:r>
            <a:rPr lang="zh-CN" altLang="en-US" sz="1200" kern="1200" dirty="0" smtClean="0"/>
            <a:t>和</a:t>
          </a:r>
          <a:r>
            <a:rPr lang="en-US" altLang="zh-CN" sz="1200" kern="1200" dirty="0" err="1" smtClean="0"/>
            <a:t>TestNG</a:t>
          </a:r>
          <a:r>
            <a:rPr lang="zh-CN" altLang="en-US" sz="1200" kern="1200" dirty="0" smtClean="0"/>
            <a:t>选项</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在</a:t>
          </a:r>
          <a:r>
            <a:rPr lang="en-US" altLang="zh-CN" sz="1200" kern="1200" dirty="0" smtClean="0"/>
            <a:t>MDE Development</a:t>
          </a:r>
          <a:r>
            <a:rPr lang="zh-CN" altLang="en-US" sz="1200" kern="1200" dirty="0" smtClean="0"/>
            <a:t>中选择</a:t>
          </a:r>
          <a:r>
            <a:rPr lang="en-US" altLang="zh-CN" sz="1200" kern="1200" dirty="0" err="1" smtClean="0"/>
            <a:t>Uapunit</a:t>
          </a:r>
          <a:r>
            <a:rPr lang="en-US" altLang="zh-CN" sz="1200" kern="1200" dirty="0" smtClean="0"/>
            <a:t> module</a:t>
          </a:r>
          <a:endParaRPr lang="zh-CN" altLang="en-US" sz="1200" kern="1200" dirty="0"/>
        </a:p>
        <a:p>
          <a:pPr marL="114300" lvl="1" indent="-114300" algn="l" defTabSz="533400">
            <a:lnSpc>
              <a:spcPct val="90000"/>
            </a:lnSpc>
            <a:spcBef>
              <a:spcPct val="0"/>
            </a:spcBef>
            <a:spcAft>
              <a:spcPct val="15000"/>
            </a:spcAft>
            <a:buChar char="••"/>
          </a:pPr>
          <a:r>
            <a:rPr lang="zh-CN" altLang="zh-CN" sz="1200" kern="1200" dirty="0" smtClean="0"/>
            <a:t>在</a:t>
          </a:r>
          <a:r>
            <a:rPr lang="en-US" altLang="zh-CN" sz="1200" kern="1200" dirty="0" smtClean="0"/>
            <a:t>Eclipse</a:t>
          </a:r>
          <a:r>
            <a:rPr lang="zh-CN" altLang="zh-CN" sz="1200" kern="1200" dirty="0" smtClean="0"/>
            <a:t>项目中右键选择</a:t>
          </a:r>
          <a:r>
            <a:rPr lang="en-US" altLang="zh-CN" sz="1200" kern="1200" dirty="0" err="1" smtClean="0"/>
            <a:t>yonyou</a:t>
          </a:r>
          <a:r>
            <a:rPr lang="en-US" altLang="zh-CN" sz="1200" kern="1200" dirty="0" smtClean="0"/>
            <a:t> </a:t>
          </a:r>
          <a:r>
            <a:rPr lang="en-US" altLang="zh-CN" sz="1200" kern="1200" dirty="0" err="1" smtClean="0"/>
            <a:t>Uat</a:t>
          </a:r>
          <a:r>
            <a:rPr lang="en-US" altLang="zh-CN" sz="1200" kern="1200" dirty="0" smtClean="0"/>
            <a:t> </a:t>
          </a:r>
          <a:r>
            <a:rPr lang="en-US" altLang="zh-CN" sz="1200" kern="1200" dirty="0" err="1" smtClean="0"/>
            <a:t>Toos</a:t>
          </a:r>
          <a:r>
            <a:rPr lang="en-US" altLang="zh-CN" sz="1200" kern="1200" dirty="0" smtClean="0"/>
            <a:t> -&gt;Update Project </a:t>
          </a:r>
          <a:r>
            <a:rPr lang="en-US" altLang="zh-CN" sz="1200" kern="1200" dirty="0" err="1" smtClean="0"/>
            <a:t>Classpath</a:t>
          </a:r>
          <a:endParaRPr lang="zh-CN" altLang="en-US" sz="1200" kern="1200" dirty="0"/>
        </a:p>
        <a:p>
          <a:pPr marL="114300" lvl="1" indent="-114300" algn="l" defTabSz="533400">
            <a:lnSpc>
              <a:spcPct val="90000"/>
            </a:lnSpc>
            <a:spcBef>
              <a:spcPct val="0"/>
            </a:spcBef>
            <a:spcAft>
              <a:spcPct val="15000"/>
            </a:spcAft>
            <a:buChar char="••"/>
          </a:pPr>
          <a:r>
            <a:rPr lang="zh-CN" altLang="zh-CN" sz="1200" kern="1200" dirty="0" smtClean="0"/>
            <a:t>刷新工作区间可将</a:t>
          </a:r>
          <a:r>
            <a:rPr lang="en-US" altLang="zh-CN" sz="1200" kern="1200" dirty="0" err="1" smtClean="0"/>
            <a:t>uat</a:t>
          </a:r>
          <a:r>
            <a:rPr lang="zh-CN" altLang="zh-CN" sz="1200" kern="1200" dirty="0" smtClean="0"/>
            <a:t>依赖的</a:t>
          </a:r>
          <a:r>
            <a:rPr lang="en-US" altLang="zh-CN" sz="1200" kern="1200" dirty="0" smtClean="0"/>
            <a:t>jar</a:t>
          </a:r>
          <a:r>
            <a:rPr lang="zh-CN" altLang="zh-CN" sz="1200" kern="1200" dirty="0" smtClean="0"/>
            <a:t>包导入到当前项目的</a:t>
          </a:r>
          <a:r>
            <a:rPr lang="en-US" altLang="zh-CN" sz="1200" kern="1200" dirty="0" err="1" smtClean="0"/>
            <a:t>classpath</a:t>
          </a:r>
          <a:r>
            <a:rPr lang="zh-CN" altLang="zh-CN" sz="1200" kern="1200" dirty="0" smtClean="0"/>
            <a:t>下，成功后显示</a:t>
          </a:r>
          <a:endParaRPr lang="zh-CN" altLang="en-US" sz="1200" kern="1200" dirty="0"/>
        </a:p>
      </dsp:txBody>
      <dsp:txXfrm rot="5400000">
        <a:off x="3588642" y="224331"/>
        <a:ext cx="1566511" cy="536977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3FFC9A39-5B0D-420A-A674-208678F01E45}" type="datetimeFigureOut">
              <a:rPr lang="zh-CN" altLang="en-US"/>
              <a:pPr>
                <a:defRPr/>
              </a:pPr>
              <a:t>2013-7-3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637A0BFF-28A9-4594-A789-F3508DE24F20}" type="slidenum">
              <a:rPr lang="zh-CN" altLang="en-US"/>
              <a:pPr>
                <a:defRPr/>
              </a:pPr>
              <a:t>‹#›</a:t>
            </a:fld>
            <a:endParaRPr lang="zh-CN" altLang="en-US"/>
          </a:p>
        </p:txBody>
      </p:sp>
    </p:spTree>
    <p:extLst>
      <p:ext uri="{BB962C8B-B14F-4D97-AF65-F5344CB8AC3E}">
        <p14:creationId xmlns:p14="http://schemas.microsoft.com/office/powerpoint/2010/main" xmlns="" val="3134544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页眉占位符 1"/>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zh-CN" altLang="en-US"/>
          </a:p>
        </p:txBody>
      </p:sp>
      <p:sp>
        <p:nvSpPr>
          <p:cNvPr id="7171" name="日期占位符 2"/>
          <p:cNvSpPr>
            <a:spLocks noGrp="1" noChangeArrowheads="1"/>
          </p:cNvSpPr>
          <p:nvPr>
            <p:ph type="dt" idx="1"/>
          </p:nvPr>
        </p:nvSpPr>
        <p:spPr bwMode="auto">
          <a:xfrm>
            <a:off x="3884613"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fld id="{84C6D914-F942-459F-828F-1FD4399FB755}" type="datetimeFigureOut">
              <a:rPr lang="zh-CN" altLang="en-US"/>
              <a:pPr>
                <a:defRPr/>
              </a:pPr>
              <a:t>2013-7-3</a:t>
            </a:fld>
            <a:endParaRPr lang="zh-CN" altLang="en-US"/>
          </a:p>
        </p:txBody>
      </p:sp>
      <p:sp>
        <p:nvSpPr>
          <p:cNvPr id="30724"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173" name="备注占位符 4"/>
          <p:cNvSpPr>
            <a:spLocks noGrp="1" noChangeArrowheads="1"/>
          </p:cNvSpPr>
          <p:nvPr>
            <p:ph type="body" sz="quarter" idx="3"/>
          </p:nvPr>
        </p:nvSpPr>
        <p:spPr bwMode="auto">
          <a:xfrm>
            <a:off x="685800" y="4343400"/>
            <a:ext cx="5486400" cy="4114800"/>
          </a:xfrm>
          <a:prstGeom prst="rect">
            <a:avLst/>
          </a:prstGeom>
          <a:noFill/>
          <a:ln>
            <a:noFill/>
          </a:ln>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页脚占位符 5"/>
          <p:cNvSpPr>
            <a:spLocks noGrp="1" noChangeArrowheads="1"/>
          </p:cNvSpPr>
          <p:nvPr>
            <p:ph type="ftr" sz="quarter" idx="4"/>
          </p:nvPr>
        </p:nvSpPr>
        <p:spPr bwMode="auto">
          <a:xfrm>
            <a:off x="0" y="8685213"/>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zh-CN" altLang="en-US"/>
          </a:p>
        </p:txBody>
      </p:sp>
      <p:sp>
        <p:nvSpPr>
          <p:cNvPr id="7175" name="灯片编号占位符 6"/>
          <p:cNvSpPr>
            <a:spLocks noGrp="1" noChangeArrowheads="1"/>
          </p:cNvSpPr>
          <p:nvPr>
            <p:ph type="sldNum" sz="quarter" idx="5"/>
          </p:nvPr>
        </p:nvSpPr>
        <p:spPr bwMode="auto">
          <a:xfrm>
            <a:off x="3884613" y="8685213"/>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D67A3C16-D8F4-47D4-8E8F-525C24162B3F}" type="slidenum">
              <a:rPr lang="zh-CN" altLang="en-US"/>
              <a:pPr>
                <a:defRPr/>
              </a:pPr>
              <a:t>‹#›</a:t>
            </a:fld>
            <a:endParaRPr lang="zh-CN" altLang="en-US"/>
          </a:p>
        </p:txBody>
      </p:sp>
    </p:spTree>
    <p:extLst>
      <p:ext uri="{BB962C8B-B14F-4D97-AF65-F5344CB8AC3E}">
        <p14:creationId xmlns:p14="http://schemas.microsoft.com/office/powerpoint/2010/main" xmlns="" val="2513711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UAT&amp;Testng</a:t>
            </a:r>
            <a:r>
              <a:rPr lang="zh-CN" altLang="en-US" dirty="0" smtClean="0"/>
              <a:t>概念</a:t>
            </a:r>
            <a:endParaRPr lang="en-US" altLang="zh-CN" dirty="0" smtClean="0"/>
          </a:p>
          <a:p>
            <a:r>
              <a:rPr lang="zh-CN" altLang="en-US" dirty="0" smtClean="0"/>
              <a:t>单元测试的重要性：</a:t>
            </a:r>
            <a:r>
              <a:rPr lang="zh-CN" altLang="en-US" dirty="0" smtClean="0">
                <a:solidFill>
                  <a:srgbClr val="FF0000"/>
                </a:solidFill>
              </a:rPr>
              <a:t>纯后台</a:t>
            </a:r>
            <a:r>
              <a:rPr lang="zh-CN" altLang="en-US" dirty="0" smtClean="0"/>
              <a:t>，测试驱动开发</a:t>
            </a:r>
            <a:endParaRPr lang="en-US" altLang="zh-CN" dirty="0" smtClean="0"/>
          </a:p>
          <a:p>
            <a:endParaRPr lang="en-US" altLang="zh-CN" dirty="0" smtClean="0"/>
          </a:p>
          <a:p>
            <a:r>
              <a:rPr lang="zh-CN" altLang="zh-CN" dirty="0" smtClean="0"/>
              <a:t>测试驱动的开发思想</a:t>
            </a:r>
            <a:endParaRPr lang="en-US" altLang="zh-CN" dirty="0" smtClean="0"/>
          </a:p>
          <a:p>
            <a:r>
              <a:rPr lang="zh-CN" altLang="zh-CN" dirty="0" smtClean="0"/>
              <a:t>如何有效地编写单元测试</a:t>
            </a:r>
            <a:endParaRPr lang="zh-CN" altLang="en-US" dirty="0"/>
          </a:p>
        </p:txBody>
      </p:sp>
      <p:sp>
        <p:nvSpPr>
          <p:cNvPr id="4" name="灯片编号占位符 3"/>
          <p:cNvSpPr>
            <a:spLocks noGrp="1"/>
          </p:cNvSpPr>
          <p:nvPr>
            <p:ph type="sldNum" sz="quarter" idx="10"/>
          </p:nvPr>
        </p:nvSpPr>
        <p:spPr/>
        <p:txBody>
          <a:bodyPr/>
          <a:lstStyle/>
          <a:p>
            <a:pPr>
              <a:defRPr/>
            </a:pPr>
            <a:fld id="{D67A3C16-D8F4-47D4-8E8F-525C24162B3F}" type="slidenum">
              <a:rPr lang="zh-CN" altLang="en-US" smtClean="0"/>
              <a:pPr>
                <a:defRPr/>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D67A3C16-D8F4-47D4-8E8F-525C24162B3F}" type="slidenum">
              <a:rPr lang="zh-CN" altLang="en-US" smtClean="0"/>
              <a:pPr>
                <a:defRPr/>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dirty="0" smtClean="0"/>
              <a:t>测试套件（</a:t>
            </a:r>
            <a:r>
              <a:rPr lang="en-US" altLang="zh-CN" dirty="0" smtClean="0"/>
              <a:t>Suite Test</a:t>
            </a:r>
            <a:r>
              <a:rPr lang="zh-CN"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D67A3C16-D8F4-47D4-8E8F-525C24162B3F}" type="slidenum">
              <a:rPr lang="zh-CN" altLang="en-US" smtClean="0"/>
              <a:pPr>
                <a:defRPr/>
              </a:pPr>
              <a:t>22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b="0" dirty="0" smtClean="0"/>
              <a:t>在这个例子中，</a:t>
            </a:r>
            <a:r>
              <a:rPr lang="en-US" altLang="zh-CN" b="0" dirty="0" err="1" smtClean="0"/>
              <a:t>TestNG</a:t>
            </a:r>
            <a:r>
              <a:rPr lang="zh-CN" altLang="zh-CN" b="0" dirty="0" smtClean="0"/>
              <a:t>将在包</a:t>
            </a:r>
            <a:r>
              <a:rPr lang="en-US" altLang="zh-CN" b="0" dirty="0" err="1" smtClean="0"/>
              <a:t>test.sample</a:t>
            </a:r>
            <a:r>
              <a:rPr lang="zh-CN" altLang="zh-CN" b="0" dirty="0" smtClean="0"/>
              <a:t>中查找所有的类，并只保留带有</a:t>
            </a:r>
            <a:r>
              <a:rPr lang="en-US" altLang="zh-CN" b="0" dirty="0" err="1" smtClean="0"/>
              <a:t>TestNG</a:t>
            </a:r>
            <a:r>
              <a:rPr lang="en-US" altLang="zh-CN" b="0" dirty="0" smtClean="0"/>
              <a:t> annotation</a:t>
            </a:r>
            <a:r>
              <a:rPr lang="zh-CN" altLang="zh-CN" b="0" dirty="0" smtClean="0"/>
              <a:t>的类</a:t>
            </a:r>
            <a:endParaRPr lang="zh-CN" altLang="en-US" b="0" dirty="0"/>
          </a:p>
        </p:txBody>
      </p:sp>
      <p:sp>
        <p:nvSpPr>
          <p:cNvPr id="4" name="灯片编号占位符 3"/>
          <p:cNvSpPr>
            <a:spLocks noGrp="1"/>
          </p:cNvSpPr>
          <p:nvPr>
            <p:ph type="sldNum" sz="quarter" idx="10"/>
          </p:nvPr>
        </p:nvSpPr>
        <p:spPr/>
        <p:txBody>
          <a:bodyPr/>
          <a:lstStyle/>
          <a:p>
            <a:pPr>
              <a:defRPr/>
            </a:pPr>
            <a:fld id="{D67A3C16-D8F4-47D4-8E8F-525C24162B3F}" type="slidenum">
              <a:rPr lang="zh-CN" altLang="en-US" smtClean="0"/>
              <a:pPr>
                <a:defRPr/>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3" name="Picture 2" descr="E:\yinfeifei\2012年工作项目\UFIDA用友 2012\用友 集团品推\李 莉\集团PPT模版2013\软件园版\png\9.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352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5"/>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195263"/>
            <a:ext cx="569913"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
        <p:nvSpPr>
          <p:cNvPr id="11" name="标题占位符 1"/>
          <p:cNvSpPr>
            <a:spLocks noGrp="1" noChangeArrowheads="1"/>
          </p:cNvSpPr>
          <p:nvPr>
            <p:ph type="title"/>
          </p:nvPr>
        </p:nvSpPr>
        <p:spPr bwMode="auto">
          <a:xfrm>
            <a:off x="457200" y="3929065"/>
            <a:ext cx="8229600" cy="792162"/>
          </a:xfrm>
          <a:prstGeom prst="rect">
            <a:avLst/>
          </a:prstGeom>
          <a:noFill/>
          <a:ln>
            <a:noFill/>
          </a:ln>
          <a:extLst/>
        </p:spPr>
        <p:txBody>
          <a:bodyPr vert="horz" wrap="square" lIns="91440" tIns="46800" rIns="91440" bIns="45720" numCol="1" anchor="ctr" anchorCtr="0" compatLnSpc="1">
            <a:prstTxWarp prst="textNoShape">
              <a:avLst/>
            </a:prstTxWarp>
          </a:bodyPr>
          <a:lstStyle>
            <a:lvl1pPr algn="ctr">
              <a:defRPr>
                <a:solidFill>
                  <a:srgbClr val="FF0000"/>
                </a:solidFill>
                <a:latin typeface="+mn-ea"/>
                <a:ea typeface="+mn-ea"/>
              </a:defRPr>
            </a:lvl1pPr>
          </a:lstStyle>
          <a:p>
            <a:pPr lvl="0"/>
            <a:r>
              <a:rPr lang="zh-CN" dirty="0" smtClean="0"/>
              <a:t>单击此处编辑母版标题样式</a:t>
            </a:r>
          </a:p>
        </p:txBody>
      </p:sp>
    </p:spTree>
    <p:extLst>
      <p:ext uri="{BB962C8B-B14F-4D97-AF65-F5344CB8AC3E}">
        <p14:creationId xmlns:p14="http://schemas.microsoft.com/office/powerpoint/2010/main" xmlns="" val="268946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73595B1-6D87-47E4-98A5-49DFFD571D38}"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9EFDBD-3A0A-441E-BDB5-0FE55F7437A4}" type="slidenum">
              <a:rPr lang="zh-CN" altLang="en-US"/>
              <a:pPr>
                <a:defRPr/>
              </a:pPr>
              <a:t>‹#›</a:t>
            </a:fld>
            <a:endParaRPr lang="zh-CN" altLang="en-US"/>
          </a:p>
        </p:txBody>
      </p:sp>
    </p:spTree>
    <p:extLst>
      <p:ext uri="{BB962C8B-B14F-4D97-AF65-F5344CB8AC3E}">
        <p14:creationId xmlns:p14="http://schemas.microsoft.com/office/powerpoint/2010/main" xmlns="" val="299822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6D35F6F-D6A8-450C-91B6-C9AD23B31D94}" type="datetimeFigureOut">
              <a:rPr lang="zh-CN" altLang="en-US"/>
              <a:pPr>
                <a:defRPr/>
              </a:pPr>
              <a:t>2013-7-3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D04C0E6-A079-48D1-B58B-293B97D9A772}" type="slidenum">
              <a:rPr lang="zh-CN" altLang="en-US"/>
              <a:pPr>
                <a:defRPr/>
              </a:pPr>
              <a:t>‹#›</a:t>
            </a:fld>
            <a:endParaRPr lang="zh-CN" altLang="en-US"/>
          </a:p>
        </p:txBody>
      </p:sp>
    </p:spTree>
    <p:extLst>
      <p:ext uri="{BB962C8B-B14F-4D97-AF65-F5344CB8AC3E}">
        <p14:creationId xmlns:p14="http://schemas.microsoft.com/office/powerpoint/2010/main" xmlns="" val="426994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6B4379C-F199-496E-A4C7-A247D8D62050}" type="datetimeFigureOut">
              <a:rPr lang="zh-CN" altLang="en-US"/>
              <a:pPr>
                <a:defRPr/>
              </a:pPr>
              <a:t>2013-7-3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6B9F960-F59C-4F79-B63B-495B98E7573F}" type="slidenum">
              <a:rPr lang="zh-CN" altLang="en-US"/>
              <a:pPr>
                <a:defRPr/>
              </a:pPr>
              <a:t>‹#›</a:t>
            </a:fld>
            <a:endParaRPr lang="zh-CN" altLang="en-US"/>
          </a:p>
        </p:txBody>
      </p:sp>
    </p:spTree>
    <p:extLst>
      <p:ext uri="{BB962C8B-B14F-4D97-AF65-F5344CB8AC3E}">
        <p14:creationId xmlns:p14="http://schemas.microsoft.com/office/powerpoint/2010/main" xmlns="" val="848474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783048F-F017-490B-9928-E9E4F45E6496}" type="datetimeFigureOut">
              <a:rPr lang="zh-CN" altLang="en-US"/>
              <a:pPr>
                <a:defRPr/>
              </a:pPr>
              <a:t>2013-7-3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878E975-941E-44DF-B061-20A53DCE72CA}" type="slidenum">
              <a:rPr lang="zh-CN" altLang="en-US"/>
              <a:pPr>
                <a:defRPr/>
              </a:pPr>
              <a:t>‹#›</a:t>
            </a:fld>
            <a:endParaRPr lang="zh-CN" altLang="en-US"/>
          </a:p>
        </p:txBody>
      </p:sp>
    </p:spTree>
    <p:extLst>
      <p:ext uri="{BB962C8B-B14F-4D97-AF65-F5344CB8AC3E}">
        <p14:creationId xmlns:p14="http://schemas.microsoft.com/office/powerpoint/2010/main" xmlns="" val="3610106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82D89A6-2662-4EF7-AEAB-E412CFB98270}" type="datetimeFigureOut">
              <a:rPr lang="zh-CN" altLang="en-US"/>
              <a:pPr>
                <a:defRPr/>
              </a:pPr>
              <a:t>2013-7-3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091D23-E7D9-4D9F-9340-2ED259A65011}" type="slidenum">
              <a:rPr lang="zh-CN" altLang="en-US"/>
              <a:pPr>
                <a:defRPr/>
              </a:pPr>
              <a:t>‹#›</a:t>
            </a:fld>
            <a:endParaRPr lang="zh-CN" altLang="en-US"/>
          </a:p>
        </p:txBody>
      </p:sp>
    </p:spTree>
    <p:extLst>
      <p:ext uri="{BB962C8B-B14F-4D97-AF65-F5344CB8AC3E}">
        <p14:creationId xmlns:p14="http://schemas.microsoft.com/office/powerpoint/2010/main" xmlns="" val="10914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52B601A-A5EC-4C96-93FD-0C1016F0532A}" type="datetimeFigureOut">
              <a:rPr lang="zh-CN" altLang="en-US"/>
              <a:pPr>
                <a:defRPr/>
              </a:pPr>
              <a:t>2013-7-3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9EA62D-7F6F-4B42-8304-39A31A379B05}" type="slidenum">
              <a:rPr lang="zh-CN" altLang="en-US"/>
              <a:pPr>
                <a:defRPr/>
              </a:pPr>
              <a:t>‹#›</a:t>
            </a:fld>
            <a:endParaRPr lang="zh-CN" altLang="en-US"/>
          </a:p>
        </p:txBody>
      </p:sp>
    </p:spTree>
    <p:extLst>
      <p:ext uri="{BB962C8B-B14F-4D97-AF65-F5344CB8AC3E}">
        <p14:creationId xmlns:p14="http://schemas.microsoft.com/office/powerpoint/2010/main" xmlns="" val="1167348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9D254D3-E1BA-40C4-8ADB-719A4C99EBA8}" type="datetimeFigureOut">
              <a:rPr lang="zh-CN" altLang="en-US"/>
              <a:pPr>
                <a:defRPr/>
              </a:pPr>
              <a:t>2013-7-3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4EC4C2A-B660-48AE-BE38-EB9B9507358B}" type="slidenum">
              <a:rPr lang="zh-CN" altLang="en-US"/>
              <a:pPr>
                <a:defRPr/>
              </a:pPr>
              <a:t>‹#›</a:t>
            </a:fld>
            <a:endParaRPr lang="zh-CN" altLang="en-US"/>
          </a:p>
        </p:txBody>
      </p:sp>
    </p:spTree>
    <p:extLst>
      <p:ext uri="{BB962C8B-B14F-4D97-AF65-F5344CB8AC3E}">
        <p14:creationId xmlns:p14="http://schemas.microsoft.com/office/powerpoint/2010/main" xmlns="" val="553763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DBDE2D-CDAB-47BC-AE07-D627876670CE}"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3489B9-AAEF-4DFD-8424-86132F12B912}" type="slidenum">
              <a:rPr lang="zh-CN" altLang="en-US"/>
              <a:pPr>
                <a:defRPr/>
              </a:pPr>
              <a:t>‹#›</a:t>
            </a:fld>
            <a:endParaRPr lang="zh-CN" altLang="en-US"/>
          </a:p>
        </p:txBody>
      </p:sp>
    </p:spTree>
    <p:extLst>
      <p:ext uri="{BB962C8B-B14F-4D97-AF65-F5344CB8AC3E}">
        <p14:creationId xmlns:p14="http://schemas.microsoft.com/office/powerpoint/2010/main" xmlns="" val="364153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DEA511E-FB44-48E5-9576-409C54BE580F}"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CB2F3C-0BBB-4BE7-878E-9EB3B5E159FB}" type="slidenum">
              <a:rPr lang="zh-CN" altLang="en-US"/>
              <a:pPr>
                <a:defRPr/>
              </a:pPr>
              <a:t>‹#›</a:t>
            </a:fld>
            <a:endParaRPr lang="zh-CN" altLang="en-US"/>
          </a:p>
        </p:txBody>
      </p:sp>
    </p:spTree>
    <p:extLst>
      <p:ext uri="{BB962C8B-B14F-4D97-AF65-F5344CB8AC3E}">
        <p14:creationId xmlns:p14="http://schemas.microsoft.com/office/powerpoint/2010/main" xmlns="" val="911602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4E09484-CDF1-4692-A82C-A8C01B7E1B5B}"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69BDD95-1C43-48C3-9426-BCFEF0617AF0}" type="slidenum">
              <a:rPr lang="zh-CN" altLang="en-US"/>
              <a:pPr>
                <a:defRPr/>
              </a:pPr>
              <a:t>‹#›</a:t>
            </a:fld>
            <a:endParaRPr lang="zh-CN" altLang="en-US"/>
          </a:p>
        </p:txBody>
      </p:sp>
    </p:spTree>
    <p:extLst>
      <p:ext uri="{BB962C8B-B14F-4D97-AF65-F5344CB8AC3E}">
        <p14:creationId xmlns:p14="http://schemas.microsoft.com/office/powerpoint/2010/main" xmlns="" val="209857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2" descr="E:\yinfeifei\2012年工作项目\UFIDA用友 2012\用友 集团品推\李 莉\集团PPT模版2013\软件园版\png\5.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990600"/>
            <a:ext cx="9144000" cy="2081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5"/>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195263"/>
            <a:ext cx="569913"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
        <p:nvSpPr>
          <p:cNvPr id="6" name="标题占位符 1"/>
          <p:cNvSpPr>
            <a:spLocks noGrp="1" noChangeArrowheads="1"/>
          </p:cNvSpPr>
          <p:nvPr>
            <p:ph type="title"/>
          </p:nvPr>
        </p:nvSpPr>
        <p:spPr bwMode="auto">
          <a:xfrm>
            <a:off x="457200" y="3352802"/>
            <a:ext cx="8229600" cy="792162"/>
          </a:xfrm>
          <a:prstGeom prst="rect">
            <a:avLst/>
          </a:prstGeom>
          <a:noFill/>
          <a:ln>
            <a:noFill/>
          </a:ln>
          <a:extLst/>
        </p:spPr>
        <p:txBody>
          <a:bodyPr vert="horz" wrap="square" lIns="91440" tIns="46800" rIns="91440" bIns="45720" numCol="1" anchor="ctr" anchorCtr="0" compatLnSpc="1">
            <a:prstTxWarp prst="textNoShape">
              <a:avLst/>
            </a:prstTxWarp>
          </a:bodyPr>
          <a:lstStyle>
            <a:lvl1pPr algn="ctr">
              <a:defRPr>
                <a:solidFill>
                  <a:srgbClr val="FF0000"/>
                </a:solidFill>
                <a:latin typeface="+mn-ea"/>
                <a:ea typeface="+mn-ea"/>
              </a:defRPr>
            </a:lvl1pPr>
          </a:lstStyle>
          <a:p>
            <a:pPr lvl="0"/>
            <a:r>
              <a:rPr lang="zh-CN" dirty="0" smtClean="0"/>
              <a:t>单击此处编辑母版标题样式</a:t>
            </a:r>
          </a:p>
        </p:txBody>
      </p:sp>
    </p:spTree>
    <p:extLst>
      <p:ext uri="{BB962C8B-B14F-4D97-AF65-F5344CB8AC3E}">
        <p14:creationId xmlns:p14="http://schemas.microsoft.com/office/powerpoint/2010/main" xmlns="" val="853925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B3E55C7-D0C7-4D60-B052-DAF011E4D562}"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5DE17C-5E52-4094-9EFF-BD665231A6F0}" type="slidenum">
              <a:rPr lang="zh-CN" altLang="en-US"/>
              <a:pPr>
                <a:defRPr/>
              </a:pPr>
              <a:t>‹#›</a:t>
            </a:fld>
            <a:endParaRPr lang="zh-CN" altLang="en-US"/>
          </a:p>
        </p:txBody>
      </p:sp>
    </p:spTree>
    <p:extLst>
      <p:ext uri="{BB962C8B-B14F-4D97-AF65-F5344CB8AC3E}">
        <p14:creationId xmlns:p14="http://schemas.microsoft.com/office/powerpoint/2010/main" xmlns="" val="666021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68339C5-5CAB-4CE4-B455-07425F91AE95}"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E27B51-3F50-483A-859D-A426620EF78E}" type="slidenum">
              <a:rPr lang="zh-CN" altLang="en-US"/>
              <a:pPr>
                <a:defRPr/>
              </a:pPr>
              <a:t>‹#›</a:t>
            </a:fld>
            <a:endParaRPr lang="zh-CN" altLang="en-US"/>
          </a:p>
        </p:txBody>
      </p:sp>
    </p:spTree>
    <p:extLst>
      <p:ext uri="{BB962C8B-B14F-4D97-AF65-F5344CB8AC3E}">
        <p14:creationId xmlns:p14="http://schemas.microsoft.com/office/powerpoint/2010/main" xmlns="" val="3644193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3287F2F-F968-4AEA-B22A-C8E8F6D125D3}" type="datetimeFigureOut">
              <a:rPr lang="zh-CN" altLang="en-US"/>
              <a:pPr>
                <a:defRPr/>
              </a:pPr>
              <a:t>2013-7-3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870B0A-F214-49F0-BFCB-98DA54CB546E}" type="slidenum">
              <a:rPr lang="zh-CN" altLang="en-US"/>
              <a:pPr>
                <a:defRPr/>
              </a:pPr>
              <a:t>‹#›</a:t>
            </a:fld>
            <a:endParaRPr lang="zh-CN" altLang="en-US"/>
          </a:p>
        </p:txBody>
      </p:sp>
    </p:spTree>
    <p:extLst>
      <p:ext uri="{BB962C8B-B14F-4D97-AF65-F5344CB8AC3E}">
        <p14:creationId xmlns:p14="http://schemas.microsoft.com/office/powerpoint/2010/main" xmlns="" val="3601007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9FC8A28-C7F6-4908-B030-BF3A44FC7CF0}" type="datetimeFigureOut">
              <a:rPr lang="zh-CN" altLang="en-US"/>
              <a:pPr>
                <a:defRPr/>
              </a:pPr>
              <a:t>2013-7-3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A3B7B19-80D9-4163-8744-7624FE6520DB}" type="slidenum">
              <a:rPr lang="zh-CN" altLang="en-US"/>
              <a:pPr>
                <a:defRPr/>
              </a:pPr>
              <a:t>‹#›</a:t>
            </a:fld>
            <a:endParaRPr lang="zh-CN" altLang="en-US"/>
          </a:p>
        </p:txBody>
      </p:sp>
    </p:spTree>
    <p:extLst>
      <p:ext uri="{BB962C8B-B14F-4D97-AF65-F5344CB8AC3E}">
        <p14:creationId xmlns:p14="http://schemas.microsoft.com/office/powerpoint/2010/main" xmlns="" val="29415303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168CDE5-CD50-4C48-BC0A-8EC0EA970DBA}" type="datetimeFigureOut">
              <a:rPr lang="zh-CN" altLang="en-US"/>
              <a:pPr>
                <a:defRPr/>
              </a:pPr>
              <a:t>2013-7-3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F515890-D9A2-45F1-9E5B-EC26551DAD09}" type="slidenum">
              <a:rPr lang="zh-CN" altLang="en-US"/>
              <a:pPr>
                <a:defRPr/>
              </a:pPr>
              <a:t>‹#›</a:t>
            </a:fld>
            <a:endParaRPr lang="zh-CN" altLang="en-US"/>
          </a:p>
        </p:txBody>
      </p:sp>
    </p:spTree>
    <p:extLst>
      <p:ext uri="{BB962C8B-B14F-4D97-AF65-F5344CB8AC3E}">
        <p14:creationId xmlns:p14="http://schemas.microsoft.com/office/powerpoint/2010/main" xmlns="" val="1146284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33B730B-2DD2-4604-BEF5-24D152F242F3}" type="datetimeFigureOut">
              <a:rPr lang="zh-CN" altLang="en-US"/>
              <a:pPr>
                <a:defRPr/>
              </a:pPr>
              <a:t>2013-7-3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F3ABA71-7676-44FB-A391-471EA00EA25D}" type="slidenum">
              <a:rPr lang="zh-CN" altLang="en-US"/>
              <a:pPr>
                <a:defRPr/>
              </a:pPr>
              <a:t>‹#›</a:t>
            </a:fld>
            <a:endParaRPr lang="zh-CN" altLang="en-US"/>
          </a:p>
        </p:txBody>
      </p:sp>
    </p:spTree>
    <p:extLst>
      <p:ext uri="{BB962C8B-B14F-4D97-AF65-F5344CB8AC3E}">
        <p14:creationId xmlns:p14="http://schemas.microsoft.com/office/powerpoint/2010/main" xmlns="" val="4081573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8C8BB2F-CC19-491C-ACFE-425D8342C2FF}" type="datetimeFigureOut">
              <a:rPr lang="zh-CN" altLang="en-US"/>
              <a:pPr>
                <a:defRPr/>
              </a:pPr>
              <a:t>2013-7-3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8F6A430-771A-4A02-9886-571147D331D0}" type="slidenum">
              <a:rPr lang="zh-CN" altLang="en-US"/>
              <a:pPr>
                <a:defRPr/>
              </a:pPr>
              <a:t>‹#›</a:t>
            </a:fld>
            <a:endParaRPr lang="zh-CN" altLang="en-US"/>
          </a:p>
        </p:txBody>
      </p:sp>
    </p:spTree>
    <p:extLst>
      <p:ext uri="{BB962C8B-B14F-4D97-AF65-F5344CB8AC3E}">
        <p14:creationId xmlns:p14="http://schemas.microsoft.com/office/powerpoint/2010/main" xmlns="" val="11988758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3F28F7F-8990-44F3-B2DF-7D41CE61DA62}" type="datetimeFigureOut">
              <a:rPr lang="zh-CN" altLang="en-US"/>
              <a:pPr>
                <a:defRPr/>
              </a:pPr>
              <a:t>2013-7-3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B85F2-7463-4CF8-9A09-2BDF4D0D9906}" type="slidenum">
              <a:rPr lang="zh-CN" altLang="en-US"/>
              <a:pPr>
                <a:defRPr/>
              </a:pPr>
              <a:t>‹#›</a:t>
            </a:fld>
            <a:endParaRPr lang="zh-CN" altLang="en-US"/>
          </a:p>
        </p:txBody>
      </p:sp>
    </p:spTree>
    <p:extLst>
      <p:ext uri="{BB962C8B-B14F-4D97-AF65-F5344CB8AC3E}">
        <p14:creationId xmlns:p14="http://schemas.microsoft.com/office/powerpoint/2010/main" xmlns="" val="29087153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8525DFF-EB32-4E3D-9756-8740602DDC8D}"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479241-55B0-46A9-9D1D-B6A37C0DD32D}" type="slidenum">
              <a:rPr lang="zh-CN" altLang="en-US"/>
              <a:pPr>
                <a:defRPr/>
              </a:pPr>
              <a:t>‹#›</a:t>
            </a:fld>
            <a:endParaRPr lang="zh-CN" altLang="en-US"/>
          </a:p>
        </p:txBody>
      </p:sp>
    </p:spTree>
    <p:extLst>
      <p:ext uri="{BB962C8B-B14F-4D97-AF65-F5344CB8AC3E}">
        <p14:creationId xmlns:p14="http://schemas.microsoft.com/office/powerpoint/2010/main" xmlns="" val="14408520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02E9911-F020-40C2-AD13-897E22D34E94}"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D5C04A-C663-4CE8-BA57-C4FE05BFEE70}" type="slidenum">
              <a:rPr lang="zh-CN" altLang="en-US"/>
              <a:pPr>
                <a:defRPr/>
              </a:pPr>
              <a:t>‹#›</a:t>
            </a:fld>
            <a:endParaRPr lang="zh-CN" altLang="en-US"/>
          </a:p>
        </p:txBody>
      </p:sp>
    </p:spTree>
    <p:extLst>
      <p:ext uri="{BB962C8B-B14F-4D97-AF65-F5344CB8AC3E}">
        <p14:creationId xmlns:p14="http://schemas.microsoft.com/office/powerpoint/2010/main" xmlns="" val="220943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Picture 7" descr="E:\yinfeifei\2012年工作项目\UFIDA用友 2012\用友大企业私有云 李凯\9.4传统企业电商之路PPT美化\png\5.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9525" y="0"/>
            <a:ext cx="9153525" cy="686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5"/>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82000" y="195263"/>
            <a:ext cx="569913"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Tree>
    <p:extLst>
      <p:ext uri="{BB962C8B-B14F-4D97-AF65-F5344CB8AC3E}">
        <p14:creationId xmlns:p14="http://schemas.microsoft.com/office/powerpoint/2010/main" xmlns="" val="144819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382000" y="195263"/>
            <a:ext cx="569913"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925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Picture 3" descr="E:\yinfeifei\2012年工作项目\UFIDA用友 2012\用友 集团品推\李 莉\集团PPT模版2013\软件园版\png\10.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539750"/>
            <a:ext cx="91440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5"/>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82000" y="195263"/>
            <a:ext cx="569913"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userDrawn="1"/>
        </p:nvSpPr>
        <p:spPr>
          <a:xfrm>
            <a:off x="0" y="6716713"/>
            <a:ext cx="9144000" cy="150812"/>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
        <p:nvSpPr>
          <p:cNvPr id="8" name="标题 1"/>
          <p:cNvSpPr>
            <a:spLocks noGrp="1"/>
          </p:cNvSpPr>
          <p:nvPr>
            <p:ph type="title"/>
          </p:nvPr>
        </p:nvSpPr>
        <p:spPr>
          <a:xfrm>
            <a:off x="304912" y="152486"/>
            <a:ext cx="7391422" cy="424717"/>
          </a:xfrm>
          <a:prstGeom prst="rect">
            <a:avLst/>
          </a:prstGeom>
        </p:spPr>
        <p:txBody>
          <a:bodyPr/>
          <a:lstStyle>
            <a:lvl1pPr algn="l">
              <a:defRPr sz="2400">
                <a:solidFill>
                  <a:srgbClr val="FF000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xmlns="" val="311168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pic>
        <p:nvPicPr>
          <p:cNvPr id="3" name="Picture 5"/>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382000" y="195263"/>
            <a:ext cx="569913"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矩形 3"/>
          <p:cNvSpPr/>
          <p:nvPr userDrawn="1"/>
        </p:nvSpPr>
        <p:spPr>
          <a:xfrm>
            <a:off x="0" y="6716713"/>
            <a:ext cx="9144000" cy="150812"/>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TextBox 4"/>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
        <p:nvSpPr>
          <p:cNvPr id="7" name="标题 1"/>
          <p:cNvSpPr>
            <a:spLocks noGrp="1"/>
          </p:cNvSpPr>
          <p:nvPr>
            <p:ph type="title"/>
          </p:nvPr>
        </p:nvSpPr>
        <p:spPr>
          <a:xfrm>
            <a:off x="304912" y="152486"/>
            <a:ext cx="7391422" cy="424717"/>
          </a:xfrm>
          <a:prstGeom prst="rect">
            <a:avLst/>
          </a:prstGeom>
        </p:spPr>
        <p:txBody>
          <a:bodyPr/>
          <a:lstStyle>
            <a:lvl1pPr algn="l">
              <a:defRPr sz="2400">
                <a:solidFill>
                  <a:srgbClr val="FF000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xmlns="" val="152720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2" name="Picture 4" descr="E:\yinfeifei\2013年工作项目\yonyou用友 2013\用友 集团品推\集团PPT模版2013\软件园版\png\12.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b="11415"/>
          <a:stretch>
            <a:fillRect/>
          </a:stretch>
        </p:blipFill>
        <p:spPr bwMode="auto">
          <a:xfrm>
            <a:off x="0" y="3956050"/>
            <a:ext cx="9144000" cy="290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chemeClr val="bg1"/>
                </a:solidFill>
                <a:cs typeface="Arial" charset="0"/>
              </a:rPr>
              <a:t>Yonyou</a:t>
            </a:r>
            <a:r>
              <a:rPr lang="en-US" altLang="zh-CN" sz="700" b="1" dirty="0" smtClean="0">
                <a:solidFill>
                  <a:schemeClr val="bg1"/>
                </a:solidFill>
                <a:cs typeface="Arial" charset="0"/>
              </a:rPr>
              <a:t> Software Corporation</a:t>
            </a:r>
            <a:endParaRPr lang="zh-CN" altLang="en-US" sz="700" b="1" dirty="0" smtClean="0">
              <a:solidFill>
                <a:schemeClr val="bg1"/>
              </a:solidFill>
              <a:cs typeface="Arial" charset="0"/>
            </a:endParaRPr>
          </a:p>
        </p:txBody>
      </p:sp>
      <p:pic>
        <p:nvPicPr>
          <p:cNvPr id="4" name="Picture 4" descr="E:\yinfeifei\2013年工作项目\yonyou用友 2013\用友 集团品推\集团PPT模版2013\软件园版\png\lo.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619375" y="2514600"/>
            <a:ext cx="4214813" cy="896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8808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F5AA889-A576-438C-9D57-8F833876F30A}"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6EA253-EE44-4106-952A-33EC053E0E6A}" type="slidenum">
              <a:rPr lang="zh-CN" altLang="en-US"/>
              <a:pPr>
                <a:defRPr/>
              </a:pPr>
              <a:t>‹#›</a:t>
            </a:fld>
            <a:endParaRPr lang="zh-CN" altLang="en-US"/>
          </a:p>
        </p:txBody>
      </p:sp>
    </p:spTree>
    <p:extLst>
      <p:ext uri="{BB962C8B-B14F-4D97-AF65-F5344CB8AC3E}">
        <p14:creationId xmlns:p14="http://schemas.microsoft.com/office/powerpoint/2010/main" xmlns="" val="206638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D3FEC87-0E61-4951-8260-2C640E800BF1}" type="datetimeFigureOut">
              <a:rPr lang="zh-CN" altLang="en-US"/>
              <a:pPr>
                <a:defRPr/>
              </a:pPr>
              <a:t>2013-7-3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968CB9-190C-4DE5-9799-B41E0CF6F947}" type="slidenum">
              <a:rPr lang="zh-CN" altLang="en-US"/>
              <a:pPr>
                <a:defRPr/>
              </a:pPr>
              <a:t>‹#›</a:t>
            </a:fld>
            <a:endParaRPr lang="zh-CN" altLang="en-US"/>
          </a:p>
        </p:txBody>
      </p:sp>
    </p:spTree>
    <p:extLst>
      <p:ext uri="{BB962C8B-B14F-4D97-AF65-F5344CB8AC3E}">
        <p14:creationId xmlns:p14="http://schemas.microsoft.com/office/powerpoint/2010/main" xmlns="" val="406857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Lst>
  <p:txStyles>
    <p:titleStyle>
      <a:lvl1pPr algn="l" rtl="0" eaLnBrk="0" fontAlgn="base" hangingPunct="0">
        <a:spcBef>
          <a:spcPct val="0"/>
        </a:spcBef>
        <a:spcAft>
          <a:spcPct val="0"/>
        </a:spcAft>
        <a:defRPr sz="2800">
          <a:solidFill>
            <a:srgbClr val="C00000"/>
          </a:solidFill>
          <a:latin typeface="+mj-lt"/>
          <a:ea typeface="+mj-ea"/>
          <a:cs typeface="+mj-cs"/>
        </a:defRPr>
      </a:lvl1pPr>
      <a:lvl2pPr algn="l" rtl="0" eaLnBrk="0" fontAlgn="base" hangingPunct="0">
        <a:spcBef>
          <a:spcPct val="0"/>
        </a:spcBef>
        <a:spcAft>
          <a:spcPct val="0"/>
        </a:spcAft>
        <a:defRPr sz="2800">
          <a:solidFill>
            <a:srgbClr val="C00000"/>
          </a:solidFill>
          <a:latin typeface="Calibri" pitchFamily="34" charset="0"/>
          <a:ea typeface="黑体" pitchFamily="2" charset="-122"/>
        </a:defRPr>
      </a:lvl2pPr>
      <a:lvl3pPr algn="l" rtl="0" eaLnBrk="0" fontAlgn="base" hangingPunct="0">
        <a:spcBef>
          <a:spcPct val="0"/>
        </a:spcBef>
        <a:spcAft>
          <a:spcPct val="0"/>
        </a:spcAft>
        <a:defRPr sz="2800">
          <a:solidFill>
            <a:srgbClr val="C00000"/>
          </a:solidFill>
          <a:latin typeface="Calibri" pitchFamily="34" charset="0"/>
          <a:ea typeface="黑体" pitchFamily="2" charset="-122"/>
        </a:defRPr>
      </a:lvl3pPr>
      <a:lvl4pPr algn="l" rtl="0" eaLnBrk="0" fontAlgn="base" hangingPunct="0">
        <a:spcBef>
          <a:spcPct val="0"/>
        </a:spcBef>
        <a:spcAft>
          <a:spcPct val="0"/>
        </a:spcAft>
        <a:defRPr sz="2800">
          <a:solidFill>
            <a:srgbClr val="C00000"/>
          </a:solidFill>
          <a:latin typeface="Calibri" pitchFamily="34" charset="0"/>
          <a:ea typeface="黑体" pitchFamily="2" charset="-122"/>
        </a:defRPr>
      </a:lvl4pPr>
      <a:lvl5pPr algn="l" rtl="0" eaLnBrk="0" fontAlgn="base" hangingPunct="0">
        <a:spcBef>
          <a:spcPct val="0"/>
        </a:spcBef>
        <a:spcAft>
          <a:spcPct val="0"/>
        </a:spcAft>
        <a:defRPr sz="2800">
          <a:solidFill>
            <a:srgbClr val="C00000"/>
          </a:solidFill>
          <a:latin typeface="Calibri" pitchFamily="34" charset="0"/>
          <a:ea typeface="黑体" pitchFamily="2" charset="-122"/>
        </a:defRPr>
      </a:lvl5pPr>
      <a:lvl6pPr marL="457200" algn="l" rtl="0" eaLnBrk="0" fontAlgn="base" hangingPunct="0">
        <a:spcBef>
          <a:spcPct val="0"/>
        </a:spcBef>
        <a:spcAft>
          <a:spcPct val="0"/>
        </a:spcAft>
        <a:defRPr sz="2800">
          <a:solidFill>
            <a:srgbClr val="C00000"/>
          </a:solidFill>
          <a:latin typeface="Calibri" pitchFamily="34" charset="0"/>
          <a:ea typeface="黑体" pitchFamily="2" charset="-122"/>
        </a:defRPr>
      </a:lvl6pPr>
      <a:lvl7pPr marL="914400" algn="l" rtl="0" eaLnBrk="0" fontAlgn="base" hangingPunct="0">
        <a:spcBef>
          <a:spcPct val="0"/>
        </a:spcBef>
        <a:spcAft>
          <a:spcPct val="0"/>
        </a:spcAft>
        <a:defRPr sz="2800">
          <a:solidFill>
            <a:srgbClr val="C00000"/>
          </a:solidFill>
          <a:latin typeface="Calibri" pitchFamily="34" charset="0"/>
          <a:ea typeface="黑体" pitchFamily="2" charset="-122"/>
        </a:defRPr>
      </a:lvl7pPr>
      <a:lvl8pPr marL="1371600" algn="l" rtl="0" eaLnBrk="0" fontAlgn="base" hangingPunct="0">
        <a:spcBef>
          <a:spcPct val="0"/>
        </a:spcBef>
        <a:spcAft>
          <a:spcPct val="0"/>
        </a:spcAft>
        <a:defRPr sz="2800">
          <a:solidFill>
            <a:srgbClr val="C00000"/>
          </a:solidFill>
          <a:latin typeface="Calibri" pitchFamily="34" charset="0"/>
          <a:ea typeface="黑体" pitchFamily="2" charset="-122"/>
        </a:defRPr>
      </a:lvl8pPr>
      <a:lvl9pPr marL="1828800" algn="l" rtl="0" eaLnBrk="0" fontAlgn="base" hangingPunct="0">
        <a:spcBef>
          <a:spcPct val="0"/>
        </a:spcBef>
        <a:spcAft>
          <a:spcPct val="0"/>
        </a:spcAft>
        <a:defRPr sz="2800">
          <a:solidFill>
            <a:srgbClr val="C00000"/>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SzPct val="90000"/>
        <a:buBlip>
          <a:blip r:embed="rId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0"/>
        </a:buBlip>
        <a:defRPr>
          <a:solidFill>
            <a:schemeClr val="tx1"/>
          </a:solidFill>
          <a:latin typeface="+mn-lt"/>
          <a:ea typeface="+mn-ea"/>
        </a:defRPr>
      </a:lvl2pPr>
      <a:lvl3pPr marL="1143000" indent="-228600" algn="l" rtl="0" eaLnBrk="0" fontAlgn="base" hangingPunct="0">
        <a:spcBef>
          <a:spcPct val="20000"/>
        </a:spcBef>
        <a:spcAft>
          <a:spcPct val="0"/>
        </a:spcAft>
        <a:buSzPct val="50000"/>
        <a:buBlip>
          <a:blip r:embed="rId10"/>
        </a:buBlip>
        <a:defRPr sz="16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fld id="{59C1F07C-D785-40DF-B940-F76B1D8F8918}" type="datetimeFigureOut">
              <a:rPr lang="zh-CN" altLang="en-US"/>
              <a:pPr>
                <a:defRPr/>
              </a:pPr>
              <a:t>2013-7-3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a:defRPr/>
            </a:pPr>
            <a:fld id="{063B322A-107C-421F-A207-4BD8499F1CD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fld id="{1C0E6E94-52FC-430F-A1FE-617AC7154D6B}" type="datetimeFigureOut">
              <a:rPr lang="zh-CN" altLang="en-US"/>
              <a:pPr>
                <a:defRPr/>
              </a:pPr>
              <a:t>2013-7-3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a:defRPr/>
            </a:pPr>
            <a:fld id="{A02A5976-6C02-43E9-916C-B2C8DCB76EB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3352800"/>
            <a:ext cx="8229600" cy="792163"/>
          </a:xfrm>
        </p:spPr>
        <p:txBody>
          <a:bodyPr/>
          <a:lstStyle/>
          <a:p>
            <a:pPr>
              <a:defRPr/>
            </a:pPr>
            <a:r>
              <a:rPr lang="en-US" altLang="zh-CN" dirty="0" smtClean="0"/>
              <a:t>UAT/</a:t>
            </a:r>
            <a:r>
              <a:rPr lang="en-US" altLang="zh-CN" dirty="0" err="1" smtClean="0"/>
              <a:t>TestNG</a:t>
            </a:r>
            <a:r>
              <a:rPr lang="zh-CN" altLang="en-US" dirty="0" smtClean="0"/>
              <a:t>培训</a:t>
            </a:r>
            <a:endParaRPr lang="zh-CN" altLang="en-US" dirty="0"/>
          </a:p>
        </p:txBody>
      </p:sp>
      <p:sp>
        <p:nvSpPr>
          <p:cNvPr id="6" name="TextBox 4"/>
          <p:cNvSpPr txBox="1">
            <a:spLocks noChangeArrowheads="1"/>
          </p:cNvSpPr>
          <p:nvPr/>
        </p:nvSpPr>
        <p:spPr bwMode="auto">
          <a:xfrm>
            <a:off x="6335713" y="5334000"/>
            <a:ext cx="1979612" cy="825500"/>
          </a:xfrm>
          <a:prstGeom prst="rect">
            <a:avLst/>
          </a:prstGeom>
          <a:noFill/>
          <a:ln>
            <a:noFill/>
          </a:ln>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20000"/>
              </a:spcBef>
              <a:buFont typeface="Arial" charset="0"/>
              <a:buNone/>
              <a:defRPr/>
            </a:pPr>
            <a:r>
              <a:rPr lang="zh-CN" altLang="en-US" sz="1400" dirty="0" smtClean="0">
                <a:solidFill>
                  <a:schemeClr val="bg1">
                    <a:lumMod val="50000"/>
                  </a:schemeClr>
                </a:solidFill>
                <a:latin typeface="微软雅黑" pitchFamily="34" charset="-122"/>
                <a:ea typeface="微软雅黑" pitchFamily="34" charset="-122"/>
              </a:rPr>
              <a:t>用友软件股份有限公司</a:t>
            </a:r>
            <a:endParaRPr lang="en-US" sz="1400" dirty="0" smtClean="0">
              <a:solidFill>
                <a:schemeClr val="bg1">
                  <a:lumMod val="50000"/>
                </a:schemeClr>
              </a:solidFill>
              <a:latin typeface="微软雅黑" pitchFamily="34" charset="-122"/>
              <a:ea typeface="微软雅黑" pitchFamily="34" charset="-122"/>
            </a:endParaRPr>
          </a:p>
          <a:p>
            <a:pPr algn="ctr" eaLnBrk="1" hangingPunct="1">
              <a:spcBef>
                <a:spcPct val="20000"/>
              </a:spcBef>
              <a:buFont typeface="Arial" charset="0"/>
              <a:buNone/>
              <a:defRPr/>
            </a:pPr>
            <a:r>
              <a:rPr lang="zh-CN" altLang="en-US" sz="1400" dirty="0" smtClean="0">
                <a:solidFill>
                  <a:schemeClr val="bg1">
                    <a:lumMod val="50000"/>
                  </a:schemeClr>
                </a:solidFill>
                <a:latin typeface="微软雅黑" pitchFamily="34" charset="-122"/>
                <a:ea typeface="微软雅黑" pitchFamily="34" charset="-122"/>
              </a:rPr>
              <a:t>姓名 陈琨</a:t>
            </a:r>
            <a:endParaRPr lang="en-US" sz="1400" dirty="0" smtClean="0">
              <a:solidFill>
                <a:schemeClr val="bg1">
                  <a:lumMod val="50000"/>
                </a:schemeClr>
              </a:solidFill>
              <a:latin typeface="微软雅黑" pitchFamily="34" charset="-122"/>
              <a:ea typeface="微软雅黑" pitchFamily="34" charset="-122"/>
            </a:endParaRPr>
          </a:p>
          <a:p>
            <a:pPr algn="ctr" eaLnBrk="1" hangingPunct="1">
              <a:spcBef>
                <a:spcPct val="20000"/>
              </a:spcBef>
              <a:buFont typeface="Arial" charset="0"/>
              <a:buNone/>
              <a:defRPr/>
            </a:pPr>
            <a:r>
              <a:rPr lang="en-US" altLang="zh-CN" sz="1400" dirty="0" smtClean="0">
                <a:solidFill>
                  <a:schemeClr val="bg1">
                    <a:lumMod val="50000"/>
                  </a:schemeClr>
                </a:solidFill>
                <a:latin typeface="微软雅黑" pitchFamily="34" charset="-122"/>
                <a:ea typeface="微软雅黑" pitchFamily="34" charset="-122"/>
              </a:rPr>
              <a:t>2013</a:t>
            </a:r>
            <a:r>
              <a:rPr lang="zh-CN" altLang="en-US" sz="1400" dirty="0" smtClean="0">
                <a:solidFill>
                  <a:schemeClr val="bg1">
                    <a:lumMod val="50000"/>
                  </a:schemeClr>
                </a:solidFill>
                <a:latin typeface="微软雅黑" pitchFamily="34" charset="-122"/>
                <a:ea typeface="微软雅黑" pitchFamily="34" charset="-122"/>
              </a:rPr>
              <a:t>年 </a:t>
            </a:r>
            <a:r>
              <a:rPr lang="en-US" altLang="zh-CN" sz="1400" dirty="0" smtClean="0">
                <a:solidFill>
                  <a:schemeClr val="bg1">
                    <a:lumMod val="50000"/>
                  </a:schemeClr>
                </a:solidFill>
                <a:latin typeface="微软雅黑" pitchFamily="34" charset="-122"/>
                <a:ea typeface="微软雅黑" pitchFamily="34" charset="-122"/>
              </a:rPr>
              <a:t>7</a:t>
            </a:r>
            <a:r>
              <a:rPr lang="zh-CN" altLang="en-US" sz="1400" dirty="0" smtClean="0">
                <a:solidFill>
                  <a:schemeClr val="bg1">
                    <a:lumMod val="50000"/>
                  </a:schemeClr>
                </a:solidFill>
                <a:latin typeface="微软雅黑" pitchFamily="34" charset="-122"/>
                <a:ea typeface="微软雅黑" pitchFamily="34" charset="-122"/>
              </a:rPr>
              <a:t>月 </a:t>
            </a:r>
            <a:r>
              <a:rPr lang="en-US" altLang="zh-CN" sz="1400" dirty="0" smtClean="0">
                <a:solidFill>
                  <a:schemeClr val="bg1">
                    <a:lumMod val="50000"/>
                  </a:schemeClr>
                </a:solidFill>
                <a:latin typeface="微软雅黑" pitchFamily="34" charset="-122"/>
                <a:ea typeface="微软雅黑" pitchFamily="34" charset="-122"/>
              </a:rPr>
              <a:t>1</a:t>
            </a:r>
            <a:r>
              <a:rPr lang="zh-CN" altLang="en-US" sz="1400" dirty="0" smtClean="0">
                <a:solidFill>
                  <a:schemeClr val="bg1">
                    <a:lumMod val="50000"/>
                  </a:schemeClr>
                </a:solidFill>
                <a:latin typeface="微软雅黑" pitchFamily="34" charset="-122"/>
                <a:ea typeface="微软雅黑" pitchFamily="34" charset="-122"/>
              </a:rPr>
              <a:t>日</a:t>
            </a:r>
            <a:endParaRPr lang="en-US" sz="1400" dirty="0" smtClean="0">
              <a:solidFill>
                <a:schemeClr val="bg1">
                  <a:lumMod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Object </a:t>
            </a:r>
            <a:r>
              <a:rPr lang="en-US" altLang="zh-CN" dirty="0" smtClean="0"/>
              <a:t>Constructor</a:t>
            </a:r>
            <a:r>
              <a:rPr lang="zh-CN" altLang="en-US" dirty="0" smtClean="0"/>
              <a:t>选项</a:t>
            </a:r>
            <a:endParaRPr lang="zh-CN" altLang="en-US" dirty="0"/>
          </a:p>
        </p:txBody>
      </p:sp>
      <p:sp>
        <p:nvSpPr>
          <p:cNvPr id="3" name="TextBox 2"/>
          <p:cNvSpPr txBox="1"/>
          <p:nvPr/>
        </p:nvSpPr>
        <p:spPr>
          <a:xfrm>
            <a:off x="539552" y="908720"/>
            <a:ext cx="7344816" cy="5355312"/>
          </a:xfrm>
          <a:prstGeom prst="rect">
            <a:avLst/>
          </a:prstGeom>
          <a:noFill/>
        </p:spPr>
        <p:txBody>
          <a:bodyPr wrap="square" rtlCol="0">
            <a:spAutoFit/>
          </a:bodyPr>
          <a:lstStyle/>
          <a:p>
            <a:pPr lvl="0"/>
            <a:r>
              <a:rPr lang="en-US" altLang="zh-CN" dirty="0" smtClean="0"/>
              <a:t>Object Constructor </a:t>
            </a:r>
            <a:r>
              <a:rPr lang="zh-CN" altLang="zh-CN" dirty="0" smtClean="0"/>
              <a:t>选项提供下列三种对象构造</a:t>
            </a:r>
            <a:r>
              <a:rPr lang="zh-CN" altLang="zh-CN" dirty="0" smtClean="0"/>
              <a:t>方法</a:t>
            </a:r>
            <a:endParaRPr lang="en-US" altLang="zh-CN" dirty="0" smtClean="0"/>
          </a:p>
          <a:p>
            <a:pPr lvl="0"/>
            <a:endParaRPr lang="zh-CN" altLang="zh-CN" dirty="0" smtClean="0"/>
          </a:p>
          <a:p>
            <a:pPr lvl="0">
              <a:buFont typeface="Wingdings" pitchFamily="2" charset="2"/>
              <a:buChar char="p"/>
            </a:pPr>
            <a:r>
              <a:rPr lang="en-US" altLang="zh-CN" dirty="0" smtClean="0"/>
              <a:t> Simple </a:t>
            </a:r>
            <a:r>
              <a:rPr lang="en-US" altLang="zh-CN" dirty="0" smtClean="0"/>
              <a:t>Constructor </a:t>
            </a:r>
            <a:endParaRPr lang="en-US" altLang="zh-CN" dirty="0" smtClean="0"/>
          </a:p>
          <a:p>
            <a:pPr lvl="0">
              <a:buFont typeface="Wingdings" pitchFamily="2" charset="2"/>
              <a:buChar char="n"/>
            </a:pPr>
            <a:r>
              <a:rPr lang="en-US" altLang="zh-CN" dirty="0" smtClean="0"/>
              <a:t> </a:t>
            </a:r>
            <a:r>
              <a:rPr lang="zh-CN" altLang="zh-CN" dirty="0" smtClean="0"/>
              <a:t>选择</a:t>
            </a:r>
            <a:r>
              <a:rPr lang="zh-CN" altLang="zh-CN" dirty="0" smtClean="0"/>
              <a:t>参数最少的类构造方法，如果参数相同随机选择，生成构造语句。</a:t>
            </a:r>
          </a:p>
          <a:p>
            <a:pPr>
              <a:buFont typeface="Wingdings" pitchFamily="2" charset="2"/>
              <a:buChar char="n"/>
            </a:pPr>
            <a:r>
              <a:rPr lang="en-US" altLang="zh-CN" dirty="0" smtClean="0"/>
              <a:t> </a:t>
            </a:r>
            <a:r>
              <a:rPr lang="zh-CN" altLang="zh-CN" dirty="0" smtClean="0"/>
              <a:t>例子</a:t>
            </a:r>
            <a:r>
              <a:rPr lang="zh-CN" altLang="zh-CN" dirty="0" smtClean="0"/>
              <a:t>：</a:t>
            </a:r>
          </a:p>
          <a:p>
            <a:pPr lvl="1"/>
            <a:r>
              <a:rPr lang="en-US" altLang="zh-CN" dirty="0" err="1" smtClean="0"/>
              <a:t>generalDMO</a:t>
            </a:r>
            <a:r>
              <a:rPr lang="en-US" altLang="zh-CN" dirty="0" smtClean="0"/>
              <a:t> = new </a:t>
            </a:r>
            <a:r>
              <a:rPr lang="en-US" altLang="zh-CN" dirty="0" err="1" smtClean="0"/>
              <a:t>GeneralDMO</a:t>
            </a:r>
            <a:r>
              <a:rPr lang="en-US" altLang="zh-CN" dirty="0" smtClean="0"/>
              <a:t>();</a:t>
            </a:r>
            <a:endParaRPr lang="zh-CN" altLang="zh-CN" dirty="0" smtClean="0"/>
          </a:p>
          <a:p>
            <a:r>
              <a:rPr lang="en-US" altLang="zh-CN" dirty="0" smtClean="0"/>
              <a:t> </a:t>
            </a:r>
            <a:endParaRPr lang="zh-CN" altLang="zh-CN" dirty="0" smtClean="0"/>
          </a:p>
          <a:p>
            <a:pPr lvl="0">
              <a:buFont typeface="Wingdings" pitchFamily="2" charset="2"/>
              <a:buChar char="p"/>
            </a:pPr>
            <a:r>
              <a:rPr lang="en-US" altLang="zh-CN" dirty="0" smtClean="0"/>
              <a:t> Complex Constructor</a:t>
            </a:r>
          </a:p>
          <a:p>
            <a:pPr lvl="0">
              <a:buFont typeface="Wingdings" pitchFamily="2" charset="2"/>
              <a:buChar char="n"/>
            </a:pPr>
            <a:r>
              <a:rPr lang="en-US" altLang="zh-CN" dirty="0" smtClean="0"/>
              <a:t> </a:t>
            </a:r>
            <a:r>
              <a:rPr lang="zh-CN" altLang="zh-CN" dirty="0" smtClean="0"/>
              <a:t>选择</a:t>
            </a:r>
            <a:r>
              <a:rPr lang="zh-CN" altLang="zh-CN" dirty="0" smtClean="0"/>
              <a:t>参数最多的类构造方法，如果参数相同随机选择，生成构造语句。</a:t>
            </a:r>
          </a:p>
          <a:p>
            <a:pPr>
              <a:buFont typeface="Wingdings" pitchFamily="2" charset="2"/>
              <a:buChar char="n"/>
            </a:pPr>
            <a:r>
              <a:rPr lang="en-US" altLang="zh-CN" dirty="0" smtClean="0"/>
              <a:t> </a:t>
            </a:r>
            <a:r>
              <a:rPr lang="zh-CN" altLang="zh-CN" dirty="0" smtClean="0"/>
              <a:t>例子</a:t>
            </a:r>
            <a:r>
              <a:rPr lang="zh-CN" altLang="zh-CN" dirty="0" smtClean="0"/>
              <a:t>：</a:t>
            </a:r>
          </a:p>
          <a:p>
            <a:pPr lvl="1"/>
            <a:r>
              <a:rPr lang="en-US" altLang="zh-CN" dirty="0" err="1" smtClean="0"/>
              <a:t>i</a:t>
            </a:r>
            <a:r>
              <a:rPr lang="en-US" altLang="zh-CN" dirty="0" err="1" smtClean="0"/>
              <a:t>nt</a:t>
            </a:r>
            <a:r>
              <a:rPr lang="en-US" altLang="zh-CN" dirty="0" smtClean="0"/>
              <a:t> </a:t>
            </a:r>
            <a:r>
              <a:rPr lang="en-US" altLang="zh-CN" dirty="0" smtClean="0"/>
              <a:t>id=0;</a:t>
            </a:r>
            <a:endParaRPr lang="zh-CN" altLang="zh-CN" dirty="0" smtClean="0"/>
          </a:p>
          <a:p>
            <a:pPr lvl="1"/>
            <a:r>
              <a:rPr lang="en-US" altLang="zh-CN" dirty="0" smtClean="0"/>
              <a:t>st</a:t>
            </a:r>
            <a:r>
              <a:rPr lang="en-US" altLang="zh-CN" dirty="0" smtClean="0"/>
              <a:t>ring </a:t>
            </a:r>
            <a:r>
              <a:rPr lang="en-US" altLang="zh-CN" dirty="0" smtClean="0"/>
              <a:t>name = “a”;</a:t>
            </a:r>
            <a:endParaRPr lang="zh-CN" altLang="zh-CN" dirty="0" smtClean="0"/>
          </a:p>
          <a:p>
            <a:pPr lvl="1"/>
            <a:r>
              <a:rPr lang="en-US" altLang="zh-CN" dirty="0" err="1" smtClean="0"/>
              <a:t>generalDMO</a:t>
            </a:r>
            <a:r>
              <a:rPr lang="en-US" altLang="zh-CN" dirty="0" smtClean="0"/>
              <a:t> = new </a:t>
            </a:r>
            <a:r>
              <a:rPr lang="en-US" altLang="zh-CN" dirty="0" err="1" smtClean="0"/>
              <a:t>GeneralDMO</a:t>
            </a:r>
            <a:r>
              <a:rPr lang="en-US" altLang="zh-CN" dirty="0" smtClean="0"/>
              <a:t>(</a:t>
            </a:r>
            <a:r>
              <a:rPr lang="en-US" altLang="zh-CN" dirty="0" err="1" smtClean="0"/>
              <a:t>id,name</a:t>
            </a:r>
            <a:r>
              <a:rPr lang="en-US" altLang="zh-CN" dirty="0" smtClean="0"/>
              <a:t>);</a:t>
            </a:r>
            <a:endParaRPr lang="zh-CN" altLang="zh-CN" dirty="0" smtClean="0"/>
          </a:p>
          <a:p>
            <a:r>
              <a:rPr lang="en-US" altLang="zh-CN" dirty="0" smtClean="0"/>
              <a:t> </a:t>
            </a:r>
            <a:endParaRPr lang="zh-CN" altLang="zh-CN" dirty="0" smtClean="0"/>
          </a:p>
          <a:p>
            <a:pPr lvl="0">
              <a:buFont typeface="Wingdings" pitchFamily="2" charset="2"/>
              <a:buChar char="p"/>
            </a:pPr>
            <a:r>
              <a:rPr lang="en-US" altLang="zh-CN" dirty="0" smtClean="0"/>
              <a:t> Lookup Constructor</a:t>
            </a:r>
          </a:p>
          <a:p>
            <a:pPr lvl="0">
              <a:buFont typeface="Wingdings" pitchFamily="2" charset="2"/>
              <a:buChar char="n"/>
            </a:pPr>
            <a:r>
              <a:rPr lang="en-US" altLang="zh-CN" dirty="0" smtClean="0"/>
              <a:t> </a:t>
            </a:r>
            <a:r>
              <a:rPr lang="zh-CN" altLang="zh-CN" dirty="0" smtClean="0"/>
              <a:t>被</a:t>
            </a:r>
            <a:r>
              <a:rPr lang="zh-CN" altLang="zh-CN" dirty="0" smtClean="0"/>
              <a:t>测试对象的构造，通过</a:t>
            </a:r>
            <a:r>
              <a:rPr lang="en-US" altLang="zh-CN" dirty="0" smtClean="0"/>
              <a:t>Lookup</a:t>
            </a:r>
            <a:r>
              <a:rPr lang="zh-CN" altLang="zh-CN" dirty="0" smtClean="0"/>
              <a:t>方式来获取对象实例（针对</a:t>
            </a:r>
            <a:r>
              <a:rPr lang="en-US" altLang="zh-CN" dirty="0" err="1" smtClean="0"/>
              <a:t>nc</a:t>
            </a:r>
            <a:r>
              <a:rPr lang="zh-CN" altLang="zh-CN" dirty="0" smtClean="0"/>
              <a:t>接口测试），生成构造语句。</a:t>
            </a:r>
          </a:p>
          <a:p>
            <a:pPr>
              <a:buFont typeface="Wingdings" pitchFamily="2" charset="2"/>
              <a:buChar char="n"/>
            </a:pPr>
            <a:r>
              <a:rPr lang="en-US" altLang="zh-CN" dirty="0" smtClean="0"/>
              <a:t> </a:t>
            </a:r>
            <a:r>
              <a:rPr lang="zh-CN" altLang="zh-CN" dirty="0" smtClean="0"/>
              <a:t>例子</a:t>
            </a:r>
            <a:r>
              <a:rPr lang="zh-CN" altLang="zh-CN" dirty="0" smtClean="0"/>
              <a:t>：</a:t>
            </a:r>
          </a:p>
          <a:p>
            <a:pPr lvl="1"/>
            <a:r>
              <a:rPr lang="en-US" altLang="zh-CN" dirty="0" err="1" smtClean="0"/>
              <a:t>iPFSplitBill</a:t>
            </a:r>
            <a:r>
              <a:rPr lang="en-US" altLang="zh-CN" dirty="0" smtClean="0"/>
              <a:t>=</a:t>
            </a:r>
            <a:r>
              <a:rPr lang="en-US" altLang="zh-CN" dirty="0" err="1" smtClean="0"/>
              <a:t>NCLocator.getInstance</a:t>
            </a:r>
            <a:r>
              <a:rPr lang="en-US" altLang="zh-CN" dirty="0" smtClean="0"/>
              <a:t>().lookup(</a:t>
            </a:r>
            <a:r>
              <a:rPr lang="en-US" altLang="zh-CN" dirty="0" err="1" smtClean="0"/>
              <a:t>IPFSplitBill.class</a:t>
            </a:r>
            <a:r>
              <a:rPr lang="en-US" altLang="zh-CN" dirty="0" smtClean="0"/>
              <a: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11560" y="980728"/>
            <a:ext cx="7610475" cy="430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26"/>
                                        </p:tgtEl>
                                        <p:attrNameLst>
                                          <p:attrName>ppt_x</p:attrName>
                                        </p:attrNameLst>
                                      </p:cBhvr>
                                      <p:tavLst>
                                        <p:tav tm="0">
                                          <p:val>
                                            <p:strVal val="ppt_x"/>
                                          </p:val>
                                        </p:tav>
                                        <p:tav tm="100000">
                                          <p:val>
                                            <p:strVal val="ppt_x"/>
                                          </p:val>
                                        </p:tav>
                                      </p:tavLst>
                                    </p:anim>
                                    <p:anim calcmode="lin" valueType="num">
                                      <p:cBhvr additive="base">
                                        <p:cTn id="7" dur="500"/>
                                        <p:tgtEl>
                                          <p:spTgt spid="1026"/>
                                        </p:tgtEl>
                                        <p:attrNameLst>
                                          <p:attrName>ppt_y</p:attrName>
                                        </p:attrNameLst>
                                      </p:cBhvr>
                                      <p:tavLst>
                                        <p:tav tm="0">
                                          <p:val>
                                            <p:strVal val="ppt_y"/>
                                          </p:val>
                                        </p:tav>
                                        <p:tav tm="100000">
                                          <p:val>
                                            <p:strVal val="1+ppt_h/2"/>
                                          </p:val>
                                        </p:tav>
                                      </p:tavLst>
                                    </p:anim>
                                    <p:set>
                                      <p:cBhvr>
                                        <p:cTn id="8"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Param</a:t>
            </a:r>
            <a:r>
              <a:rPr lang="en-US" altLang="zh-CN" dirty="0" smtClean="0"/>
              <a:t> </a:t>
            </a:r>
            <a:r>
              <a:rPr lang="en-US" altLang="zh-CN" dirty="0" smtClean="0"/>
              <a:t>Constructor</a:t>
            </a:r>
            <a:r>
              <a:rPr lang="zh-CN" altLang="en-US" dirty="0" smtClean="0"/>
              <a:t>选项</a:t>
            </a:r>
            <a:endParaRPr lang="zh-CN" altLang="en-US" dirty="0"/>
          </a:p>
        </p:txBody>
      </p:sp>
      <p:sp>
        <p:nvSpPr>
          <p:cNvPr id="3" name="TextBox 2"/>
          <p:cNvSpPr txBox="1"/>
          <p:nvPr/>
        </p:nvSpPr>
        <p:spPr>
          <a:xfrm>
            <a:off x="395536" y="771083"/>
            <a:ext cx="7992888" cy="6186309"/>
          </a:xfrm>
          <a:prstGeom prst="rect">
            <a:avLst/>
          </a:prstGeom>
          <a:noFill/>
        </p:spPr>
        <p:txBody>
          <a:bodyPr wrap="square" rtlCol="0">
            <a:spAutoFit/>
          </a:bodyPr>
          <a:lstStyle/>
          <a:p>
            <a:pPr lvl="0"/>
            <a:r>
              <a:rPr lang="en-US" altLang="zh-CN" dirty="0" err="1" smtClean="0"/>
              <a:t>Param</a:t>
            </a:r>
            <a:r>
              <a:rPr lang="en-US" altLang="zh-CN" dirty="0" smtClean="0"/>
              <a:t> </a:t>
            </a:r>
            <a:r>
              <a:rPr lang="en-US" altLang="zh-CN" dirty="0" smtClean="0"/>
              <a:t>Constructor </a:t>
            </a:r>
            <a:r>
              <a:rPr lang="zh-CN" altLang="zh-CN" dirty="0" smtClean="0"/>
              <a:t>方法</a:t>
            </a:r>
            <a:r>
              <a:rPr lang="zh-CN" altLang="zh-CN" dirty="0" smtClean="0"/>
              <a:t>参数对象的构造方法</a:t>
            </a:r>
          </a:p>
          <a:p>
            <a:pPr lvl="0"/>
            <a:endParaRPr lang="en-US" altLang="zh-CN" dirty="0" smtClean="0"/>
          </a:p>
          <a:p>
            <a:pPr lvl="0">
              <a:buFont typeface="Wingdings" pitchFamily="2" charset="2"/>
              <a:buChar char="p"/>
            </a:pPr>
            <a:r>
              <a:rPr lang="en-US" altLang="zh-CN" dirty="0" smtClean="0"/>
              <a:t> New </a:t>
            </a:r>
            <a:r>
              <a:rPr lang="en-US" altLang="zh-CN" dirty="0" smtClean="0"/>
              <a:t>or Other Instance 	</a:t>
            </a:r>
            <a:endParaRPr lang="en-US" altLang="zh-CN" dirty="0" smtClean="0"/>
          </a:p>
          <a:p>
            <a:pPr lvl="0">
              <a:buFont typeface="Wingdings" pitchFamily="2" charset="2"/>
              <a:buChar char="n"/>
            </a:pPr>
            <a:r>
              <a:rPr lang="en-US" altLang="zh-CN" dirty="0" smtClean="0"/>
              <a:t> </a:t>
            </a:r>
            <a:r>
              <a:rPr lang="zh-CN" altLang="zh-CN" dirty="0" smtClean="0"/>
              <a:t>使用</a:t>
            </a:r>
            <a:r>
              <a:rPr lang="en-US" altLang="zh-CN" dirty="0" smtClean="0"/>
              <a:t>new </a:t>
            </a:r>
            <a:r>
              <a:rPr lang="zh-CN" altLang="zh-CN" dirty="0" smtClean="0"/>
              <a:t>或者</a:t>
            </a:r>
            <a:r>
              <a:rPr lang="en-US" altLang="zh-CN" dirty="0" err="1" smtClean="0"/>
              <a:t>getInstance</a:t>
            </a:r>
            <a:r>
              <a:rPr lang="zh-CN" altLang="zh-CN" dirty="0" smtClean="0"/>
              <a:t>方法构造参数对象，生成构造语句。</a:t>
            </a:r>
          </a:p>
          <a:p>
            <a:pPr>
              <a:buFont typeface="Wingdings" pitchFamily="2" charset="2"/>
              <a:buChar char="n"/>
            </a:pPr>
            <a:r>
              <a:rPr lang="en-US" altLang="zh-CN" dirty="0" smtClean="0"/>
              <a:t> </a:t>
            </a:r>
            <a:r>
              <a:rPr lang="zh-CN" altLang="zh-CN" dirty="0" smtClean="0"/>
              <a:t>例子</a:t>
            </a:r>
            <a:r>
              <a:rPr lang="zh-CN" altLang="en-US" dirty="0" smtClean="0"/>
              <a:t>：</a:t>
            </a:r>
            <a:endParaRPr lang="zh-CN" altLang="zh-CN" dirty="0" smtClean="0"/>
          </a:p>
          <a:p>
            <a:pPr lvl="1"/>
            <a:r>
              <a:rPr lang="en-US" altLang="zh-CN" dirty="0" smtClean="0"/>
              <a:t>XXVO </a:t>
            </a:r>
            <a:r>
              <a:rPr lang="en-US" altLang="zh-CN" dirty="0" err="1" smtClean="0"/>
              <a:t>xxVo</a:t>
            </a:r>
            <a:r>
              <a:rPr lang="en-US" altLang="zh-CN" dirty="0" smtClean="0"/>
              <a:t> = new XXVO</a:t>
            </a:r>
            <a:r>
              <a:rPr lang="en-US" altLang="zh-CN" dirty="0" smtClean="0"/>
              <a:t>();  Or  XXVO </a:t>
            </a:r>
            <a:r>
              <a:rPr lang="en-US" altLang="zh-CN" dirty="0" err="1" smtClean="0"/>
              <a:t>xxVo</a:t>
            </a:r>
            <a:r>
              <a:rPr lang="en-US" altLang="zh-CN" dirty="0" smtClean="0"/>
              <a:t> = XXVO().</a:t>
            </a:r>
            <a:r>
              <a:rPr lang="en-US" altLang="zh-CN" dirty="0" err="1" smtClean="0"/>
              <a:t>getInstance</a:t>
            </a:r>
            <a:r>
              <a:rPr lang="en-US" altLang="zh-CN" dirty="0" smtClean="0"/>
              <a:t>();</a:t>
            </a:r>
            <a:endParaRPr lang="zh-CN" altLang="zh-CN" dirty="0" smtClean="0"/>
          </a:p>
          <a:p>
            <a:pPr lvl="1"/>
            <a:r>
              <a:rPr lang="en-US" altLang="zh-CN" dirty="0" err="1" smtClean="0"/>
              <a:t>generalDMO</a:t>
            </a:r>
            <a:r>
              <a:rPr lang="en-US" altLang="zh-CN" dirty="0" smtClean="0"/>
              <a:t> = new </a:t>
            </a:r>
            <a:r>
              <a:rPr lang="en-US" altLang="zh-CN" dirty="0" err="1" smtClean="0"/>
              <a:t>GeneralDMO</a:t>
            </a:r>
            <a:r>
              <a:rPr lang="en-US" altLang="zh-CN" dirty="0" smtClean="0"/>
              <a:t>(</a:t>
            </a:r>
            <a:r>
              <a:rPr lang="en-US" altLang="zh-CN" dirty="0" err="1" smtClean="0"/>
              <a:t>xxVo</a:t>
            </a:r>
            <a:r>
              <a:rPr lang="en-US" altLang="zh-CN" dirty="0" smtClean="0"/>
              <a:t>);</a:t>
            </a:r>
            <a:endParaRPr lang="zh-CN" altLang="zh-CN" dirty="0" smtClean="0"/>
          </a:p>
          <a:p>
            <a:r>
              <a:rPr lang="en-US" altLang="zh-CN" dirty="0" smtClean="0"/>
              <a:t> </a:t>
            </a:r>
            <a:endParaRPr lang="zh-CN" altLang="zh-CN" dirty="0" smtClean="0"/>
          </a:p>
          <a:p>
            <a:pPr lvl="0">
              <a:buFont typeface="Wingdings" pitchFamily="2" charset="2"/>
              <a:buChar char="p"/>
            </a:pPr>
            <a:r>
              <a:rPr lang="en-US" altLang="zh-CN" dirty="0" smtClean="0"/>
              <a:t> Spring IOC</a:t>
            </a:r>
          </a:p>
          <a:p>
            <a:pPr lvl="0">
              <a:buFont typeface="Wingdings" pitchFamily="2" charset="2"/>
              <a:buChar char="n"/>
            </a:pPr>
            <a:r>
              <a:rPr lang="en-US" altLang="zh-CN" dirty="0" smtClean="0"/>
              <a:t> </a:t>
            </a:r>
            <a:r>
              <a:rPr lang="zh-CN" altLang="zh-CN" dirty="0" smtClean="0"/>
              <a:t>使用</a:t>
            </a:r>
            <a:r>
              <a:rPr lang="en-US" altLang="zh-CN" dirty="0" smtClean="0"/>
              <a:t>Spring IOC</a:t>
            </a:r>
            <a:r>
              <a:rPr lang="zh-CN" altLang="zh-CN" dirty="0" smtClean="0"/>
              <a:t>的方式构造参数对象，生成构造语句。</a:t>
            </a:r>
          </a:p>
          <a:p>
            <a:pPr>
              <a:buFont typeface="Wingdings" pitchFamily="2" charset="2"/>
              <a:buChar char="n"/>
            </a:pPr>
            <a:r>
              <a:rPr lang="en-US" altLang="zh-CN" dirty="0" smtClean="0"/>
              <a:t> </a:t>
            </a:r>
            <a:r>
              <a:rPr lang="zh-CN" altLang="zh-CN" dirty="0" smtClean="0"/>
              <a:t>例子</a:t>
            </a:r>
            <a:r>
              <a:rPr lang="zh-CN" altLang="zh-CN" dirty="0" smtClean="0"/>
              <a:t>：</a:t>
            </a:r>
          </a:p>
          <a:p>
            <a:pPr lvl="1"/>
            <a:r>
              <a:rPr lang="en-US" altLang="zh-CN" dirty="0" err="1" smtClean="0"/>
              <a:t>ChangeVOAdjustContext</a:t>
            </a:r>
            <a:r>
              <a:rPr lang="en-US" altLang="zh-CN" dirty="0" smtClean="0"/>
              <a:t> context =(</a:t>
            </a:r>
            <a:r>
              <a:rPr lang="en-US" altLang="zh-CN" dirty="0" err="1" smtClean="0"/>
              <a:t>ChangeVOAdjustContext</a:t>
            </a:r>
            <a:r>
              <a:rPr lang="en-US" altLang="zh-CN" dirty="0" smtClean="0"/>
              <a:t>)    </a:t>
            </a:r>
            <a:r>
              <a:rPr lang="en-US" altLang="zh-CN" dirty="0" err="1" smtClean="0"/>
              <a:t>super.getSpringObj</a:t>
            </a:r>
            <a:r>
              <a:rPr lang="en-US" altLang="zh-CN" dirty="0" smtClean="0"/>
              <a:t>("</a:t>
            </a:r>
            <a:r>
              <a:rPr lang="en-US" altLang="zh-CN" dirty="0" err="1" smtClean="0"/>
              <a:t>changevoadjustcontext</a:t>
            </a:r>
            <a:r>
              <a:rPr lang="en-US" altLang="zh-CN" dirty="0" smtClean="0"/>
              <a:t>");</a:t>
            </a:r>
            <a:endParaRPr lang="zh-CN" altLang="zh-CN" dirty="0" smtClean="0"/>
          </a:p>
          <a:p>
            <a:r>
              <a:rPr lang="en-US" altLang="zh-CN" dirty="0" smtClean="0"/>
              <a:t> </a:t>
            </a:r>
            <a:endParaRPr lang="zh-CN" altLang="zh-CN" dirty="0" smtClean="0"/>
          </a:p>
          <a:p>
            <a:pPr lvl="0">
              <a:buFont typeface="Wingdings" pitchFamily="2" charset="2"/>
              <a:buChar char="p"/>
            </a:pPr>
            <a:r>
              <a:rPr lang="en-US" altLang="zh-CN" dirty="0" smtClean="0"/>
              <a:t> Object File</a:t>
            </a:r>
          </a:p>
          <a:p>
            <a:pPr lvl="0">
              <a:buFont typeface="Wingdings" pitchFamily="2" charset="2"/>
              <a:buChar char="n"/>
            </a:pPr>
            <a:r>
              <a:rPr lang="en-US" altLang="zh-CN" dirty="0" smtClean="0"/>
              <a:t> </a:t>
            </a:r>
            <a:r>
              <a:rPr lang="zh-CN" altLang="zh-CN" dirty="0" smtClean="0"/>
              <a:t>使用 </a:t>
            </a:r>
            <a:r>
              <a:rPr lang="zh-CN" altLang="zh-CN" dirty="0" smtClean="0"/>
              <a:t>对象文件生成参数对象，生成构造语句。</a:t>
            </a:r>
          </a:p>
          <a:p>
            <a:pPr>
              <a:buFont typeface="Wingdings" pitchFamily="2" charset="2"/>
              <a:buChar char="n"/>
            </a:pPr>
            <a:r>
              <a:rPr lang="en-US" altLang="zh-CN" dirty="0" smtClean="0"/>
              <a:t> </a:t>
            </a:r>
            <a:r>
              <a:rPr lang="zh-CN" altLang="zh-CN" dirty="0" smtClean="0"/>
              <a:t>例子</a:t>
            </a:r>
            <a:r>
              <a:rPr lang="zh-CN" altLang="zh-CN" dirty="0" smtClean="0"/>
              <a:t>：</a:t>
            </a:r>
          </a:p>
          <a:p>
            <a:pPr lvl="1"/>
            <a:r>
              <a:rPr lang="en-US" altLang="zh-CN" dirty="0" smtClean="0"/>
              <a:t>//Construct method parameter</a:t>
            </a:r>
            <a:endParaRPr lang="zh-CN" altLang="zh-CN" dirty="0" smtClean="0"/>
          </a:p>
          <a:p>
            <a:pPr lvl="1"/>
            <a:r>
              <a:rPr lang="en-US" altLang="zh-CN" dirty="0" err="1" smtClean="0"/>
              <a:t>MobileConfig</a:t>
            </a:r>
            <a:r>
              <a:rPr lang="en-US" altLang="zh-CN" dirty="0" smtClean="0"/>
              <a:t> mc=(</a:t>
            </a:r>
            <a:r>
              <a:rPr lang="en-US" altLang="zh-CN" dirty="0" err="1" smtClean="0"/>
              <a:t>MobileConfig</a:t>
            </a:r>
            <a:r>
              <a:rPr lang="en-US" altLang="zh-CN" dirty="0" smtClean="0"/>
              <a:t>)</a:t>
            </a:r>
            <a:r>
              <a:rPr lang="en-US" altLang="zh-CN" dirty="0" err="1" smtClean="0"/>
              <a:t>getExpectResultObject</a:t>
            </a:r>
            <a:r>
              <a:rPr lang="en-US" altLang="zh-CN" dirty="0" smtClean="0"/>
              <a:t>("");</a:t>
            </a:r>
            <a:endParaRPr lang="zh-CN" altLang="zh-CN" dirty="0" smtClean="0"/>
          </a:p>
          <a:p>
            <a:pPr lvl="1"/>
            <a:r>
              <a:rPr lang="en-US" altLang="zh-CN" dirty="0" smtClean="0"/>
              <a:t>//Invoke tested method</a:t>
            </a:r>
            <a:endParaRPr lang="zh-CN" altLang="zh-CN" dirty="0" smtClean="0"/>
          </a:p>
          <a:p>
            <a:pPr lvl="1"/>
            <a:r>
              <a:rPr lang="en-US" altLang="zh-CN" dirty="0" smtClean="0"/>
              <a:t>void </a:t>
            </a:r>
            <a:r>
              <a:rPr lang="en-US" altLang="zh-CN" dirty="0" err="1" smtClean="0"/>
              <a:t>retObj</a:t>
            </a:r>
            <a:r>
              <a:rPr lang="en-US" altLang="zh-CN" dirty="0" smtClean="0"/>
              <a:t>=</a:t>
            </a:r>
            <a:r>
              <a:rPr lang="en-US" altLang="zh-CN" dirty="0" err="1" smtClean="0"/>
              <a:t>WirelessManager.saveMobileConfig</a:t>
            </a:r>
            <a:r>
              <a:rPr lang="en-US" altLang="zh-CN" dirty="0" smtClean="0"/>
              <a:t>(mc);</a:t>
            </a:r>
            <a:endParaRPr lang="zh-CN" altLang="zh-CN" dirty="0" smtClean="0"/>
          </a:p>
          <a:p>
            <a:r>
              <a:rPr lang="en-US" altLang="zh-CN" dirty="0" smtClean="0"/>
              <a:t> </a:t>
            </a:r>
            <a:endParaRPr lang="zh-CN"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539552" y="836712"/>
            <a:ext cx="7610475" cy="430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050"/>
                                        </p:tgtEl>
                                        <p:attrNameLst>
                                          <p:attrName>ppt_x</p:attrName>
                                        </p:attrNameLst>
                                      </p:cBhvr>
                                      <p:tavLst>
                                        <p:tav tm="0">
                                          <p:val>
                                            <p:strVal val="ppt_x"/>
                                          </p:val>
                                        </p:tav>
                                        <p:tav tm="100000">
                                          <p:val>
                                            <p:strVal val="ppt_x"/>
                                          </p:val>
                                        </p:tav>
                                      </p:tavLst>
                                    </p:anim>
                                    <p:anim calcmode="lin" valueType="num">
                                      <p:cBhvr additive="base">
                                        <p:cTn id="7" dur="500"/>
                                        <p:tgtEl>
                                          <p:spTgt spid="2050"/>
                                        </p:tgtEl>
                                        <p:attrNameLst>
                                          <p:attrName>ppt_y</p:attrName>
                                        </p:attrNameLst>
                                      </p:cBhvr>
                                      <p:tavLst>
                                        <p:tav tm="0">
                                          <p:val>
                                            <p:strVal val="ppt_y"/>
                                          </p:val>
                                        </p:tav>
                                        <p:tav tm="100000">
                                          <p:val>
                                            <p:strVal val="1+ppt_h/2"/>
                                          </p:val>
                                        </p:tav>
                                      </p:tavLst>
                                    </p:anim>
                                    <p:set>
                                      <p:cBhvr>
                                        <p:cTn id="8"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Param</a:t>
            </a:r>
            <a:r>
              <a:rPr lang="en-US" altLang="zh-CN" dirty="0" smtClean="0"/>
              <a:t> Constructor</a:t>
            </a:r>
            <a:r>
              <a:rPr lang="zh-CN" altLang="en-US" dirty="0" smtClean="0"/>
              <a:t>选项</a:t>
            </a:r>
            <a:endParaRPr lang="zh-CN" altLang="en-US" dirty="0"/>
          </a:p>
        </p:txBody>
      </p:sp>
      <p:sp>
        <p:nvSpPr>
          <p:cNvPr id="3" name="矩形 2"/>
          <p:cNvSpPr/>
          <p:nvPr/>
        </p:nvSpPr>
        <p:spPr>
          <a:xfrm>
            <a:off x="539552" y="692696"/>
            <a:ext cx="7704856" cy="6063198"/>
          </a:xfrm>
          <a:prstGeom prst="rect">
            <a:avLst/>
          </a:prstGeom>
        </p:spPr>
        <p:txBody>
          <a:bodyPr wrap="square">
            <a:spAutoFit/>
          </a:bodyPr>
          <a:lstStyle/>
          <a:p>
            <a:pPr lvl="0">
              <a:buFont typeface="Wingdings" pitchFamily="2" charset="2"/>
              <a:buChar char="p"/>
            </a:pPr>
            <a:r>
              <a:rPr lang="en-US" altLang="zh-CN" dirty="0" smtClean="0"/>
              <a:t> Mock</a:t>
            </a:r>
          </a:p>
          <a:p>
            <a:pPr lvl="0">
              <a:buFont typeface="Wingdings" pitchFamily="2" charset="2"/>
              <a:buChar char="n"/>
            </a:pPr>
            <a:r>
              <a:rPr lang="en-US" altLang="zh-CN" dirty="0" smtClean="0"/>
              <a:t> </a:t>
            </a:r>
            <a:r>
              <a:rPr lang="zh-CN" altLang="zh-CN" dirty="0" smtClean="0"/>
              <a:t>使用</a:t>
            </a:r>
            <a:r>
              <a:rPr lang="en-US" altLang="zh-CN" dirty="0" smtClean="0"/>
              <a:t>Mock</a:t>
            </a:r>
            <a:r>
              <a:rPr lang="zh-CN" altLang="zh-CN" dirty="0" smtClean="0"/>
              <a:t>方式构造参数对象，生成构造语句。</a:t>
            </a:r>
          </a:p>
          <a:p>
            <a:pPr>
              <a:buFont typeface="Wingdings" pitchFamily="2" charset="2"/>
              <a:buChar char="n"/>
            </a:pPr>
            <a:r>
              <a:rPr lang="en-US" altLang="zh-CN" dirty="0" smtClean="0"/>
              <a:t> </a:t>
            </a:r>
            <a:r>
              <a:rPr lang="zh-CN" altLang="en-US" dirty="0" smtClean="0"/>
              <a:t>例子：</a:t>
            </a:r>
            <a:endParaRPr lang="en-US" altLang="zh-CN" dirty="0" smtClean="0"/>
          </a:p>
          <a:p>
            <a:pPr lvl="1"/>
            <a:r>
              <a:rPr lang="en-US" altLang="zh-CN" sz="1200" dirty="0" err="1" smtClean="0"/>
              <a:t>UserBean</a:t>
            </a:r>
            <a:r>
              <a:rPr lang="en-US" altLang="zh-CN" sz="1200" dirty="0" smtClean="0"/>
              <a:t> </a:t>
            </a:r>
            <a:r>
              <a:rPr lang="en-US" altLang="zh-CN" sz="1200" dirty="0" smtClean="0"/>
              <a:t>user = mock(</a:t>
            </a:r>
            <a:r>
              <a:rPr lang="en-US" altLang="zh-CN" sz="1200" dirty="0" err="1" smtClean="0"/>
              <a:t>UserBean.class</a:t>
            </a:r>
            <a:r>
              <a:rPr lang="en-US" altLang="zh-CN" sz="1200" dirty="0" smtClean="0"/>
              <a:t>, RETURNS_DEEP_STUBS);</a:t>
            </a:r>
            <a:endParaRPr lang="zh-CN" altLang="zh-CN" sz="1200" dirty="0" smtClean="0"/>
          </a:p>
          <a:p>
            <a:pPr lvl="1"/>
            <a:r>
              <a:rPr lang="en-US" altLang="zh-CN" sz="1200" dirty="0" smtClean="0"/>
              <a:t>when(</a:t>
            </a:r>
            <a:r>
              <a:rPr lang="en-US" altLang="zh-CN" sz="1200" dirty="0" err="1" smtClean="0"/>
              <a:t>user.getName</a:t>
            </a:r>
            <a:r>
              <a:rPr lang="en-US" altLang="zh-CN" sz="1200" dirty="0" smtClean="0"/>
              <a:t>()).</a:t>
            </a:r>
            <a:r>
              <a:rPr lang="en-US" altLang="zh-CN" sz="1200" dirty="0" err="1" smtClean="0"/>
              <a:t>thenReturn</a:t>
            </a:r>
            <a:r>
              <a:rPr lang="en-US" altLang="zh-CN" sz="1200" dirty="0" smtClean="0"/>
              <a:t>(null);</a:t>
            </a:r>
            <a:endParaRPr lang="zh-CN" altLang="zh-CN" sz="1200" dirty="0" smtClean="0"/>
          </a:p>
          <a:p>
            <a:pPr lvl="1"/>
            <a:r>
              <a:rPr lang="en-US" altLang="zh-CN" sz="1200" dirty="0" smtClean="0"/>
              <a:t>//</a:t>
            </a:r>
            <a:r>
              <a:rPr lang="zh-CN" altLang="zh-CN" sz="1200" dirty="0" smtClean="0"/>
              <a:t>从</a:t>
            </a:r>
            <a:r>
              <a:rPr lang="en-US" altLang="zh-CN" sz="1200" dirty="0" smtClean="0"/>
              <a:t>excel</a:t>
            </a:r>
            <a:r>
              <a:rPr lang="zh-CN" altLang="zh-CN" sz="1200" dirty="0" smtClean="0"/>
              <a:t>中获取属性值</a:t>
            </a:r>
          </a:p>
          <a:p>
            <a:pPr lvl="1"/>
            <a:r>
              <a:rPr lang="en-US" altLang="zh-CN" sz="1200" dirty="0" err="1" smtClean="0"/>
              <a:t>user.setAge</a:t>
            </a:r>
            <a:r>
              <a:rPr lang="en-US" altLang="zh-CN" sz="1200" dirty="0" smtClean="0"/>
              <a:t>((String) </a:t>
            </a:r>
            <a:r>
              <a:rPr lang="en-US" altLang="zh-CN" sz="1200" dirty="0" err="1" smtClean="0"/>
              <a:t>dpdata.get</a:t>
            </a:r>
            <a:r>
              <a:rPr lang="en-US" altLang="zh-CN" sz="1200" dirty="0" smtClean="0"/>
              <a:t>("age").get(0));</a:t>
            </a:r>
            <a:endParaRPr lang="zh-CN" altLang="zh-CN" sz="1200" dirty="0" smtClean="0"/>
          </a:p>
          <a:p>
            <a:pPr lvl="1"/>
            <a:r>
              <a:rPr lang="en-US" altLang="zh-CN" sz="1200" dirty="0" err="1" smtClean="0"/>
              <a:t>user.setName</a:t>
            </a:r>
            <a:r>
              <a:rPr lang="en-US" altLang="zh-CN" sz="1200" dirty="0" smtClean="0"/>
              <a:t>((String) </a:t>
            </a:r>
            <a:r>
              <a:rPr lang="en-US" altLang="zh-CN" sz="1200" dirty="0" err="1" smtClean="0"/>
              <a:t>dpdata.get</a:t>
            </a:r>
            <a:r>
              <a:rPr lang="en-US" altLang="zh-CN" sz="1200" dirty="0" smtClean="0"/>
              <a:t>("name").get(0));</a:t>
            </a:r>
            <a:endParaRPr lang="zh-CN" altLang="zh-CN" sz="1200" dirty="0" smtClean="0"/>
          </a:p>
          <a:p>
            <a:pPr lvl="1"/>
            <a:r>
              <a:rPr lang="en-US" altLang="zh-CN" sz="1200" dirty="0" err="1" smtClean="0"/>
              <a:t>UserBean</a:t>
            </a:r>
            <a:r>
              <a:rPr lang="en-US" altLang="zh-CN" sz="1200" dirty="0" smtClean="0"/>
              <a:t> </a:t>
            </a:r>
            <a:r>
              <a:rPr lang="en-US" altLang="zh-CN" sz="1200" dirty="0" err="1" smtClean="0"/>
              <a:t>mockUserBean</a:t>
            </a:r>
            <a:r>
              <a:rPr lang="en-US" altLang="zh-CN" sz="1200" dirty="0" smtClean="0"/>
              <a:t> = </a:t>
            </a:r>
            <a:r>
              <a:rPr lang="en-US" altLang="zh-CN" sz="1200" dirty="0" err="1" smtClean="0"/>
              <a:t>PowerMockito.mock</a:t>
            </a:r>
            <a:r>
              <a:rPr lang="en-US" altLang="zh-CN" sz="1200" dirty="0" smtClean="0"/>
              <a:t>(</a:t>
            </a:r>
            <a:r>
              <a:rPr lang="en-US" altLang="zh-CN" sz="1200" dirty="0" err="1" smtClean="0"/>
              <a:t>UserBean.class</a:t>
            </a:r>
            <a:r>
              <a:rPr lang="en-US" altLang="zh-CN" sz="1200" dirty="0" smtClean="0"/>
              <a:t>, RETURNS_DEEP_STUBS);</a:t>
            </a:r>
            <a:endParaRPr lang="zh-CN" altLang="zh-CN" sz="1200" dirty="0" smtClean="0"/>
          </a:p>
          <a:p>
            <a:pPr lvl="1"/>
            <a:r>
              <a:rPr lang="en-US" altLang="zh-CN" sz="1200" dirty="0" smtClean="0"/>
              <a:t>when(</a:t>
            </a:r>
            <a:r>
              <a:rPr lang="en-US" altLang="zh-CN" sz="1200" dirty="0" err="1" smtClean="0"/>
              <a:t>mockUserBean.getName</a:t>
            </a:r>
            <a:r>
              <a:rPr lang="en-US" altLang="zh-CN" sz="1200" dirty="0" smtClean="0"/>
              <a:t>()).</a:t>
            </a:r>
            <a:r>
              <a:rPr lang="en-US" altLang="zh-CN" sz="1200" dirty="0" err="1" smtClean="0"/>
              <a:t>thenReturn</a:t>
            </a:r>
            <a:r>
              <a:rPr lang="en-US" altLang="zh-CN" sz="1200" dirty="0" smtClean="0"/>
              <a:t>(null);</a:t>
            </a:r>
            <a:endParaRPr lang="zh-CN" altLang="zh-CN" sz="1200" dirty="0" smtClean="0"/>
          </a:p>
          <a:p>
            <a:pPr lvl="1"/>
            <a:r>
              <a:rPr lang="en-US" altLang="zh-CN" sz="1200" dirty="0" smtClean="0"/>
              <a:t>try {</a:t>
            </a:r>
            <a:endParaRPr lang="zh-CN" altLang="zh-CN" sz="1200" dirty="0" smtClean="0"/>
          </a:p>
          <a:p>
            <a:pPr lvl="1"/>
            <a:r>
              <a:rPr lang="en-US" altLang="zh-CN" sz="1200" dirty="0" smtClean="0"/>
              <a:t>	</a:t>
            </a:r>
            <a:r>
              <a:rPr lang="en-US" altLang="zh-CN" sz="1200" dirty="0" err="1" smtClean="0"/>
              <a:t>PowerMockito.whenNew</a:t>
            </a:r>
            <a:r>
              <a:rPr lang="en-US" altLang="zh-CN" sz="1200" dirty="0" smtClean="0"/>
              <a:t>(</a:t>
            </a:r>
            <a:r>
              <a:rPr lang="en-US" altLang="zh-CN" sz="1200" dirty="0" err="1" smtClean="0"/>
              <a:t>UserBean.class</a:t>
            </a:r>
            <a:r>
              <a:rPr lang="en-US" altLang="zh-CN" sz="1200" dirty="0" smtClean="0"/>
              <a:t>).</a:t>
            </a:r>
            <a:r>
              <a:rPr lang="en-US" altLang="zh-CN" sz="1200" dirty="0" err="1" smtClean="0"/>
              <a:t>withNoArguments</a:t>
            </a:r>
            <a:r>
              <a:rPr lang="en-US" altLang="zh-CN" sz="1200" dirty="0" smtClean="0"/>
              <a:t>() .</a:t>
            </a:r>
            <a:r>
              <a:rPr lang="en-US" altLang="zh-CN" sz="1200" dirty="0" err="1" smtClean="0"/>
              <a:t>thenReturn</a:t>
            </a:r>
            <a:r>
              <a:rPr lang="en-US" altLang="zh-CN" sz="1200" dirty="0" smtClean="0"/>
              <a:t>(</a:t>
            </a:r>
            <a:r>
              <a:rPr lang="en-US" altLang="zh-CN" sz="1200" dirty="0" err="1" smtClean="0"/>
              <a:t>mockUserBean</a:t>
            </a:r>
            <a:r>
              <a:rPr lang="en-US" altLang="zh-CN" sz="1200" dirty="0" smtClean="0"/>
              <a:t>);</a:t>
            </a:r>
            <a:endParaRPr lang="zh-CN" altLang="zh-CN" sz="1200" dirty="0" smtClean="0"/>
          </a:p>
          <a:p>
            <a:pPr lvl="1"/>
            <a:r>
              <a:rPr lang="en-US" altLang="zh-CN" sz="1200" dirty="0" smtClean="0"/>
              <a:t>} catch (Exception e1) {</a:t>
            </a:r>
            <a:endParaRPr lang="zh-CN" altLang="zh-CN" sz="1200" dirty="0" smtClean="0"/>
          </a:p>
          <a:p>
            <a:pPr lvl="1"/>
            <a:r>
              <a:rPr lang="en-US" altLang="zh-CN" sz="1200" dirty="0" smtClean="0"/>
              <a:t>	e1.printStackTrace();</a:t>
            </a:r>
            <a:endParaRPr lang="zh-CN" altLang="zh-CN" sz="1200" dirty="0" smtClean="0"/>
          </a:p>
          <a:p>
            <a:pPr lvl="1"/>
            <a:r>
              <a:rPr lang="en-US" altLang="zh-CN" sz="1200" dirty="0" smtClean="0"/>
              <a:t>}</a:t>
            </a:r>
          </a:p>
          <a:p>
            <a:pPr lvl="1"/>
            <a:endParaRPr lang="zh-CN" altLang="zh-CN" sz="1400" dirty="0" smtClean="0"/>
          </a:p>
          <a:p>
            <a:pPr lvl="0">
              <a:buFont typeface="Wingdings" pitchFamily="2" charset="2"/>
              <a:buChar char="p"/>
            </a:pPr>
            <a:r>
              <a:rPr lang="en-US" altLang="zh-CN" dirty="0" smtClean="0"/>
              <a:t> </a:t>
            </a:r>
            <a:r>
              <a:rPr lang="en-US" altLang="zh-CN" dirty="0" err="1" smtClean="0"/>
              <a:t>DataBase</a:t>
            </a:r>
            <a:r>
              <a:rPr lang="en-US" altLang="zh-CN" dirty="0" smtClean="0"/>
              <a:t> </a:t>
            </a:r>
            <a:r>
              <a:rPr lang="en-US" altLang="zh-CN" dirty="0" smtClean="0"/>
              <a:t>Constructor  </a:t>
            </a:r>
            <a:endParaRPr lang="en-US" altLang="zh-CN" dirty="0" smtClean="0"/>
          </a:p>
          <a:p>
            <a:pPr lvl="0">
              <a:buFont typeface="Wingdings" pitchFamily="2" charset="2"/>
              <a:buChar char="n"/>
            </a:pPr>
            <a:r>
              <a:rPr lang="en-US" altLang="zh-CN" dirty="0" smtClean="0"/>
              <a:t> </a:t>
            </a:r>
            <a:r>
              <a:rPr lang="zh-CN" altLang="zh-CN" dirty="0" smtClean="0"/>
              <a:t>使用 </a:t>
            </a:r>
            <a:r>
              <a:rPr lang="zh-CN" altLang="zh-CN" dirty="0" smtClean="0"/>
              <a:t>数据库方式获得参数对象，生成构造语句</a:t>
            </a:r>
            <a:r>
              <a:rPr lang="zh-CN" altLang="zh-CN" dirty="0" smtClean="0"/>
              <a:t>。</a:t>
            </a:r>
            <a:endParaRPr lang="en-US" altLang="zh-CN" dirty="0" smtClean="0"/>
          </a:p>
          <a:p>
            <a:pPr lvl="0">
              <a:buFont typeface="Wingdings" pitchFamily="2" charset="2"/>
              <a:buChar char="n"/>
            </a:pPr>
            <a:r>
              <a:rPr lang="en-US" altLang="zh-CN" dirty="0" smtClean="0"/>
              <a:t> </a:t>
            </a:r>
            <a:r>
              <a:rPr lang="zh-CN" altLang="en-US" dirty="0" smtClean="0"/>
              <a:t>例子：</a:t>
            </a:r>
            <a:endParaRPr lang="zh-CN" altLang="zh-CN" dirty="0" smtClean="0"/>
          </a:p>
          <a:p>
            <a:pPr lvl="1"/>
            <a:r>
              <a:rPr lang="en-US" altLang="zh-CN" sz="1200" dirty="0" err="1" smtClean="0"/>
              <a:t>QueryDataBaseDao</a:t>
            </a:r>
            <a:r>
              <a:rPr lang="en-US" altLang="zh-CN" sz="1200" dirty="0" smtClean="0"/>
              <a:t> </a:t>
            </a:r>
            <a:r>
              <a:rPr lang="en-US" altLang="zh-CN" sz="1200" dirty="0" err="1" smtClean="0"/>
              <a:t>databaseDao</a:t>
            </a:r>
            <a:r>
              <a:rPr lang="en-US" altLang="zh-CN" sz="1200" dirty="0" smtClean="0"/>
              <a:t>=new </a:t>
            </a:r>
            <a:r>
              <a:rPr lang="en-US" altLang="zh-CN" sz="1200" dirty="0" err="1" smtClean="0"/>
              <a:t>QueryDataBaseDao</a:t>
            </a:r>
            <a:r>
              <a:rPr lang="en-US" altLang="zh-CN" sz="1200" dirty="0" smtClean="0"/>
              <a:t>();</a:t>
            </a:r>
            <a:endParaRPr lang="zh-CN" altLang="zh-CN" sz="1200" dirty="0" smtClean="0"/>
          </a:p>
          <a:p>
            <a:pPr lvl="1"/>
            <a:r>
              <a:rPr lang="en-US" altLang="zh-CN" sz="1200" dirty="0" smtClean="0"/>
              <a:t> </a:t>
            </a:r>
            <a:r>
              <a:rPr lang="en-US" altLang="zh-CN" sz="1200" dirty="0" err="1" smtClean="0"/>
              <a:t>databaseDao.setDatabaseName</a:t>
            </a:r>
            <a:r>
              <a:rPr lang="en-US" altLang="zh-CN" sz="1200" dirty="0" smtClean="0"/>
              <a:t>("</a:t>
            </a:r>
            <a:r>
              <a:rPr lang="en-US" altLang="zh-CN" sz="1200" dirty="0" err="1" smtClean="0"/>
              <a:t>databaseName</a:t>
            </a:r>
            <a:r>
              <a:rPr lang="en-US" altLang="zh-CN" sz="1200" dirty="0" smtClean="0"/>
              <a:t>");</a:t>
            </a:r>
            <a:endParaRPr lang="zh-CN" altLang="zh-CN" sz="1200" dirty="0" smtClean="0"/>
          </a:p>
          <a:p>
            <a:pPr lvl="1"/>
            <a:r>
              <a:rPr lang="en-US" altLang="zh-CN" sz="1200" dirty="0" smtClean="0"/>
              <a:t> </a:t>
            </a:r>
            <a:r>
              <a:rPr lang="en-US" altLang="zh-CN" sz="1200" dirty="0" err="1" smtClean="0"/>
              <a:t>databaseDao.setCondition</a:t>
            </a:r>
            <a:r>
              <a:rPr lang="en-US" altLang="zh-CN" sz="1200" dirty="0" smtClean="0"/>
              <a:t>("where condition");</a:t>
            </a:r>
            <a:endParaRPr lang="zh-CN" altLang="zh-CN" sz="1200" dirty="0" smtClean="0"/>
          </a:p>
          <a:p>
            <a:pPr lvl="1"/>
            <a:r>
              <a:rPr lang="en-US" altLang="zh-CN" sz="1200" dirty="0" smtClean="0"/>
              <a:t> List&lt;Object&gt; users=</a:t>
            </a:r>
            <a:r>
              <a:rPr lang="en-US" altLang="zh-CN" sz="1200" dirty="0" err="1" smtClean="0"/>
              <a:t>super.getDBObject</a:t>
            </a:r>
            <a:r>
              <a:rPr lang="en-US" altLang="zh-CN" sz="1200" dirty="0" smtClean="0"/>
              <a:t>(</a:t>
            </a:r>
            <a:r>
              <a:rPr lang="en-US" altLang="zh-CN" sz="1200" dirty="0" err="1" smtClean="0"/>
              <a:t>UserBean.class,databaseDao</a:t>
            </a:r>
            <a:r>
              <a:rPr lang="en-US" altLang="zh-CN" sz="1200" dirty="0" smtClean="0"/>
              <a:t>);</a:t>
            </a:r>
            <a:endParaRPr lang="zh-CN" altLang="zh-CN" sz="1200" dirty="0" smtClean="0"/>
          </a:p>
          <a:p>
            <a:pPr lvl="1"/>
            <a:r>
              <a:rPr lang="en-US" altLang="zh-CN" sz="1200" dirty="0" smtClean="0"/>
              <a:t> </a:t>
            </a:r>
            <a:r>
              <a:rPr lang="en-US" altLang="zh-CN" sz="1200" dirty="0" err="1" smtClean="0"/>
              <a:t>Assert.assertNotNull</a:t>
            </a:r>
            <a:r>
              <a:rPr lang="en-US" altLang="zh-CN" sz="1200" dirty="0" smtClean="0"/>
              <a:t>(users);</a:t>
            </a:r>
            <a:endParaRPr lang="zh-CN" altLang="zh-CN" sz="1200" dirty="0" smtClean="0"/>
          </a:p>
          <a:p>
            <a:pPr lvl="1"/>
            <a:r>
              <a:rPr lang="en-US" altLang="zh-CN" sz="1200" dirty="0" smtClean="0"/>
              <a:t> </a:t>
            </a:r>
            <a:r>
              <a:rPr lang="en-US" altLang="zh-CN" sz="1200" dirty="0" err="1" smtClean="0"/>
              <a:t>Assert.assertNotEquals</a:t>
            </a:r>
            <a:r>
              <a:rPr lang="en-US" altLang="zh-CN" sz="1200" dirty="0" smtClean="0"/>
              <a:t>(</a:t>
            </a:r>
            <a:r>
              <a:rPr lang="en-US" altLang="zh-CN" sz="1200" dirty="0" err="1" smtClean="0"/>
              <a:t>users.size</a:t>
            </a:r>
            <a:r>
              <a:rPr lang="en-US" altLang="zh-CN" sz="1200" dirty="0" smtClean="0"/>
              <a:t>(),0);</a:t>
            </a:r>
            <a:endParaRPr lang="zh-CN" altLang="zh-CN" sz="1200" dirty="0" smtClean="0"/>
          </a:p>
          <a:p>
            <a:pPr lvl="1"/>
            <a:r>
              <a:rPr lang="en-US" altLang="zh-CN" sz="1200" dirty="0" smtClean="0"/>
              <a:t> </a:t>
            </a:r>
            <a:r>
              <a:rPr lang="en-US" altLang="zh-CN" sz="1200" dirty="0" err="1" smtClean="0"/>
              <a:t>UserBean</a:t>
            </a:r>
            <a:r>
              <a:rPr lang="en-US" altLang="zh-CN" sz="1200" dirty="0" smtClean="0"/>
              <a:t> user=(</a:t>
            </a:r>
            <a:r>
              <a:rPr lang="en-US" altLang="zh-CN" sz="1200" dirty="0" err="1" smtClean="0"/>
              <a:t>UserBean</a:t>
            </a:r>
            <a:r>
              <a:rPr lang="en-US" altLang="zh-CN" sz="1200" dirty="0" smtClean="0"/>
              <a:t>)</a:t>
            </a:r>
            <a:r>
              <a:rPr lang="en-US" altLang="zh-CN" sz="1200" dirty="0" err="1" smtClean="0"/>
              <a:t>users.get</a:t>
            </a:r>
            <a:r>
              <a:rPr lang="en-US" altLang="zh-CN" sz="1200" dirty="0" smtClean="0"/>
              <a:t>(0);</a:t>
            </a:r>
            <a:endParaRPr lang="zh-CN" altLang="zh-CN" sz="1200" dirty="0" smtClean="0"/>
          </a:p>
          <a:p>
            <a:pPr lvl="1"/>
            <a:r>
              <a:rPr lang="en-US" altLang="zh-CN" sz="1200" dirty="0" smtClean="0"/>
              <a:t> </a:t>
            </a:r>
            <a:r>
              <a:rPr lang="en-US" altLang="zh-CN" sz="1200" dirty="0" err="1" smtClean="0"/>
              <a:t>user.setAge</a:t>
            </a:r>
            <a:r>
              <a:rPr lang="en-US" altLang="zh-CN" sz="1200" dirty="0" smtClean="0"/>
              <a:t>((String)</a:t>
            </a:r>
            <a:r>
              <a:rPr lang="en-US" altLang="zh-CN" sz="1200" dirty="0" err="1" smtClean="0"/>
              <a:t>dpdata.get</a:t>
            </a:r>
            <a:r>
              <a:rPr lang="en-US" altLang="zh-CN" sz="1200" dirty="0" smtClean="0"/>
              <a:t>("age").get(0));</a:t>
            </a:r>
            <a:endParaRPr lang="zh-CN" altLang="zh-CN" sz="1200" dirty="0" smtClean="0"/>
          </a:p>
          <a:p>
            <a:pPr lvl="1"/>
            <a:r>
              <a:rPr lang="en-US" altLang="zh-CN" sz="1200" dirty="0" smtClean="0"/>
              <a:t> </a:t>
            </a:r>
            <a:r>
              <a:rPr lang="en-US" altLang="zh-CN" sz="1200" dirty="0" err="1" smtClean="0"/>
              <a:t>user.setName</a:t>
            </a:r>
            <a:r>
              <a:rPr lang="en-US" altLang="zh-CN" sz="1200" dirty="0" smtClean="0"/>
              <a:t>((String)</a:t>
            </a:r>
            <a:r>
              <a:rPr lang="en-US" altLang="zh-CN" sz="1200" dirty="0" err="1" smtClean="0"/>
              <a:t>dpdata.get</a:t>
            </a:r>
            <a:r>
              <a:rPr lang="en-US" altLang="zh-CN" sz="1200" dirty="0" smtClean="0"/>
              <a:t>("name").get(0));</a:t>
            </a:r>
            <a:endParaRPr lang="zh-CN" altLang="zh-CN" sz="1200" dirty="0" smtClean="0"/>
          </a:p>
          <a:p>
            <a:pPr lvl="1"/>
            <a:endParaRPr lang="zh-CN" alt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 Data </a:t>
            </a:r>
            <a:r>
              <a:rPr lang="en-US" altLang="zh-CN" dirty="0" smtClean="0"/>
              <a:t>Provider</a:t>
            </a:r>
            <a:r>
              <a:rPr lang="zh-CN" altLang="en-US" dirty="0" smtClean="0"/>
              <a:t>选项</a:t>
            </a:r>
            <a:endParaRPr lang="zh-CN" altLang="en-US" dirty="0"/>
          </a:p>
        </p:txBody>
      </p:sp>
      <p:sp>
        <p:nvSpPr>
          <p:cNvPr id="3" name="TextBox 2"/>
          <p:cNvSpPr txBox="1"/>
          <p:nvPr/>
        </p:nvSpPr>
        <p:spPr>
          <a:xfrm>
            <a:off x="395536" y="620688"/>
            <a:ext cx="7920880" cy="6340197"/>
          </a:xfrm>
          <a:prstGeom prst="rect">
            <a:avLst/>
          </a:prstGeom>
          <a:noFill/>
        </p:spPr>
        <p:txBody>
          <a:bodyPr wrap="square" rtlCol="0">
            <a:spAutoFit/>
          </a:bodyPr>
          <a:lstStyle/>
          <a:p>
            <a:pPr lvl="0"/>
            <a:r>
              <a:rPr lang="en-US" altLang="zh-CN" dirty="0" smtClean="0"/>
              <a:t>Use Data </a:t>
            </a:r>
            <a:r>
              <a:rPr lang="en-US" altLang="zh-CN" dirty="0" smtClean="0"/>
              <a:t>Provider  </a:t>
            </a:r>
            <a:r>
              <a:rPr lang="zh-CN" altLang="zh-CN" dirty="0" smtClean="0"/>
              <a:t>是否使用</a:t>
            </a:r>
            <a:r>
              <a:rPr lang="en-US" altLang="zh-CN" dirty="0" err="1" smtClean="0"/>
              <a:t>DataProvider</a:t>
            </a:r>
            <a:r>
              <a:rPr lang="en-US" altLang="zh-CN" dirty="0" smtClean="0"/>
              <a:t> </a:t>
            </a:r>
            <a:endParaRPr lang="zh-CN" altLang="zh-CN" dirty="0" smtClean="0"/>
          </a:p>
          <a:p>
            <a:pPr lvl="1"/>
            <a:r>
              <a:rPr lang="en-US" altLang="zh-CN" sz="1400" dirty="0" err="1" smtClean="0"/>
              <a:t>DataProvider</a:t>
            </a:r>
            <a:r>
              <a:rPr lang="zh-CN" altLang="zh-CN" sz="1400" dirty="0" smtClean="0"/>
              <a:t>是</a:t>
            </a:r>
            <a:r>
              <a:rPr lang="en-US" altLang="zh-CN" sz="1400" dirty="0" err="1" smtClean="0"/>
              <a:t>testng</a:t>
            </a:r>
            <a:r>
              <a:rPr lang="en-US" altLang="zh-CN" sz="1400" dirty="0" smtClean="0"/>
              <a:t> </a:t>
            </a:r>
            <a:r>
              <a:rPr lang="zh-CN" altLang="zh-CN" sz="1400" dirty="0" smtClean="0"/>
              <a:t>提供的一种测试方法参数化方法</a:t>
            </a:r>
            <a:r>
              <a:rPr lang="zh-CN" altLang="zh-CN" sz="1400" dirty="0" smtClean="0"/>
              <a:t>。</a:t>
            </a:r>
            <a:r>
              <a:rPr lang="en-US" altLang="zh-CN" sz="1400" dirty="0" smtClean="0"/>
              <a:t> </a:t>
            </a:r>
            <a:r>
              <a:rPr lang="en-US" altLang="zh-CN" sz="1400" dirty="0" err="1" smtClean="0"/>
              <a:t>DataProvider</a:t>
            </a:r>
            <a:r>
              <a:rPr lang="zh-CN" altLang="zh-CN" sz="1400" dirty="0" smtClean="0"/>
              <a:t>提供</a:t>
            </a:r>
            <a:r>
              <a:rPr lang="zh-CN" altLang="zh-CN" sz="1400" dirty="0" smtClean="0"/>
              <a:t>二维数组对象，方法每次调用获取一行数据，通过</a:t>
            </a:r>
            <a:r>
              <a:rPr lang="en-US" altLang="zh-CN" sz="1400" dirty="0" smtClean="0"/>
              <a:t>get</a:t>
            </a:r>
            <a:r>
              <a:rPr lang="zh-CN" altLang="zh-CN" sz="1400" dirty="0" smtClean="0"/>
              <a:t>方法获取行字段值。</a:t>
            </a:r>
          </a:p>
          <a:p>
            <a:pPr lvl="1"/>
            <a:r>
              <a:rPr lang="zh-CN" altLang="zh-CN" sz="1400" dirty="0" smtClean="0"/>
              <a:t>现在提供两组数据保存方式：</a:t>
            </a:r>
            <a:r>
              <a:rPr lang="en-US" altLang="zh-CN" sz="1400" dirty="0" smtClean="0"/>
              <a:t>excel</a:t>
            </a:r>
            <a:r>
              <a:rPr lang="zh-CN" altLang="zh-CN" sz="1400" dirty="0" smtClean="0"/>
              <a:t>，</a:t>
            </a:r>
            <a:r>
              <a:rPr lang="en-US" altLang="zh-CN" sz="1400" dirty="0" smtClean="0"/>
              <a:t>database</a:t>
            </a:r>
            <a:r>
              <a:rPr lang="zh-CN" altLang="zh-CN" sz="1400" dirty="0" smtClean="0"/>
              <a:t>。</a:t>
            </a:r>
            <a:endParaRPr lang="en-US" altLang="zh-CN" sz="1400" dirty="0" smtClean="0"/>
          </a:p>
          <a:p>
            <a:pPr lvl="1"/>
            <a:endParaRPr lang="en-US" altLang="zh-CN" sz="1400" dirty="0" smtClean="0"/>
          </a:p>
          <a:p>
            <a:pPr lvl="0">
              <a:buFont typeface="Wingdings" pitchFamily="2" charset="2"/>
              <a:buChar char="p"/>
            </a:pPr>
            <a:r>
              <a:rPr lang="en-US" altLang="zh-CN" dirty="0" smtClean="0"/>
              <a:t> Excel </a:t>
            </a:r>
            <a:r>
              <a:rPr lang="en-US" altLang="zh-CN" dirty="0" err="1" smtClean="0"/>
              <a:t>DataProvid</a:t>
            </a:r>
            <a:endParaRPr lang="en-US" altLang="zh-CN" dirty="0" smtClean="0"/>
          </a:p>
          <a:p>
            <a:pPr lvl="0">
              <a:buFont typeface="Wingdings" pitchFamily="2" charset="2"/>
              <a:buChar char="n"/>
            </a:pPr>
            <a:r>
              <a:rPr lang="en-US" altLang="zh-CN" dirty="0" smtClean="0"/>
              <a:t> </a:t>
            </a:r>
            <a:r>
              <a:rPr lang="zh-CN" altLang="zh-CN" dirty="0" smtClean="0"/>
              <a:t>使用</a:t>
            </a:r>
            <a:r>
              <a:rPr lang="en-US" altLang="zh-CN" dirty="0" smtClean="0"/>
              <a:t>Excel</a:t>
            </a:r>
            <a:r>
              <a:rPr lang="zh-CN" altLang="zh-CN" dirty="0" smtClean="0"/>
              <a:t>文件来保存参数，生成</a:t>
            </a:r>
            <a:r>
              <a:rPr lang="zh-CN" altLang="zh-CN" dirty="0" smtClean="0"/>
              <a:t>个</a:t>
            </a:r>
            <a:r>
              <a:rPr lang="en-US" altLang="zh-CN" dirty="0" err="1" smtClean="0"/>
              <a:t>DataProvider</a:t>
            </a:r>
            <a:r>
              <a:rPr lang="zh-CN" altLang="zh-CN" dirty="0" smtClean="0"/>
              <a:t>语句</a:t>
            </a:r>
            <a:r>
              <a:rPr lang="zh-CN" altLang="en-US" dirty="0" smtClean="0"/>
              <a:t>，每个方法生成一个</a:t>
            </a:r>
            <a:r>
              <a:rPr lang="en-US" altLang="zh-CN" dirty="0" smtClean="0"/>
              <a:t>Excel</a:t>
            </a:r>
            <a:r>
              <a:rPr lang="zh-CN" altLang="en-US" dirty="0" smtClean="0"/>
              <a:t>页签</a:t>
            </a:r>
            <a:r>
              <a:rPr lang="zh-CN" altLang="zh-CN" dirty="0" smtClean="0"/>
              <a:t>。</a:t>
            </a:r>
            <a:endParaRPr lang="en-US" altLang="zh-CN" dirty="0" smtClean="0"/>
          </a:p>
          <a:p>
            <a:pPr lvl="0">
              <a:buFont typeface="Wingdings" pitchFamily="2" charset="2"/>
              <a:buChar char="n"/>
            </a:pPr>
            <a:r>
              <a:rPr lang="en-US" altLang="zh-CN" dirty="0" smtClean="0"/>
              <a:t> </a:t>
            </a:r>
            <a:r>
              <a:rPr lang="zh-CN" altLang="en-US" dirty="0" smtClean="0"/>
              <a:t>例子：</a:t>
            </a:r>
            <a:endParaRPr lang="zh-CN" altLang="zh-CN" dirty="0" smtClean="0"/>
          </a:p>
          <a:p>
            <a:pPr lvl="1"/>
            <a:r>
              <a:rPr lang="en-US" altLang="zh-CN" sz="1200" dirty="0" smtClean="0"/>
              <a:t>@</a:t>
            </a:r>
            <a:r>
              <a:rPr lang="en-US" altLang="zh-CN" sz="1200" dirty="0" err="1" smtClean="0"/>
              <a:t>DataProvider</a:t>
            </a:r>
            <a:r>
              <a:rPr lang="en-US" altLang="zh-CN" sz="1200" dirty="0" smtClean="0"/>
              <a:t>(name="</a:t>
            </a:r>
            <a:r>
              <a:rPr lang="en-US" altLang="zh-CN" sz="1200" dirty="0" err="1" smtClean="0"/>
              <a:t>dp</a:t>
            </a:r>
            <a:r>
              <a:rPr lang="en-US" altLang="zh-CN" sz="1200" dirty="0" smtClean="0"/>
              <a:t>") </a:t>
            </a:r>
            <a:endParaRPr lang="zh-CN" altLang="zh-CN" sz="1200" dirty="0" smtClean="0"/>
          </a:p>
          <a:p>
            <a:pPr lvl="1"/>
            <a:r>
              <a:rPr lang="en-US" altLang="zh-CN" sz="1200" dirty="0" smtClean="0"/>
              <a:t>public </a:t>
            </a:r>
            <a:r>
              <a:rPr lang="en-US" altLang="zh-CN" sz="1200" dirty="0" err="1" smtClean="0"/>
              <a:t>Iterator</a:t>
            </a:r>
            <a:r>
              <a:rPr lang="en-US" altLang="zh-CN" sz="1200" dirty="0" smtClean="0"/>
              <a:t>&lt;Object[]&gt; </a:t>
            </a:r>
            <a:r>
              <a:rPr lang="en-US" altLang="zh-CN" sz="1200" dirty="0" err="1" smtClean="0"/>
              <a:t>dataForTestMethod</a:t>
            </a:r>
            <a:r>
              <a:rPr lang="en-US" altLang="zh-CN" sz="1200" dirty="0" smtClean="0"/>
              <a:t>(  Method </a:t>
            </a:r>
            <a:r>
              <a:rPr lang="en-US" altLang="zh-CN" sz="1200" dirty="0" err="1" smtClean="0"/>
              <a:t>method</a:t>
            </a:r>
            <a:r>
              <a:rPr lang="en-US" altLang="zh-CN" sz="1200" dirty="0" smtClean="0"/>
              <a:t>) throws </a:t>
            </a:r>
            <a:r>
              <a:rPr lang="en-US" altLang="zh-CN" sz="1200" dirty="0" err="1" smtClean="0"/>
              <a:t>IOException</a:t>
            </a:r>
            <a:r>
              <a:rPr lang="en-US" altLang="zh-CN" sz="1200" dirty="0" smtClean="0"/>
              <a:t>, </a:t>
            </a:r>
            <a:r>
              <a:rPr lang="en-US" altLang="zh-CN" sz="1200" dirty="0" err="1" smtClean="0"/>
              <a:t>BiffException</a:t>
            </a:r>
            <a:r>
              <a:rPr lang="en-US" altLang="zh-CN" sz="1200" dirty="0" smtClean="0"/>
              <a:t> {</a:t>
            </a:r>
            <a:endParaRPr lang="zh-CN" altLang="zh-CN" sz="1200" dirty="0" smtClean="0"/>
          </a:p>
          <a:p>
            <a:pPr lvl="1"/>
            <a:r>
              <a:rPr lang="en-US" altLang="zh-CN" sz="1200" dirty="0" smtClean="0"/>
              <a:t>    return new </a:t>
            </a:r>
            <a:r>
              <a:rPr lang="en-US" altLang="zh-CN" sz="1200" dirty="0" err="1" smtClean="0"/>
              <a:t>ExcelDataProvider</a:t>
            </a:r>
            <a:r>
              <a:rPr lang="en-US" altLang="zh-CN" sz="1200" dirty="0" smtClean="0"/>
              <a:t>(</a:t>
            </a:r>
            <a:r>
              <a:rPr lang="en-US" altLang="zh-CN" sz="1200" dirty="0" err="1" smtClean="0"/>
              <a:t>this.getClass</a:t>
            </a:r>
            <a:r>
              <a:rPr lang="en-US" altLang="zh-CN" sz="1200" dirty="0" smtClean="0"/>
              <a:t>().</a:t>
            </a:r>
            <a:r>
              <a:rPr lang="en-US" altLang="zh-CN" sz="1200" dirty="0" err="1" smtClean="0"/>
              <a:t>getName</a:t>
            </a:r>
            <a:r>
              <a:rPr lang="en-US" altLang="zh-CN" sz="1200" dirty="0" smtClean="0"/>
              <a:t>(),</a:t>
            </a:r>
            <a:r>
              <a:rPr lang="en-US" altLang="zh-CN" sz="1200" dirty="0" err="1" smtClean="0"/>
              <a:t>method.getName</a:t>
            </a:r>
            <a:r>
              <a:rPr lang="en-US" altLang="zh-CN" sz="1200" dirty="0" smtClean="0"/>
              <a:t>());</a:t>
            </a:r>
            <a:endParaRPr lang="zh-CN" altLang="zh-CN" sz="1200" dirty="0" smtClean="0"/>
          </a:p>
          <a:p>
            <a:pPr lvl="1"/>
            <a:r>
              <a:rPr lang="en-US" altLang="zh-CN" sz="1200" dirty="0" smtClean="0"/>
              <a:t>}</a:t>
            </a:r>
            <a:endParaRPr lang="zh-CN" altLang="zh-CN" sz="1400" dirty="0" smtClean="0"/>
          </a:p>
          <a:p>
            <a:pPr lvl="0">
              <a:buFont typeface="Wingdings" pitchFamily="2" charset="2"/>
              <a:buChar char="p"/>
            </a:pPr>
            <a:r>
              <a:rPr lang="en-US" altLang="zh-CN" dirty="0" smtClean="0"/>
              <a:t> </a:t>
            </a:r>
            <a:r>
              <a:rPr lang="en-US" altLang="zh-CN" dirty="0" err="1" smtClean="0"/>
              <a:t>DataBase</a:t>
            </a:r>
            <a:r>
              <a:rPr lang="en-US" altLang="zh-CN" dirty="0" smtClean="0"/>
              <a:t> </a:t>
            </a:r>
            <a:r>
              <a:rPr lang="en-US" altLang="zh-CN" dirty="0" err="1" smtClean="0"/>
              <a:t>DataProvid</a:t>
            </a:r>
            <a:endParaRPr lang="en-US" altLang="zh-CN" dirty="0" smtClean="0"/>
          </a:p>
          <a:p>
            <a:pPr lvl="0">
              <a:buFont typeface="Wingdings" pitchFamily="2" charset="2"/>
              <a:buChar char="n"/>
            </a:pPr>
            <a:r>
              <a:rPr lang="en-US" altLang="zh-CN" dirty="0" smtClean="0"/>
              <a:t> </a:t>
            </a:r>
            <a:r>
              <a:rPr lang="zh-CN" altLang="zh-CN" dirty="0" smtClean="0"/>
              <a:t>使用</a:t>
            </a:r>
            <a:r>
              <a:rPr lang="zh-CN" altLang="zh-CN" dirty="0" smtClean="0"/>
              <a:t>数据库表来保存参数，生成</a:t>
            </a:r>
            <a:r>
              <a:rPr lang="zh-CN" altLang="zh-CN" dirty="0" smtClean="0"/>
              <a:t>个</a:t>
            </a:r>
            <a:r>
              <a:rPr lang="en-US" altLang="zh-CN" dirty="0" err="1" smtClean="0"/>
              <a:t>DataProvider</a:t>
            </a:r>
            <a:r>
              <a:rPr lang="zh-CN" altLang="zh-CN" dirty="0" smtClean="0"/>
              <a:t>语句。</a:t>
            </a:r>
            <a:endParaRPr lang="en-US" altLang="zh-CN" dirty="0" smtClean="0"/>
          </a:p>
          <a:p>
            <a:pPr lvl="0">
              <a:buFont typeface="Wingdings" pitchFamily="2" charset="2"/>
              <a:buChar char="n"/>
            </a:pPr>
            <a:r>
              <a:rPr lang="en-US" altLang="zh-CN" dirty="0" smtClean="0"/>
              <a:t> </a:t>
            </a:r>
            <a:r>
              <a:rPr lang="zh-CN" altLang="en-US" dirty="0" smtClean="0"/>
              <a:t>例子：</a:t>
            </a:r>
            <a:endParaRPr lang="zh-CN" altLang="zh-CN" dirty="0" smtClean="0"/>
          </a:p>
          <a:p>
            <a:pPr lvl="1"/>
            <a:r>
              <a:rPr lang="en-US" altLang="zh-CN" sz="1200" dirty="0" smtClean="0"/>
              <a:t>@</a:t>
            </a:r>
            <a:r>
              <a:rPr lang="en-US" altLang="zh-CN" sz="1200" dirty="0" err="1" smtClean="0"/>
              <a:t>DataProvider</a:t>
            </a:r>
            <a:r>
              <a:rPr lang="en-US" altLang="zh-CN" sz="1200" dirty="0" smtClean="0"/>
              <a:t>(name="</a:t>
            </a:r>
            <a:r>
              <a:rPr lang="en-US" altLang="zh-CN" sz="1200" dirty="0" err="1" smtClean="0"/>
              <a:t>dp</a:t>
            </a:r>
            <a:r>
              <a:rPr lang="en-US" altLang="zh-CN" sz="1200" dirty="0" smtClean="0"/>
              <a:t>") </a:t>
            </a:r>
            <a:endParaRPr lang="zh-CN" altLang="zh-CN" sz="1200" dirty="0" smtClean="0"/>
          </a:p>
          <a:p>
            <a:pPr lvl="1"/>
            <a:r>
              <a:rPr lang="en-US" altLang="zh-CN" sz="1200" dirty="0" smtClean="0"/>
              <a:t>public </a:t>
            </a:r>
            <a:r>
              <a:rPr lang="en-US" altLang="zh-CN" sz="1200" dirty="0" err="1" smtClean="0"/>
              <a:t>Iterator</a:t>
            </a:r>
            <a:r>
              <a:rPr lang="en-US" altLang="zh-CN" sz="1200" dirty="0" smtClean="0"/>
              <a:t>&lt;Object[]&gt; </a:t>
            </a:r>
            <a:r>
              <a:rPr lang="en-US" altLang="zh-CN" sz="1200" dirty="0" err="1" smtClean="0"/>
              <a:t>dataForTestMethod</a:t>
            </a:r>
            <a:r>
              <a:rPr lang="en-US" altLang="zh-CN" sz="1200" dirty="0" smtClean="0"/>
              <a:t>(  Method </a:t>
            </a:r>
            <a:r>
              <a:rPr lang="en-US" altLang="zh-CN" sz="1200" dirty="0" err="1" smtClean="0"/>
              <a:t>method</a:t>
            </a:r>
            <a:r>
              <a:rPr lang="en-US" altLang="zh-CN" sz="1200" dirty="0" smtClean="0"/>
              <a:t>) throws </a:t>
            </a:r>
            <a:r>
              <a:rPr lang="en-US" altLang="zh-CN" sz="1200" dirty="0" err="1" smtClean="0"/>
              <a:t>IOException</a:t>
            </a:r>
            <a:r>
              <a:rPr lang="en-US" altLang="zh-CN" sz="1200" dirty="0" smtClean="0"/>
              <a:t>, </a:t>
            </a:r>
            <a:r>
              <a:rPr lang="en-US" altLang="zh-CN" sz="1200" dirty="0" err="1" smtClean="0"/>
              <a:t>BiffException</a:t>
            </a:r>
            <a:r>
              <a:rPr lang="en-US" altLang="zh-CN" sz="1200" dirty="0" smtClean="0"/>
              <a:t> {</a:t>
            </a:r>
            <a:endParaRPr lang="zh-CN" altLang="zh-CN" sz="1200" dirty="0" smtClean="0"/>
          </a:p>
          <a:p>
            <a:pPr lvl="1"/>
            <a:r>
              <a:rPr lang="en-US" altLang="zh-CN" sz="1200" dirty="0" smtClean="0"/>
              <a:t>    String </a:t>
            </a:r>
            <a:r>
              <a:rPr lang="en-US" altLang="zh-CN" sz="1200" dirty="0" err="1" smtClean="0"/>
              <a:t>dataSourceName</a:t>
            </a:r>
            <a:r>
              <a:rPr lang="en-US" altLang="zh-CN" sz="1200" dirty="0" smtClean="0"/>
              <a:t>="";</a:t>
            </a:r>
            <a:endParaRPr lang="zh-CN" altLang="zh-CN" sz="1200" dirty="0" smtClean="0"/>
          </a:p>
          <a:p>
            <a:pPr lvl="1"/>
            <a:r>
              <a:rPr lang="en-US" altLang="zh-CN" sz="1200" dirty="0" smtClean="0"/>
              <a:t>    String </a:t>
            </a:r>
            <a:r>
              <a:rPr lang="en-US" altLang="zh-CN" sz="1200" dirty="0" err="1" smtClean="0"/>
              <a:t>tableName</a:t>
            </a:r>
            <a:r>
              <a:rPr lang="en-US" altLang="zh-CN" sz="1200" dirty="0" smtClean="0"/>
              <a:t>="";</a:t>
            </a:r>
            <a:endParaRPr lang="zh-CN" altLang="zh-CN" sz="1200" dirty="0" smtClean="0"/>
          </a:p>
          <a:p>
            <a:pPr lvl="1"/>
            <a:r>
              <a:rPr lang="en-US" altLang="zh-CN" sz="1200" dirty="0" smtClean="0"/>
              <a:t>    Map&lt;</a:t>
            </a:r>
            <a:r>
              <a:rPr lang="en-US" altLang="zh-CN" sz="1200" dirty="0" err="1" smtClean="0"/>
              <a:t>String,Object</a:t>
            </a:r>
            <a:r>
              <a:rPr lang="en-US" altLang="zh-CN" sz="1200" dirty="0" smtClean="0"/>
              <a:t>&gt; </a:t>
            </a:r>
            <a:r>
              <a:rPr lang="en-US" altLang="zh-CN" sz="1200" dirty="0" err="1" smtClean="0"/>
              <a:t>paraMap</a:t>
            </a:r>
            <a:r>
              <a:rPr lang="en-US" altLang="zh-CN" sz="1200" dirty="0" smtClean="0"/>
              <a:t>=new </a:t>
            </a:r>
            <a:r>
              <a:rPr lang="en-US" altLang="zh-CN" sz="1200" dirty="0" err="1" smtClean="0"/>
              <a:t>HashMap</a:t>
            </a:r>
            <a:r>
              <a:rPr lang="en-US" altLang="zh-CN" sz="1200" dirty="0" smtClean="0"/>
              <a:t>&lt;</a:t>
            </a:r>
            <a:r>
              <a:rPr lang="en-US" altLang="zh-CN" sz="1200" dirty="0" err="1" smtClean="0"/>
              <a:t>String,Object</a:t>
            </a:r>
            <a:r>
              <a:rPr lang="en-US" altLang="zh-CN" sz="1200" dirty="0" smtClean="0"/>
              <a:t>&gt;();</a:t>
            </a:r>
            <a:endParaRPr lang="zh-CN" altLang="zh-CN" sz="1200" dirty="0" smtClean="0"/>
          </a:p>
          <a:p>
            <a:pPr lvl="1"/>
            <a:r>
              <a:rPr lang="en-US" altLang="zh-CN" sz="1200" dirty="0" smtClean="0"/>
              <a:t>    </a:t>
            </a:r>
            <a:r>
              <a:rPr lang="en-US" altLang="zh-CN" sz="1200" dirty="0" err="1" smtClean="0"/>
              <a:t>paraMap.put</a:t>
            </a:r>
            <a:r>
              <a:rPr lang="en-US" altLang="zh-CN" sz="1200" dirty="0" smtClean="0"/>
              <a:t>("","");</a:t>
            </a:r>
            <a:endParaRPr lang="zh-CN" altLang="zh-CN" sz="1200" dirty="0" smtClean="0"/>
          </a:p>
          <a:p>
            <a:pPr lvl="1"/>
            <a:r>
              <a:rPr lang="en-US" altLang="zh-CN" sz="1200" dirty="0" smtClean="0"/>
              <a:t>    </a:t>
            </a:r>
            <a:r>
              <a:rPr lang="en-US" altLang="zh-CN" sz="1200" dirty="0" err="1" smtClean="0"/>
              <a:t>DBDataProvider</a:t>
            </a:r>
            <a:r>
              <a:rPr lang="en-US" altLang="zh-CN" sz="1200" dirty="0" smtClean="0"/>
              <a:t> </a:t>
            </a:r>
            <a:r>
              <a:rPr lang="en-US" altLang="zh-CN" sz="1200" dirty="0" err="1" smtClean="0"/>
              <a:t>dBDataProvider</a:t>
            </a:r>
            <a:r>
              <a:rPr lang="en-US" altLang="zh-CN" sz="1200" dirty="0" smtClean="0"/>
              <a:t>=new </a:t>
            </a:r>
            <a:r>
              <a:rPr lang="en-US" altLang="zh-CN" sz="1200" dirty="0" err="1" smtClean="0"/>
              <a:t>DBDataProvider</a:t>
            </a:r>
            <a:r>
              <a:rPr lang="en-US" altLang="zh-CN" sz="1200" dirty="0" smtClean="0"/>
              <a:t>(</a:t>
            </a:r>
            <a:r>
              <a:rPr lang="en-US" altLang="zh-CN" sz="1200" dirty="0" err="1" smtClean="0"/>
              <a:t>dataSourceName,tableName,paraMap</a:t>
            </a:r>
            <a:r>
              <a:rPr lang="en-US" altLang="zh-CN" sz="1200" dirty="0" smtClean="0"/>
              <a:t>);</a:t>
            </a:r>
            <a:endParaRPr lang="zh-CN" altLang="zh-CN" sz="1200" dirty="0" smtClean="0"/>
          </a:p>
          <a:p>
            <a:pPr lvl="1"/>
            <a:r>
              <a:rPr lang="en-US" altLang="zh-CN" sz="1200" dirty="0" smtClean="0"/>
              <a:t>    return </a:t>
            </a:r>
            <a:r>
              <a:rPr lang="en-US" altLang="zh-CN" sz="1200" dirty="0" err="1" smtClean="0"/>
              <a:t>dBDataProvider</a:t>
            </a:r>
            <a:r>
              <a:rPr lang="en-US" altLang="zh-CN" sz="1200" dirty="0" smtClean="0"/>
              <a:t>;</a:t>
            </a:r>
            <a:endParaRPr lang="zh-CN" altLang="zh-CN" sz="1200" dirty="0" smtClean="0"/>
          </a:p>
          <a:p>
            <a:pPr lvl="1"/>
            <a:r>
              <a:rPr lang="en-US" altLang="zh-CN" sz="1200" dirty="0" smtClean="0"/>
              <a:t>}</a:t>
            </a:r>
            <a:endParaRPr lang="en-US" altLang="zh-CN" sz="1200" dirty="0" smtClean="0"/>
          </a:p>
          <a:p>
            <a:pPr>
              <a:buFont typeface="Wingdings" pitchFamily="2" charset="2"/>
              <a:buChar char="p"/>
            </a:pPr>
            <a:r>
              <a:rPr lang="en-US" altLang="zh-CN" dirty="0" smtClean="0"/>
              <a:t> </a:t>
            </a:r>
            <a:r>
              <a:rPr lang="en-US" altLang="zh-CN" dirty="0" smtClean="0"/>
              <a:t>No </a:t>
            </a:r>
          </a:p>
          <a:p>
            <a:pPr>
              <a:buFont typeface="Wingdings" pitchFamily="2" charset="2"/>
              <a:buChar char="n"/>
            </a:pPr>
            <a:r>
              <a:rPr lang="en-US" altLang="zh-CN" dirty="0" smtClean="0"/>
              <a:t> </a:t>
            </a:r>
            <a:r>
              <a:rPr lang="zh-CN" altLang="zh-CN" dirty="0" smtClean="0"/>
              <a:t>不使用</a:t>
            </a:r>
            <a:r>
              <a:rPr lang="en-US" altLang="zh-CN" dirty="0" err="1" smtClean="0"/>
              <a:t>DataProvider</a:t>
            </a:r>
            <a:r>
              <a:rPr lang="zh-CN" altLang="zh-CN" dirty="0" smtClean="0"/>
              <a:t>功能</a:t>
            </a:r>
            <a:r>
              <a:rPr lang="zh-CN" altLang="zh-CN" dirty="0" smtClean="0"/>
              <a:t>，不生成</a:t>
            </a:r>
            <a:r>
              <a:rPr lang="zh-CN" altLang="zh-CN" dirty="0" smtClean="0"/>
              <a:t>个</a:t>
            </a:r>
            <a:r>
              <a:rPr lang="en-US" altLang="zh-CN" dirty="0" err="1" smtClean="0"/>
              <a:t>DataProvider</a:t>
            </a:r>
            <a:r>
              <a:rPr lang="zh-CN" altLang="zh-CN" dirty="0" smtClean="0"/>
              <a:t>语句</a:t>
            </a:r>
            <a:r>
              <a:rPr lang="zh-CN" altLang="zh-CN" dirty="0" smtClean="0"/>
              <a:t>。</a:t>
            </a:r>
          </a:p>
          <a:p>
            <a:pPr lvl="1"/>
            <a:endParaRPr lang="zh-CN" altLang="en-US" sz="1400" dirty="0"/>
          </a:p>
        </p:txBody>
      </p:sp>
      <p:pic>
        <p:nvPicPr>
          <p:cNvPr id="3074" name="Picture 2"/>
          <p:cNvPicPr>
            <a:picLocks noChangeAspect="1" noChangeArrowheads="1"/>
          </p:cNvPicPr>
          <p:nvPr/>
        </p:nvPicPr>
        <p:blipFill>
          <a:blip r:embed="rId2" cstate="print"/>
          <a:srcRect/>
          <a:stretch>
            <a:fillRect/>
          </a:stretch>
        </p:blipFill>
        <p:spPr bwMode="auto">
          <a:xfrm>
            <a:off x="467544" y="692696"/>
            <a:ext cx="7610475" cy="430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074"/>
                                        </p:tgtEl>
                                        <p:attrNameLst>
                                          <p:attrName>ppt_x</p:attrName>
                                        </p:attrNameLst>
                                      </p:cBhvr>
                                      <p:tavLst>
                                        <p:tav tm="0">
                                          <p:val>
                                            <p:strVal val="ppt_x"/>
                                          </p:val>
                                        </p:tav>
                                        <p:tav tm="100000">
                                          <p:val>
                                            <p:strVal val="ppt_x"/>
                                          </p:val>
                                        </p:tav>
                                      </p:tavLst>
                                    </p:anim>
                                    <p:anim calcmode="lin" valueType="num">
                                      <p:cBhvr additive="base">
                                        <p:cTn id="7" dur="500"/>
                                        <p:tgtEl>
                                          <p:spTgt spid="3074"/>
                                        </p:tgtEl>
                                        <p:attrNameLst>
                                          <p:attrName>ppt_y</p:attrName>
                                        </p:attrNameLst>
                                      </p:cBhvr>
                                      <p:tavLst>
                                        <p:tav tm="0">
                                          <p:val>
                                            <p:strVal val="ppt_y"/>
                                          </p:val>
                                        </p:tav>
                                        <p:tav tm="100000">
                                          <p:val>
                                            <p:strVal val="1+ppt_h/2"/>
                                          </p:val>
                                        </p:tav>
                                      </p:tavLst>
                                    </p:anim>
                                    <p:set>
                                      <p:cBhvr>
                                        <p:cTn id="8"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其他选项</a:t>
            </a:r>
            <a:endParaRPr lang="zh-CN" altLang="en-US" dirty="0"/>
          </a:p>
        </p:txBody>
      </p:sp>
      <p:sp>
        <p:nvSpPr>
          <p:cNvPr id="3" name="TextBox 2"/>
          <p:cNvSpPr txBox="1"/>
          <p:nvPr/>
        </p:nvSpPr>
        <p:spPr>
          <a:xfrm>
            <a:off x="395536" y="476672"/>
            <a:ext cx="8208912" cy="6524863"/>
          </a:xfrm>
          <a:prstGeom prst="rect">
            <a:avLst/>
          </a:prstGeom>
          <a:noFill/>
        </p:spPr>
        <p:txBody>
          <a:bodyPr wrap="square" rtlCol="0">
            <a:spAutoFit/>
          </a:bodyPr>
          <a:lstStyle/>
          <a:p>
            <a:pPr lvl="0">
              <a:buFont typeface="Wingdings" pitchFamily="2" charset="2"/>
              <a:buChar char="p"/>
            </a:pPr>
            <a:r>
              <a:rPr lang="en-US" altLang="zh-CN" dirty="0" smtClean="0"/>
              <a:t> Save Result</a:t>
            </a:r>
            <a:r>
              <a:rPr lang="zh-CN" altLang="en-US" dirty="0" smtClean="0"/>
              <a:t>选项</a:t>
            </a:r>
            <a:r>
              <a:rPr lang="en-US" altLang="zh-CN" dirty="0" smtClean="0"/>
              <a:t> </a:t>
            </a:r>
          </a:p>
          <a:p>
            <a:pPr lvl="0">
              <a:buFont typeface="Wingdings" pitchFamily="2" charset="2"/>
              <a:buChar char="n"/>
            </a:pPr>
            <a:r>
              <a:rPr lang="en-US" altLang="zh-CN" sz="1400" dirty="0" smtClean="0"/>
              <a:t> </a:t>
            </a:r>
            <a:r>
              <a:rPr lang="zh-CN" altLang="zh-CN" sz="1400" dirty="0" smtClean="0"/>
              <a:t>是否</a:t>
            </a:r>
            <a:r>
              <a:rPr lang="zh-CN" altLang="zh-CN" sz="1400" dirty="0" smtClean="0"/>
              <a:t>在测试代码中生成保存中间对象数据到对象文件的语句</a:t>
            </a:r>
          </a:p>
          <a:p>
            <a:r>
              <a:rPr lang="en-US" altLang="zh-CN" sz="1400" dirty="0" smtClean="0"/>
              <a:t>Yes	</a:t>
            </a:r>
            <a:r>
              <a:rPr lang="zh-CN" altLang="zh-CN" sz="1400" dirty="0" smtClean="0"/>
              <a:t>使用结果对象保存方法，生成语句</a:t>
            </a:r>
          </a:p>
          <a:p>
            <a:r>
              <a:rPr lang="en-US" altLang="zh-CN" sz="1400" dirty="0" smtClean="0"/>
              <a:t>No	</a:t>
            </a:r>
            <a:r>
              <a:rPr lang="zh-CN" altLang="zh-CN" sz="1400" dirty="0" smtClean="0"/>
              <a:t>不使用结果对象保存方法，不生成</a:t>
            </a:r>
            <a:r>
              <a:rPr lang="zh-CN" altLang="zh-CN" sz="1400" dirty="0" smtClean="0"/>
              <a:t>语句</a:t>
            </a:r>
            <a:endParaRPr lang="en-US" altLang="zh-CN" sz="1400" dirty="0" smtClean="0"/>
          </a:p>
          <a:p>
            <a:endParaRPr lang="zh-CN" altLang="zh-CN" dirty="0" smtClean="0"/>
          </a:p>
          <a:p>
            <a:pPr lvl="0">
              <a:buFont typeface="Wingdings" pitchFamily="2" charset="2"/>
              <a:buChar char="p"/>
            </a:pPr>
            <a:r>
              <a:rPr lang="en-US" altLang="zh-CN" dirty="0" smtClean="0"/>
              <a:t> Verify Log</a:t>
            </a:r>
            <a:r>
              <a:rPr lang="zh-CN" altLang="en-US" dirty="0" smtClean="0"/>
              <a:t>选项</a:t>
            </a:r>
            <a:endParaRPr lang="en-US" altLang="zh-CN" dirty="0" smtClean="0"/>
          </a:p>
          <a:p>
            <a:pPr lvl="0">
              <a:buFont typeface="Wingdings" pitchFamily="2" charset="2"/>
              <a:buChar char="n"/>
            </a:pPr>
            <a:r>
              <a:rPr lang="en-US" altLang="zh-CN" sz="1400" dirty="0" smtClean="0"/>
              <a:t> </a:t>
            </a:r>
            <a:r>
              <a:rPr lang="zh-CN" altLang="zh-CN" sz="1400" dirty="0" smtClean="0"/>
              <a:t>是否</a:t>
            </a:r>
            <a:r>
              <a:rPr lang="zh-CN" altLang="zh-CN" sz="1400" dirty="0" smtClean="0"/>
              <a:t>生成</a:t>
            </a:r>
            <a:r>
              <a:rPr lang="en-US" altLang="zh-CN" sz="1400" dirty="0" smtClean="0"/>
              <a:t>Log </a:t>
            </a:r>
            <a:r>
              <a:rPr lang="zh-CN" altLang="zh-CN" sz="1400" dirty="0" smtClean="0"/>
              <a:t>验证代码</a:t>
            </a:r>
          </a:p>
          <a:p>
            <a:r>
              <a:rPr lang="en-US" altLang="zh-CN" sz="1400" dirty="0" smtClean="0"/>
              <a:t>Yes	</a:t>
            </a:r>
            <a:r>
              <a:rPr lang="zh-CN" altLang="zh-CN" sz="1400" dirty="0" smtClean="0"/>
              <a:t>生成验证日志的语句</a:t>
            </a:r>
          </a:p>
          <a:p>
            <a:r>
              <a:rPr lang="en-US" altLang="zh-CN" sz="1400" dirty="0" smtClean="0"/>
              <a:t>No </a:t>
            </a:r>
            <a:r>
              <a:rPr lang="zh-CN" altLang="zh-CN" sz="1400" dirty="0" smtClean="0"/>
              <a:t>不生成验证日志的</a:t>
            </a:r>
            <a:r>
              <a:rPr lang="zh-CN" altLang="zh-CN" sz="1400" dirty="0" smtClean="0"/>
              <a:t>语句</a:t>
            </a:r>
            <a:endParaRPr lang="en-US" altLang="zh-CN" sz="1400" dirty="0" smtClean="0"/>
          </a:p>
          <a:p>
            <a:endParaRPr lang="zh-CN" altLang="zh-CN" dirty="0" smtClean="0"/>
          </a:p>
          <a:p>
            <a:pPr lvl="0">
              <a:buFont typeface="Wingdings" pitchFamily="2" charset="2"/>
              <a:buChar char="p"/>
            </a:pPr>
            <a:r>
              <a:rPr lang="en-US" altLang="zh-CN" dirty="0" smtClean="0"/>
              <a:t> </a:t>
            </a:r>
            <a:r>
              <a:rPr lang="en-US" altLang="zh-CN" dirty="0" err="1" smtClean="0"/>
              <a:t>Verfiy</a:t>
            </a:r>
            <a:r>
              <a:rPr lang="en-US" altLang="zh-CN" dirty="0" smtClean="0"/>
              <a:t> Result</a:t>
            </a:r>
            <a:r>
              <a:rPr lang="zh-CN" altLang="en-US" dirty="0" smtClean="0"/>
              <a:t>选项</a:t>
            </a:r>
            <a:r>
              <a:rPr lang="en-US" altLang="zh-CN" dirty="0" smtClean="0"/>
              <a:t> </a:t>
            </a:r>
          </a:p>
          <a:p>
            <a:pPr lvl="0">
              <a:buFont typeface="Wingdings" pitchFamily="2" charset="2"/>
              <a:buChar char="n"/>
            </a:pPr>
            <a:r>
              <a:rPr lang="en-US" altLang="zh-CN" sz="1400" dirty="0" smtClean="0"/>
              <a:t> </a:t>
            </a:r>
            <a:r>
              <a:rPr lang="zh-CN" altLang="zh-CN" sz="1400" dirty="0" smtClean="0"/>
              <a:t>是否</a:t>
            </a:r>
            <a:r>
              <a:rPr lang="zh-CN" altLang="zh-CN" sz="1400" dirty="0" smtClean="0"/>
              <a:t>生成基本的结果验证语句</a:t>
            </a:r>
          </a:p>
          <a:p>
            <a:r>
              <a:rPr lang="en-US" altLang="zh-CN" sz="1400" dirty="0" smtClean="0"/>
              <a:t>Yes </a:t>
            </a:r>
            <a:r>
              <a:rPr lang="zh-CN" altLang="zh-CN" sz="1400" dirty="0" smtClean="0"/>
              <a:t>生成基本的验证语句</a:t>
            </a:r>
          </a:p>
          <a:p>
            <a:r>
              <a:rPr lang="en-US" altLang="zh-CN" sz="1400" dirty="0" smtClean="0"/>
              <a:t>No </a:t>
            </a:r>
            <a:r>
              <a:rPr lang="zh-CN" altLang="zh-CN" sz="1400" dirty="0" smtClean="0"/>
              <a:t>不生成基本验证</a:t>
            </a:r>
            <a:r>
              <a:rPr lang="zh-CN" altLang="zh-CN" sz="1400" dirty="0" smtClean="0"/>
              <a:t>语句</a:t>
            </a:r>
            <a:endParaRPr lang="en-US" altLang="zh-CN" sz="1400" dirty="0" smtClean="0"/>
          </a:p>
          <a:p>
            <a:endParaRPr lang="zh-CN" altLang="zh-CN" dirty="0" smtClean="0"/>
          </a:p>
          <a:p>
            <a:pPr lvl="0">
              <a:buFont typeface="Wingdings" pitchFamily="2" charset="2"/>
              <a:buChar char="p"/>
            </a:pPr>
            <a:r>
              <a:rPr lang="en-US" altLang="zh-CN" dirty="0" smtClean="0"/>
              <a:t> Verify Db</a:t>
            </a:r>
            <a:r>
              <a:rPr lang="zh-CN" altLang="en-US" dirty="0" smtClean="0"/>
              <a:t>选项</a:t>
            </a:r>
            <a:r>
              <a:rPr lang="en-US" altLang="zh-CN" dirty="0" smtClean="0"/>
              <a:t> </a:t>
            </a:r>
          </a:p>
          <a:p>
            <a:pPr lvl="0">
              <a:buFont typeface="Wingdings" pitchFamily="2" charset="2"/>
              <a:buChar char="n"/>
            </a:pPr>
            <a:r>
              <a:rPr lang="en-US" altLang="zh-CN" sz="1400" dirty="0" smtClean="0"/>
              <a:t> </a:t>
            </a:r>
            <a:r>
              <a:rPr lang="zh-CN" altLang="zh-CN" sz="1400" dirty="0" smtClean="0"/>
              <a:t>是否</a:t>
            </a:r>
            <a:r>
              <a:rPr lang="zh-CN" altLang="zh-CN" sz="1400" dirty="0" smtClean="0"/>
              <a:t>生成数据库验证语句</a:t>
            </a:r>
          </a:p>
          <a:p>
            <a:r>
              <a:rPr lang="en-US" altLang="zh-CN" sz="1400" dirty="0" smtClean="0"/>
              <a:t>Yes </a:t>
            </a:r>
            <a:r>
              <a:rPr lang="zh-CN" altLang="zh-CN" sz="1400" dirty="0" smtClean="0"/>
              <a:t>生成数据结果验证语句</a:t>
            </a:r>
          </a:p>
          <a:p>
            <a:r>
              <a:rPr lang="en-US" altLang="zh-CN" sz="1400" dirty="0" smtClean="0"/>
              <a:t>No </a:t>
            </a:r>
            <a:r>
              <a:rPr lang="zh-CN" altLang="zh-CN" sz="1400" dirty="0" smtClean="0"/>
              <a:t>不生生成数据结果验证</a:t>
            </a:r>
            <a:r>
              <a:rPr lang="zh-CN" altLang="zh-CN" sz="1400" dirty="0" smtClean="0"/>
              <a:t>语句</a:t>
            </a:r>
            <a:endParaRPr lang="en-US" altLang="zh-CN" sz="1400" dirty="0" smtClean="0"/>
          </a:p>
          <a:p>
            <a:endParaRPr lang="zh-CN" altLang="zh-CN" dirty="0" smtClean="0"/>
          </a:p>
          <a:p>
            <a:pPr lvl="0">
              <a:buFont typeface="Wingdings" pitchFamily="2" charset="2"/>
              <a:buChar char="p"/>
            </a:pPr>
            <a:r>
              <a:rPr lang="en-US" altLang="zh-CN" dirty="0" smtClean="0"/>
              <a:t> Set/Get IOC</a:t>
            </a:r>
            <a:r>
              <a:rPr lang="zh-CN" altLang="en-US" dirty="0" smtClean="0"/>
              <a:t>选项</a:t>
            </a:r>
            <a:r>
              <a:rPr lang="en-US" altLang="zh-CN" dirty="0" smtClean="0"/>
              <a:t>  </a:t>
            </a:r>
          </a:p>
          <a:p>
            <a:pPr lvl="0">
              <a:buFont typeface="Wingdings" pitchFamily="2" charset="2"/>
              <a:buChar char="n"/>
            </a:pPr>
            <a:r>
              <a:rPr lang="en-US" altLang="zh-CN" sz="1400" dirty="0" smtClean="0"/>
              <a:t> </a:t>
            </a:r>
            <a:r>
              <a:rPr lang="zh-CN" altLang="zh-CN" sz="1400" dirty="0" smtClean="0"/>
              <a:t>该配置</a:t>
            </a:r>
            <a:r>
              <a:rPr lang="zh-CN" altLang="en-US" sz="1400" dirty="0" smtClean="0"/>
              <a:t>与</a:t>
            </a:r>
            <a:r>
              <a:rPr lang="zh-CN" altLang="zh-CN" sz="1400" dirty="0" smtClean="0"/>
              <a:t>参数</a:t>
            </a:r>
            <a:r>
              <a:rPr lang="zh-CN" altLang="zh-CN" sz="1400" dirty="0" smtClean="0"/>
              <a:t>构造配置中</a:t>
            </a:r>
            <a:r>
              <a:rPr lang="en-US" altLang="zh-CN" sz="1400" dirty="0" smtClean="0"/>
              <a:t>Spring IOC</a:t>
            </a:r>
            <a:r>
              <a:rPr lang="zh-CN" altLang="zh-CN" sz="1400" dirty="0" smtClean="0"/>
              <a:t>构造方法相关，如果选择</a:t>
            </a:r>
            <a:r>
              <a:rPr lang="en-US" altLang="zh-CN" sz="1400" dirty="0" err="1" smtClean="0"/>
              <a:t>SpringIOC</a:t>
            </a:r>
            <a:r>
              <a:rPr lang="zh-CN" altLang="zh-CN" sz="1400" dirty="0" smtClean="0"/>
              <a:t>方法</a:t>
            </a:r>
            <a:r>
              <a:rPr lang="zh-CN" altLang="en-US" sz="1400" dirty="0" smtClean="0"/>
              <a:t>则</a:t>
            </a:r>
            <a:r>
              <a:rPr lang="en-US" altLang="zh-CN" sz="1400" dirty="0" smtClean="0"/>
              <a:t>Set/Get </a:t>
            </a:r>
            <a:r>
              <a:rPr lang="en-US" altLang="zh-CN" sz="1400" dirty="0" smtClean="0"/>
              <a:t>IOC </a:t>
            </a:r>
            <a:r>
              <a:rPr lang="zh-CN" altLang="zh-CN" sz="1400" dirty="0" smtClean="0"/>
              <a:t>配置</a:t>
            </a:r>
          </a:p>
          <a:p>
            <a:r>
              <a:rPr lang="en-US" altLang="zh-CN" sz="1400" dirty="0" smtClean="0"/>
              <a:t>Yes  </a:t>
            </a:r>
            <a:r>
              <a:rPr lang="zh-CN" altLang="zh-CN" sz="1400" dirty="0" smtClean="0"/>
              <a:t>生成</a:t>
            </a:r>
            <a:r>
              <a:rPr lang="en-US" altLang="zh-CN" sz="1400" dirty="0" smtClean="0"/>
              <a:t>Spring</a:t>
            </a:r>
            <a:r>
              <a:rPr lang="zh-CN" altLang="zh-CN" sz="1400" dirty="0" smtClean="0"/>
              <a:t>注入配置文件时生成</a:t>
            </a:r>
            <a:r>
              <a:rPr lang="en-US" altLang="zh-CN" sz="1400" dirty="0" err="1" smtClean="0"/>
              <a:t>get,set</a:t>
            </a:r>
            <a:r>
              <a:rPr lang="en-US" altLang="zh-CN" sz="1400" dirty="0" smtClean="0"/>
              <a:t> </a:t>
            </a:r>
            <a:r>
              <a:rPr lang="zh-CN" altLang="zh-CN" sz="1400" dirty="0" smtClean="0"/>
              <a:t>方法属性值配置。</a:t>
            </a:r>
          </a:p>
          <a:p>
            <a:r>
              <a:rPr lang="en-US" altLang="zh-CN" sz="1400" dirty="0" smtClean="0"/>
              <a:t>No  </a:t>
            </a:r>
            <a:r>
              <a:rPr lang="zh-CN" altLang="zh-CN" sz="1400" dirty="0" smtClean="0"/>
              <a:t>不生成</a:t>
            </a:r>
            <a:r>
              <a:rPr lang="en-US" altLang="zh-CN" sz="1400" dirty="0" smtClean="0"/>
              <a:t>Spring</a:t>
            </a:r>
            <a:r>
              <a:rPr lang="zh-CN" altLang="zh-CN" sz="1400" dirty="0" smtClean="0"/>
              <a:t>注入配置文件时生成</a:t>
            </a:r>
            <a:r>
              <a:rPr lang="en-US" altLang="zh-CN" sz="1400" dirty="0" err="1" smtClean="0"/>
              <a:t>get,set</a:t>
            </a:r>
            <a:r>
              <a:rPr lang="en-US" altLang="zh-CN" sz="1400" dirty="0" smtClean="0"/>
              <a:t> </a:t>
            </a:r>
            <a:r>
              <a:rPr lang="zh-CN" altLang="zh-CN" sz="1400" dirty="0" smtClean="0"/>
              <a:t>方法属性值配置。</a:t>
            </a:r>
          </a:p>
          <a:p>
            <a:r>
              <a:rPr lang="en-US" altLang="zh-CN" sz="1400" dirty="0" err="1" smtClean="0"/>
              <a:t>UserBean</a:t>
            </a:r>
            <a:r>
              <a:rPr lang="en-US" altLang="zh-CN" sz="1400" dirty="0" smtClean="0"/>
              <a:t> user=(</a:t>
            </a:r>
            <a:r>
              <a:rPr lang="en-US" altLang="zh-CN" sz="1400" dirty="0" err="1" smtClean="0"/>
              <a:t>UserBean</a:t>
            </a:r>
            <a:r>
              <a:rPr lang="en-US" altLang="zh-CN" sz="1400" dirty="0" smtClean="0"/>
              <a:t>)</a:t>
            </a:r>
            <a:r>
              <a:rPr lang="en-US" altLang="zh-CN" sz="1400" dirty="0" err="1" smtClean="0"/>
              <a:t>super.getSpringObj</a:t>
            </a:r>
            <a:r>
              <a:rPr lang="en-US" altLang="zh-CN" sz="1400" dirty="0" smtClean="0"/>
              <a:t>("</a:t>
            </a:r>
            <a:r>
              <a:rPr lang="en-US" altLang="zh-CN" sz="1400" dirty="0" err="1" smtClean="0"/>
              <a:t>userbean</a:t>
            </a:r>
            <a:r>
              <a:rPr lang="en-US" altLang="zh-CN" sz="1400" dirty="0" smtClean="0"/>
              <a:t>");</a:t>
            </a:r>
            <a:endParaRPr lang="zh-CN" altLang="zh-CN" sz="1400" dirty="0" smtClean="0"/>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467544" y="548680"/>
            <a:ext cx="7610475" cy="430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098"/>
                                        </p:tgtEl>
                                        <p:attrNameLst>
                                          <p:attrName>ppt_x</p:attrName>
                                        </p:attrNameLst>
                                      </p:cBhvr>
                                      <p:tavLst>
                                        <p:tav tm="0">
                                          <p:val>
                                            <p:strVal val="ppt_x"/>
                                          </p:val>
                                        </p:tav>
                                        <p:tav tm="100000">
                                          <p:val>
                                            <p:strVal val="ppt_x"/>
                                          </p:val>
                                        </p:tav>
                                      </p:tavLst>
                                    </p:anim>
                                    <p:anim calcmode="lin" valueType="num">
                                      <p:cBhvr additive="base">
                                        <p:cTn id="7" dur="500"/>
                                        <p:tgtEl>
                                          <p:spTgt spid="4098"/>
                                        </p:tgtEl>
                                        <p:attrNameLst>
                                          <p:attrName>ppt_y</p:attrName>
                                        </p:attrNameLst>
                                      </p:cBhvr>
                                      <p:tavLst>
                                        <p:tav tm="0">
                                          <p:val>
                                            <p:strVal val="ppt_y"/>
                                          </p:val>
                                        </p:tav>
                                        <p:tav tm="100000">
                                          <p:val>
                                            <p:strVal val="1+ppt_h/2"/>
                                          </p:val>
                                        </p:tav>
                                      </p:tavLst>
                                    </p:anim>
                                    <p:set>
                                      <p:cBhvr>
                                        <p:cTn id="8"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启动测试</a:t>
            </a:r>
            <a:endParaRPr lang="zh-CN" altLang="en-US" dirty="0"/>
          </a:p>
        </p:txBody>
      </p:sp>
      <p:sp>
        <p:nvSpPr>
          <p:cNvPr id="3" name="TextBox 2"/>
          <p:cNvSpPr txBox="1"/>
          <p:nvPr/>
        </p:nvSpPr>
        <p:spPr>
          <a:xfrm>
            <a:off x="539552" y="980728"/>
            <a:ext cx="8064896" cy="3139321"/>
          </a:xfrm>
          <a:prstGeom prst="rect">
            <a:avLst/>
          </a:prstGeom>
          <a:noFill/>
        </p:spPr>
        <p:txBody>
          <a:bodyPr wrap="square" rtlCol="0">
            <a:spAutoFit/>
          </a:bodyPr>
          <a:lstStyle/>
          <a:p>
            <a:pPr>
              <a:buFont typeface="Wingdings" pitchFamily="2" charset="2"/>
              <a:buChar char="Ø"/>
            </a:pPr>
            <a:r>
              <a:rPr lang="en-US" altLang="zh-CN" dirty="0" smtClean="0"/>
              <a:t> </a:t>
            </a:r>
            <a:r>
              <a:rPr lang="zh-CN" altLang="zh-CN" dirty="0" smtClean="0"/>
              <a:t>使用</a:t>
            </a:r>
            <a:r>
              <a:rPr lang="en-US" altLang="zh-CN" dirty="0" err="1" smtClean="0"/>
              <a:t>TestNG</a:t>
            </a:r>
            <a:r>
              <a:rPr lang="zh-CN" altLang="zh-CN" dirty="0" smtClean="0"/>
              <a:t>插件</a:t>
            </a:r>
            <a:r>
              <a:rPr lang="zh-CN" altLang="en-US" dirty="0" smtClean="0"/>
              <a:t>进行测试</a:t>
            </a:r>
            <a:endParaRPr lang="en-US" altLang="zh-CN" dirty="0" smtClean="0"/>
          </a:p>
          <a:p>
            <a:r>
              <a:rPr lang="zh-CN" altLang="en-US" dirty="0" smtClean="0"/>
              <a:t>另：</a:t>
            </a:r>
            <a:r>
              <a:rPr lang="zh-CN" altLang="zh-CN" dirty="0" smtClean="0"/>
              <a:t>有些</a:t>
            </a:r>
            <a:r>
              <a:rPr lang="zh-CN" altLang="zh-CN" dirty="0" smtClean="0"/>
              <a:t>测试用例需要依赖启动的中间件</a:t>
            </a:r>
            <a:r>
              <a:rPr lang="zh-CN" altLang="zh-CN" dirty="0" smtClean="0"/>
              <a:t>，</a:t>
            </a:r>
            <a:r>
              <a:rPr lang="en-US" altLang="zh-CN" dirty="0" smtClean="0"/>
              <a:t>UAT</a:t>
            </a:r>
            <a:r>
              <a:rPr lang="zh-CN" altLang="zh-CN" dirty="0" smtClean="0"/>
              <a:t>插件</a:t>
            </a:r>
            <a:r>
              <a:rPr lang="zh-CN" altLang="zh-CN" dirty="0" smtClean="0"/>
              <a:t>具有启动中间件的功能。</a:t>
            </a:r>
          </a:p>
          <a:p>
            <a:r>
              <a:rPr lang="zh-CN" altLang="zh-CN" dirty="0" smtClean="0"/>
              <a:t>选中</a:t>
            </a:r>
            <a:r>
              <a:rPr lang="en-US" altLang="zh-CN" dirty="0" smtClean="0"/>
              <a:t>XmlaExecutorTest.java </a:t>
            </a:r>
            <a:r>
              <a:rPr lang="zh-CN" altLang="zh-CN" dirty="0" smtClean="0"/>
              <a:t>右键</a:t>
            </a:r>
            <a:r>
              <a:rPr lang="en-US" altLang="zh-CN" dirty="0" smtClean="0"/>
              <a:t> Run As-&gt;</a:t>
            </a:r>
            <a:r>
              <a:rPr lang="en-US" altLang="zh-CN" dirty="0" err="1" smtClean="0"/>
              <a:t>TestNG</a:t>
            </a:r>
            <a:r>
              <a:rPr lang="en-US" altLang="zh-CN" dirty="0" smtClean="0"/>
              <a:t> Test</a:t>
            </a:r>
          </a:p>
          <a:p>
            <a:endParaRPr lang="en-US" altLang="zh-CN" dirty="0" smtClean="0"/>
          </a:p>
          <a:p>
            <a:pPr>
              <a:buFont typeface="Wingdings" pitchFamily="2" charset="2"/>
              <a:buChar char="Ø"/>
            </a:pPr>
            <a:r>
              <a:rPr lang="en-US" altLang="zh-CN" dirty="0" smtClean="0"/>
              <a:t> </a:t>
            </a:r>
            <a:r>
              <a:rPr lang="zh-CN" altLang="zh-CN" dirty="0" smtClean="0"/>
              <a:t>进入</a:t>
            </a:r>
            <a:r>
              <a:rPr lang="zh-CN" altLang="zh-CN" dirty="0" smtClean="0"/>
              <a:t>命令行查看端口，</a:t>
            </a:r>
            <a:endParaRPr lang="en-US" altLang="zh-CN" dirty="0" smtClean="0"/>
          </a:p>
          <a:p>
            <a:r>
              <a:rPr lang="zh-CN" altLang="zh-CN" dirty="0" smtClean="0"/>
              <a:t>如果</a:t>
            </a:r>
            <a:r>
              <a:rPr lang="en-US" altLang="zh-CN" dirty="0" smtClean="0"/>
              <a:t>0.0.0.0:33333</a:t>
            </a:r>
            <a:r>
              <a:rPr lang="zh-CN" altLang="zh-CN" dirty="0" smtClean="0"/>
              <a:t>监听端口存在则表示运行成功</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8" name="Picture 2"/>
          <p:cNvPicPr>
            <a:picLocks noChangeAspect="1" noChangeArrowheads="1"/>
          </p:cNvPicPr>
          <p:nvPr/>
        </p:nvPicPr>
        <p:blipFill>
          <a:blip r:embed="rId2" cstate="print"/>
          <a:srcRect/>
          <a:stretch>
            <a:fillRect/>
          </a:stretch>
        </p:blipFill>
        <p:spPr bwMode="auto">
          <a:xfrm>
            <a:off x="1475656" y="1340768"/>
            <a:ext cx="4876800" cy="1543050"/>
          </a:xfrm>
          <a:prstGeom prst="rect">
            <a:avLst/>
          </a:prstGeom>
          <a:noFill/>
          <a:ln w="9525">
            <a:noFill/>
            <a:miter lim="800000"/>
            <a:headEnd/>
            <a:tailEnd/>
          </a:ln>
        </p:spPr>
      </p:pic>
      <p:pic>
        <p:nvPicPr>
          <p:cNvPr id="9" name="Picture 4"/>
          <p:cNvPicPr>
            <a:picLocks noChangeAspect="1" noChangeArrowheads="1"/>
          </p:cNvPicPr>
          <p:nvPr/>
        </p:nvPicPr>
        <p:blipFill>
          <a:blip r:embed="rId3" cstate="print"/>
          <a:srcRect/>
          <a:stretch>
            <a:fillRect/>
          </a:stretch>
        </p:blipFill>
        <p:spPr bwMode="auto">
          <a:xfrm>
            <a:off x="-612576" y="764704"/>
            <a:ext cx="10153650" cy="5010150"/>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1619672" y="1340768"/>
            <a:ext cx="6096000" cy="2047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8"/>
                                        </p:tgtEl>
                                        <p:attrNameLst>
                                          <p:attrName>ppt_x</p:attrName>
                                        </p:attrNameLst>
                                      </p:cBhvr>
                                      <p:tavLst>
                                        <p:tav tm="0">
                                          <p:val>
                                            <p:strVal val="ppt_x"/>
                                          </p:val>
                                        </p:tav>
                                        <p:tav tm="100000">
                                          <p:val>
                                            <p:strVal val="ppt_x"/>
                                          </p:val>
                                        </p:tav>
                                      </p:tavLst>
                                    </p:anim>
                                    <p:anim calcmode="lin" valueType="num">
                                      <p:cBhvr additive="base">
                                        <p:cTn id="11" dur="500"/>
                                        <p:tgtEl>
                                          <p:spTgt spid="8"/>
                                        </p:tgtEl>
                                        <p:attrNameLst>
                                          <p:attrName>ppt_y</p:attrName>
                                        </p:attrNameLst>
                                      </p:cBhvr>
                                      <p:tavLst>
                                        <p:tav tm="0">
                                          <p:val>
                                            <p:strVal val="ppt_y"/>
                                          </p:val>
                                        </p:tav>
                                        <p:tav tm="100000">
                                          <p:val>
                                            <p:strVal val="1+ppt_h/2"/>
                                          </p:val>
                                        </p:tav>
                                      </p:tavLst>
                                    </p:anim>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9"/>
                                        </p:tgtEl>
                                        <p:attrNameLst>
                                          <p:attrName>ppt_x</p:attrName>
                                        </p:attrNameLst>
                                      </p:cBhvr>
                                      <p:tavLst>
                                        <p:tav tm="0">
                                          <p:val>
                                            <p:strVal val="ppt_x"/>
                                          </p:val>
                                        </p:tav>
                                        <p:tav tm="100000">
                                          <p:val>
                                            <p:strVal val="ppt_x"/>
                                          </p:val>
                                        </p:tav>
                                      </p:tavLst>
                                    </p:anim>
                                    <p:anim calcmode="lin" valueType="num">
                                      <p:cBhvr additive="base">
                                        <p:cTn id="21" dur="500"/>
                                        <p:tgtEl>
                                          <p:spTgt spid="9"/>
                                        </p:tgtEl>
                                        <p:attrNameLst>
                                          <p:attrName>ppt_y</p:attrName>
                                        </p:attrNameLst>
                                      </p:cBhvr>
                                      <p:tavLst>
                                        <p:tav tm="0">
                                          <p:val>
                                            <p:strVal val="ppt_y"/>
                                          </p:val>
                                        </p:tav>
                                        <p:tav tm="100000">
                                          <p:val>
                                            <p:strVal val="1+ppt_h/2"/>
                                          </p:val>
                                        </p:tav>
                                      </p:tavLst>
                                    </p:anim>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0"/>
                                        </p:tgtEl>
                                        <p:attrNameLst>
                                          <p:attrName>ppt_x</p:attrName>
                                        </p:attrNameLst>
                                      </p:cBhvr>
                                      <p:tavLst>
                                        <p:tav tm="0">
                                          <p:val>
                                            <p:strVal val="ppt_x"/>
                                          </p:val>
                                        </p:tav>
                                        <p:tav tm="100000">
                                          <p:val>
                                            <p:strVal val="ppt_x"/>
                                          </p:val>
                                        </p:tav>
                                      </p:tavLst>
                                    </p:anim>
                                    <p:anim calcmode="lin" valueType="num">
                                      <p:cBhvr additive="base">
                                        <p:cTn id="31" dur="500"/>
                                        <p:tgtEl>
                                          <p:spTgt spid="10"/>
                                        </p:tgtEl>
                                        <p:attrNameLst>
                                          <p:attrName>ppt_y</p:attrName>
                                        </p:attrNameLst>
                                      </p:cBhvr>
                                      <p:tavLst>
                                        <p:tav tm="0">
                                          <p:val>
                                            <p:strVal val="ppt_y"/>
                                          </p:val>
                                        </p:tav>
                                        <p:tav tm="100000">
                                          <p:val>
                                            <p:strVal val="1+ppt_h/2"/>
                                          </p:val>
                                        </p:tav>
                                      </p:tavLst>
                                    </p:anim>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TestNG</a:t>
            </a:r>
            <a:r>
              <a:rPr lang="zh-CN" altLang="en-US" dirty="0" smtClean="0"/>
              <a:t>的使用</a:t>
            </a:r>
            <a:endParaRPr lang="zh-CN" altLang="en-US" dirty="0"/>
          </a:p>
        </p:txBody>
      </p:sp>
      <p:sp>
        <p:nvSpPr>
          <p:cNvPr id="3" name="矩形 2"/>
          <p:cNvSpPr/>
          <p:nvPr/>
        </p:nvSpPr>
        <p:spPr>
          <a:xfrm>
            <a:off x="467544" y="836712"/>
            <a:ext cx="7848872" cy="3139321"/>
          </a:xfrm>
          <a:prstGeom prst="rect">
            <a:avLst/>
          </a:prstGeom>
        </p:spPr>
        <p:txBody>
          <a:bodyPr wrap="square">
            <a:spAutoFit/>
          </a:bodyPr>
          <a:lstStyle/>
          <a:p>
            <a:r>
              <a:rPr lang="zh-CN" altLang="zh-CN" b="1" dirty="0" smtClean="0"/>
              <a:t>编写一个测试的过程有三</a:t>
            </a:r>
            <a:r>
              <a:rPr lang="zh-CN" altLang="zh-CN" b="1" dirty="0" smtClean="0"/>
              <a:t>个典型步骤：</a:t>
            </a:r>
            <a:endParaRPr lang="zh-CN" altLang="zh-CN" dirty="0" smtClean="0"/>
          </a:p>
          <a:p>
            <a:r>
              <a:rPr lang="en-US" altLang="zh-CN" b="1" dirty="0" smtClean="0"/>
              <a:t> </a:t>
            </a:r>
            <a:endParaRPr lang="zh-CN" altLang="zh-CN" dirty="0" smtClean="0"/>
          </a:p>
          <a:p>
            <a:pPr>
              <a:buFont typeface="Wingdings" pitchFamily="2" charset="2"/>
              <a:buChar char="Ø"/>
            </a:pPr>
            <a:r>
              <a:rPr lang="en-US" altLang="zh-CN" b="1" dirty="0" smtClean="0"/>
              <a:t> </a:t>
            </a:r>
            <a:r>
              <a:rPr lang="zh-CN" altLang="zh-CN" b="1" dirty="0" smtClean="0"/>
              <a:t>编写</a:t>
            </a:r>
            <a:r>
              <a:rPr lang="zh-CN" altLang="zh-CN" b="1" dirty="0" smtClean="0"/>
              <a:t>测试的 业务逻辑并在代码中插入</a:t>
            </a:r>
            <a:r>
              <a:rPr lang="en-US" altLang="zh-CN" b="1" dirty="0" err="1" smtClean="0"/>
              <a:t>TestNG</a:t>
            </a:r>
            <a:r>
              <a:rPr lang="en-US" altLang="zh-CN" b="1" dirty="0" smtClean="0"/>
              <a:t> annotation</a:t>
            </a:r>
            <a:endParaRPr lang="zh-CN" altLang="zh-CN" dirty="0" smtClean="0"/>
          </a:p>
          <a:p>
            <a:pPr>
              <a:buFont typeface="Wingdings" pitchFamily="2" charset="2"/>
              <a:buChar char="Ø"/>
            </a:pPr>
            <a:r>
              <a:rPr lang="en-US" altLang="zh-CN" b="1" dirty="0" smtClean="0"/>
              <a:t> </a:t>
            </a:r>
            <a:r>
              <a:rPr lang="zh-CN" altLang="zh-CN" b="1" dirty="0" smtClean="0"/>
              <a:t>将</a:t>
            </a:r>
            <a:r>
              <a:rPr lang="zh-CN" altLang="zh-CN" b="1" dirty="0" smtClean="0"/>
              <a:t>测试信息添加到</a:t>
            </a:r>
            <a:r>
              <a:rPr lang="en-US" altLang="zh-CN" b="1" dirty="0" smtClean="0"/>
              <a:t>testng.xml</a:t>
            </a:r>
            <a:r>
              <a:rPr lang="zh-CN" altLang="zh-CN" b="1" dirty="0" smtClean="0"/>
              <a:t>文件或者</a:t>
            </a:r>
            <a:r>
              <a:rPr lang="en-US" altLang="zh-CN" b="1" dirty="0" smtClean="0"/>
              <a:t>build.xml</a:t>
            </a:r>
            <a:r>
              <a:rPr lang="zh-CN" altLang="zh-CN" b="1" dirty="0" smtClean="0"/>
              <a:t>中</a:t>
            </a:r>
            <a:endParaRPr lang="zh-CN" altLang="zh-CN" dirty="0" smtClean="0"/>
          </a:p>
          <a:p>
            <a:pPr>
              <a:buFont typeface="Wingdings" pitchFamily="2" charset="2"/>
              <a:buChar char="Ø"/>
            </a:pPr>
            <a:r>
              <a:rPr lang="en-US" altLang="zh-CN" b="1" dirty="0" smtClean="0"/>
              <a:t> </a:t>
            </a:r>
            <a:r>
              <a:rPr lang="zh-CN" altLang="zh-CN" b="1" dirty="0" smtClean="0"/>
              <a:t>运行</a:t>
            </a:r>
            <a:r>
              <a:rPr lang="en-US" altLang="zh-CN" b="1" dirty="0" err="1" smtClean="0"/>
              <a:t>TestNG</a:t>
            </a:r>
            <a:endParaRPr lang="en-US" altLang="zh-CN" b="1" dirty="0" smtClean="0"/>
          </a:p>
          <a:p>
            <a:pPr>
              <a:buFont typeface="Wingdings" pitchFamily="2" charset="2"/>
              <a:buChar char="Ø"/>
            </a:pPr>
            <a:endParaRPr lang="en-US" altLang="zh-CN" b="1" dirty="0" smtClean="0"/>
          </a:p>
          <a:p>
            <a:r>
              <a:rPr lang="en-US" altLang="zh-CN" b="1" dirty="0" err="1" smtClean="0"/>
              <a:t>TestNG</a:t>
            </a:r>
            <a:r>
              <a:rPr lang="zh-CN" altLang="zh-CN" b="1" dirty="0" smtClean="0"/>
              <a:t>有三</a:t>
            </a:r>
            <a:r>
              <a:rPr lang="zh-CN" altLang="zh-CN" b="1" dirty="0" smtClean="0"/>
              <a:t>个</a:t>
            </a:r>
            <a:r>
              <a:rPr lang="zh-CN" altLang="zh-CN" b="1" dirty="0" smtClean="0"/>
              <a:t>级别</a:t>
            </a:r>
            <a:r>
              <a:rPr lang="zh-CN" altLang="en-US" b="1" dirty="0" smtClean="0"/>
              <a:t>：</a:t>
            </a:r>
            <a:endParaRPr lang="en-US" altLang="zh-CN" b="1" dirty="0" smtClean="0"/>
          </a:p>
          <a:p>
            <a:pPr>
              <a:buFont typeface="Wingdings" pitchFamily="2" charset="2"/>
              <a:buChar char="Ø"/>
            </a:pPr>
            <a:r>
              <a:rPr lang="en-US" altLang="zh-CN" b="1" dirty="0" smtClean="0"/>
              <a:t> suite</a:t>
            </a:r>
          </a:p>
          <a:p>
            <a:pPr>
              <a:buFont typeface="Wingdings" pitchFamily="2" charset="2"/>
              <a:buChar char="Ø"/>
            </a:pPr>
            <a:r>
              <a:rPr lang="en-US" altLang="zh-CN" b="1" dirty="0" smtClean="0"/>
              <a:t> </a:t>
            </a:r>
            <a:r>
              <a:rPr lang="en-US" altLang="zh-CN" b="1" dirty="0" smtClean="0"/>
              <a:t>test</a:t>
            </a:r>
          </a:p>
          <a:p>
            <a:pPr>
              <a:buFont typeface="Wingdings" pitchFamily="2" charset="2"/>
              <a:buChar char="Ø"/>
            </a:pPr>
            <a:r>
              <a:rPr lang="en-US" altLang="zh-CN" b="1" dirty="0" smtClean="0"/>
              <a:t> </a:t>
            </a:r>
            <a:r>
              <a:rPr lang="en-US" altLang="zh-CN" b="1" dirty="0" smtClean="0"/>
              <a:t>test </a:t>
            </a:r>
            <a:r>
              <a:rPr lang="en-US" altLang="zh-CN" b="1" dirty="0" smtClean="0"/>
              <a:t>method</a:t>
            </a:r>
          </a:p>
          <a:p>
            <a:pPr>
              <a:buFont typeface="Wingdings" pitchFamily="2" charset="2"/>
              <a:buChar char="Ø"/>
            </a:pPr>
            <a:endParaRPr lang="en-US" altLang="zh-CN"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TestNG</a:t>
            </a:r>
            <a:r>
              <a:rPr lang="zh-CN" altLang="en-US" dirty="0" smtClean="0"/>
              <a:t>的使用</a:t>
            </a:r>
            <a:r>
              <a:rPr lang="en-US" altLang="zh-CN" dirty="0" smtClean="0"/>
              <a:t>-</a:t>
            </a:r>
            <a:r>
              <a:rPr lang="en-US" altLang="zh-CN" b="1" dirty="0" smtClean="0"/>
              <a:t>Annotation</a:t>
            </a:r>
            <a:endParaRPr lang="zh-CN" altLang="en-US" dirty="0"/>
          </a:p>
        </p:txBody>
      </p:sp>
      <p:sp>
        <p:nvSpPr>
          <p:cNvPr id="4" name="矩形 3"/>
          <p:cNvSpPr/>
          <p:nvPr/>
        </p:nvSpPr>
        <p:spPr>
          <a:xfrm>
            <a:off x="395536" y="764703"/>
            <a:ext cx="8208912" cy="5909310"/>
          </a:xfrm>
          <a:prstGeom prst="rect">
            <a:avLst/>
          </a:prstGeom>
        </p:spPr>
        <p:txBody>
          <a:bodyPr wrap="square">
            <a:spAutoFit/>
          </a:bodyPr>
          <a:lstStyle/>
          <a:p>
            <a:r>
              <a:rPr lang="en-US" altLang="zh-CN" sz="1400" b="1" dirty="0" smtClean="0"/>
              <a:t>@</a:t>
            </a:r>
            <a:r>
              <a:rPr lang="en-US" altLang="zh-CN" sz="1400" b="1" dirty="0" err="1" smtClean="0"/>
              <a:t>BeforeSuite</a:t>
            </a:r>
            <a:r>
              <a:rPr lang="en-US" altLang="zh-CN" sz="1400" b="1" dirty="0" smtClean="0"/>
              <a:t>:        </a:t>
            </a:r>
          </a:p>
          <a:p>
            <a:r>
              <a:rPr lang="en-US" altLang="zh-CN" sz="1400" b="1" dirty="0" smtClean="0"/>
              <a:t>	</a:t>
            </a:r>
            <a:r>
              <a:rPr lang="zh-CN" altLang="zh-CN" sz="1400" b="1" dirty="0" smtClean="0"/>
              <a:t>被注释的方法将在所有测试运行前运行</a:t>
            </a:r>
            <a:r>
              <a:rPr lang="zh-CN" altLang="en-US" sz="1400" b="1" dirty="0" smtClean="0"/>
              <a:t>，一般放在</a:t>
            </a:r>
            <a:r>
              <a:rPr lang="en-US" altLang="zh-CN" sz="1400" b="1" dirty="0" err="1" smtClean="0"/>
              <a:t>BaseTestCase</a:t>
            </a:r>
            <a:r>
              <a:rPr lang="zh-CN" altLang="en-US" sz="1400" b="1" dirty="0" smtClean="0"/>
              <a:t>中，让其他测试用例继承</a:t>
            </a:r>
            <a:endParaRPr lang="zh-CN" altLang="zh-CN" sz="1400" dirty="0" smtClean="0"/>
          </a:p>
          <a:p>
            <a:r>
              <a:rPr lang="en-US" altLang="zh-CN" sz="1400" b="1" dirty="0" smtClean="0"/>
              <a:t>@</a:t>
            </a:r>
            <a:r>
              <a:rPr lang="en-US" altLang="zh-CN" sz="1400" b="1" dirty="0" err="1" smtClean="0"/>
              <a:t>AfterSuite</a:t>
            </a:r>
            <a:r>
              <a:rPr lang="en-US" altLang="zh-CN" sz="1400" b="1" dirty="0" smtClean="0"/>
              <a:t>:        </a:t>
            </a:r>
          </a:p>
          <a:p>
            <a:r>
              <a:rPr lang="en-US" altLang="zh-CN" sz="1400" b="1" dirty="0" smtClean="0"/>
              <a:t>	</a:t>
            </a:r>
            <a:r>
              <a:rPr lang="zh-CN" altLang="zh-CN" sz="1400" b="1" dirty="0" smtClean="0"/>
              <a:t>被注释的方法将在所有测试运行后运行</a:t>
            </a:r>
            <a:r>
              <a:rPr lang="zh-CN" altLang="en-US" sz="1400" b="1" dirty="0" smtClean="0"/>
              <a:t>，同</a:t>
            </a:r>
            <a:r>
              <a:rPr lang="en-US" altLang="zh-CN" sz="1400" b="1" dirty="0" err="1" smtClean="0"/>
              <a:t>BeforeSuite</a:t>
            </a:r>
            <a:endParaRPr lang="en-US" altLang="zh-CN" sz="1400" b="1" dirty="0" smtClean="0"/>
          </a:p>
          <a:p>
            <a:endParaRPr lang="zh-CN" altLang="zh-CN" sz="1400" dirty="0" smtClean="0"/>
          </a:p>
          <a:p>
            <a:r>
              <a:rPr lang="en-US" altLang="zh-CN" sz="1400" b="1" dirty="0" smtClean="0"/>
              <a:t>@</a:t>
            </a:r>
            <a:r>
              <a:rPr lang="en-US" altLang="zh-CN" sz="1400" b="1" dirty="0" err="1" smtClean="0"/>
              <a:t>BeforeTest</a:t>
            </a:r>
            <a:r>
              <a:rPr lang="en-US" altLang="zh-CN" sz="1400" b="1" dirty="0" smtClean="0"/>
              <a:t>:        </a:t>
            </a:r>
          </a:p>
          <a:p>
            <a:r>
              <a:rPr lang="en-US" altLang="zh-CN" sz="1400" b="1" dirty="0" smtClean="0"/>
              <a:t>	</a:t>
            </a:r>
            <a:r>
              <a:rPr lang="zh-CN" altLang="zh-CN" sz="1400" b="1" dirty="0" smtClean="0"/>
              <a:t>被注释的方法将在测试运行前运行</a:t>
            </a:r>
            <a:endParaRPr lang="zh-CN" altLang="zh-CN" sz="1400" dirty="0" smtClean="0"/>
          </a:p>
          <a:p>
            <a:r>
              <a:rPr lang="en-US" altLang="zh-CN" sz="1400" b="1" dirty="0" smtClean="0"/>
              <a:t>@</a:t>
            </a:r>
            <a:r>
              <a:rPr lang="en-US" altLang="zh-CN" sz="1400" b="1" dirty="0" err="1" smtClean="0"/>
              <a:t>AfterTest</a:t>
            </a:r>
            <a:r>
              <a:rPr lang="en-US" altLang="zh-CN" sz="1400" b="1" dirty="0" smtClean="0"/>
              <a:t>:        </a:t>
            </a:r>
          </a:p>
          <a:p>
            <a:r>
              <a:rPr lang="en-US" altLang="zh-CN" sz="1400" b="1" dirty="0" smtClean="0"/>
              <a:t>	</a:t>
            </a:r>
            <a:r>
              <a:rPr lang="zh-CN" altLang="zh-CN" sz="1400" b="1" dirty="0" smtClean="0"/>
              <a:t>被注释的方法将在测试运行后运行</a:t>
            </a:r>
            <a:endParaRPr lang="en-US" altLang="zh-CN" sz="1400" b="1" dirty="0" smtClean="0"/>
          </a:p>
          <a:p>
            <a:endParaRPr lang="zh-CN" altLang="zh-CN" sz="1400" dirty="0" smtClean="0"/>
          </a:p>
          <a:p>
            <a:r>
              <a:rPr lang="en-US" altLang="zh-CN" sz="1400" b="1" dirty="0" smtClean="0"/>
              <a:t>@</a:t>
            </a:r>
            <a:r>
              <a:rPr lang="en-US" altLang="zh-CN" sz="1400" b="1" dirty="0" err="1" smtClean="0"/>
              <a:t>BeforeGroups</a:t>
            </a:r>
            <a:r>
              <a:rPr lang="en-US" altLang="zh-CN" sz="1400" b="1" dirty="0" smtClean="0"/>
              <a:t>:        </a:t>
            </a:r>
          </a:p>
          <a:p>
            <a:r>
              <a:rPr lang="en-US" altLang="zh-CN" sz="1400" b="1" dirty="0" smtClean="0"/>
              <a:t>	</a:t>
            </a:r>
            <a:r>
              <a:rPr lang="zh-CN" altLang="zh-CN" sz="1400" b="1" dirty="0" smtClean="0"/>
              <a:t>被配置的方法将在列表中的</a:t>
            </a:r>
            <a:r>
              <a:rPr lang="en-US" altLang="zh-CN" sz="1400" b="1" dirty="0" smtClean="0"/>
              <a:t>group</a:t>
            </a:r>
            <a:r>
              <a:rPr lang="zh-CN" altLang="zh-CN" sz="1400" b="1" dirty="0" smtClean="0"/>
              <a:t>前运行。这个方法保证在第一个属于这些组的测试方法调用前立即执行。</a:t>
            </a:r>
            <a:endParaRPr lang="zh-CN" altLang="zh-CN" sz="1400" dirty="0" smtClean="0"/>
          </a:p>
          <a:p>
            <a:r>
              <a:rPr lang="en-US" altLang="zh-CN" sz="1400" b="1" dirty="0" smtClean="0"/>
              <a:t>@</a:t>
            </a:r>
            <a:r>
              <a:rPr lang="en-US" altLang="zh-CN" sz="1400" b="1" dirty="0" err="1" smtClean="0"/>
              <a:t>AfterGroups</a:t>
            </a:r>
            <a:r>
              <a:rPr lang="en-US" altLang="zh-CN" sz="1400" b="1" dirty="0" smtClean="0"/>
              <a:t>:        </a:t>
            </a:r>
          </a:p>
          <a:p>
            <a:r>
              <a:rPr lang="en-US" altLang="zh-CN" sz="1400" b="1" dirty="0" smtClean="0"/>
              <a:t>	</a:t>
            </a:r>
            <a:r>
              <a:rPr lang="zh-CN" altLang="zh-CN" sz="1400" b="1" dirty="0" smtClean="0"/>
              <a:t>被配置的方法将在列表中的</a:t>
            </a:r>
            <a:r>
              <a:rPr lang="en-US" altLang="zh-CN" sz="1400" b="1" dirty="0" smtClean="0"/>
              <a:t>group</a:t>
            </a:r>
            <a:r>
              <a:rPr lang="zh-CN" altLang="zh-CN" sz="1400" b="1" dirty="0" smtClean="0"/>
              <a:t>后运行。这个方法保证在最后一个属于这些组的测试方法调用后立即执行</a:t>
            </a:r>
            <a:r>
              <a:rPr lang="zh-CN" altLang="zh-CN" sz="1400" b="1" dirty="0" smtClean="0"/>
              <a:t>。</a:t>
            </a:r>
            <a:endParaRPr lang="en-US" altLang="zh-CN" sz="1400" b="1" dirty="0" smtClean="0"/>
          </a:p>
          <a:p>
            <a:endParaRPr lang="en-US" altLang="zh-CN" sz="1400" b="1" dirty="0" smtClean="0"/>
          </a:p>
          <a:p>
            <a:r>
              <a:rPr lang="en-US" altLang="zh-CN" sz="1400" b="1" dirty="0" smtClean="0"/>
              <a:t>@</a:t>
            </a:r>
            <a:r>
              <a:rPr lang="en-US" altLang="zh-CN" sz="1400" b="1" dirty="0" err="1" smtClean="0"/>
              <a:t>BeforeClass</a:t>
            </a:r>
            <a:r>
              <a:rPr lang="en-US" altLang="zh-CN" sz="1400" b="1" dirty="0" smtClean="0"/>
              <a:t>:        </a:t>
            </a:r>
          </a:p>
          <a:p>
            <a:r>
              <a:rPr lang="en-US" altLang="zh-CN" sz="1400" b="1" dirty="0" smtClean="0"/>
              <a:t>	</a:t>
            </a:r>
            <a:r>
              <a:rPr lang="zh-CN" altLang="zh-CN" sz="1400" b="1" dirty="0" smtClean="0"/>
              <a:t>被注释的方法将在当前类的第一个测试方法调用前运行。</a:t>
            </a:r>
            <a:endParaRPr lang="zh-CN" altLang="zh-CN" sz="1400" dirty="0" smtClean="0"/>
          </a:p>
          <a:p>
            <a:r>
              <a:rPr lang="en-US" altLang="zh-CN" sz="1400" b="1" dirty="0" smtClean="0"/>
              <a:t>@</a:t>
            </a:r>
            <a:r>
              <a:rPr lang="en-US" altLang="zh-CN" sz="1400" b="1" dirty="0" err="1" smtClean="0"/>
              <a:t>AfterClass</a:t>
            </a:r>
            <a:r>
              <a:rPr lang="en-US" altLang="zh-CN" sz="1400" b="1" dirty="0" smtClean="0"/>
              <a:t>:        </a:t>
            </a:r>
          </a:p>
          <a:p>
            <a:r>
              <a:rPr lang="en-US" altLang="zh-CN" sz="1400" b="1" dirty="0" smtClean="0"/>
              <a:t>	</a:t>
            </a:r>
            <a:r>
              <a:rPr lang="zh-CN" altLang="zh-CN" sz="1400" b="1" dirty="0" smtClean="0"/>
              <a:t>被注释的方法将在当前类的所有测试方法调用后运行</a:t>
            </a:r>
            <a:r>
              <a:rPr lang="zh-CN" altLang="zh-CN" sz="1400" b="1" dirty="0" smtClean="0"/>
              <a:t>。</a:t>
            </a:r>
            <a:endParaRPr lang="en-US" altLang="zh-CN" sz="1400" b="1" dirty="0" smtClean="0"/>
          </a:p>
          <a:p>
            <a:endParaRPr lang="zh-CN" altLang="zh-CN" sz="1400" dirty="0" smtClean="0"/>
          </a:p>
          <a:p>
            <a:r>
              <a:rPr lang="en-US" altLang="zh-CN" sz="1400" b="1" dirty="0" smtClean="0"/>
              <a:t>@</a:t>
            </a:r>
            <a:r>
              <a:rPr lang="en-US" altLang="zh-CN" sz="1400" b="1" dirty="0" err="1" smtClean="0"/>
              <a:t>BeforeMethod</a:t>
            </a:r>
            <a:r>
              <a:rPr lang="en-US" altLang="zh-CN" sz="1400" b="1" dirty="0" smtClean="0"/>
              <a:t>:     </a:t>
            </a:r>
            <a:endParaRPr lang="en-US" altLang="zh-CN" sz="1400" b="1" dirty="0" smtClean="0"/>
          </a:p>
          <a:p>
            <a:r>
              <a:rPr lang="en-US" altLang="zh-CN" sz="1400" b="1" dirty="0" smtClean="0"/>
              <a:t>	</a:t>
            </a:r>
            <a:r>
              <a:rPr lang="zh-CN" altLang="zh-CN" sz="1400" b="1" dirty="0" smtClean="0"/>
              <a:t>被</a:t>
            </a:r>
            <a:r>
              <a:rPr lang="zh-CN" altLang="zh-CN" sz="1400" b="1" dirty="0" smtClean="0"/>
              <a:t>注释的方法将在每一个测试方法调用前运行。</a:t>
            </a:r>
            <a:endParaRPr lang="zh-CN" altLang="zh-CN" sz="1400" dirty="0" smtClean="0"/>
          </a:p>
          <a:p>
            <a:r>
              <a:rPr lang="en-US" altLang="zh-CN" sz="1400" b="1" dirty="0" smtClean="0"/>
              <a:t>@</a:t>
            </a:r>
            <a:r>
              <a:rPr lang="en-US" altLang="zh-CN" sz="1400" b="1" dirty="0" err="1" smtClean="0"/>
              <a:t>AfterMethod</a:t>
            </a:r>
            <a:r>
              <a:rPr lang="en-US" altLang="zh-CN" sz="1400" b="1" dirty="0" smtClean="0"/>
              <a:t>:      </a:t>
            </a:r>
            <a:endParaRPr lang="en-US" altLang="zh-CN" sz="1400" b="1" dirty="0" smtClean="0"/>
          </a:p>
          <a:p>
            <a:r>
              <a:rPr lang="en-US" altLang="zh-CN" sz="1400" b="1" dirty="0" smtClean="0"/>
              <a:t>	</a:t>
            </a:r>
            <a:r>
              <a:rPr lang="zh-CN" altLang="zh-CN" sz="1400" b="1" dirty="0" smtClean="0"/>
              <a:t>被</a:t>
            </a:r>
            <a:r>
              <a:rPr lang="zh-CN" altLang="zh-CN" sz="1400" b="1" dirty="0" smtClean="0"/>
              <a:t>注释的方法将在每一个测试方法调用后运行。</a:t>
            </a:r>
            <a:endParaRPr lang="zh-CN" altLang="zh-CN" sz="1400" dirty="0" smtClean="0"/>
          </a:p>
          <a:p>
            <a:endParaRPr lang="zh-CN" altLang="zh-CN"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TestNG</a:t>
            </a:r>
            <a:r>
              <a:rPr lang="zh-CN" altLang="en-US" dirty="0" smtClean="0"/>
              <a:t>的使用</a:t>
            </a:r>
            <a:r>
              <a:rPr lang="en-US" altLang="zh-CN" dirty="0" smtClean="0"/>
              <a:t>-</a:t>
            </a:r>
            <a:r>
              <a:rPr lang="en-US" altLang="zh-CN" b="1" dirty="0" smtClean="0"/>
              <a:t>Annotation</a:t>
            </a:r>
            <a:endParaRPr lang="zh-CN" altLang="en-US" dirty="0"/>
          </a:p>
        </p:txBody>
      </p:sp>
      <p:sp>
        <p:nvSpPr>
          <p:cNvPr id="4" name="矩形 3"/>
          <p:cNvSpPr/>
          <p:nvPr/>
        </p:nvSpPr>
        <p:spPr>
          <a:xfrm>
            <a:off x="395536" y="764703"/>
            <a:ext cx="8208912" cy="5293757"/>
          </a:xfrm>
          <a:prstGeom prst="rect">
            <a:avLst/>
          </a:prstGeom>
        </p:spPr>
        <p:txBody>
          <a:bodyPr wrap="square">
            <a:spAutoFit/>
          </a:bodyPr>
          <a:lstStyle/>
          <a:p>
            <a:r>
              <a:rPr lang="zh-CN" altLang="en-US" dirty="0" smtClean="0"/>
              <a:t>属性：</a:t>
            </a:r>
            <a:endParaRPr lang="en-US" altLang="zh-CN" dirty="0" smtClean="0"/>
          </a:p>
          <a:p>
            <a:pPr>
              <a:buFont typeface="Wingdings" pitchFamily="2" charset="2"/>
              <a:buChar char="Ø"/>
            </a:pPr>
            <a:r>
              <a:rPr lang="en-US" altLang="zh-CN" b="1" dirty="0" smtClean="0"/>
              <a:t> </a:t>
            </a:r>
            <a:r>
              <a:rPr lang="en-US" altLang="zh-CN" b="1" dirty="0" err="1" smtClean="0"/>
              <a:t>alwaysRun</a:t>
            </a:r>
            <a:r>
              <a:rPr lang="en-US" altLang="zh-CN" b="1" dirty="0" smtClean="0"/>
              <a:t>   </a:t>
            </a:r>
          </a:p>
          <a:p>
            <a:pPr lvl="1"/>
            <a:r>
              <a:rPr lang="zh-CN" altLang="zh-CN" b="1" dirty="0" smtClean="0"/>
              <a:t>对于</a:t>
            </a:r>
            <a:r>
              <a:rPr lang="zh-CN" altLang="zh-CN" b="1" dirty="0" smtClean="0"/>
              <a:t>每个</a:t>
            </a:r>
            <a:r>
              <a:rPr lang="en-US" altLang="zh-CN" b="1" dirty="0" smtClean="0"/>
              <a:t>before</a:t>
            </a:r>
            <a:r>
              <a:rPr lang="zh-CN" altLang="zh-CN" b="1" dirty="0" smtClean="0"/>
              <a:t>方法</a:t>
            </a:r>
            <a:r>
              <a:rPr lang="en-US" altLang="zh-CN" b="1" dirty="0" smtClean="0"/>
              <a:t>(</a:t>
            </a:r>
            <a:r>
              <a:rPr lang="en-US" altLang="zh-CN" b="1" dirty="0" err="1" smtClean="0"/>
              <a:t>beforeSuite</a:t>
            </a:r>
            <a:r>
              <a:rPr lang="en-US" altLang="zh-CN" b="1" dirty="0" smtClean="0"/>
              <a:t>, </a:t>
            </a:r>
            <a:r>
              <a:rPr lang="en-US" altLang="zh-CN" b="1" dirty="0" err="1" smtClean="0"/>
              <a:t>beforeTest</a:t>
            </a:r>
            <a:r>
              <a:rPr lang="en-US" altLang="zh-CN" b="1" dirty="0" smtClean="0"/>
              <a:t>, </a:t>
            </a:r>
            <a:r>
              <a:rPr lang="en-US" altLang="zh-CN" b="1" dirty="0" err="1" smtClean="0"/>
              <a:t>beforeTestClass</a:t>
            </a:r>
            <a:r>
              <a:rPr lang="en-US" altLang="zh-CN" b="1" dirty="0" smtClean="0"/>
              <a:t> </a:t>
            </a:r>
            <a:r>
              <a:rPr lang="zh-CN" altLang="zh-CN" b="1" dirty="0" smtClean="0"/>
              <a:t>和</a:t>
            </a:r>
            <a:r>
              <a:rPr lang="en-US" altLang="zh-CN" b="1" dirty="0" smtClean="0"/>
              <a:t> </a:t>
            </a:r>
            <a:r>
              <a:rPr lang="en-US" altLang="zh-CN" b="1" dirty="0" err="1" smtClean="0"/>
              <a:t>beforeTestMethod</a:t>
            </a:r>
            <a:r>
              <a:rPr lang="en-US" altLang="zh-CN" b="1" dirty="0" smtClean="0"/>
              <a:t>, </a:t>
            </a:r>
            <a:r>
              <a:rPr lang="zh-CN" altLang="zh-CN" b="1" dirty="0" smtClean="0"/>
              <a:t>但是不包括</a:t>
            </a:r>
            <a:r>
              <a:rPr lang="en-US" altLang="zh-CN" b="1" dirty="0" smtClean="0"/>
              <a:t> </a:t>
            </a:r>
            <a:r>
              <a:rPr lang="en-US" altLang="zh-CN" b="1" dirty="0" err="1" smtClean="0"/>
              <a:t>beforeGroups</a:t>
            </a:r>
            <a:r>
              <a:rPr lang="en-US" altLang="zh-CN" b="1" dirty="0" smtClean="0"/>
              <a:t>): </a:t>
            </a:r>
            <a:r>
              <a:rPr lang="zh-CN" altLang="zh-CN" b="1" dirty="0" smtClean="0"/>
              <a:t>如果</a:t>
            </a:r>
            <a:r>
              <a:rPr lang="zh-CN" altLang="zh-CN" b="1" dirty="0" smtClean="0"/>
              <a:t>设置为</a:t>
            </a:r>
            <a:r>
              <a:rPr lang="en-US" altLang="zh-CN" b="1" dirty="0" smtClean="0"/>
              <a:t>true</a:t>
            </a:r>
            <a:r>
              <a:rPr lang="zh-CN" altLang="zh-CN" b="1" dirty="0" smtClean="0"/>
              <a:t>，被配置的方法将总是运行而不管它属于哪个组</a:t>
            </a:r>
            <a:r>
              <a:rPr lang="zh-CN" altLang="zh-CN" b="1" dirty="0" smtClean="0"/>
              <a:t>。</a:t>
            </a:r>
            <a:endParaRPr lang="en-US" altLang="zh-CN" dirty="0" smtClean="0"/>
          </a:p>
          <a:p>
            <a:pPr lvl="1"/>
            <a:r>
              <a:rPr lang="zh-CN" altLang="zh-CN" b="1" dirty="0" smtClean="0"/>
              <a:t>对于</a:t>
            </a:r>
            <a:r>
              <a:rPr lang="en-US" altLang="zh-CN" b="1" dirty="0" smtClean="0"/>
              <a:t>after</a:t>
            </a:r>
            <a:r>
              <a:rPr lang="zh-CN" altLang="zh-CN" b="1" dirty="0" smtClean="0"/>
              <a:t>方法</a:t>
            </a:r>
            <a:r>
              <a:rPr lang="en-US" altLang="zh-CN" b="1" dirty="0" smtClean="0"/>
              <a:t>(</a:t>
            </a:r>
            <a:r>
              <a:rPr lang="en-US" altLang="zh-CN" b="1" dirty="0" err="1" smtClean="0"/>
              <a:t>afterSuite</a:t>
            </a:r>
            <a:r>
              <a:rPr lang="en-US" altLang="zh-CN" b="1" dirty="0" smtClean="0"/>
              <a:t>, </a:t>
            </a:r>
            <a:r>
              <a:rPr lang="en-US" altLang="zh-CN" b="1" dirty="0" err="1" smtClean="0"/>
              <a:t>afterClass</a:t>
            </a:r>
            <a:r>
              <a:rPr lang="en-US" altLang="zh-CN" b="1" dirty="0" smtClean="0"/>
              <a:t>, ...): </a:t>
            </a:r>
            <a:r>
              <a:rPr lang="zh-CN" altLang="zh-CN" b="1" dirty="0" smtClean="0"/>
              <a:t>如果设置为</a:t>
            </a:r>
            <a:r>
              <a:rPr lang="en-US" altLang="zh-CN" b="1" dirty="0" smtClean="0"/>
              <a:t>true</a:t>
            </a:r>
            <a:r>
              <a:rPr lang="zh-CN" altLang="zh-CN" b="1" dirty="0" smtClean="0"/>
              <a:t>，被配置的方法甚至在一个或多个先调用的方法失败或被忽略时也将运行</a:t>
            </a:r>
            <a:r>
              <a:rPr lang="zh-CN" altLang="zh-CN" b="1" dirty="0" smtClean="0"/>
              <a:t>。</a:t>
            </a:r>
            <a:endParaRPr lang="zh-CN" altLang="zh-CN" dirty="0" smtClean="0"/>
          </a:p>
          <a:p>
            <a:pPr>
              <a:buFont typeface="Wingdings" pitchFamily="2" charset="2"/>
              <a:buChar char="Ø"/>
            </a:pPr>
            <a:r>
              <a:rPr lang="en-US" altLang="zh-CN" b="1" dirty="0" smtClean="0"/>
              <a:t> </a:t>
            </a:r>
            <a:r>
              <a:rPr lang="en-US" altLang="zh-CN" b="1" dirty="0" err="1" smtClean="0"/>
              <a:t>dependsOnGroups</a:t>
            </a:r>
            <a:r>
              <a:rPr lang="en-US" altLang="zh-CN" b="1" dirty="0" smtClean="0"/>
              <a:t>        </a:t>
            </a:r>
          </a:p>
          <a:p>
            <a:pPr lvl="1"/>
            <a:r>
              <a:rPr lang="zh-CN" altLang="zh-CN" b="1" dirty="0" smtClean="0"/>
              <a:t>这个</a:t>
            </a:r>
            <a:r>
              <a:rPr lang="zh-CN" altLang="zh-CN" b="1" dirty="0" smtClean="0"/>
              <a:t>方法依赖的组</a:t>
            </a:r>
            <a:r>
              <a:rPr lang="zh-CN" altLang="zh-CN" b="1" dirty="0" smtClean="0"/>
              <a:t>列表</a:t>
            </a:r>
            <a:endParaRPr lang="en-US" altLang="zh-CN" b="1" dirty="0" smtClean="0"/>
          </a:p>
          <a:p>
            <a:pPr>
              <a:buFont typeface="Wingdings" pitchFamily="2" charset="2"/>
              <a:buChar char="Ø"/>
            </a:pPr>
            <a:r>
              <a:rPr lang="en-US" altLang="zh-CN" b="1" dirty="0" smtClean="0"/>
              <a:t> </a:t>
            </a:r>
            <a:r>
              <a:rPr lang="en-US" altLang="zh-CN" b="1" dirty="0" err="1" smtClean="0"/>
              <a:t>dependsOnMethods</a:t>
            </a:r>
            <a:r>
              <a:rPr lang="en-US" altLang="zh-CN" b="1" dirty="0" smtClean="0"/>
              <a:t>    </a:t>
            </a:r>
          </a:p>
          <a:p>
            <a:pPr lvl="1"/>
            <a:r>
              <a:rPr lang="zh-CN" altLang="zh-CN" b="1" dirty="0" smtClean="0"/>
              <a:t>这个</a:t>
            </a:r>
            <a:r>
              <a:rPr lang="zh-CN" altLang="zh-CN" b="1" dirty="0" smtClean="0"/>
              <a:t>方法依赖的方法</a:t>
            </a:r>
            <a:r>
              <a:rPr lang="zh-CN" altLang="zh-CN" b="1" dirty="0" smtClean="0"/>
              <a:t>列表</a:t>
            </a:r>
            <a:endParaRPr lang="en-US" altLang="zh-CN" b="1" dirty="0" smtClean="0"/>
          </a:p>
          <a:p>
            <a:pPr>
              <a:buFont typeface="Wingdings" pitchFamily="2" charset="2"/>
              <a:buChar char="Ø"/>
            </a:pPr>
            <a:r>
              <a:rPr lang="en-US" altLang="zh-CN" b="1" dirty="0" smtClean="0"/>
              <a:t> </a:t>
            </a:r>
            <a:r>
              <a:rPr lang="en-US" altLang="zh-CN" b="1" dirty="0" smtClean="0"/>
              <a:t>enabled            </a:t>
            </a:r>
          </a:p>
          <a:p>
            <a:pPr lvl="1"/>
            <a:r>
              <a:rPr lang="zh-CN" altLang="zh-CN" b="1" dirty="0" smtClean="0"/>
              <a:t>这个</a:t>
            </a:r>
            <a:r>
              <a:rPr lang="zh-CN" altLang="zh-CN" b="1" dirty="0" smtClean="0"/>
              <a:t>类的方法是否</a:t>
            </a:r>
            <a:r>
              <a:rPr lang="zh-CN" altLang="zh-CN" b="1" dirty="0" smtClean="0"/>
              <a:t>激活</a:t>
            </a:r>
            <a:endParaRPr lang="en-US" altLang="zh-CN" b="1" dirty="0" smtClean="0"/>
          </a:p>
          <a:p>
            <a:pPr>
              <a:buFont typeface="Wingdings" pitchFamily="2" charset="2"/>
              <a:buChar char="Ø"/>
            </a:pPr>
            <a:r>
              <a:rPr lang="en-US" altLang="zh-CN" b="1" dirty="0" smtClean="0"/>
              <a:t> </a:t>
            </a:r>
            <a:r>
              <a:rPr lang="en-US" altLang="zh-CN" b="1" dirty="0" smtClean="0"/>
              <a:t>groups </a:t>
            </a:r>
          </a:p>
          <a:p>
            <a:pPr lvl="1"/>
            <a:r>
              <a:rPr lang="zh-CN" altLang="zh-CN" b="1" dirty="0" smtClean="0"/>
              <a:t>这个</a:t>
            </a:r>
            <a:r>
              <a:rPr lang="zh-CN" altLang="zh-CN" b="1" dirty="0" smtClean="0"/>
              <a:t>类或方法所属的分组</a:t>
            </a:r>
            <a:r>
              <a:rPr lang="zh-CN" altLang="zh-CN" b="1" dirty="0" smtClean="0"/>
              <a:t>列表</a:t>
            </a:r>
            <a:endParaRPr lang="en-US" altLang="zh-CN" b="1" dirty="0" smtClean="0"/>
          </a:p>
          <a:p>
            <a:pPr>
              <a:buFont typeface="Wingdings" pitchFamily="2" charset="2"/>
              <a:buChar char="Ø"/>
            </a:pPr>
            <a:r>
              <a:rPr lang="en-US" altLang="zh-CN" b="1" dirty="0" smtClean="0"/>
              <a:t> </a:t>
            </a:r>
            <a:r>
              <a:rPr lang="en-US" altLang="zh-CN" b="1" dirty="0" err="1" smtClean="0"/>
              <a:t>inheritGroups</a:t>
            </a:r>
            <a:endParaRPr lang="en-US" altLang="zh-CN" b="1" dirty="0" smtClean="0"/>
          </a:p>
          <a:p>
            <a:pPr lvl="1"/>
            <a:r>
              <a:rPr lang="zh-CN" altLang="zh-CN" b="1" dirty="0" smtClean="0"/>
              <a:t>如果</a:t>
            </a:r>
            <a:r>
              <a:rPr lang="zh-CN" altLang="zh-CN" b="1" dirty="0" smtClean="0"/>
              <a:t>设置为</a:t>
            </a:r>
            <a:r>
              <a:rPr lang="en-US" altLang="zh-CN" b="1" dirty="0" smtClean="0"/>
              <a:t>true</a:t>
            </a:r>
            <a:r>
              <a:rPr lang="zh-CN" altLang="zh-CN" b="1" dirty="0" smtClean="0"/>
              <a:t>，这个方法被属于在类级别被</a:t>
            </a:r>
            <a:r>
              <a:rPr lang="en-US" altLang="zh-CN" b="1" dirty="0" smtClean="0"/>
              <a:t>@Test annotation</a:t>
            </a:r>
            <a:r>
              <a:rPr lang="zh-CN" altLang="zh-CN" b="1" dirty="0" smtClean="0"/>
              <a:t>指定的组</a:t>
            </a:r>
            <a:endParaRPr lang="zh-CN" altLang="zh-CN" dirty="0" smtClean="0"/>
          </a:p>
          <a:p>
            <a:endParaRPr lang="zh-CN" altLang="zh-CN" dirty="0" smtClean="0"/>
          </a:p>
          <a:p>
            <a:endParaRPr lang="zh-CN" altLang="zh-CN" sz="1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TestNG</a:t>
            </a:r>
            <a:r>
              <a:rPr lang="zh-CN" altLang="en-US" dirty="0" smtClean="0"/>
              <a:t>的使用</a:t>
            </a:r>
            <a:r>
              <a:rPr lang="en-US" altLang="zh-CN" dirty="0" smtClean="0"/>
              <a:t>-</a:t>
            </a:r>
            <a:r>
              <a:rPr lang="en-US" altLang="zh-CN" b="1" dirty="0" smtClean="0"/>
              <a:t>Annotation</a:t>
            </a:r>
            <a:endParaRPr lang="zh-CN" altLang="en-US" dirty="0"/>
          </a:p>
        </p:txBody>
      </p:sp>
      <p:sp>
        <p:nvSpPr>
          <p:cNvPr id="3" name="矩形 2"/>
          <p:cNvSpPr/>
          <p:nvPr/>
        </p:nvSpPr>
        <p:spPr>
          <a:xfrm>
            <a:off x="467544" y="889844"/>
            <a:ext cx="7776864" cy="4801314"/>
          </a:xfrm>
          <a:prstGeom prst="rect">
            <a:avLst/>
          </a:prstGeom>
        </p:spPr>
        <p:txBody>
          <a:bodyPr wrap="square">
            <a:spAutoFit/>
          </a:bodyPr>
          <a:lstStyle/>
          <a:p>
            <a:r>
              <a:rPr lang="en-US" altLang="zh-CN" b="1" dirty="0" smtClean="0"/>
              <a:t>@</a:t>
            </a:r>
            <a:r>
              <a:rPr lang="en-US" altLang="zh-CN" b="1" dirty="0" err="1" smtClean="0"/>
              <a:t>DataProvider</a:t>
            </a:r>
            <a:r>
              <a:rPr lang="en-US" altLang="zh-CN" b="1" dirty="0" smtClean="0"/>
              <a:t>    </a:t>
            </a:r>
          </a:p>
          <a:p>
            <a:r>
              <a:rPr lang="en-US" altLang="zh-CN" b="1" dirty="0" smtClean="0"/>
              <a:t>	</a:t>
            </a:r>
            <a:r>
              <a:rPr lang="zh-CN" altLang="zh-CN" b="1" dirty="0" smtClean="0"/>
              <a:t>标记</a:t>
            </a:r>
            <a:r>
              <a:rPr lang="zh-CN" altLang="zh-CN" b="1" dirty="0" smtClean="0"/>
              <a:t>一个方法用于为测试方法提供数据</a:t>
            </a:r>
            <a:r>
              <a:rPr lang="zh-CN" altLang="zh-CN" b="1" dirty="0" smtClean="0"/>
              <a:t>。</a:t>
            </a:r>
            <a:endParaRPr lang="en-US" altLang="zh-CN" dirty="0" smtClean="0"/>
          </a:p>
          <a:p>
            <a:r>
              <a:rPr lang="en-US" altLang="zh-CN" b="1" dirty="0" smtClean="0"/>
              <a:t>	</a:t>
            </a:r>
            <a:r>
              <a:rPr lang="zh-CN" altLang="zh-CN" b="1" dirty="0" smtClean="0"/>
              <a:t>被</a:t>
            </a:r>
            <a:r>
              <a:rPr lang="zh-CN" altLang="zh-CN" b="1" dirty="0" smtClean="0"/>
              <a:t>注释的方法必须返回</a:t>
            </a:r>
            <a:r>
              <a:rPr lang="en-US" altLang="zh-CN" b="1" dirty="0" smtClean="0"/>
              <a:t>Object[][], </a:t>
            </a:r>
            <a:r>
              <a:rPr lang="zh-CN" altLang="zh-CN" b="1" dirty="0" smtClean="0"/>
              <a:t>其中每个</a:t>
            </a:r>
            <a:r>
              <a:rPr lang="en-US" altLang="zh-CN" b="1" dirty="0" smtClean="0"/>
              <a:t>Object[]</a:t>
            </a:r>
            <a:r>
              <a:rPr lang="zh-CN" altLang="zh-CN" b="1" dirty="0" smtClean="0"/>
              <a:t>可以指派为这个测试方法的参数列表</a:t>
            </a:r>
            <a:r>
              <a:rPr lang="zh-CN" altLang="zh-CN" b="1" dirty="0" smtClean="0"/>
              <a:t>。</a:t>
            </a:r>
            <a:endParaRPr lang="en-US" altLang="zh-CN" dirty="0" smtClean="0"/>
          </a:p>
          <a:p>
            <a:r>
              <a:rPr lang="en-US" altLang="zh-CN" b="1" dirty="0" smtClean="0"/>
              <a:t>	</a:t>
            </a:r>
            <a:r>
              <a:rPr lang="zh-CN" altLang="zh-CN" b="1" dirty="0" smtClean="0"/>
              <a:t>从</a:t>
            </a:r>
            <a:r>
              <a:rPr lang="zh-CN" altLang="zh-CN" b="1" dirty="0" smtClean="0"/>
              <a:t>这个</a:t>
            </a:r>
            <a:r>
              <a:rPr lang="en-US" altLang="zh-CN" b="1" dirty="0" err="1" smtClean="0"/>
              <a:t>DataProvider</a:t>
            </a:r>
            <a:r>
              <a:rPr lang="zh-CN" altLang="zh-CN" b="1" dirty="0" smtClean="0"/>
              <a:t>接收数据</a:t>
            </a:r>
            <a:r>
              <a:rPr lang="en-US" altLang="zh-CN" b="1" dirty="0" smtClean="0"/>
              <a:t>@Test</a:t>
            </a:r>
            <a:r>
              <a:rPr lang="zh-CN" altLang="zh-CN" b="1" dirty="0" smtClean="0"/>
              <a:t>方法需要使用一个和当前注释相同名称的</a:t>
            </a:r>
            <a:r>
              <a:rPr lang="en-US" altLang="zh-CN" b="1" dirty="0" err="1" smtClean="0"/>
              <a:t>dataProvider</a:t>
            </a:r>
            <a:r>
              <a:rPr lang="zh-CN" altLang="zh-CN" b="1" dirty="0" smtClean="0"/>
              <a:t>名称</a:t>
            </a:r>
            <a:endParaRPr lang="zh-CN" altLang="zh-CN" dirty="0" smtClean="0"/>
          </a:p>
          <a:p>
            <a:r>
              <a:rPr lang="zh-CN" altLang="en-US" b="1" dirty="0" smtClean="0"/>
              <a:t>属性：</a:t>
            </a:r>
            <a:r>
              <a:rPr lang="en-US" altLang="zh-CN" b="1" dirty="0" smtClean="0"/>
              <a:t>name         </a:t>
            </a:r>
          </a:p>
          <a:p>
            <a:r>
              <a:rPr lang="en-US" altLang="zh-CN" b="1" dirty="0" smtClean="0"/>
              <a:t>	</a:t>
            </a:r>
            <a:r>
              <a:rPr lang="zh-CN" altLang="zh-CN" b="1" dirty="0" smtClean="0"/>
              <a:t>这个</a:t>
            </a:r>
            <a:r>
              <a:rPr lang="en-US" altLang="zh-CN" b="1" dirty="0" err="1" smtClean="0"/>
              <a:t>DataProvider</a:t>
            </a:r>
            <a:r>
              <a:rPr lang="zh-CN" altLang="zh-CN" b="1" dirty="0" smtClean="0"/>
              <a:t>的名称</a:t>
            </a:r>
            <a:endParaRPr lang="zh-CN" altLang="zh-CN" dirty="0" smtClean="0"/>
          </a:p>
          <a:p>
            <a:r>
              <a:rPr lang="en-US" altLang="zh-CN" b="1" dirty="0" smtClean="0"/>
              <a:t> </a:t>
            </a:r>
            <a:endParaRPr lang="zh-CN" altLang="zh-CN" dirty="0" smtClean="0"/>
          </a:p>
          <a:p>
            <a:r>
              <a:rPr lang="en-US" altLang="zh-CN" b="1" dirty="0" smtClean="0"/>
              <a:t>@Factory    </a:t>
            </a:r>
            <a:endParaRPr lang="en-US" altLang="zh-CN" b="1" dirty="0" smtClean="0"/>
          </a:p>
          <a:p>
            <a:r>
              <a:rPr lang="en-US" altLang="zh-CN" b="1" dirty="0" smtClean="0"/>
              <a:t>	</a:t>
            </a:r>
            <a:r>
              <a:rPr lang="zh-CN" altLang="zh-CN" b="1" dirty="0" smtClean="0"/>
              <a:t>标记</a:t>
            </a:r>
            <a:r>
              <a:rPr lang="zh-CN" altLang="zh-CN" b="1" dirty="0" smtClean="0"/>
              <a:t>方法作为一个返回对象的工厂，这些对象将被</a:t>
            </a:r>
            <a:r>
              <a:rPr lang="en-US" altLang="zh-CN" b="1" dirty="0" err="1" smtClean="0"/>
              <a:t>TestNG</a:t>
            </a:r>
            <a:r>
              <a:rPr lang="zh-CN" altLang="zh-CN" b="1" dirty="0" smtClean="0"/>
              <a:t>用于作为测试类。这个方法必须返回</a:t>
            </a:r>
            <a:r>
              <a:rPr lang="en-US" altLang="zh-CN" b="1" dirty="0" smtClean="0"/>
              <a:t>Object[]</a:t>
            </a:r>
            <a:endParaRPr lang="zh-CN" altLang="zh-CN" dirty="0" smtClean="0"/>
          </a:p>
          <a:p>
            <a:r>
              <a:rPr lang="en-US" altLang="zh-CN" b="1" dirty="0" smtClean="0"/>
              <a:t> </a:t>
            </a:r>
            <a:endParaRPr lang="zh-CN" altLang="zh-CN" dirty="0" smtClean="0"/>
          </a:p>
          <a:p>
            <a:r>
              <a:rPr lang="en-US" altLang="zh-CN" b="1" dirty="0" smtClean="0"/>
              <a:t>@Parameters    </a:t>
            </a:r>
            <a:endParaRPr lang="en-US" altLang="zh-CN" b="1" dirty="0" smtClean="0"/>
          </a:p>
          <a:p>
            <a:r>
              <a:rPr lang="en-US" altLang="zh-CN" b="1" dirty="0" smtClean="0"/>
              <a:t>	</a:t>
            </a:r>
            <a:r>
              <a:rPr lang="zh-CN" altLang="zh-CN" b="1" dirty="0" smtClean="0"/>
              <a:t>描述</a:t>
            </a:r>
            <a:r>
              <a:rPr lang="zh-CN" altLang="zh-CN" b="1" dirty="0" smtClean="0"/>
              <a:t>如何传递参数给</a:t>
            </a:r>
            <a:r>
              <a:rPr lang="en-US" altLang="zh-CN" b="1" dirty="0" smtClean="0"/>
              <a:t>@Test</a:t>
            </a:r>
            <a:r>
              <a:rPr lang="zh-CN" altLang="zh-CN" b="1" dirty="0" smtClean="0"/>
              <a:t>方法</a:t>
            </a:r>
            <a:endParaRPr lang="zh-CN" altLang="zh-CN" dirty="0" smtClean="0"/>
          </a:p>
          <a:p>
            <a:r>
              <a:rPr lang="zh-CN" altLang="en-US" b="1" dirty="0" smtClean="0"/>
              <a:t>属性：</a:t>
            </a:r>
            <a:r>
              <a:rPr lang="en-US" altLang="zh-CN" b="1" dirty="0" smtClean="0"/>
              <a:t>v</a:t>
            </a:r>
            <a:r>
              <a:rPr lang="en-US" altLang="zh-CN" b="1" dirty="0" smtClean="0"/>
              <a:t>alue    </a:t>
            </a:r>
          </a:p>
          <a:p>
            <a:r>
              <a:rPr lang="en-US" altLang="zh-CN" b="1" dirty="0" smtClean="0"/>
              <a:t>	</a:t>
            </a:r>
            <a:r>
              <a:rPr lang="zh-CN" altLang="zh-CN" b="1" dirty="0" smtClean="0"/>
              <a:t>用于</a:t>
            </a:r>
            <a:r>
              <a:rPr lang="zh-CN" altLang="zh-CN" b="1" dirty="0" smtClean="0"/>
              <a:t>填充这个方法的参数的变量列表</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9525" y="0"/>
            <a:ext cx="314325" cy="6858000"/>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1268" name="组合 10"/>
          <p:cNvGrpSpPr>
            <a:grpSpLocks/>
          </p:cNvGrpSpPr>
          <p:nvPr/>
        </p:nvGrpSpPr>
        <p:grpSpPr bwMode="auto">
          <a:xfrm>
            <a:off x="1295400" y="1524000"/>
            <a:ext cx="7016750" cy="660400"/>
            <a:chOff x="1295400" y="1295400"/>
            <a:chExt cx="7016750" cy="660400"/>
          </a:xfrm>
        </p:grpSpPr>
        <p:sp>
          <p:nvSpPr>
            <p:cNvPr id="2" name="圆角矩形 1"/>
            <p:cNvSpPr/>
            <p:nvPr/>
          </p:nvSpPr>
          <p:spPr bwMode="auto">
            <a:xfrm>
              <a:off x="1295400" y="1319213"/>
              <a:ext cx="612775" cy="612775"/>
            </a:xfrm>
            <a:prstGeom prst="roundRect">
              <a:avLst/>
            </a:prstGeom>
            <a:solidFill>
              <a:schemeClr val="bg1">
                <a:lumMod val="95000"/>
              </a:schemeClr>
            </a:solidFill>
            <a:ln w="12700">
              <a:solidFill>
                <a:srgbClr val="E6001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微软雅黑" pitchFamily="34" charset="-122"/>
              </a:endParaRPr>
            </a:p>
          </p:txBody>
        </p:sp>
        <p:sp>
          <p:nvSpPr>
            <p:cNvPr id="20" name="矩形 19"/>
            <p:cNvSpPr/>
            <p:nvPr/>
          </p:nvSpPr>
          <p:spPr bwMode="auto">
            <a:xfrm>
              <a:off x="2001838" y="1295400"/>
              <a:ext cx="6310312" cy="660400"/>
            </a:xfrm>
            <a:prstGeom prst="rect">
              <a:avLst/>
            </a:prstGeom>
            <a:solidFill>
              <a:schemeClr val="bg1">
                <a:lumMod val="9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defTabSz="800100">
                <a:lnSpc>
                  <a:spcPct val="150000"/>
                </a:lnSpc>
                <a:spcAft>
                  <a:spcPct val="35000"/>
                </a:spcAft>
                <a:defRPr/>
              </a:pPr>
              <a:r>
                <a:rPr lang="en-US" altLang="zh-CN" sz="1600" dirty="0" smtClean="0">
                  <a:solidFill>
                    <a:srgbClr val="E60012"/>
                  </a:solidFill>
                  <a:latin typeface="微软雅黑" pitchFamily="34" charset="-122"/>
                </a:rPr>
                <a:t>UAT/</a:t>
              </a:r>
              <a:r>
                <a:rPr lang="en-US" altLang="zh-CN" sz="1600" dirty="0" err="1" smtClean="0">
                  <a:solidFill>
                    <a:srgbClr val="E60012"/>
                  </a:solidFill>
                  <a:latin typeface="微软雅黑" pitchFamily="34" charset="-122"/>
                </a:rPr>
                <a:t>TestNG</a:t>
              </a:r>
              <a:r>
                <a:rPr lang="zh-CN" altLang="en-US" sz="1600" dirty="0" smtClean="0">
                  <a:solidFill>
                    <a:srgbClr val="E60012"/>
                  </a:solidFill>
                  <a:latin typeface="微软雅黑" pitchFamily="34" charset="-122"/>
                </a:rPr>
                <a:t>简介</a:t>
              </a:r>
              <a:endParaRPr lang="zh-CN" altLang="en-US" sz="1600" dirty="0">
                <a:solidFill>
                  <a:srgbClr val="E60012"/>
                </a:solidFill>
                <a:latin typeface="微软雅黑" pitchFamily="34" charset="-122"/>
              </a:endParaRPr>
            </a:p>
          </p:txBody>
        </p:sp>
        <p:sp>
          <p:nvSpPr>
            <p:cNvPr id="18" name="TextBox 17"/>
            <p:cNvSpPr txBox="1"/>
            <p:nvPr/>
          </p:nvSpPr>
          <p:spPr bwMode="auto">
            <a:xfrm>
              <a:off x="1409700" y="1363663"/>
              <a:ext cx="384175" cy="523875"/>
            </a:xfrm>
            <a:prstGeom prst="rect">
              <a:avLst/>
            </a:prstGeom>
            <a:noFill/>
          </p:spPr>
          <p:txBody>
            <a:bodyPr wrap="none">
              <a:spAutoFit/>
            </a:bodyPr>
            <a:lstStyle/>
            <a:p>
              <a:pPr>
                <a:defRPr/>
              </a:pPr>
              <a:r>
                <a:rPr lang="en-US" altLang="zh-CN" sz="2800" dirty="0">
                  <a:solidFill>
                    <a:schemeClr val="tx1">
                      <a:lumMod val="50000"/>
                      <a:lumOff val="50000"/>
                    </a:schemeClr>
                  </a:solidFill>
                  <a:latin typeface="Arial" pitchFamily="34" charset="0"/>
                  <a:ea typeface="微软雅黑" pitchFamily="34" charset="-122"/>
                  <a:cs typeface="Arial" pitchFamily="34" charset="0"/>
                </a:rPr>
                <a:t>1</a:t>
              </a:r>
              <a:endParaRPr lang="zh-CN" altLang="en-US" sz="2800" dirty="0">
                <a:solidFill>
                  <a:schemeClr val="tx1">
                    <a:lumMod val="50000"/>
                    <a:lumOff val="50000"/>
                  </a:schemeClr>
                </a:solidFill>
                <a:latin typeface="Arial" pitchFamily="34" charset="0"/>
                <a:ea typeface="微软雅黑" pitchFamily="34" charset="-122"/>
                <a:cs typeface="Arial" pitchFamily="34" charset="0"/>
              </a:endParaRPr>
            </a:p>
          </p:txBody>
        </p:sp>
      </p:grpSp>
      <p:grpSp>
        <p:nvGrpSpPr>
          <p:cNvPr id="11269" name="组合 8"/>
          <p:cNvGrpSpPr>
            <a:grpSpLocks/>
          </p:cNvGrpSpPr>
          <p:nvPr/>
        </p:nvGrpSpPr>
        <p:grpSpPr bwMode="auto">
          <a:xfrm>
            <a:off x="1295400" y="2408560"/>
            <a:ext cx="7016750" cy="660400"/>
            <a:chOff x="1295400" y="2239963"/>
            <a:chExt cx="7016750" cy="660400"/>
          </a:xfrm>
        </p:grpSpPr>
        <p:sp>
          <p:nvSpPr>
            <p:cNvPr id="21" name="圆角矩形 20"/>
            <p:cNvSpPr/>
            <p:nvPr/>
          </p:nvSpPr>
          <p:spPr bwMode="auto">
            <a:xfrm>
              <a:off x="1295400" y="2263776"/>
              <a:ext cx="612775" cy="612775"/>
            </a:xfrm>
            <a:prstGeom prst="roundRect">
              <a:avLst/>
            </a:prstGeom>
            <a:solidFill>
              <a:schemeClr val="bg1">
                <a:lumMod val="95000"/>
              </a:schemeClr>
            </a:solidFill>
            <a:ln w="12700">
              <a:solidFill>
                <a:srgbClr val="E6001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微软雅黑" pitchFamily="34" charset="-122"/>
              </a:endParaRPr>
            </a:p>
          </p:txBody>
        </p:sp>
        <p:sp>
          <p:nvSpPr>
            <p:cNvPr id="25" name="矩形 24"/>
            <p:cNvSpPr/>
            <p:nvPr/>
          </p:nvSpPr>
          <p:spPr bwMode="auto">
            <a:xfrm>
              <a:off x="2001838" y="2239963"/>
              <a:ext cx="6310312" cy="660400"/>
            </a:xfrm>
            <a:prstGeom prst="rect">
              <a:avLst/>
            </a:prstGeom>
            <a:solidFill>
              <a:schemeClr val="bg1">
                <a:lumMod val="9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defTabSz="800100">
                <a:lnSpc>
                  <a:spcPct val="150000"/>
                </a:lnSpc>
                <a:spcAft>
                  <a:spcPct val="35000"/>
                </a:spcAft>
                <a:defRPr/>
              </a:pPr>
              <a:r>
                <a:rPr lang="zh-CN" altLang="en-US" sz="1600" dirty="0" smtClean="0">
                  <a:solidFill>
                    <a:srgbClr val="E60012"/>
                  </a:solidFill>
                  <a:latin typeface="微软雅黑" pitchFamily="34" charset="-122"/>
                </a:rPr>
                <a:t>单元测试的必要性</a:t>
              </a:r>
              <a:endParaRPr lang="zh-CN" altLang="en-US" sz="1600" dirty="0">
                <a:solidFill>
                  <a:srgbClr val="E60012"/>
                </a:solidFill>
                <a:latin typeface="微软雅黑" pitchFamily="34" charset="-122"/>
              </a:endParaRPr>
            </a:p>
          </p:txBody>
        </p:sp>
        <p:sp>
          <p:nvSpPr>
            <p:cNvPr id="23" name="TextBox 22"/>
            <p:cNvSpPr txBox="1"/>
            <p:nvPr/>
          </p:nvSpPr>
          <p:spPr bwMode="auto">
            <a:xfrm>
              <a:off x="1409700" y="2308226"/>
              <a:ext cx="384175" cy="523875"/>
            </a:xfrm>
            <a:prstGeom prst="rect">
              <a:avLst/>
            </a:prstGeom>
            <a:noFill/>
          </p:spPr>
          <p:txBody>
            <a:bodyPr wrap="none">
              <a:spAutoFit/>
            </a:bodyPr>
            <a:lstStyle/>
            <a:p>
              <a:pPr>
                <a:defRPr/>
              </a:pPr>
              <a:r>
                <a:rPr lang="en-US" altLang="zh-CN" sz="2800" dirty="0">
                  <a:solidFill>
                    <a:schemeClr val="tx1">
                      <a:lumMod val="50000"/>
                      <a:lumOff val="50000"/>
                    </a:schemeClr>
                  </a:solidFill>
                  <a:latin typeface="Arial" pitchFamily="34" charset="0"/>
                  <a:ea typeface="微软雅黑" pitchFamily="34" charset="-122"/>
                  <a:cs typeface="Arial" pitchFamily="34" charset="0"/>
                </a:rPr>
                <a:t>2</a:t>
              </a:r>
              <a:endParaRPr lang="zh-CN" altLang="en-US" sz="2800" dirty="0">
                <a:solidFill>
                  <a:schemeClr val="tx1">
                    <a:lumMod val="50000"/>
                    <a:lumOff val="50000"/>
                  </a:schemeClr>
                </a:solidFill>
                <a:latin typeface="Arial" pitchFamily="34" charset="0"/>
                <a:ea typeface="微软雅黑" pitchFamily="34" charset="-122"/>
                <a:cs typeface="Arial" pitchFamily="34" charset="0"/>
              </a:endParaRPr>
            </a:p>
          </p:txBody>
        </p:sp>
      </p:grpSp>
      <p:grpSp>
        <p:nvGrpSpPr>
          <p:cNvPr id="13" name="组合 8"/>
          <p:cNvGrpSpPr>
            <a:grpSpLocks/>
          </p:cNvGrpSpPr>
          <p:nvPr/>
        </p:nvGrpSpPr>
        <p:grpSpPr bwMode="auto">
          <a:xfrm>
            <a:off x="1299666" y="3272656"/>
            <a:ext cx="7016750" cy="660400"/>
            <a:chOff x="1295400" y="2239963"/>
            <a:chExt cx="7016750" cy="660400"/>
          </a:xfrm>
        </p:grpSpPr>
        <p:sp>
          <p:nvSpPr>
            <p:cNvPr id="14" name="圆角矩形 13"/>
            <p:cNvSpPr/>
            <p:nvPr/>
          </p:nvSpPr>
          <p:spPr bwMode="auto">
            <a:xfrm>
              <a:off x="1295400" y="2263776"/>
              <a:ext cx="612775" cy="612775"/>
            </a:xfrm>
            <a:prstGeom prst="roundRect">
              <a:avLst/>
            </a:prstGeom>
            <a:solidFill>
              <a:schemeClr val="bg1">
                <a:lumMod val="95000"/>
              </a:schemeClr>
            </a:solidFill>
            <a:ln w="12700">
              <a:solidFill>
                <a:srgbClr val="E6001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微软雅黑" pitchFamily="34" charset="-122"/>
              </a:endParaRPr>
            </a:p>
          </p:txBody>
        </p:sp>
        <p:sp>
          <p:nvSpPr>
            <p:cNvPr id="16" name="矩形 15"/>
            <p:cNvSpPr/>
            <p:nvPr/>
          </p:nvSpPr>
          <p:spPr bwMode="auto">
            <a:xfrm>
              <a:off x="2001838" y="2239963"/>
              <a:ext cx="6310312" cy="660400"/>
            </a:xfrm>
            <a:prstGeom prst="rect">
              <a:avLst/>
            </a:prstGeom>
            <a:solidFill>
              <a:schemeClr val="bg1">
                <a:lumMod val="9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defTabSz="800100">
                <a:lnSpc>
                  <a:spcPct val="150000"/>
                </a:lnSpc>
                <a:spcAft>
                  <a:spcPct val="35000"/>
                </a:spcAft>
                <a:defRPr/>
              </a:pPr>
              <a:r>
                <a:rPr lang="en-US" altLang="zh-CN" sz="1600" dirty="0" smtClean="0">
                  <a:solidFill>
                    <a:srgbClr val="E60012"/>
                  </a:solidFill>
                  <a:latin typeface="微软雅黑" pitchFamily="34" charset="-122"/>
                </a:rPr>
                <a:t>Module Project</a:t>
              </a:r>
              <a:r>
                <a:rPr lang="zh-CN" altLang="en-US" sz="1600" dirty="0" smtClean="0">
                  <a:solidFill>
                    <a:srgbClr val="E60012"/>
                  </a:solidFill>
                  <a:latin typeface="微软雅黑" pitchFamily="34" charset="-122"/>
                </a:rPr>
                <a:t>的结构</a:t>
              </a:r>
              <a:endParaRPr lang="zh-CN" altLang="en-US" sz="1600" dirty="0">
                <a:solidFill>
                  <a:srgbClr val="E60012"/>
                </a:solidFill>
                <a:latin typeface="微软雅黑" pitchFamily="34" charset="-122"/>
              </a:endParaRPr>
            </a:p>
          </p:txBody>
        </p:sp>
        <p:sp>
          <p:nvSpPr>
            <p:cNvPr id="17" name="TextBox 16"/>
            <p:cNvSpPr txBox="1"/>
            <p:nvPr/>
          </p:nvSpPr>
          <p:spPr bwMode="auto">
            <a:xfrm>
              <a:off x="1409700" y="2308226"/>
              <a:ext cx="385042" cy="523220"/>
            </a:xfrm>
            <a:prstGeom prst="rect">
              <a:avLst/>
            </a:prstGeom>
            <a:noFill/>
          </p:spPr>
          <p:txBody>
            <a:bodyPr wrap="none">
              <a:spAutoFit/>
            </a:bodyPr>
            <a:lstStyle/>
            <a:p>
              <a:pPr>
                <a:defRPr/>
              </a:pPr>
              <a:r>
                <a:rPr lang="en-US" altLang="zh-CN" sz="2800" dirty="0" smtClean="0">
                  <a:solidFill>
                    <a:schemeClr val="tx1">
                      <a:lumMod val="50000"/>
                      <a:lumOff val="50000"/>
                    </a:schemeClr>
                  </a:solidFill>
                  <a:latin typeface="Arial" pitchFamily="34" charset="0"/>
                  <a:ea typeface="微软雅黑" pitchFamily="34" charset="-122"/>
                  <a:cs typeface="Arial" pitchFamily="34" charset="0"/>
                </a:rPr>
                <a:t>3</a:t>
              </a:r>
              <a:endParaRPr lang="zh-CN" altLang="en-US" sz="2800" dirty="0">
                <a:solidFill>
                  <a:schemeClr val="tx1">
                    <a:lumMod val="50000"/>
                    <a:lumOff val="50000"/>
                  </a:schemeClr>
                </a:solidFill>
                <a:latin typeface="Arial" pitchFamily="34" charset="0"/>
                <a:ea typeface="微软雅黑" pitchFamily="34" charset="-122"/>
                <a:cs typeface="Arial" pitchFamily="34" charset="0"/>
              </a:endParaRPr>
            </a:p>
          </p:txBody>
        </p:sp>
      </p:grpSp>
      <p:grpSp>
        <p:nvGrpSpPr>
          <p:cNvPr id="19" name="组合 8"/>
          <p:cNvGrpSpPr>
            <a:grpSpLocks/>
          </p:cNvGrpSpPr>
          <p:nvPr/>
        </p:nvGrpSpPr>
        <p:grpSpPr bwMode="auto">
          <a:xfrm>
            <a:off x="1299666" y="4136752"/>
            <a:ext cx="7016750" cy="660400"/>
            <a:chOff x="1295400" y="2239963"/>
            <a:chExt cx="7016750" cy="660400"/>
          </a:xfrm>
        </p:grpSpPr>
        <p:sp>
          <p:nvSpPr>
            <p:cNvPr id="22" name="圆角矩形 21"/>
            <p:cNvSpPr/>
            <p:nvPr/>
          </p:nvSpPr>
          <p:spPr bwMode="auto">
            <a:xfrm>
              <a:off x="1295400" y="2263776"/>
              <a:ext cx="612775" cy="612775"/>
            </a:xfrm>
            <a:prstGeom prst="roundRect">
              <a:avLst/>
            </a:prstGeom>
            <a:solidFill>
              <a:schemeClr val="bg1">
                <a:lumMod val="95000"/>
              </a:schemeClr>
            </a:solidFill>
            <a:ln w="12700">
              <a:solidFill>
                <a:srgbClr val="E6001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微软雅黑" pitchFamily="34" charset="-122"/>
              </a:endParaRPr>
            </a:p>
          </p:txBody>
        </p:sp>
        <p:sp>
          <p:nvSpPr>
            <p:cNvPr id="24" name="矩形 23"/>
            <p:cNvSpPr/>
            <p:nvPr/>
          </p:nvSpPr>
          <p:spPr bwMode="auto">
            <a:xfrm>
              <a:off x="2001838" y="2239963"/>
              <a:ext cx="6310312" cy="660400"/>
            </a:xfrm>
            <a:prstGeom prst="rect">
              <a:avLst/>
            </a:prstGeom>
            <a:solidFill>
              <a:schemeClr val="bg1">
                <a:lumMod val="9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defTabSz="800100">
                <a:lnSpc>
                  <a:spcPct val="150000"/>
                </a:lnSpc>
                <a:spcAft>
                  <a:spcPct val="35000"/>
                </a:spcAft>
                <a:defRPr/>
              </a:pPr>
              <a:r>
                <a:rPr lang="en-US" altLang="zh-CN" sz="1600" dirty="0" smtClean="0">
                  <a:solidFill>
                    <a:srgbClr val="E60012"/>
                  </a:solidFill>
                  <a:latin typeface="微软雅黑" pitchFamily="34" charset="-122"/>
                </a:rPr>
                <a:t>UAT/</a:t>
              </a:r>
              <a:r>
                <a:rPr lang="en-US" altLang="zh-CN" sz="1600" dirty="0" err="1" smtClean="0">
                  <a:solidFill>
                    <a:srgbClr val="E60012"/>
                  </a:solidFill>
                  <a:latin typeface="微软雅黑" pitchFamily="34" charset="-122"/>
                </a:rPr>
                <a:t>TestNG</a:t>
              </a:r>
              <a:r>
                <a:rPr lang="zh-CN" altLang="en-US" sz="1600" dirty="0" smtClean="0">
                  <a:solidFill>
                    <a:srgbClr val="E60012"/>
                  </a:solidFill>
                  <a:latin typeface="微软雅黑" pitchFamily="34" charset="-122"/>
                </a:rPr>
                <a:t>使用</a:t>
              </a:r>
              <a:r>
                <a:rPr lang="zh-CN" altLang="en-US" sz="1600" dirty="0" smtClean="0">
                  <a:solidFill>
                    <a:srgbClr val="E60012"/>
                  </a:solidFill>
                  <a:latin typeface="微软雅黑" pitchFamily="34" charset="-122"/>
                </a:rPr>
                <a:t>方法</a:t>
              </a:r>
            </a:p>
          </p:txBody>
        </p:sp>
        <p:sp>
          <p:nvSpPr>
            <p:cNvPr id="26" name="TextBox 25"/>
            <p:cNvSpPr txBox="1"/>
            <p:nvPr/>
          </p:nvSpPr>
          <p:spPr bwMode="auto">
            <a:xfrm>
              <a:off x="1409700" y="2308226"/>
              <a:ext cx="385042" cy="523220"/>
            </a:xfrm>
            <a:prstGeom prst="rect">
              <a:avLst/>
            </a:prstGeom>
            <a:noFill/>
          </p:spPr>
          <p:txBody>
            <a:bodyPr wrap="none">
              <a:spAutoFit/>
            </a:bodyPr>
            <a:lstStyle/>
            <a:p>
              <a:pPr>
                <a:defRPr/>
              </a:pPr>
              <a:r>
                <a:rPr lang="en-US" altLang="zh-CN" sz="2800" dirty="0" smtClean="0">
                  <a:solidFill>
                    <a:schemeClr val="tx1">
                      <a:lumMod val="50000"/>
                      <a:lumOff val="50000"/>
                    </a:schemeClr>
                  </a:solidFill>
                  <a:latin typeface="Arial" pitchFamily="34" charset="0"/>
                  <a:ea typeface="微软雅黑" pitchFamily="34" charset="-122"/>
                  <a:cs typeface="Arial" pitchFamily="34" charset="0"/>
                </a:rPr>
                <a:t>4</a:t>
              </a:r>
              <a:endParaRPr lang="zh-CN" altLang="en-US" sz="2800" dirty="0">
                <a:solidFill>
                  <a:schemeClr val="tx1">
                    <a:lumMod val="50000"/>
                    <a:lumOff val="50000"/>
                  </a:schemeClr>
                </a:solidFill>
                <a:latin typeface="Arial" pitchFamily="34" charset="0"/>
                <a:ea typeface="微软雅黑" pitchFamily="34" charset="-122"/>
                <a:cs typeface="Arial" pitchFamily="34" charset="0"/>
              </a:endParaRPr>
            </a:p>
          </p:txBody>
        </p:sp>
      </p:grpSp>
      <p:grpSp>
        <p:nvGrpSpPr>
          <p:cNvPr id="27" name="组合 8"/>
          <p:cNvGrpSpPr>
            <a:grpSpLocks/>
          </p:cNvGrpSpPr>
          <p:nvPr/>
        </p:nvGrpSpPr>
        <p:grpSpPr bwMode="auto">
          <a:xfrm>
            <a:off x="1299666" y="5000848"/>
            <a:ext cx="7016750" cy="660400"/>
            <a:chOff x="1295400" y="2239963"/>
            <a:chExt cx="7016750" cy="660400"/>
          </a:xfrm>
        </p:grpSpPr>
        <p:sp>
          <p:nvSpPr>
            <p:cNvPr id="28" name="圆角矩形 27"/>
            <p:cNvSpPr/>
            <p:nvPr/>
          </p:nvSpPr>
          <p:spPr bwMode="auto">
            <a:xfrm>
              <a:off x="1295400" y="2263776"/>
              <a:ext cx="612775" cy="612775"/>
            </a:xfrm>
            <a:prstGeom prst="roundRect">
              <a:avLst/>
            </a:prstGeom>
            <a:solidFill>
              <a:schemeClr val="bg1">
                <a:lumMod val="95000"/>
              </a:schemeClr>
            </a:solidFill>
            <a:ln w="12700">
              <a:solidFill>
                <a:srgbClr val="E6001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latin typeface="微软雅黑" pitchFamily="34" charset="-122"/>
              </a:endParaRPr>
            </a:p>
          </p:txBody>
        </p:sp>
        <p:sp>
          <p:nvSpPr>
            <p:cNvPr id="29" name="矩形 28"/>
            <p:cNvSpPr/>
            <p:nvPr/>
          </p:nvSpPr>
          <p:spPr bwMode="auto">
            <a:xfrm>
              <a:off x="2001838" y="2239963"/>
              <a:ext cx="6310312" cy="660400"/>
            </a:xfrm>
            <a:prstGeom prst="rect">
              <a:avLst/>
            </a:prstGeom>
            <a:solidFill>
              <a:schemeClr val="bg1">
                <a:lumMod val="9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defTabSz="800100">
                <a:lnSpc>
                  <a:spcPct val="150000"/>
                </a:lnSpc>
                <a:spcAft>
                  <a:spcPct val="35000"/>
                </a:spcAft>
                <a:defRPr/>
              </a:pPr>
              <a:r>
                <a:rPr lang="zh-CN" altLang="en-US" sz="1600" dirty="0" smtClean="0">
                  <a:solidFill>
                    <a:srgbClr val="E60012"/>
                  </a:solidFill>
                  <a:latin typeface="微软雅黑" pitchFamily="34" charset="-122"/>
                </a:rPr>
                <a:t>最佳实践</a:t>
              </a:r>
              <a:endParaRPr lang="zh-CN" altLang="en-US" sz="1600" dirty="0">
                <a:solidFill>
                  <a:srgbClr val="E60012"/>
                </a:solidFill>
                <a:latin typeface="微软雅黑" pitchFamily="34" charset="-122"/>
              </a:endParaRPr>
            </a:p>
          </p:txBody>
        </p:sp>
        <p:sp>
          <p:nvSpPr>
            <p:cNvPr id="30" name="TextBox 29"/>
            <p:cNvSpPr txBox="1"/>
            <p:nvPr/>
          </p:nvSpPr>
          <p:spPr bwMode="auto">
            <a:xfrm>
              <a:off x="1409700" y="2308226"/>
              <a:ext cx="385042" cy="523220"/>
            </a:xfrm>
            <a:prstGeom prst="rect">
              <a:avLst/>
            </a:prstGeom>
            <a:noFill/>
          </p:spPr>
          <p:txBody>
            <a:bodyPr wrap="none">
              <a:spAutoFit/>
            </a:bodyPr>
            <a:lstStyle/>
            <a:p>
              <a:pPr>
                <a:defRPr/>
              </a:pPr>
              <a:r>
                <a:rPr lang="en-US" altLang="zh-CN" sz="2800" dirty="0" smtClean="0">
                  <a:solidFill>
                    <a:schemeClr val="tx1">
                      <a:lumMod val="50000"/>
                      <a:lumOff val="50000"/>
                    </a:schemeClr>
                  </a:solidFill>
                  <a:latin typeface="Arial" pitchFamily="34" charset="0"/>
                  <a:ea typeface="微软雅黑" pitchFamily="34" charset="-122"/>
                  <a:cs typeface="Arial" pitchFamily="34" charset="0"/>
                </a:rPr>
                <a:t>5</a:t>
              </a:r>
              <a:endParaRPr lang="zh-CN" altLang="en-US" sz="2800" dirty="0">
                <a:solidFill>
                  <a:schemeClr val="tx1">
                    <a:lumMod val="50000"/>
                    <a:lumOff val="50000"/>
                  </a:schemeClr>
                </a:solidFill>
                <a:latin typeface="Arial" pitchFamily="34" charset="0"/>
                <a:ea typeface="微软雅黑" pitchFamily="34" charset="-122"/>
                <a:cs typeface="Arial" pitchFamily="34" charset="0"/>
              </a:endParaRPr>
            </a:p>
          </p:txBody>
        </p:sp>
      </p:grpSp>
    </p:spTree>
    <p:extLst>
      <p:ext uri="{BB962C8B-B14F-4D97-AF65-F5344CB8AC3E}">
        <p14:creationId xmlns:p14="http://schemas.microsoft.com/office/powerpoint/2010/main" xmlns="" val="645990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TestNG</a:t>
            </a:r>
            <a:r>
              <a:rPr lang="zh-CN" altLang="en-US" dirty="0" smtClean="0"/>
              <a:t>的使用</a:t>
            </a:r>
            <a:r>
              <a:rPr lang="en-US" altLang="zh-CN" dirty="0" smtClean="0"/>
              <a:t>-</a:t>
            </a:r>
            <a:r>
              <a:rPr lang="en-US" altLang="zh-CN" b="1" dirty="0" smtClean="0"/>
              <a:t>Annotation</a:t>
            </a:r>
            <a:br>
              <a:rPr lang="en-US" altLang="zh-CN" b="1" dirty="0" smtClean="0"/>
            </a:br>
            <a:endParaRPr lang="zh-CN" altLang="en-US" dirty="0"/>
          </a:p>
        </p:txBody>
      </p:sp>
      <p:sp>
        <p:nvSpPr>
          <p:cNvPr id="3" name="TextBox 2"/>
          <p:cNvSpPr txBox="1"/>
          <p:nvPr/>
        </p:nvSpPr>
        <p:spPr>
          <a:xfrm>
            <a:off x="323528" y="548680"/>
            <a:ext cx="8280920" cy="5078313"/>
          </a:xfrm>
          <a:prstGeom prst="rect">
            <a:avLst/>
          </a:prstGeom>
          <a:noFill/>
        </p:spPr>
        <p:txBody>
          <a:bodyPr wrap="square" rtlCol="0">
            <a:spAutoFit/>
          </a:bodyPr>
          <a:lstStyle/>
          <a:p>
            <a:r>
              <a:rPr lang="en-US" altLang="zh-CN" b="1" dirty="0" smtClean="0"/>
              <a:t>@</a:t>
            </a:r>
            <a:r>
              <a:rPr lang="en-US" altLang="zh-CN" b="1" dirty="0" smtClean="0"/>
              <a:t>Test        </a:t>
            </a:r>
            <a:endParaRPr lang="en-US" altLang="zh-CN" b="1" dirty="0" smtClean="0"/>
          </a:p>
          <a:p>
            <a:r>
              <a:rPr lang="en-US" altLang="zh-CN" b="1" dirty="0" smtClean="0"/>
              <a:t>	</a:t>
            </a:r>
            <a:r>
              <a:rPr lang="zh-CN" altLang="zh-CN" b="1" dirty="0" smtClean="0"/>
              <a:t>标记</a:t>
            </a:r>
            <a:r>
              <a:rPr lang="zh-CN" altLang="zh-CN" b="1" dirty="0" smtClean="0"/>
              <a:t>一个类或方法作为测试的</a:t>
            </a:r>
            <a:r>
              <a:rPr lang="zh-CN" altLang="zh-CN" b="1" dirty="0" smtClean="0"/>
              <a:t>一部分</a:t>
            </a:r>
            <a:endParaRPr lang="en-US" altLang="zh-CN" b="1" dirty="0" smtClean="0"/>
          </a:p>
          <a:p>
            <a:r>
              <a:rPr lang="zh-CN" altLang="en-US" b="1" dirty="0" smtClean="0"/>
              <a:t>属性：</a:t>
            </a:r>
            <a:endParaRPr lang="zh-CN" altLang="zh-CN" dirty="0" smtClean="0"/>
          </a:p>
          <a:p>
            <a:pPr>
              <a:buFont typeface="Wingdings" pitchFamily="2" charset="2"/>
              <a:buChar char="Ø"/>
            </a:pPr>
            <a:r>
              <a:rPr lang="en-US" altLang="zh-CN" sz="1200" b="1" dirty="0" smtClean="0"/>
              <a:t> </a:t>
            </a:r>
            <a:r>
              <a:rPr lang="en-US" altLang="zh-CN" b="1" dirty="0" err="1" smtClean="0"/>
              <a:t>alwaysRun</a:t>
            </a:r>
            <a:r>
              <a:rPr lang="en-US" altLang="zh-CN" b="1" dirty="0" smtClean="0"/>
              <a:t>     </a:t>
            </a:r>
          </a:p>
          <a:p>
            <a:pPr lvl="1"/>
            <a:r>
              <a:rPr lang="zh-CN" altLang="zh-CN" b="1" dirty="0" smtClean="0"/>
              <a:t>如果</a:t>
            </a:r>
            <a:r>
              <a:rPr lang="zh-CN" altLang="zh-CN" b="1" dirty="0" smtClean="0"/>
              <a:t>设置为</a:t>
            </a:r>
            <a:r>
              <a:rPr lang="en-US" altLang="zh-CN" b="1" dirty="0" smtClean="0"/>
              <a:t>true</a:t>
            </a:r>
            <a:r>
              <a:rPr lang="zh-CN" altLang="zh-CN" b="1" dirty="0" smtClean="0"/>
              <a:t>，</a:t>
            </a:r>
            <a:r>
              <a:rPr lang="zh-CN" altLang="en-US" b="1" dirty="0" smtClean="0"/>
              <a:t>此</a:t>
            </a:r>
            <a:r>
              <a:rPr lang="zh-CN" altLang="zh-CN" b="1" dirty="0" smtClean="0"/>
              <a:t>测试</a:t>
            </a:r>
            <a:r>
              <a:rPr lang="zh-CN" altLang="zh-CN" b="1" dirty="0" smtClean="0"/>
              <a:t>方法将总是运行，甚至当它依赖的方法失败</a:t>
            </a:r>
            <a:r>
              <a:rPr lang="zh-CN" altLang="zh-CN" b="1" dirty="0" smtClean="0"/>
              <a:t>时</a:t>
            </a:r>
            <a:endParaRPr lang="zh-CN" altLang="zh-CN" dirty="0" smtClean="0"/>
          </a:p>
          <a:p>
            <a:pPr>
              <a:buFont typeface="Wingdings" pitchFamily="2" charset="2"/>
              <a:buChar char="Ø"/>
            </a:pPr>
            <a:r>
              <a:rPr lang="en-US" altLang="zh-CN" b="1" dirty="0" smtClean="0"/>
              <a:t> </a:t>
            </a:r>
            <a:r>
              <a:rPr lang="en-US" altLang="zh-CN" b="1" dirty="0" err="1" smtClean="0"/>
              <a:t>dataProvider</a:t>
            </a:r>
            <a:r>
              <a:rPr lang="en-US" altLang="zh-CN" b="1" dirty="0" smtClean="0"/>
              <a:t>     </a:t>
            </a:r>
          </a:p>
          <a:p>
            <a:pPr lvl="1"/>
            <a:r>
              <a:rPr lang="zh-CN" altLang="zh-CN" b="1" dirty="0" smtClean="0"/>
              <a:t>这个</a:t>
            </a:r>
            <a:r>
              <a:rPr lang="zh-CN" altLang="zh-CN" b="1" dirty="0" smtClean="0"/>
              <a:t>测试方法的</a:t>
            </a:r>
            <a:r>
              <a:rPr lang="en-US" altLang="zh-CN" b="1" dirty="0" smtClean="0"/>
              <a:t>data provider</a:t>
            </a:r>
            <a:r>
              <a:rPr lang="zh-CN" altLang="zh-CN" b="1" dirty="0" smtClean="0"/>
              <a:t>的名称</a:t>
            </a:r>
            <a:endParaRPr lang="zh-CN" altLang="zh-CN" dirty="0" smtClean="0"/>
          </a:p>
          <a:p>
            <a:pPr>
              <a:buFont typeface="Wingdings" pitchFamily="2" charset="2"/>
              <a:buChar char="Ø"/>
            </a:pPr>
            <a:r>
              <a:rPr lang="en-US" altLang="zh-CN" b="1" dirty="0" smtClean="0"/>
              <a:t> </a:t>
            </a:r>
            <a:r>
              <a:rPr lang="en-US" altLang="zh-CN" b="1" dirty="0" err="1" smtClean="0"/>
              <a:t>dataProviderClass</a:t>
            </a:r>
            <a:r>
              <a:rPr lang="en-US" altLang="zh-CN" b="1" dirty="0" smtClean="0"/>
              <a:t>     </a:t>
            </a:r>
          </a:p>
          <a:p>
            <a:pPr lvl="1"/>
            <a:r>
              <a:rPr lang="zh-CN" altLang="zh-CN" b="1" dirty="0" smtClean="0"/>
              <a:t>用于</a:t>
            </a:r>
            <a:r>
              <a:rPr lang="zh-CN" altLang="zh-CN" b="1" dirty="0" smtClean="0"/>
              <a:t>查找</a:t>
            </a:r>
            <a:r>
              <a:rPr lang="en-US" altLang="zh-CN" b="1" dirty="0" smtClean="0"/>
              <a:t>data provider</a:t>
            </a:r>
            <a:r>
              <a:rPr lang="zh-CN" altLang="zh-CN" b="1" dirty="0" smtClean="0"/>
              <a:t>的</a:t>
            </a:r>
            <a:r>
              <a:rPr lang="zh-CN" altLang="zh-CN" b="1" dirty="0" smtClean="0"/>
              <a:t>类</a:t>
            </a:r>
            <a:endParaRPr lang="en-US" altLang="zh-CN" dirty="0" smtClean="0"/>
          </a:p>
          <a:p>
            <a:pPr lvl="1"/>
            <a:r>
              <a:rPr lang="zh-CN" altLang="zh-CN" b="1" dirty="0" smtClean="0"/>
              <a:t>如果</a:t>
            </a:r>
            <a:r>
              <a:rPr lang="zh-CN" altLang="zh-CN" b="1" dirty="0" smtClean="0"/>
              <a:t>不指定，将在当前测试方法所在的类或者它的基类上查找</a:t>
            </a:r>
            <a:r>
              <a:rPr lang="en-US" altLang="zh-CN" b="1" dirty="0" smtClean="0"/>
              <a:t>data provider</a:t>
            </a:r>
            <a:r>
              <a:rPr lang="zh-CN" altLang="zh-CN" b="1" dirty="0" smtClean="0"/>
              <a:t>。</a:t>
            </a:r>
            <a:endParaRPr lang="en-US" altLang="zh-CN" b="1" dirty="0" smtClean="0"/>
          </a:p>
          <a:p>
            <a:pPr lvl="1"/>
            <a:r>
              <a:rPr lang="zh-CN" altLang="zh-CN" b="1" dirty="0" smtClean="0"/>
              <a:t>如果</a:t>
            </a:r>
            <a:r>
              <a:rPr lang="zh-CN" altLang="zh-CN" b="1" dirty="0" smtClean="0"/>
              <a:t>这个属性被指定</a:t>
            </a:r>
            <a:r>
              <a:rPr lang="en-US" altLang="zh-CN" b="1" dirty="0" smtClean="0"/>
              <a:t>, </a:t>
            </a:r>
            <a:r>
              <a:rPr lang="zh-CN" altLang="zh-CN" b="1" dirty="0" smtClean="0"/>
              <a:t>则</a:t>
            </a:r>
            <a:r>
              <a:rPr lang="en-US" altLang="zh-CN" b="1" dirty="0" smtClean="0"/>
              <a:t>data provider</a:t>
            </a:r>
            <a:r>
              <a:rPr lang="zh-CN" altLang="zh-CN" b="1" dirty="0" smtClean="0"/>
              <a:t>方法需要是指定类的</a:t>
            </a:r>
            <a:r>
              <a:rPr lang="en-US" altLang="zh-CN" b="1" dirty="0" smtClean="0"/>
              <a:t>static</a:t>
            </a:r>
            <a:r>
              <a:rPr lang="zh-CN" altLang="zh-CN" b="1" dirty="0" smtClean="0"/>
              <a:t>方法</a:t>
            </a:r>
            <a:endParaRPr lang="zh-CN" altLang="zh-CN" dirty="0" smtClean="0"/>
          </a:p>
          <a:p>
            <a:pPr>
              <a:buFont typeface="Wingdings" pitchFamily="2" charset="2"/>
              <a:buChar char="Ø"/>
            </a:pPr>
            <a:r>
              <a:rPr lang="en-US" altLang="zh-CN" b="1" dirty="0" smtClean="0"/>
              <a:t> </a:t>
            </a:r>
            <a:r>
              <a:rPr lang="en-US" altLang="zh-CN" b="1" dirty="0" err="1" smtClean="0"/>
              <a:t>dependsOnGroups</a:t>
            </a:r>
            <a:r>
              <a:rPr lang="en-US" altLang="zh-CN" b="1" dirty="0" smtClean="0"/>
              <a:t>     </a:t>
            </a:r>
          </a:p>
          <a:p>
            <a:pPr lvl="1"/>
            <a:r>
              <a:rPr lang="zh-CN" altLang="zh-CN" b="1" dirty="0" smtClean="0"/>
              <a:t>当前</a:t>
            </a:r>
            <a:r>
              <a:rPr lang="zh-CN" altLang="zh-CN" b="1" dirty="0" smtClean="0"/>
              <a:t>方法依赖的组列表</a:t>
            </a:r>
            <a:endParaRPr lang="zh-CN" altLang="zh-CN" dirty="0" smtClean="0"/>
          </a:p>
          <a:p>
            <a:pPr>
              <a:buFont typeface="Wingdings" pitchFamily="2" charset="2"/>
              <a:buChar char="Ø"/>
            </a:pPr>
            <a:r>
              <a:rPr lang="en-US" altLang="zh-CN" b="1" dirty="0" smtClean="0"/>
              <a:t> </a:t>
            </a:r>
            <a:r>
              <a:rPr lang="en-US" altLang="zh-CN" b="1" dirty="0" err="1" smtClean="0"/>
              <a:t>dependsOnMethods</a:t>
            </a:r>
            <a:r>
              <a:rPr lang="en-US" altLang="zh-CN" b="1" dirty="0" smtClean="0"/>
              <a:t>     </a:t>
            </a:r>
          </a:p>
          <a:p>
            <a:pPr lvl="1"/>
            <a:r>
              <a:rPr lang="zh-CN" altLang="zh-CN" b="1" dirty="0" smtClean="0"/>
              <a:t>当前</a:t>
            </a:r>
            <a:r>
              <a:rPr lang="zh-CN" altLang="zh-CN" b="1" dirty="0" smtClean="0"/>
              <a:t>方法依赖的方法</a:t>
            </a:r>
            <a:r>
              <a:rPr lang="zh-CN" altLang="zh-CN" b="1" dirty="0" smtClean="0"/>
              <a:t>列表</a:t>
            </a:r>
            <a:r>
              <a:rPr lang="zh-CN" altLang="en-US" b="1" dirty="0" smtClean="0"/>
              <a:t>，用于</a:t>
            </a:r>
            <a:r>
              <a:rPr lang="zh-CN" altLang="zh-CN" b="1" dirty="0" smtClean="0"/>
              <a:t>依赖</a:t>
            </a:r>
            <a:r>
              <a:rPr lang="zh-CN" altLang="zh-CN" b="1" dirty="0" smtClean="0"/>
              <a:t>测试（</a:t>
            </a:r>
            <a:r>
              <a:rPr lang="en-US" altLang="zh-CN" b="1" dirty="0" smtClean="0"/>
              <a:t>Dependency Test</a:t>
            </a:r>
            <a:r>
              <a:rPr lang="zh-CN" altLang="zh-CN" b="1" dirty="0" smtClean="0"/>
              <a:t>）</a:t>
            </a:r>
          </a:p>
          <a:p>
            <a:pPr>
              <a:buFont typeface="Wingdings" pitchFamily="2" charset="2"/>
              <a:buChar char="Ø"/>
            </a:pPr>
            <a:r>
              <a:rPr lang="en-US" altLang="zh-CN" b="1" dirty="0" smtClean="0"/>
              <a:t> description     </a:t>
            </a:r>
          </a:p>
          <a:p>
            <a:pPr lvl="1"/>
            <a:r>
              <a:rPr lang="zh-CN" altLang="zh-CN" b="1" dirty="0" smtClean="0"/>
              <a:t>当前方</a:t>
            </a:r>
            <a:r>
              <a:rPr lang="zh-CN" altLang="zh-CN" b="1" dirty="0" smtClean="0"/>
              <a:t>法的</a:t>
            </a:r>
            <a:r>
              <a:rPr lang="zh-CN" altLang="zh-CN" b="1" dirty="0" smtClean="0"/>
              <a:t>描述</a:t>
            </a:r>
            <a:endParaRPr lang="zh-CN"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TestNG</a:t>
            </a:r>
            <a:r>
              <a:rPr lang="zh-CN" altLang="en-US" dirty="0" smtClean="0"/>
              <a:t>的使用</a:t>
            </a:r>
            <a:r>
              <a:rPr lang="en-US" altLang="zh-CN" dirty="0" smtClean="0"/>
              <a:t>-</a:t>
            </a:r>
            <a:r>
              <a:rPr lang="en-US" altLang="zh-CN" b="1" dirty="0" smtClean="0"/>
              <a:t>Annotation</a:t>
            </a:r>
            <a:endParaRPr lang="zh-CN" altLang="en-US" dirty="0"/>
          </a:p>
        </p:txBody>
      </p:sp>
      <p:sp>
        <p:nvSpPr>
          <p:cNvPr id="3" name="矩形 2"/>
          <p:cNvSpPr/>
          <p:nvPr/>
        </p:nvSpPr>
        <p:spPr>
          <a:xfrm>
            <a:off x="539552" y="692696"/>
            <a:ext cx="7632848" cy="5909310"/>
          </a:xfrm>
          <a:prstGeom prst="rect">
            <a:avLst/>
          </a:prstGeom>
        </p:spPr>
        <p:txBody>
          <a:bodyPr wrap="square">
            <a:spAutoFit/>
          </a:bodyPr>
          <a:lstStyle/>
          <a:p>
            <a:pPr>
              <a:buFont typeface="Wingdings" pitchFamily="2" charset="2"/>
              <a:buChar char="Ø"/>
            </a:pPr>
            <a:r>
              <a:rPr lang="en-US" altLang="zh-CN" b="1" dirty="0" smtClean="0"/>
              <a:t>enabled     </a:t>
            </a:r>
          </a:p>
          <a:p>
            <a:pPr lvl="1"/>
            <a:r>
              <a:rPr lang="zh-CN" altLang="zh-CN" b="1" dirty="0" smtClean="0"/>
              <a:t>当前类的方法</a:t>
            </a:r>
            <a:r>
              <a:rPr lang="en-US" altLang="zh-CN" b="1" dirty="0" smtClean="0"/>
              <a:t>/</a:t>
            </a:r>
            <a:r>
              <a:rPr lang="zh-CN" altLang="zh-CN" b="1" dirty="0" smtClean="0"/>
              <a:t>方法是否被激活</a:t>
            </a:r>
            <a:r>
              <a:rPr lang="zh-CN" altLang="en-US" b="1" dirty="0" smtClean="0"/>
              <a:t>（</a:t>
            </a:r>
            <a:r>
              <a:rPr lang="zh-CN" altLang="zh-CN" b="1" dirty="0" smtClean="0"/>
              <a:t>忽略某一测试方法</a:t>
            </a:r>
            <a:r>
              <a:rPr lang="zh-CN" altLang="en-US" b="1" dirty="0" smtClean="0"/>
              <a:t>）</a:t>
            </a:r>
            <a:endParaRPr lang="zh-CN" altLang="zh-CN" b="1" dirty="0" smtClean="0"/>
          </a:p>
          <a:p>
            <a:pPr>
              <a:buFont typeface="Wingdings" pitchFamily="2" charset="2"/>
              <a:buChar char="Ø"/>
            </a:pPr>
            <a:r>
              <a:rPr lang="en-US" altLang="zh-CN" b="1" dirty="0" smtClean="0"/>
              <a:t> </a:t>
            </a:r>
            <a:r>
              <a:rPr lang="en-US" altLang="zh-CN" b="1" dirty="0" err="1" smtClean="0"/>
              <a:t>expectedExceptions</a:t>
            </a:r>
            <a:r>
              <a:rPr lang="en-US" altLang="zh-CN" b="1" dirty="0" smtClean="0"/>
              <a:t>     </a:t>
            </a:r>
          </a:p>
          <a:p>
            <a:pPr lvl="1"/>
            <a:r>
              <a:rPr lang="zh-CN" altLang="zh-CN" b="1" dirty="0" smtClean="0"/>
              <a:t>测试方法期望抛出的异常列表。如果没有异常或者抛出的不是列表中的任何一个，当前方法都将标记为失败</a:t>
            </a:r>
            <a:r>
              <a:rPr lang="en-US" altLang="zh-CN" b="1" dirty="0" smtClean="0"/>
              <a:t>.</a:t>
            </a:r>
            <a:r>
              <a:rPr lang="zh-CN" altLang="en-US" b="1" dirty="0" smtClean="0"/>
              <a:t>（</a:t>
            </a:r>
            <a:r>
              <a:rPr lang="zh-CN" altLang="zh-CN" b="1" dirty="0" smtClean="0"/>
              <a:t>测试预期的异常</a:t>
            </a:r>
            <a:r>
              <a:rPr lang="zh-CN" altLang="en-US" b="1" dirty="0" smtClean="0"/>
              <a:t>）</a:t>
            </a:r>
            <a:endParaRPr lang="zh-CN" altLang="zh-CN" b="1" dirty="0" smtClean="0"/>
          </a:p>
          <a:p>
            <a:pPr>
              <a:buFont typeface="Wingdings" pitchFamily="2" charset="2"/>
              <a:buChar char="Ø"/>
            </a:pPr>
            <a:r>
              <a:rPr lang="en-US" altLang="zh-CN" b="1" dirty="0" smtClean="0"/>
              <a:t> groups     </a:t>
            </a:r>
          </a:p>
          <a:p>
            <a:pPr lvl="1"/>
            <a:r>
              <a:rPr lang="zh-CN" altLang="zh-CN" b="1" dirty="0" smtClean="0"/>
              <a:t>当前类</a:t>
            </a:r>
            <a:r>
              <a:rPr lang="en-US" altLang="zh-CN" b="1" dirty="0" smtClean="0"/>
              <a:t>/</a:t>
            </a:r>
            <a:r>
              <a:rPr lang="zh-CN" altLang="zh-CN" b="1" dirty="0" smtClean="0"/>
              <a:t>方法所属的组列表</a:t>
            </a:r>
            <a:r>
              <a:rPr lang="zh-CN" altLang="en-US" b="1" dirty="0" smtClean="0"/>
              <a:t>（分组测试）</a:t>
            </a:r>
            <a:endParaRPr lang="zh-CN" altLang="zh-CN" dirty="0" smtClean="0"/>
          </a:p>
          <a:p>
            <a:pPr>
              <a:buFont typeface="Wingdings" pitchFamily="2" charset="2"/>
              <a:buChar char="Ø"/>
            </a:pPr>
            <a:r>
              <a:rPr lang="en-US" altLang="zh-CN" b="1" dirty="0" smtClean="0"/>
              <a:t> </a:t>
            </a:r>
            <a:r>
              <a:rPr lang="en-US" altLang="zh-CN" b="1" dirty="0" err="1" smtClean="0"/>
              <a:t>invocationCount</a:t>
            </a:r>
            <a:r>
              <a:rPr lang="en-US" altLang="zh-CN" b="1" dirty="0" smtClean="0"/>
              <a:t>     </a:t>
            </a:r>
          </a:p>
          <a:p>
            <a:pPr lvl="1"/>
            <a:r>
              <a:rPr lang="zh-CN" altLang="zh-CN" b="1" dirty="0" smtClean="0"/>
              <a:t>当前方法被调用的次数</a:t>
            </a:r>
            <a:endParaRPr lang="zh-CN" altLang="zh-CN" dirty="0" smtClean="0"/>
          </a:p>
          <a:p>
            <a:pPr>
              <a:buFont typeface="Wingdings" pitchFamily="2" charset="2"/>
              <a:buChar char="Ø"/>
            </a:pPr>
            <a:r>
              <a:rPr lang="en-US" altLang="zh-CN" b="1" dirty="0" smtClean="0"/>
              <a:t> </a:t>
            </a:r>
            <a:r>
              <a:rPr lang="en-US" altLang="zh-CN" b="1" dirty="0" err="1" smtClean="0"/>
              <a:t>successPercentage</a:t>
            </a:r>
            <a:r>
              <a:rPr lang="en-US" altLang="zh-CN" b="1" dirty="0" smtClean="0"/>
              <a:t>     </a:t>
            </a:r>
          </a:p>
          <a:p>
            <a:pPr lvl="1"/>
            <a:r>
              <a:rPr lang="zh-CN" altLang="zh-CN" b="1" dirty="0" smtClean="0"/>
              <a:t>当前方法期望的成功率</a:t>
            </a:r>
            <a:endParaRPr lang="zh-CN" altLang="zh-CN" dirty="0" smtClean="0"/>
          </a:p>
          <a:p>
            <a:pPr>
              <a:buFont typeface="Wingdings" pitchFamily="2" charset="2"/>
              <a:buChar char="Ø"/>
            </a:pPr>
            <a:r>
              <a:rPr lang="en-US" altLang="zh-CN" b="1" dirty="0" smtClean="0"/>
              <a:t> sequential     </a:t>
            </a:r>
          </a:p>
          <a:p>
            <a:pPr lvl="1"/>
            <a:r>
              <a:rPr lang="zh-CN" altLang="zh-CN" b="1" dirty="0" smtClean="0"/>
              <a:t>如果</a:t>
            </a:r>
            <a:r>
              <a:rPr lang="zh-CN" altLang="zh-CN" b="1" dirty="0" smtClean="0"/>
              <a:t>设置为</a:t>
            </a:r>
            <a:r>
              <a:rPr lang="en-US" altLang="zh-CN" b="1" dirty="0" smtClean="0"/>
              <a:t>true</a:t>
            </a:r>
            <a:r>
              <a:rPr lang="zh-CN" altLang="zh-CN" b="1" dirty="0" smtClean="0"/>
              <a:t>，当前测试类上的所有方法保证按照顺序运行。甚至测试们在</a:t>
            </a:r>
            <a:r>
              <a:rPr lang="en-US" altLang="zh-CN" b="1" dirty="0" smtClean="0"/>
              <a:t>parallel</a:t>
            </a:r>
            <a:r>
              <a:rPr lang="en-US" altLang="zh-CN" b="1" dirty="0" smtClean="0"/>
              <a:t>=“true”</a:t>
            </a:r>
            <a:r>
              <a:rPr lang="zh-CN" altLang="zh-CN" b="1" dirty="0" smtClean="0"/>
              <a:t>的</a:t>
            </a:r>
            <a:r>
              <a:rPr lang="zh-CN" altLang="zh-CN" b="1" dirty="0" smtClean="0"/>
              <a:t>情况</a:t>
            </a:r>
            <a:r>
              <a:rPr lang="zh-CN" altLang="zh-CN" b="1" dirty="0" smtClean="0"/>
              <a:t>下</a:t>
            </a:r>
            <a:r>
              <a:rPr lang="zh-CN" altLang="en-US" b="1" dirty="0" smtClean="0"/>
              <a:t>。</a:t>
            </a:r>
            <a:endParaRPr lang="en-US" altLang="zh-CN" b="1" dirty="0" smtClean="0"/>
          </a:p>
          <a:p>
            <a:pPr lvl="1"/>
            <a:r>
              <a:rPr lang="zh-CN" altLang="zh-CN" b="1" dirty="0" smtClean="0"/>
              <a:t>这个</a:t>
            </a:r>
            <a:r>
              <a:rPr lang="zh-CN" altLang="zh-CN" b="1" dirty="0" smtClean="0"/>
              <a:t>属性只能用于类级别，如果用于方法级别将被忽略。</a:t>
            </a:r>
            <a:endParaRPr lang="zh-CN" altLang="zh-CN" dirty="0" smtClean="0"/>
          </a:p>
          <a:p>
            <a:pPr>
              <a:buFont typeface="Wingdings" pitchFamily="2" charset="2"/>
              <a:buChar char="Ø"/>
            </a:pPr>
            <a:r>
              <a:rPr lang="en-US" altLang="zh-CN" b="1" dirty="0" smtClean="0"/>
              <a:t> </a:t>
            </a:r>
            <a:r>
              <a:rPr lang="en-US" altLang="zh-CN" b="1" dirty="0" err="1" smtClean="0"/>
              <a:t>timeOut</a:t>
            </a:r>
            <a:r>
              <a:rPr lang="en-US" altLang="zh-CN" b="1" dirty="0" smtClean="0"/>
              <a:t>     </a:t>
            </a:r>
          </a:p>
          <a:p>
            <a:pPr lvl="1"/>
            <a:r>
              <a:rPr lang="zh-CN" altLang="zh-CN" b="1" dirty="0" smtClean="0"/>
              <a:t>当前</a:t>
            </a:r>
            <a:r>
              <a:rPr lang="zh-CN" altLang="zh-CN" b="1" dirty="0" smtClean="0"/>
              <a:t>方法容许花费的最大时间，单位</a:t>
            </a:r>
            <a:r>
              <a:rPr lang="zh-CN" altLang="zh-CN" b="1" dirty="0" smtClean="0"/>
              <a:t>毫秒。</a:t>
            </a:r>
            <a:r>
              <a:rPr lang="zh-CN" altLang="en-US" b="1" dirty="0" smtClean="0"/>
              <a:t>（</a:t>
            </a:r>
            <a:r>
              <a:rPr lang="zh-CN" altLang="zh-CN" b="1" dirty="0" smtClean="0"/>
              <a:t>时限测试</a:t>
            </a:r>
            <a:r>
              <a:rPr lang="zh-CN" altLang="en-US" b="1" dirty="0" smtClean="0"/>
              <a:t>）</a:t>
            </a:r>
            <a:endParaRPr lang="zh-CN" altLang="zh-CN" b="1" dirty="0" smtClean="0"/>
          </a:p>
          <a:p>
            <a:pPr>
              <a:buFont typeface="Wingdings" pitchFamily="2" charset="2"/>
              <a:buChar char="Ø"/>
            </a:pPr>
            <a:r>
              <a:rPr lang="en-US" altLang="zh-CN" b="1" dirty="0" smtClean="0"/>
              <a:t> </a:t>
            </a:r>
            <a:r>
              <a:rPr lang="en-US" altLang="zh-CN" b="1" dirty="0" err="1" smtClean="0"/>
              <a:t>threadPoolSize</a:t>
            </a:r>
            <a:r>
              <a:rPr lang="en-US" altLang="zh-CN" b="1" dirty="0" smtClean="0"/>
              <a:t>     </a:t>
            </a:r>
          </a:p>
          <a:p>
            <a:pPr lvl="1"/>
            <a:r>
              <a:rPr lang="zh-CN" altLang="zh-CN" b="1" dirty="0" smtClean="0"/>
              <a:t>当前</a:t>
            </a:r>
            <a:r>
              <a:rPr lang="zh-CN" altLang="zh-CN" b="1" dirty="0" smtClean="0"/>
              <a:t>方法的线程池大小。方法将被多线程调用，次数由</a:t>
            </a:r>
            <a:r>
              <a:rPr lang="en-US" altLang="zh-CN" b="1" dirty="0" err="1" smtClean="0"/>
              <a:t>invocationCount</a:t>
            </a:r>
            <a:r>
              <a:rPr lang="zh-CN" altLang="zh-CN" b="1" dirty="0" smtClean="0"/>
              <a:t>参数指定</a:t>
            </a:r>
            <a:endParaRPr lang="zh-CN" altLang="zh-CN" dirty="0" smtClean="0"/>
          </a:p>
          <a:p>
            <a:r>
              <a:rPr lang="en-US" altLang="zh-CN" b="1" dirty="0" smtClean="0"/>
              <a:t>       </a:t>
            </a:r>
            <a:r>
              <a:rPr lang="zh-CN" altLang="zh-CN" b="1" dirty="0" smtClean="0"/>
              <a:t>注意</a:t>
            </a:r>
            <a:r>
              <a:rPr lang="zh-CN" altLang="zh-CN" b="1" dirty="0" smtClean="0"/>
              <a:t>：如果</a:t>
            </a:r>
            <a:r>
              <a:rPr lang="en-US" altLang="zh-CN" b="1" dirty="0" err="1" smtClean="0"/>
              <a:t>invocationCount</a:t>
            </a:r>
            <a:r>
              <a:rPr lang="zh-CN" altLang="zh-CN" b="1" dirty="0" smtClean="0"/>
              <a:t>没有指定则这个属性将被忽略</a:t>
            </a:r>
            <a:endParaRPr lang="zh-CN"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testng.xml</a:t>
            </a:r>
            <a:endParaRPr lang="zh-CN" altLang="en-US" dirty="0"/>
          </a:p>
        </p:txBody>
      </p:sp>
      <p:sp>
        <p:nvSpPr>
          <p:cNvPr id="3" name="TextBox 2"/>
          <p:cNvSpPr txBox="1"/>
          <p:nvPr/>
        </p:nvSpPr>
        <p:spPr>
          <a:xfrm>
            <a:off x="323528" y="620688"/>
            <a:ext cx="8064896" cy="5355312"/>
          </a:xfrm>
          <a:prstGeom prst="rect">
            <a:avLst/>
          </a:prstGeom>
          <a:noFill/>
        </p:spPr>
        <p:txBody>
          <a:bodyPr wrap="square" rtlCol="0">
            <a:spAutoFit/>
          </a:bodyPr>
          <a:lstStyle/>
          <a:p>
            <a:r>
              <a:rPr lang="zh-CN" altLang="zh-CN" b="1" dirty="0" smtClean="0"/>
              <a:t>下面</a:t>
            </a:r>
            <a:r>
              <a:rPr lang="zh-CN" altLang="zh-CN" b="1" dirty="0" smtClean="0"/>
              <a:t>是</a:t>
            </a:r>
            <a:r>
              <a:rPr lang="en-US" altLang="zh-CN" b="1" dirty="0" smtClean="0"/>
              <a:t>testng.xml</a:t>
            </a:r>
            <a:r>
              <a:rPr lang="zh-CN" altLang="zh-CN" b="1" dirty="0" smtClean="0"/>
              <a:t>文件的一个例子：</a:t>
            </a:r>
            <a:endParaRPr lang="zh-CN" altLang="zh-CN" dirty="0" smtClean="0"/>
          </a:p>
          <a:p>
            <a:r>
              <a:rPr lang="en-US" altLang="zh-CN" b="1" dirty="0" smtClean="0"/>
              <a:t> </a:t>
            </a:r>
            <a:endParaRPr lang="zh-CN" altLang="zh-CN" dirty="0" smtClean="0"/>
          </a:p>
          <a:p>
            <a:r>
              <a:rPr lang="en-US" altLang="zh-CN" b="1" dirty="0" smtClean="0"/>
              <a:t>&lt;!DOCTYPE suite SYSTEM "http://testng.org/testng-1.0.dtd" </a:t>
            </a:r>
            <a:r>
              <a:rPr lang="en-US" altLang="zh-CN" b="1" dirty="0" smtClean="0"/>
              <a:t>&gt;</a:t>
            </a:r>
            <a:endParaRPr lang="zh-CN" altLang="zh-CN" dirty="0" smtClean="0"/>
          </a:p>
          <a:p>
            <a:r>
              <a:rPr lang="en-US" altLang="zh-CN" b="1" dirty="0" smtClean="0"/>
              <a:t>&lt;suite name="Suite1"    verbose="1" &gt;</a:t>
            </a:r>
            <a:endParaRPr lang="zh-CN" altLang="zh-CN" dirty="0" smtClean="0"/>
          </a:p>
          <a:p>
            <a:r>
              <a:rPr lang="en-US" altLang="zh-CN" b="1" dirty="0" smtClean="0"/>
              <a:t>  &lt;test name="</a:t>
            </a:r>
            <a:r>
              <a:rPr lang="en-US" altLang="zh-CN" b="1" dirty="0" err="1" smtClean="0"/>
              <a:t>Nopackage</a:t>
            </a:r>
            <a:r>
              <a:rPr lang="en-US" altLang="zh-CN" b="1" dirty="0" smtClean="0"/>
              <a:t>" &gt;</a:t>
            </a:r>
            <a:endParaRPr lang="zh-CN" altLang="zh-CN" dirty="0" smtClean="0"/>
          </a:p>
          <a:p>
            <a:r>
              <a:rPr lang="en-US" altLang="zh-CN" b="1" dirty="0" smtClean="0"/>
              <a:t>    &lt;classes&gt;</a:t>
            </a:r>
            <a:endParaRPr lang="zh-CN" altLang="zh-CN" dirty="0" smtClean="0"/>
          </a:p>
          <a:p>
            <a:r>
              <a:rPr lang="en-US" altLang="zh-CN" b="1" dirty="0" smtClean="0"/>
              <a:t>       &lt;class name="</a:t>
            </a:r>
            <a:r>
              <a:rPr lang="en-US" altLang="zh-CN" b="1" dirty="0" err="1" smtClean="0"/>
              <a:t>NoPackageTest</a:t>
            </a:r>
            <a:r>
              <a:rPr lang="en-US" altLang="zh-CN" b="1" dirty="0" smtClean="0"/>
              <a:t>"  /&gt;</a:t>
            </a:r>
            <a:endParaRPr lang="zh-CN" altLang="zh-CN" dirty="0" smtClean="0"/>
          </a:p>
          <a:p>
            <a:r>
              <a:rPr lang="en-US" altLang="zh-CN" b="1" dirty="0" smtClean="0"/>
              <a:t>    &lt;/classes&gt;</a:t>
            </a:r>
            <a:endParaRPr lang="zh-CN" altLang="zh-CN" dirty="0" smtClean="0"/>
          </a:p>
          <a:p>
            <a:r>
              <a:rPr lang="en-US" altLang="zh-CN" b="1" dirty="0" smtClean="0"/>
              <a:t>  &lt;/test&gt;</a:t>
            </a:r>
            <a:endParaRPr lang="zh-CN" altLang="zh-CN" dirty="0" smtClean="0"/>
          </a:p>
          <a:p>
            <a:r>
              <a:rPr lang="en-US" altLang="zh-CN" b="1" dirty="0" smtClean="0"/>
              <a:t> </a:t>
            </a:r>
            <a:endParaRPr lang="zh-CN" altLang="zh-CN" dirty="0" smtClean="0"/>
          </a:p>
          <a:p>
            <a:r>
              <a:rPr lang="en-US" altLang="zh-CN" b="1" dirty="0" smtClean="0"/>
              <a:t>  &lt;test name="Regression1" &gt;</a:t>
            </a:r>
            <a:endParaRPr lang="zh-CN" altLang="zh-CN" dirty="0" smtClean="0"/>
          </a:p>
          <a:p>
            <a:r>
              <a:rPr lang="en-US" altLang="zh-CN" b="1" dirty="0" smtClean="0"/>
              <a:t>    &lt;classes&gt;</a:t>
            </a:r>
            <a:endParaRPr lang="zh-CN" altLang="zh-CN" dirty="0" smtClean="0"/>
          </a:p>
          <a:p>
            <a:r>
              <a:rPr lang="en-US" altLang="zh-CN" b="1" dirty="0" smtClean="0"/>
              <a:t>      &lt;class name="</a:t>
            </a:r>
            <a:r>
              <a:rPr lang="en-US" altLang="zh-CN" b="1" dirty="0" err="1" smtClean="0"/>
              <a:t>test.sample.ParameterSample</a:t>
            </a:r>
            <a:r>
              <a:rPr lang="en-US" altLang="zh-CN" b="1" dirty="0" smtClean="0"/>
              <a:t>"  /&gt;</a:t>
            </a:r>
            <a:endParaRPr lang="zh-CN" altLang="zh-CN" dirty="0" smtClean="0"/>
          </a:p>
          <a:p>
            <a:r>
              <a:rPr lang="en-US" altLang="zh-CN" b="1" dirty="0" smtClean="0"/>
              <a:t>      &lt;class name="</a:t>
            </a:r>
            <a:r>
              <a:rPr lang="en-US" altLang="zh-CN" b="1" dirty="0" err="1" smtClean="0"/>
              <a:t>test.sample.ParameterTest</a:t>
            </a:r>
            <a:r>
              <a:rPr lang="en-US" altLang="zh-CN" b="1" dirty="0" smtClean="0"/>
              <a:t>" /&gt;</a:t>
            </a:r>
            <a:endParaRPr lang="zh-CN" altLang="zh-CN" dirty="0" smtClean="0"/>
          </a:p>
          <a:p>
            <a:r>
              <a:rPr lang="en-US" altLang="zh-CN" b="1" dirty="0" smtClean="0"/>
              <a:t>    &lt;/classes&gt;</a:t>
            </a:r>
            <a:endParaRPr lang="zh-CN" altLang="zh-CN" dirty="0" smtClean="0"/>
          </a:p>
          <a:p>
            <a:r>
              <a:rPr lang="en-US" altLang="zh-CN" b="1" dirty="0" smtClean="0"/>
              <a:t>  &lt;/test&gt;</a:t>
            </a:r>
            <a:endParaRPr lang="zh-CN" altLang="zh-CN" dirty="0" smtClean="0"/>
          </a:p>
          <a:p>
            <a:r>
              <a:rPr lang="en-US" altLang="zh-CN" b="1" dirty="0" smtClean="0"/>
              <a:t>&lt;/suite&gt;</a:t>
            </a:r>
            <a:endParaRPr lang="zh-CN" altLang="zh-CN" dirty="0" smtClean="0"/>
          </a:p>
          <a:p>
            <a:r>
              <a:rPr lang="en-US" altLang="zh-CN" b="1" dirty="0" smtClean="0"/>
              <a:t> </a:t>
            </a:r>
            <a:endParaRPr lang="zh-CN" altLang="zh-CN" dirty="0" smtClean="0"/>
          </a:p>
          <a:p>
            <a:r>
              <a:rPr lang="en-US" altLang="zh-CN" b="1" dirty="0" smtClean="0"/>
              <a:t>    </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testng.xml</a:t>
            </a:r>
            <a:endParaRPr lang="zh-CN" altLang="en-US" dirty="0"/>
          </a:p>
        </p:txBody>
      </p:sp>
      <p:sp>
        <p:nvSpPr>
          <p:cNvPr id="3" name="矩形 2"/>
          <p:cNvSpPr/>
          <p:nvPr/>
        </p:nvSpPr>
        <p:spPr>
          <a:xfrm>
            <a:off x="539552" y="620688"/>
            <a:ext cx="7632848" cy="6370975"/>
          </a:xfrm>
          <a:prstGeom prst="rect">
            <a:avLst/>
          </a:prstGeom>
        </p:spPr>
        <p:txBody>
          <a:bodyPr wrap="square">
            <a:spAutoFit/>
          </a:bodyPr>
          <a:lstStyle/>
          <a:p>
            <a:r>
              <a:rPr lang="zh-CN" altLang="zh-CN" b="1" dirty="0" smtClean="0"/>
              <a:t>包</a:t>
            </a:r>
            <a:r>
              <a:rPr lang="zh-CN" altLang="zh-CN" b="1" dirty="0" smtClean="0"/>
              <a:t>名替代类名：</a:t>
            </a:r>
            <a:endParaRPr lang="zh-CN" altLang="zh-CN" dirty="0" smtClean="0"/>
          </a:p>
          <a:p>
            <a:r>
              <a:rPr lang="en-US" altLang="zh-CN" sz="1400" b="1" dirty="0" smtClean="0"/>
              <a:t>&lt;!DOCTYPE suite SYSTEM "http://testng.org/testng-1.0.dtd" </a:t>
            </a:r>
            <a:r>
              <a:rPr lang="en-US" altLang="zh-CN" sz="1400" b="1" dirty="0" smtClean="0"/>
              <a:t>&gt;</a:t>
            </a:r>
            <a:endParaRPr lang="zh-CN" altLang="zh-CN" sz="1400" dirty="0" smtClean="0"/>
          </a:p>
          <a:p>
            <a:r>
              <a:rPr lang="en-US" altLang="zh-CN" sz="1400" b="1" dirty="0" smtClean="0"/>
              <a:t>&lt;suite name="Suite1" verbose="1" &gt;</a:t>
            </a:r>
            <a:endParaRPr lang="zh-CN" altLang="zh-CN" sz="1400" dirty="0" smtClean="0"/>
          </a:p>
          <a:p>
            <a:r>
              <a:rPr lang="en-US" altLang="zh-CN" sz="1400" b="1" dirty="0" smtClean="0"/>
              <a:t>  &lt;test name="Regression1"   &gt;</a:t>
            </a:r>
            <a:endParaRPr lang="zh-CN" altLang="zh-CN" sz="1400" dirty="0" smtClean="0"/>
          </a:p>
          <a:p>
            <a:r>
              <a:rPr lang="en-US" altLang="zh-CN" sz="1400" b="1" dirty="0" smtClean="0"/>
              <a:t>    &lt;packages&gt;</a:t>
            </a:r>
            <a:endParaRPr lang="zh-CN" altLang="zh-CN" sz="1400" dirty="0" smtClean="0"/>
          </a:p>
          <a:p>
            <a:r>
              <a:rPr lang="en-US" altLang="zh-CN" sz="1400" b="1" dirty="0" smtClean="0"/>
              <a:t>      &lt;package name="</a:t>
            </a:r>
            <a:r>
              <a:rPr lang="en-US" altLang="zh-CN" sz="1400" b="1" dirty="0" err="1" smtClean="0"/>
              <a:t>test.sample</a:t>
            </a:r>
            <a:r>
              <a:rPr lang="en-US" altLang="zh-CN" sz="1400" b="1" dirty="0" smtClean="0"/>
              <a:t>" /&gt;</a:t>
            </a:r>
            <a:endParaRPr lang="zh-CN" altLang="zh-CN" sz="1400" dirty="0" smtClean="0"/>
          </a:p>
          <a:p>
            <a:r>
              <a:rPr lang="en-US" altLang="zh-CN" sz="1400" b="1" dirty="0" smtClean="0"/>
              <a:t>   &lt;/packages&gt;</a:t>
            </a:r>
            <a:endParaRPr lang="zh-CN" altLang="zh-CN" sz="1400" dirty="0" smtClean="0"/>
          </a:p>
          <a:p>
            <a:r>
              <a:rPr lang="en-US" altLang="zh-CN" sz="1400" b="1" dirty="0" smtClean="0"/>
              <a:t> &lt;/test&gt;</a:t>
            </a:r>
            <a:endParaRPr lang="zh-CN" altLang="zh-CN" sz="1400" dirty="0" smtClean="0"/>
          </a:p>
          <a:p>
            <a:r>
              <a:rPr lang="en-US" altLang="zh-CN" sz="1400" b="1" dirty="0" smtClean="0"/>
              <a:t>&lt;/suite&gt;</a:t>
            </a:r>
            <a:endParaRPr lang="zh-CN" altLang="zh-CN" sz="1400" dirty="0" smtClean="0"/>
          </a:p>
          <a:p>
            <a:r>
              <a:rPr lang="en-US" altLang="zh-CN" b="1" dirty="0" smtClean="0"/>
              <a:t>  </a:t>
            </a:r>
            <a:endParaRPr lang="zh-CN" altLang="zh-CN" dirty="0" smtClean="0"/>
          </a:p>
          <a:p>
            <a:r>
              <a:rPr lang="zh-CN" altLang="zh-CN" b="1" dirty="0" smtClean="0"/>
              <a:t>指定</a:t>
            </a:r>
            <a:r>
              <a:rPr lang="zh-CN" altLang="zh-CN" b="1" dirty="0" smtClean="0"/>
              <a:t>包含或不包含的组和方法</a:t>
            </a:r>
            <a:r>
              <a:rPr lang="en-US" altLang="zh-CN" b="1" dirty="0" smtClean="0"/>
              <a:t>:</a:t>
            </a:r>
            <a:endParaRPr lang="zh-CN" altLang="zh-CN" dirty="0" smtClean="0"/>
          </a:p>
          <a:p>
            <a:r>
              <a:rPr lang="en-US" altLang="zh-CN" sz="1400" b="1" dirty="0" smtClean="0"/>
              <a:t>&lt;test name="Regression1"&gt;</a:t>
            </a:r>
            <a:endParaRPr lang="zh-CN" altLang="zh-CN" sz="1400" dirty="0" smtClean="0"/>
          </a:p>
          <a:p>
            <a:r>
              <a:rPr lang="en-US" altLang="zh-CN" sz="1400" b="1" dirty="0" smtClean="0"/>
              <a:t>  &lt;groups&gt;</a:t>
            </a:r>
            <a:endParaRPr lang="zh-CN" altLang="zh-CN" sz="1400" dirty="0" smtClean="0"/>
          </a:p>
          <a:p>
            <a:r>
              <a:rPr lang="en-US" altLang="zh-CN" sz="1400" b="1" dirty="0" smtClean="0"/>
              <a:t>    &lt;run&gt;</a:t>
            </a:r>
            <a:endParaRPr lang="zh-CN" altLang="zh-CN" sz="1400" dirty="0" smtClean="0"/>
          </a:p>
          <a:p>
            <a:r>
              <a:rPr lang="en-US" altLang="zh-CN" sz="1400" b="1" dirty="0" smtClean="0"/>
              <a:t>      &lt;exclude name="</a:t>
            </a:r>
            <a:r>
              <a:rPr lang="en-US" altLang="zh-CN" sz="1400" b="1" dirty="0" err="1" smtClean="0"/>
              <a:t>brokenTests</a:t>
            </a:r>
            <a:r>
              <a:rPr lang="en-US" altLang="zh-CN" sz="1400" b="1" dirty="0" smtClean="0"/>
              <a:t>"  /&gt;</a:t>
            </a:r>
            <a:endParaRPr lang="zh-CN" altLang="zh-CN" sz="1400" dirty="0" smtClean="0"/>
          </a:p>
          <a:p>
            <a:r>
              <a:rPr lang="en-US" altLang="zh-CN" sz="1400" b="1" dirty="0" smtClean="0"/>
              <a:t>      &lt;include name="</a:t>
            </a:r>
            <a:r>
              <a:rPr lang="en-US" altLang="zh-CN" sz="1400" b="1" dirty="0" err="1" smtClean="0"/>
              <a:t>checkinTests</a:t>
            </a:r>
            <a:r>
              <a:rPr lang="en-US" altLang="zh-CN" sz="1400" b="1" dirty="0" smtClean="0"/>
              <a:t>"  /&gt;</a:t>
            </a:r>
            <a:endParaRPr lang="zh-CN" altLang="zh-CN" sz="1400" dirty="0" smtClean="0"/>
          </a:p>
          <a:p>
            <a:r>
              <a:rPr lang="en-US" altLang="zh-CN" sz="1400" b="1" dirty="0" smtClean="0"/>
              <a:t>    &lt;/run&gt;</a:t>
            </a:r>
            <a:endParaRPr lang="zh-CN" altLang="zh-CN" sz="1400" dirty="0" smtClean="0"/>
          </a:p>
          <a:p>
            <a:r>
              <a:rPr lang="en-US" altLang="zh-CN" sz="1400" b="1" dirty="0" smtClean="0"/>
              <a:t>  &lt;/groups&gt;</a:t>
            </a:r>
            <a:endParaRPr lang="zh-CN" altLang="zh-CN" sz="1400" dirty="0" smtClean="0"/>
          </a:p>
          <a:p>
            <a:r>
              <a:rPr lang="en-US" altLang="zh-CN" sz="1400" b="1" dirty="0" smtClean="0"/>
              <a:t> </a:t>
            </a:r>
            <a:endParaRPr lang="zh-CN" altLang="zh-CN" sz="1400" dirty="0" smtClean="0"/>
          </a:p>
          <a:p>
            <a:r>
              <a:rPr lang="en-US" altLang="zh-CN" sz="1400" b="1" dirty="0" smtClean="0"/>
              <a:t>  &lt;classes&gt;</a:t>
            </a:r>
            <a:endParaRPr lang="zh-CN" altLang="zh-CN" sz="1400" dirty="0" smtClean="0"/>
          </a:p>
          <a:p>
            <a:r>
              <a:rPr lang="en-US" altLang="zh-CN" sz="1400" b="1" dirty="0" smtClean="0"/>
              <a:t>    &lt;class name="</a:t>
            </a:r>
            <a:r>
              <a:rPr lang="en-US" altLang="zh-CN" sz="1400" b="1" dirty="0" err="1" smtClean="0"/>
              <a:t>test.IndividualMethodsTest</a:t>
            </a:r>
            <a:r>
              <a:rPr lang="en-US" altLang="zh-CN" sz="1400" b="1" dirty="0" smtClean="0"/>
              <a:t>"&gt;</a:t>
            </a:r>
            <a:endParaRPr lang="zh-CN" altLang="zh-CN" sz="1400" dirty="0" smtClean="0"/>
          </a:p>
          <a:p>
            <a:r>
              <a:rPr lang="en-US" altLang="zh-CN" sz="1400" b="1" dirty="0" smtClean="0"/>
              <a:t>      &lt;methods&gt;</a:t>
            </a:r>
            <a:endParaRPr lang="zh-CN" altLang="zh-CN" sz="1400" dirty="0" smtClean="0"/>
          </a:p>
          <a:p>
            <a:r>
              <a:rPr lang="en-US" altLang="zh-CN" sz="1400" b="1" dirty="0" smtClean="0"/>
              <a:t>        &lt;include name="</a:t>
            </a:r>
            <a:r>
              <a:rPr lang="en-US" altLang="zh-CN" sz="1400" b="1" dirty="0" err="1" smtClean="0"/>
              <a:t>testMethod</a:t>
            </a:r>
            <a:r>
              <a:rPr lang="en-US" altLang="zh-CN" sz="1400" b="1" dirty="0" smtClean="0"/>
              <a:t>" /&gt;</a:t>
            </a:r>
            <a:endParaRPr lang="zh-CN" altLang="zh-CN" sz="1400" dirty="0" smtClean="0"/>
          </a:p>
          <a:p>
            <a:r>
              <a:rPr lang="en-US" altLang="zh-CN" sz="1400" b="1" dirty="0" smtClean="0"/>
              <a:t>      &lt;/methods&gt;</a:t>
            </a:r>
            <a:endParaRPr lang="zh-CN" altLang="zh-CN" sz="1400" dirty="0" smtClean="0"/>
          </a:p>
          <a:p>
            <a:r>
              <a:rPr lang="en-US" altLang="zh-CN" sz="1400" b="1" dirty="0" smtClean="0"/>
              <a:t>    &lt;/class&gt;</a:t>
            </a:r>
            <a:endParaRPr lang="zh-CN" altLang="zh-CN" sz="1400" dirty="0" smtClean="0"/>
          </a:p>
          <a:p>
            <a:r>
              <a:rPr lang="en-US" altLang="zh-CN" sz="1400" b="1" dirty="0" smtClean="0"/>
              <a:t>  &lt;/classes&gt;</a:t>
            </a:r>
            <a:endParaRPr lang="zh-CN" altLang="zh-CN" sz="1400" dirty="0" smtClean="0"/>
          </a:p>
          <a:p>
            <a:r>
              <a:rPr lang="en-US" altLang="zh-CN" sz="1400" b="1" dirty="0" smtClean="0"/>
              <a:t>&lt;/test&gt;</a:t>
            </a:r>
            <a:endParaRPr lang="zh-CN" altLang="zh-CN" sz="1400"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最佳实践</a:t>
            </a:r>
            <a:endParaRPr lang="zh-CN" altLang="en-US" dirty="0"/>
          </a:p>
        </p:txBody>
      </p:sp>
      <p:sp>
        <p:nvSpPr>
          <p:cNvPr id="3" name="矩形 2"/>
          <p:cNvSpPr/>
          <p:nvPr/>
        </p:nvSpPr>
        <p:spPr>
          <a:xfrm>
            <a:off x="467544" y="764704"/>
            <a:ext cx="7992888" cy="2585323"/>
          </a:xfrm>
          <a:prstGeom prst="rect">
            <a:avLst/>
          </a:prstGeom>
        </p:spPr>
        <p:txBody>
          <a:bodyPr wrap="square">
            <a:spAutoFit/>
          </a:bodyPr>
          <a:lstStyle/>
          <a:p>
            <a:pPr lvl="0">
              <a:buFont typeface="Wingdings" pitchFamily="2" charset="2"/>
              <a:buChar char="Ø"/>
            </a:pPr>
            <a:r>
              <a:rPr lang="en-US" altLang="zh-CN" dirty="0" smtClean="0">
                <a:ea typeface="宋体" charset="-122"/>
              </a:rPr>
              <a:t> </a:t>
            </a:r>
            <a:r>
              <a:rPr lang="zh-CN" altLang="zh-CN" dirty="0" smtClean="0">
                <a:ea typeface="宋体" charset="-122"/>
              </a:rPr>
              <a:t>前期</a:t>
            </a:r>
            <a:r>
              <a:rPr lang="zh-CN" altLang="zh-CN" dirty="0" smtClean="0">
                <a:ea typeface="宋体" charset="-122"/>
              </a:rPr>
              <a:t>要做的工作包括</a:t>
            </a:r>
            <a:r>
              <a:rPr lang="zh-CN" altLang="zh-CN" dirty="0" smtClean="0">
                <a:ea typeface="宋体" charset="-122"/>
              </a:rPr>
              <a:t>testng</a:t>
            </a:r>
            <a:r>
              <a:rPr lang="zh-CN" altLang="en-US" dirty="0" smtClean="0">
                <a:ea typeface="宋体" charset="-122"/>
              </a:rPr>
              <a:t>和</a:t>
            </a:r>
            <a:r>
              <a:rPr lang="en-US" altLang="zh-CN" dirty="0" smtClean="0">
                <a:ea typeface="宋体" charset="-122"/>
              </a:rPr>
              <a:t>UAT</a:t>
            </a:r>
            <a:r>
              <a:rPr lang="zh-CN" altLang="zh-CN" dirty="0" smtClean="0">
                <a:ea typeface="宋体" charset="-122"/>
              </a:rPr>
              <a:t>的</a:t>
            </a:r>
            <a:r>
              <a:rPr lang="zh-CN" altLang="zh-CN" dirty="0" smtClean="0">
                <a:ea typeface="宋体" charset="-122"/>
              </a:rPr>
              <a:t>安装与</a:t>
            </a:r>
            <a:r>
              <a:rPr lang="zh-CN" altLang="zh-CN" dirty="0" smtClean="0">
                <a:ea typeface="宋体" charset="-122"/>
              </a:rPr>
              <a:t>配置</a:t>
            </a:r>
            <a:endParaRPr lang="en-US" altLang="zh-CN" dirty="0" smtClean="0">
              <a:ea typeface="宋体" charset="-122"/>
            </a:endParaRPr>
          </a:p>
          <a:p>
            <a:pPr lvl="0"/>
            <a:endParaRPr lang="zh-CN" altLang="zh-CN" dirty="0" smtClean="0">
              <a:ea typeface="宋体" charset="-122"/>
            </a:endParaRPr>
          </a:p>
          <a:p>
            <a:pPr lvl="0">
              <a:buFont typeface="Wingdings" pitchFamily="2" charset="2"/>
              <a:buChar char="Ø"/>
            </a:pPr>
            <a:r>
              <a:rPr lang="en-US" altLang="zh-CN" dirty="0" smtClean="0">
                <a:ea typeface="宋体" charset="-122"/>
              </a:rPr>
              <a:t> </a:t>
            </a:r>
            <a:r>
              <a:rPr lang="zh-CN" altLang="zh-CN" dirty="0" smtClean="0">
                <a:ea typeface="宋体" charset="-122"/>
              </a:rPr>
              <a:t>一般</a:t>
            </a:r>
            <a:r>
              <a:rPr lang="zh-CN" altLang="zh-CN" dirty="0" smtClean="0">
                <a:ea typeface="宋体" charset="-122"/>
              </a:rPr>
              <a:t>情况下，我们开发接触的modules是服务器端和客户端，一般流程如下</a:t>
            </a:r>
            <a:r>
              <a:rPr lang="zh-CN" altLang="zh-CN" dirty="0" smtClean="0">
                <a:ea typeface="宋体" charset="-122"/>
              </a:rPr>
              <a:t>：</a:t>
            </a:r>
          </a:p>
          <a:p>
            <a:pPr lvl="0" eaLnBrk="0" hangingPunct="0">
              <a:buFontTx/>
              <a:buAutoNum type="arabicPeriod"/>
            </a:pPr>
            <a:r>
              <a:rPr lang="zh-CN" altLang="zh-CN" dirty="0" smtClean="0">
                <a:ea typeface="宋体" charset="-122"/>
              </a:rPr>
              <a:t>MDE Development中的信息配置正确，确保prop.xml中Token信息不为空</a:t>
            </a:r>
          </a:p>
          <a:p>
            <a:pPr lvl="0" eaLnBrk="0" hangingPunct="0">
              <a:buFontTx/>
              <a:buAutoNum type="arabicPeriod" startAt="2"/>
            </a:pPr>
            <a:r>
              <a:rPr lang="zh-CN" altLang="zh-CN" dirty="0" smtClean="0">
                <a:ea typeface="宋体" charset="-122"/>
              </a:rPr>
              <a:t>启动</a:t>
            </a:r>
            <a:r>
              <a:rPr lang="zh-CN" altLang="zh-CN" dirty="0" smtClean="0">
                <a:ea typeface="宋体" charset="-122"/>
              </a:rPr>
              <a:t>NC Middleware来启动服务</a:t>
            </a:r>
          </a:p>
          <a:p>
            <a:pPr lvl="0" eaLnBrk="0" hangingPunct="0">
              <a:buFontTx/>
              <a:buAutoNum type="arabicPeriod" startAt="3"/>
            </a:pPr>
            <a:r>
              <a:rPr lang="zh-CN" altLang="zh-CN" dirty="0" smtClean="0">
                <a:ea typeface="宋体" charset="-122"/>
              </a:rPr>
              <a:t>启动NC Client来启动客户端</a:t>
            </a:r>
          </a:p>
          <a:p>
            <a:pPr lvl="0" eaLnBrk="0" hangingPunct="0">
              <a:buFontTx/>
              <a:buAutoNum type="arabicPeriod" startAt="4"/>
            </a:pPr>
            <a:r>
              <a:rPr lang="zh-CN" altLang="zh-CN" dirty="0" smtClean="0">
                <a:ea typeface="宋体" charset="-122"/>
              </a:rPr>
              <a:t>输入用户名、密码，登陆成功后，进行相关</a:t>
            </a:r>
            <a:r>
              <a:rPr lang="zh-CN" altLang="zh-CN" dirty="0" smtClean="0">
                <a:ea typeface="宋体" charset="-122"/>
              </a:rPr>
              <a:t>操作</a:t>
            </a:r>
            <a:endParaRPr lang="en-US" altLang="zh-CN" dirty="0" smtClean="0">
              <a:ea typeface="宋体" charset="-122"/>
            </a:endParaRPr>
          </a:p>
          <a:p>
            <a:pPr lvl="0" eaLnBrk="0" hangingPunct="0"/>
            <a:endParaRPr lang="en-US" altLang="zh-CN" dirty="0" smtClean="0">
              <a:ea typeface="宋体" charset="-122"/>
            </a:endParaRPr>
          </a:p>
          <a:p>
            <a:pPr lvl="0" eaLnBrk="0" hangingPunct="0">
              <a:buFont typeface="Wingdings" pitchFamily="2" charset="2"/>
              <a:buChar char="Ø"/>
            </a:pPr>
            <a:r>
              <a:rPr lang="en-US" altLang="zh-CN" dirty="0" smtClean="0">
                <a:ea typeface="宋体" charset="-122"/>
              </a:rPr>
              <a:t> </a:t>
            </a:r>
            <a:r>
              <a:rPr lang="zh-CN" altLang="zh-CN" dirty="0" smtClean="0">
                <a:ea typeface="宋体" charset="-122"/>
              </a:rPr>
              <a:t>testng</a:t>
            </a:r>
            <a:r>
              <a:rPr lang="zh-CN" altLang="zh-CN" dirty="0" smtClean="0">
                <a:ea typeface="宋体" charset="-122"/>
              </a:rPr>
              <a:t>用于测试</a:t>
            </a:r>
            <a:r>
              <a:rPr lang="zh-CN" altLang="zh-CN" dirty="0" smtClean="0">
                <a:ea typeface="宋体" charset="-122"/>
              </a:rPr>
              <a:t>时</a:t>
            </a:r>
            <a:r>
              <a:rPr lang="zh-CN" altLang="en-US" dirty="0" smtClean="0">
                <a:ea typeface="宋体" charset="-122"/>
              </a:rPr>
              <a:t>如果需要验证，</a:t>
            </a:r>
            <a:r>
              <a:rPr lang="zh-CN" altLang="zh-CN" dirty="0" smtClean="0">
                <a:ea typeface="宋体" charset="-122"/>
              </a:rPr>
              <a:t>也</a:t>
            </a:r>
            <a:r>
              <a:rPr lang="zh-CN" altLang="zh-CN" dirty="0" smtClean="0">
                <a:ea typeface="宋体" charset="-122"/>
              </a:rPr>
              <a:t>是按照上述流程完成</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最佳实践</a:t>
            </a:r>
            <a:endParaRPr lang="zh-CN" altLang="en-US" dirty="0"/>
          </a:p>
        </p:txBody>
      </p:sp>
      <p:sp>
        <p:nvSpPr>
          <p:cNvPr id="3" name="矩形 2"/>
          <p:cNvSpPr/>
          <p:nvPr/>
        </p:nvSpPr>
        <p:spPr>
          <a:xfrm>
            <a:off x="467544" y="764704"/>
            <a:ext cx="7920880" cy="4524315"/>
          </a:xfrm>
          <a:prstGeom prst="rect">
            <a:avLst/>
          </a:prstGeom>
        </p:spPr>
        <p:txBody>
          <a:bodyPr wrap="square">
            <a:spAutoFit/>
          </a:bodyPr>
          <a:lstStyle/>
          <a:p>
            <a:r>
              <a:rPr lang="zh-CN" altLang="zh-CN" dirty="0" smtClean="0">
                <a:ea typeface="宋体" charset="-122"/>
              </a:rPr>
              <a:t>以aep模块举例</a:t>
            </a:r>
            <a:r>
              <a:rPr lang="zh-CN" altLang="zh-CN" dirty="0" smtClean="0">
                <a:ea typeface="宋体" charset="-122"/>
              </a:rPr>
              <a:t>如下</a:t>
            </a:r>
            <a:r>
              <a:rPr lang="zh-CN" altLang="en-US" dirty="0" smtClean="0">
                <a:ea typeface="宋体" charset="-122"/>
              </a:rPr>
              <a:t>：</a:t>
            </a:r>
            <a:endParaRPr lang="en-US" altLang="zh-CN" dirty="0" smtClean="0">
              <a:ea typeface="宋体" charset="-122"/>
            </a:endParaRPr>
          </a:p>
          <a:p>
            <a:pPr lvl="0" eaLnBrk="0" hangingPunct="0">
              <a:buFont typeface="Wingdings" pitchFamily="2" charset="2"/>
              <a:buChar char="Ø"/>
            </a:pPr>
            <a:r>
              <a:rPr lang="en-US" altLang="zh-CN" dirty="0" smtClean="0">
                <a:ea typeface="宋体" charset="-122"/>
              </a:rPr>
              <a:t> </a:t>
            </a:r>
            <a:r>
              <a:rPr lang="zh-CN" altLang="zh-CN" dirty="0" smtClean="0">
                <a:ea typeface="宋体" charset="-122"/>
              </a:rPr>
              <a:t>准备工作</a:t>
            </a:r>
            <a:endParaRPr lang="zh-CN" altLang="zh-CN" dirty="0" smtClean="0">
              <a:ea typeface="宋体" charset="-122"/>
            </a:endParaRPr>
          </a:p>
          <a:p>
            <a:pPr lvl="1" eaLnBrk="0" hangingPunct="0">
              <a:buFontTx/>
              <a:buAutoNum type="arabicPeriod"/>
            </a:pPr>
            <a:r>
              <a:rPr lang="zh-CN" altLang="zh-CN" dirty="0" smtClean="0">
                <a:ea typeface="宋体" charset="-122"/>
              </a:rPr>
              <a:t>MDE Development</a:t>
            </a:r>
            <a:r>
              <a:rPr lang="zh-CN" altLang="zh-CN" dirty="0" smtClean="0">
                <a:ea typeface="宋体" charset="-122"/>
              </a:rPr>
              <a:t>中信息</a:t>
            </a:r>
            <a:r>
              <a:rPr lang="zh-CN" altLang="zh-CN" dirty="0" smtClean="0">
                <a:ea typeface="宋体" charset="-122"/>
              </a:rPr>
              <a:t>配置正确，确保prop.xml中Token信息不为空</a:t>
            </a:r>
          </a:p>
          <a:p>
            <a:pPr lvl="1" eaLnBrk="0" hangingPunct="0">
              <a:buFontTx/>
              <a:buAutoNum type="arabicPeriod" startAt="2"/>
            </a:pPr>
            <a:r>
              <a:rPr lang="zh-CN" altLang="zh-CN" dirty="0" smtClean="0">
                <a:ea typeface="宋体" charset="-122"/>
              </a:rPr>
              <a:t>添加ServEnv.properties、AEPServerEnv.java</a:t>
            </a:r>
            <a:r>
              <a:rPr lang="zh-CN" altLang="zh-CN" dirty="0" smtClean="0">
                <a:ea typeface="宋体" charset="-122"/>
              </a:rPr>
              <a:t>、InitEnviromentTest</a:t>
            </a:r>
            <a:r>
              <a:rPr lang="zh-CN" altLang="zh-CN" dirty="0" smtClean="0">
                <a:ea typeface="宋体" charset="-122"/>
              </a:rPr>
              <a:t>.java、testng.xml</a:t>
            </a:r>
            <a:r>
              <a:rPr lang="zh-CN" altLang="zh-CN" dirty="0" smtClean="0">
                <a:ea typeface="宋体" charset="-122"/>
              </a:rPr>
              <a:t>文件</a:t>
            </a:r>
            <a:endParaRPr lang="zh-CN" altLang="zh-CN" dirty="0" smtClean="0">
              <a:ea typeface="宋体" charset="-122"/>
            </a:endParaRPr>
          </a:p>
          <a:p>
            <a:pPr lvl="2" eaLnBrk="0" hangingPunct="0">
              <a:buFontTx/>
              <a:buAutoNum type="arabicPeriod"/>
            </a:pPr>
            <a:r>
              <a:rPr lang="zh-CN" altLang="zh-CN" dirty="0" smtClean="0">
                <a:ea typeface="宋体" charset="-122"/>
              </a:rPr>
              <a:t>ServEnv.properties配置文件包含NChome路径、模拟登陆用户的帐号密码等信息，可以根据需要添加或删除</a:t>
            </a:r>
          </a:p>
          <a:p>
            <a:pPr lvl="2" eaLnBrk="0" hangingPunct="0">
              <a:buFontTx/>
              <a:buAutoNum type="arabicPeriod" startAt="2"/>
            </a:pPr>
            <a:r>
              <a:rPr lang="zh-CN" altLang="zh-CN" dirty="0" smtClean="0">
                <a:ea typeface="宋体" charset="-122"/>
              </a:rPr>
              <a:t>AEPServerEnv用于读取ServEnv.properties文件信息，可以根据需要增加或修改</a:t>
            </a:r>
          </a:p>
          <a:p>
            <a:pPr lvl="2" eaLnBrk="0" hangingPunct="0">
              <a:buFontTx/>
              <a:buAutoNum type="arabicPeriod" startAt="3"/>
            </a:pPr>
            <a:r>
              <a:rPr lang="zh-CN" altLang="zh-CN" dirty="0" smtClean="0">
                <a:ea typeface="宋体" charset="-122"/>
              </a:rPr>
              <a:t>InitEnviromentTest类用于模拟客户登陆</a:t>
            </a:r>
          </a:p>
          <a:p>
            <a:pPr lvl="2" eaLnBrk="0" hangingPunct="0">
              <a:buFontTx/>
              <a:buAutoNum type="arabicPeriod" startAt="4"/>
            </a:pPr>
            <a:r>
              <a:rPr lang="zh-CN" altLang="zh-CN" dirty="0" smtClean="0">
                <a:ea typeface="宋体" charset="-122"/>
              </a:rPr>
              <a:t>testng.xml中用于配置测试用例信息，具体配置见testng</a:t>
            </a:r>
            <a:r>
              <a:rPr lang="zh-CN" altLang="zh-CN" dirty="0" smtClean="0">
                <a:ea typeface="宋体" charset="-122"/>
              </a:rPr>
              <a:t>规范</a:t>
            </a:r>
            <a:endParaRPr lang="zh-CN" altLang="zh-CN" dirty="0" smtClean="0">
              <a:ea typeface="宋体" charset="-122"/>
            </a:endParaRPr>
          </a:p>
          <a:p>
            <a:pPr lvl="0" eaLnBrk="0" hangingPunct="0">
              <a:buFont typeface="Wingdings" pitchFamily="2" charset="2"/>
              <a:buChar char="Ø"/>
            </a:pPr>
            <a:r>
              <a:rPr lang="en-US" altLang="zh-CN" dirty="0" smtClean="0">
                <a:ea typeface="宋体" charset="-122"/>
              </a:rPr>
              <a:t> </a:t>
            </a:r>
            <a:r>
              <a:rPr lang="zh-CN" altLang="zh-CN" dirty="0" smtClean="0">
                <a:ea typeface="宋体" charset="-122"/>
              </a:rPr>
              <a:t>启动</a:t>
            </a:r>
            <a:r>
              <a:rPr lang="zh-CN" altLang="zh-CN" dirty="0" smtClean="0">
                <a:ea typeface="宋体" charset="-122"/>
              </a:rPr>
              <a:t>NC Middleware来启动</a:t>
            </a:r>
            <a:r>
              <a:rPr lang="zh-CN" altLang="zh-CN" dirty="0" smtClean="0">
                <a:ea typeface="宋体" charset="-122"/>
              </a:rPr>
              <a:t>服务</a:t>
            </a:r>
            <a:endParaRPr lang="en-US" altLang="zh-CN" dirty="0" smtClean="0">
              <a:ea typeface="宋体" charset="-122"/>
            </a:endParaRPr>
          </a:p>
          <a:p>
            <a:pPr lvl="0" eaLnBrk="0" hangingPunct="0">
              <a:buFont typeface="Wingdings" pitchFamily="2" charset="2"/>
              <a:buChar char="Ø"/>
            </a:pPr>
            <a:r>
              <a:rPr lang="en-US" altLang="zh-CN" dirty="0" smtClean="0">
                <a:ea typeface="宋体" charset="-122"/>
              </a:rPr>
              <a:t> </a:t>
            </a:r>
            <a:r>
              <a:rPr lang="zh-CN" altLang="zh-CN" dirty="0" smtClean="0">
                <a:ea typeface="宋体" charset="-122"/>
              </a:rPr>
              <a:t>以</a:t>
            </a:r>
            <a:r>
              <a:rPr lang="zh-CN" altLang="zh-CN" dirty="0" smtClean="0">
                <a:ea typeface="宋体" charset="-122"/>
              </a:rPr>
              <a:t>TestNG suite方式启动testng.xml</a:t>
            </a:r>
            <a:r>
              <a:rPr lang="zh-CN" altLang="zh-CN" dirty="0" smtClean="0">
                <a:ea typeface="宋体" charset="-122"/>
              </a:rPr>
              <a:t>文件</a:t>
            </a:r>
            <a:endParaRPr lang="en-US" altLang="zh-CN" dirty="0" smtClean="0">
              <a:ea typeface="宋体" charset="-122"/>
            </a:endParaRPr>
          </a:p>
          <a:p>
            <a:pPr lvl="0" eaLnBrk="0" hangingPunct="0">
              <a:buFont typeface="Wingdings" pitchFamily="2" charset="2"/>
              <a:buChar char="Ø"/>
            </a:pPr>
            <a:r>
              <a:rPr lang="en-US" altLang="zh-CN" dirty="0" smtClean="0">
                <a:ea typeface="宋体" charset="-122"/>
              </a:rPr>
              <a:t> </a:t>
            </a:r>
            <a:r>
              <a:rPr lang="zh-CN" altLang="zh-CN" dirty="0" smtClean="0">
                <a:ea typeface="宋体" charset="-122"/>
              </a:rPr>
              <a:t>通过</a:t>
            </a:r>
            <a:r>
              <a:rPr lang="zh-CN" altLang="zh-CN" dirty="0" smtClean="0">
                <a:ea typeface="宋体" charset="-122"/>
              </a:rPr>
              <a:t>Results of Running suite查看运行结果</a:t>
            </a:r>
          </a:p>
          <a:p>
            <a:endParaRPr lang="en-US" altLang="zh-CN" dirty="0" smtClean="0">
              <a:ea typeface="宋体" charset="-122"/>
            </a:endParaRP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87824" y="2204864"/>
            <a:ext cx="3384376" cy="2160240"/>
          </a:xfrm>
        </p:spPr>
        <p:txBody>
          <a:bodyPr/>
          <a:lstStyle/>
          <a:p>
            <a:r>
              <a:rPr lang="en-US" altLang="zh-CN" sz="9600" dirty="0" smtClean="0"/>
              <a:t>Q&amp;A</a:t>
            </a:r>
            <a:endParaRPr lang="zh-CN" altLang="en-US" sz="9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UAT/</a:t>
            </a:r>
            <a:r>
              <a:rPr lang="en-US" altLang="zh-CN" dirty="0" err="1" smtClean="0"/>
              <a:t>TestNG</a:t>
            </a:r>
            <a:r>
              <a:rPr lang="zh-CN" altLang="en-US" dirty="0" smtClean="0"/>
              <a:t>简介</a:t>
            </a:r>
            <a:endParaRPr lang="zh-CN" altLang="en-US" dirty="0"/>
          </a:p>
        </p:txBody>
      </p:sp>
      <p:sp>
        <p:nvSpPr>
          <p:cNvPr id="3" name="TextBox 2"/>
          <p:cNvSpPr txBox="1"/>
          <p:nvPr/>
        </p:nvSpPr>
        <p:spPr>
          <a:xfrm>
            <a:off x="899592" y="1052736"/>
            <a:ext cx="7488832" cy="4431983"/>
          </a:xfrm>
          <a:prstGeom prst="rect">
            <a:avLst/>
          </a:prstGeom>
          <a:noFill/>
        </p:spPr>
        <p:txBody>
          <a:bodyPr wrap="square" rtlCol="0">
            <a:spAutoFit/>
          </a:bodyPr>
          <a:lstStyle/>
          <a:p>
            <a:r>
              <a:rPr lang="en-US" altLang="zh-CN" sz="2400" dirty="0" smtClean="0"/>
              <a:t> </a:t>
            </a:r>
            <a:r>
              <a:rPr lang="en-US" altLang="zh-CN" sz="2400" dirty="0" err="1" smtClean="0"/>
              <a:t>TestNG</a:t>
            </a:r>
            <a:endParaRPr lang="en-US" altLang="zh-CN" sz="2400" dirty="0" smtClean="0"/>
          </a:p>
          <a:p>
            <a:endParaRPr lang="en-US" altLang="zh-CN" dirty="0" smtClean="0"/>
          </a:p>
          <a:p>
            <a:r>
              <a:rPr lang="zh-CN" altLang="en-US" dirty="0" smtClean="0"/>
              <a:t>根据</a:t>
            </a:r>
            <a:r>
              <a:rPr lang="en-US" altLang="zh-CN" dirty="0" err="1" smtClean="0"/>
              <a:t>JUnit</a:t>
            </a:r>
            <a:r>
              <a:rPr lang="en-US" altLang="zh-CN" dirty="0" smtClean="0"/>
              <a:t> </a:t>
            </a:r>
            <a:r>
              <a:rPr lang="zh-CN" altLang="en-US" dirty="0" smtClean="0"/>
              <a:t>和 </a:t>
            </a:r>
            <a:r>
              <a:rPr lang="en-US" altLang="zh-CN" dirty="0" err="1" smtClean="0"/>
              <a:t>NUnit</a:t>
            </a:r>
            <a:r>
              <a:rPr lang="zh-CN" altLang="en-US" dirty="0" smtClean="0"/>
              <a:t>思想而构建的一个测试框架，特有功能：</a:t>
            </a:r>
          </a:p>
          <a:p>
            <a:pPr>
              <a:buFont typeface="Wingdings" pitchFamily="2" charset="2"/>
              <a:buChar char="Ø"/>
            </a:pPr>
            <a:r>
              <a:rPr lang="zh-CN" altLang="en-US" dirty="0" smtClean="0"/>
              <a:t> 支持</a:t>
            </a:r>
            <a:r>
              <a:rPr lang="en-US" altLang="zh-CN" dirty="0" smtClean="0"/>
              <a:t>JSR 175</a:t>
            </a:r>
            <a:r>
              <a:rPr lang="zh-CN" altLang="en-US" dirty="0" smtClean="0"/>
              <a:t>注释（</a:t>
            </a:r>
            <a:r>
              <a:rPr lang="en-US" altLang="zh-CN" dirty="0" smtClean="0"/>
              <a:t>JDK 1.4</a:t>
            </a:r>
            <a:r>
              <a:rPr lang="zh-CN" altLang="en-US" dirty="0" smtClean="0"/>
              <a:t>利用</a:t>
            </a:r>
            <a:r>
              <a:rPr lang="en-US" altLang="zh-CN" dirty="0" smtClean="0"/>
              <a:t>Java Doc</a:t>
            </a:r>
            <a:r>
              <a:rPr lang="zh-CN" altLang="en-US" dirty="0" smtClean="0"/>
              <a:t>注释同样也支持）</a:t>
            </a:r>
            <a:endParaRPr lang="en-US" altLang="zh-CN" dirty="0" smtClean="0"/>
          </a:p>
          <a:p>
            <a:pPr>
              <a:buFont typeface="Wingdings" pitchFamily="2" charset="2"/>
              <a:buChar char="Ø"/>
            </a:pPr>
            <a:r>
              <a:rPr lang="zh-CN" altLang="en-US" dirty="0" smtClean="0"/>
              <a:t> 灵活的</a:t>
            </a:r>
            <a:r>
              <a:rPr lang="en-US" altLang="zh-CN" dirty="0" smtClean="0"/>
              <a:t>Test</a:t>
            </a:r>
            <a:r>
              <a:rPr lang="zh-CN" altLang="en-US" dirty="0" smtClean="0"/>
              <a:t>配置</a:t>
            </a:r>
            <a:endParaRPr lang="en-US" altLang="zh-CN" dirty="0" smtClean="0"/>
          </a:p>
          <a:p>
            <a:pPr>
              <a:buFont typeface="Wingdings" pitchFamily="2" charset="2"/>
              <a:buChar char="Ø"/>
            </a:pPr>
            <a:r>
              <a:rPr lang="zh-CN" altLang="en-US" dirty="0" smtClean="0"/>
              <a:t> 支持默认的</a:t>
            </a:r>
            <a:r>
              <a:rPr lang="en-US" altLang="zh-CN" dirty="0" smtClean="0"/>
              <a:t>runtime</a:t>
            </a:r>
            <a:r>
              <a:rPr lang="zh-CN" altLang="en-US" dirty="0" smtClean="0"/>
              <a:t>和</a:t>
            </a:r>
            <a:r>
              <a:rPr lang="en-US" altLang="zh-CN" dirty="0" smtClean="0"/>
              <a:t>logging JDK</a:t>
            </a:r>
            <a:r>
              <a:rPr lang="zh-CN" altLang="en-US" dirty="0" smtClean="0"/>
              <a:t>功能</a:t>
            </a:r>
            <a:endParaRPr lang="en-US" altLang="zh-CN" dirty="0" smtClean="0"/>
          </a:p>
          <a:p>
            <a:pPr>
              <a:buFont typeface="Wingdings" pitchFamily="2" charset="2"/>
              <a:buChar char="Ø"/>
            </a:pPr>
            <a:r>
              <a:rPr lang="zh-CN" altLang="en-US" dirty="0" smtClean="0"/>
              <a:t> 强大的执行模型（不再是</a:t>
            </a:r>
            <a:r>
              <a:rPr lang="en-US" altLang="zh-CN" dirty="0" smtClean="0"/>
              <a:t>Test Suite</a:t>
            </a:r>
            <a:r>
              <a:rPr lang="zh-CN" altLang="en-US" dirty="0" smtClean="0"/>
              <a:t>）</a:t>
            </a:r>
            <a:endParaRPr lang="en-US" altLang="zh-CN" dirty="0" smtClean="0"/>
          </a:p>
          <a:p>
            <a:pPr>
              <a:buFont typeface="Wingdings" pitchFamily="2" charset="2"/>
              <a:buChar char="Ø"/>
            </a:pPr>
            <a:r>
              <a:rPr lang="zh-CN" altLang="en-US" dirty="0" smtClean="0"/>
              <a:t> 支持独立的测试方法</a:t>
            </a:r>
          </a:p>
          <a:p>
            <a:endParaRPr lang="en-US" altLang="zh-CN" dirty="0" smtClean="0"/>
          </a:p>
          <a:p>
            <a:r>
              <a:rPr lang="en-US" altLang="zh-CN" sz="2400" dirty="0" smtClean="0"/>
              <a:t>UAT</a:t>
            </a:r>
          </a:p>
          <a:p>
            <a:endParaRPr lang="en-US" altLang="zh-CN" dirty="0" smtClean="0"/>
          </a:p>
          <a:p>
            <a:r>
              <a:rPr lang="zh-CN" altLang="zh-CN" dirty="0" smtClean="0"/>
              <a:t>单元测试插件</a:t>
            </a:r>
            <a:r>
              <a:rPr lang="zh-CN" altLang="en-US" dirty="0" smtClean="0"/>
              <a:t>整合了</a:t>
            </a:r>
            <a:r>
              <a:rPr lang="en-US" altLang="zh-CN" dirty="0" err="1" smtClean="0"/>
              <a:t>TestNG</a:t>
            </a:r>
            <a:r>
              <a:rPr lang="zh-CN" altLang="en-US" dirty="0" smtClean="0"/>
              <a:t>测试框架的功能，</a:t>
            </a:r>
            <a:r>
              <a:rPr lang="zh-CN" altLang="zh-CN" dirty="0" smtClean="0"/>
              <a:t>是基于</a:t>
            </a:r>
            <a:r>
              <a:rPr lang="en-US" altLang="zh-CN" dirty="0" smtClean="0"/>
              <a:t>Eclipse</a:t>
            </a:r>
            <a:r>
              <a:rPr lang="zh-CN" altLang="zh-CN" dirty="0" smtClean="0"/>
              <a:t>开发工具的测试框架，它能够提供比较丰富的支持功能，简化测试开发工作并提高测试开发工作效率</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a:spLocks noGrp="1"/>
          </p:cNvSpPr>
          <p:nvPr>
            <p:ph type="title"/>
          </p:nvPr>
        </p:nvSpPr>
        <p:spPr>
          <a:xfrm>
            <a:off x="304912" y="152486"/>
            <a:ext cx="7391422" cy="461665"/>
          </a:xfrm>
          <a:prstGeom prst="rect">
            <a:avLst/>
          </a:prstGeom>
          <a:noFill/>
        </p:spPr>
        <p:txBody>
          <a:bodyPr wrap="square" rtlCol="0">
            <a:spAutoFit/>
          </a:bodyPr>
          <a:lstStyle/>
          <a:p>
            <a:r>
              <a:rPr lang="zh-CN" altLang="en-US" dirty="0" smtClean="0"/>
              <a:t>单元测试的必要性</a:t>
            </a:r>
            <a:endParaRPr lang="zh-CN" altLang="en-US" dirty="0"/>
          </a:p>
        </p:txBody>
      </p:sp>
      <p:graphicFrame>
        <p:nvGraphicFramePr>
          <p:cNvPr id="6" name="图示 5"/>
          <p:cNvGraphicFramePr/>
          <p:nvPr/>
        </p:nvGraphicFramePr>
        <p:xfrm>
          <a:off x="899592" y="1052736"/>
          <a:ext cx="7776864" cy="1599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C:\Documents and Settings\chenkund\桌面\u=2669259740,4044382310&amp;fm=15&amp;gp=0.jpg"/>
          <p:cNvPicPr>
            <a:picLocks noChangeAspect="1" noChangeArrowheads="1"/>
          </p:cNvPicPr>
          <p:nvPr/>
        </p:nvPicPr>
        <p:blipFill>
          <a:blip r:embed="rId8" cstate="print"/>
          <a:srcRect/>
          <a:stretch>
            <a:fillRect/>
          </a:stretch>
        </p:blipFill>
        <p:spPr bwMode="auto">
          <a:xfrm>
            <a:off x="6372200" y="2924944"/>
            <a:ext cx="1971675" cy="1428750"/>
          </a:xfrm>
          <a:prstGeom prst="rect">
            <a:avLst/>
          </a:prstGeom>
          <a:noFill/>
        </p:spPr>
      </p:pic>
      <p:sp>
        <p:nvSpPr>
          <p:cNvPr id="8" name="TextBox 7"/>
          <p:cNvSpPr txBox="1"/>
          <p:nvPr/>
        </p:nvSpPr>
        <p:spPr>
          <a:xfrm>
            <a:off x="971600" y="2924944"/>
            <a:ext cx="4248472" cy="1200329"/>
          </a:xfrm>
          <a:prstGeom prst="rect">
            <a:avLst/>
          </a:prstGeom>
          <a:noFill/>
        </p:spPr>
        <p:txBody>
          <a:bodyPr wrap="square" rtlCol="0">
            <a:spAutoFit/>
          </a:bodyPr>
          <a:lstStyle/>
          <a:p>
            <a:pPr>
              <a:buFont typeface="Wingdings" pitchFamily="2" charset="2"/>
              <a:buChar char="Ø"/>
            </a:pPr>
            <a:r>
              <a:rPr lang="zh-CN" altLang="en-US" dirty="0" smtClean="0"/>
              <a:t> 后台开发，与前端解耦</a:t>
            </a:r>
            <a:endParaRPr lang="en-US" altLang="zh-CN" dirty="0" smtClean="0"/>
          </a:p>
          <a:p>
            <a:pPr>
              <a:buFont typeface="Wingdings" pitchFamily="2" charset="2"/>
              <a:buChar char="Ø"/>
            </a:pPr>
            <a:r>
              <a:rPr lang="en-US" altLang="zh-CN" dirty="0" smtClean="0"/>
              <a:t> </a:t>
            </a:r>
            <a:r>
              <a:rPr lang="zh-CN" altLang="en-US" dirty="0" smtClean="0"/>
              <a:t>没有人比你更了解自己的代码</a:t>
            </a:r>
            <a:endParaRPr lang="en-US" altLang="zh-CN" dirty="0" smtClean="0"/>
          </a:p>
          <a:p>
            <a:pPr>
              <a:buFont typeface="Wingdings" pitchFamily="2" charset="2"/>
              <a:buChar char="Ø"/>
            </a:pPr>
            <a:r>
              <a:rPr lang="en-US" altLang="zh-CN" dirty="0" smtClean="0"/>
              <a:t> </a:t>
            </a:r>
            <a:r>
              <a:rPr lang="zh-CN" altLang="en-US" dirty="0" smtClean="0"/>
              <a:t>可量化，及时反馈</a:t>
            </a:r>
            <a:endParaRPr lang="en-US" altLang="zh-CN" dirty="0" smtClean="0"/>
          </a:p>
          <a:p>
            <a:pPr>
              <a:buFont typeface="Wingdings" pitchFamily="2" charset="2"/>
              <a:buChar char="Ø"/>
            </a:pPr>
            <a:r>
              <a:rPr lang="en-US" altLang="zh-CN" dirty="0" smtClean="0"/>
              <a:t> </a:t>
            </a:r>
            <a:r>
              <a:rPr lang="zh-CN" altLang="en-US" dirty="0" smtClean="0"/>
              <a:t>良好的开发文档</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683568" y="2132856"/>
            <a:ext cx="8244408" cy="3600400"/>
          </a:xfrm>
          <a:prstGeom prst="roundRect">
            <a:avLst/>
          </a:prstGeom>
          <a:solidFill>
            <a:schemeClr val="accent1">
              <a:lumMod val="40000"/>
              <a:lumOff val="60000"/>
            </a:schemeClr>
          </a:solidFill>
          <a:ln>
            <a:solidFill>
              <a:schemeClr val="tx2">
                <a:lumMod val="60000"/>
                <a:lumOff val="40000"/>
              </a:schemeClr>
            </a:soli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115616" y="2492896"/>
            <a:ext cx="7272808" cy="2304256"/>
          </a:xfrm>
          <a:prstGeom prst="roundRect">
            <a:avLst/>
          </a:prstGeom>
          <a:solidFill>
            <a:schemeClr val="accent1">
              <a:lumMod val="40000"/>
              <a:lumOff val="60000"/>
            </a:schemeClr>
          </a:solidFill>
          <a:ln>
            <a:solidFill>
              <a:schemeClr val="tx2">
                <a:lumMod val="60000"/>
                <a:lumOff val="40000"/>
              </a:schemeClr>
            </a:soli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Module Project</a:t>
            </a:r>
            <a:r>
              <a:rPr lang="zh-CN" altLang="en-US" dirty="0" smtClean="0"/>
              <a:t>的结构</a:t>
            </a:r>
            <a:endParaRPr lang="zh-CN" altLang="en-US" dirty="0"/>
          </a:p>
        </p:txBody>
      </p:sp>
      <p:sp>
        <p:nvSpPr>
          <p:cNvPr id="7" name="TextBox 6"/>
          <p:cNvSpPr txBox="1"/>
          <p:nvPr/>
        </p:nvSpPr>
        <p:spPr>
          <a:xfrm>
            <a:off x="4355976" y="3501008"/>
            <a:ext cx="2520280" cy="369332"/>
          </a:xfrm>
          <a:prstGeom prst="rect">
            <a:avLst/>
          </a:prstGeom>
          <a:noFill/>
        </p:spPr>
        <p:txBody>
          <a:bodyPr wrap="square" rtlCol="0">
            <a:spAutoFit/>
          </a:bodyPr>
          <a:lstStyle/>
          <a:p>
            <a:r>
              <a:rPr lang="en-US" altLang="zh-CN" dirty="0" smtClean="0"/>
              <a:t>public</a:t>
            </a:r>
            <a:endParaRPr lang="zh-CN" altLang="en-US" dirty="0"/>
          </a:p>
        </p:txBody>
      </p:sp>
      <p:sp>
        <p:nvSpPr>
          <p:cNvPr id="8" name="右箭头 7"/>
          <p:cNvSpPr/>
          <p:nvPr/>
        </p:nvSpPr>
        <p:spPr>
          <a:xfrm>
            <a:off x="3851920" y="2060848"/>
            <a:ext cx="158417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3851920" y="2708920"/>
            <a:ext cx="159993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Documents and Settings\chenkund\桌面\u=4028986414,3464737208&amp;fm=59.jpeg"/>
          <p:cNvPicPr>
            <a:picLocks noChangeAspect="1" noChangeArrowheads="1"/>
          </p:cNvPicPr>
          <p:nvPr/>
        </p:nvPicPr>
        <p:blipFill>
          <a:blip r:embed="rId2" cstate="print"/>
          <a:srcRect/>
          <a:stretch>
            <a:fillRect/>
          </a:stretch>
        </p:blipFill>
        <p:spPr bwMode="auto">
          <a:xfrm>
            <a:off x="1619672" y="1556792"/>
            <a:ext cx="1494890" cy="1848803"/>
          </a:xfrm>
          <a:prstGeom prst="rect">
            <a:avLst/>
          </a:prstGeom>
          <a:noFill/>
        </p:spPr>
      </p:pic>
      <p:pic>
        <p:nvPicPr>
          <p:cNvPr id="2051" name="Picture 3" descr="C:\Documents and Settings\chenkund\桌面\u=1539611401,1793252397&amp;fm=23&amp;gp=0.jpg"/>
          <p:cNvPicPr>
            <a:picLocks noChangeAspect="1" noChangeArrowheads="1"/>
          </p:cNvPicPr>
          <p:nvPr/>
        </p:nvPicPr>
        <p:blipFill>
          <a:blip r:embed="rId3" cstate="print"/>
          <a:srcRect/>
          <a:stretch>
            <a:fillRect/>
          </a:stretch>
        </p:blipFill>
        <p:spPr bwMode="auto">
          <a:xfrm>
            <a:off x="6084168" y="1484784"/>
            <a:ext cx="1371997" cy="1812071"/>
          </a:xfrm>
          <a:prstGeom prst="rect">
            <a:avLst/>
          </a:prstGeom>
          <a:noFill/>
        </p:spPr>
      </p:pic>
      <p:sp>
        <p:nvSpPr>
          <p:cNvPr id="12" name="圆角矩形 11"/>
          <p:cNvSpPr/>
          <p:nvPr/>
        </p:nvSpPr>
        <p:spPr>
          <a:xfrm>
            <a:off x="1619672" y="3284984"/>
            <a:ext cx="2016224" cy="792088"/>
          </a:xfrm>
          <a:prstGeom prst="roundRect">
            <a:avLst/>
          </a:prstGeom>
          <a:ln>
            <a:solidFill>
              <a:schemeClr val="tx2">
                <a:lumMod val="60000"/>
                <a:lumOff val="40000"/>
              </a:schemeClr>
            </a:soli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195736" y="3501008"/>
            <a:ext cx="1224136" cy="369332"/>
          </a:xfrm>
          <a:prstGeom prst="rect">
            <a:avLst/>
          </a:prstGeom>
          <a:noFill/>
        </p:spPr>
        <p:txBody>
          <a:bodyPr wrap="square" rtlCol="0">
            <a:spAutoFit/>
          </a:bodyPr>
          <a:lstStyle/>
          <a:p>
            <a:r>
              <a:rPr lang="en-US" altLang="zh-CN" dirty="0" smtClean="0"/>
              <a:t>client</a:t>
            </a:r>
            <a:endParaRPr lang="zh-CN" altLang="en-US" dirty="0"/>
          </a:p>
        </p:txBody>
      </p:sp>
      <p:sp>
        <p:nvSpPr>
          <p:cNvPr id="13" name="圆角矩形 12"/>
          <p:cNvSpPr/>
          <p:nvPr/>
        </p:nvSpPr>
        <p:spPr>
          <a:xfrm>
            <a:off x="5724128" y="3212976"/>
            <a:ext cx="2016224" cy="792088"/>
          </a:xfrm>
          <a:prstGeom prst="roundRect">
            <a:avLst/>
          </a:prstGeom>
          <a:ln>
            <a:solidFill>
              <a:schemeClr val="tx2">
                <a:lumMod val="60000"/>
                <a:lumOff val="40000"/>
              </a:schemeClr>
            </a:soli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372200" y="3429000"/>
            <a:ext cx="2088232" cy="369332"/>
          </a:xfrm>
          <a:prstGeom prst="rect">
            <a:avLst/>
          </a:prstGeom>
          <a:noFill/>
        </p:spPr>
        <p:txBody>
          <a:bodyPr wrap="square" rtlCol="0">
            <a:spAutoFit/>
          </a:bodyPr>
          <a:lstStyle/>
          <a:p>
            <a:r>
              <a:rPr lang="en-US" altLang="zh-CN" dirty="0" smtClean="0"/>
              <a:t>private</a:t>
            </a:r>
            <a:endParaRPr lang="zh-CN" altLang="en-US" dirty="0"/>
          </a:p>
        </p:txBody>
      </p:sp>
      <p:sp>
        <p:nvSpPr>
          <p:cNvPr id="16" name="TextBox 15"/>
          <p:cNvSpPr txBox="1"/>
          <p:nvPr/>
        </p:nvSpPr>
        <p:spPr>
          <a:xfrm>
            <a:off x="4499992" y="4077072"/>
            <a:ext cx="1008112" cy="369332"/>
          </a:xfrm>
          <a:prstGeom prst="rect">
            <a:avLst/>
          </a:prstGeom>
          <a:noFill/>
        </p:spPr>
        <p:txBody>
          <a:bodyPr wrap="square" rtlCol="0">
            <a:spAutoFit/>
          </a:bodyPr>
          <a:lstStyle/>
          <a:p>
            <a:r>
              <a:rPr lang="en-US" altLang="zh-CN" dirty="0" smtClean="0"/>
              <a:t>test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安装与初始化</a:t>
            </a:r>
            <a:endParaRPr lang="zh-CN" altLang="en-US" dirty="0"/>
          </a:p>
        </p:txBody>
      </p:sp>
      <p:graphicFrame>
        <p:nvGraphicFramePr>
          <p:cNvPr id="4" name="图示 3"/>
          <p:cNvGraphicFramePr/>
          <p:nvPr/>
        </p:nvGraphicFramePr>
        <p:xfrm>
          <a:off x="827584" y="980728"/>
          <a:ext cx="7056784"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p:cNvPicPr>
            <a:picLocks noChangeAspect="1" noChangeArrowheads="1"/>
          </p:cNvPicPr>
          <p:nvPr/>
        </p:nvPicPr>
        <p:blipFill>
          <a:blip r:embed="rId8" cstate="print"/>
          <a:srcRect/>
          <a:stretch>
            <a:fillRect/>
          </a:stretch>
        </p:blipFill>
        <p:spPr bwMode="auto">
          <a:xfrm>
            <a:off x="1547664" y="188640"/>
            <a:ext cx="5712867" cy="5886538"/>
          </a:xfrm>
          <a:prstGeom prst="rect">
            <a:avLst/>
          </a:prstGeom>
          <a:noFill/>
          <a:ln w="9525">
            <a:noFill/>
            <a:miter lim="800000"/>
            <a:headEnd/>
            <a:tailEnd/>
          </a:ln>
        </p:spPr>
      </p:pic>
      <p:pic>
        <p:nvPicPr>
          <p:cNvPr id="6" name="Picture 4"/>
          <p:cNvPicPr>
            <a:picLocks noChangeAspect="1" noChangeArrowheads="1"/>
          </p:cNvPicPr>
          <p:nvPr/>
        </p:nvPicPr>
        <p:blipFill>
          <a:blip r:embed="rId9" cstate="print"/>
          <a:srcRect/>
          <a:stretch>
            <a:fillRect/>
          </a:stretch>
        </p:blipFill>
        <p:spPr bwMode="auto">
          <a:xfrm>
            <a:off x="3419872" y="-603448"/>
            <a:ext cx="2952750" cy="6543675"/>
          </a:xfrm>
          <a:prstGeom prst="rect">
            <a:avLst/>
          </a:prstGeom>
          <a:noFill/>
          <a:ln w="9525">
            <a:noFill/>
            <a:miter lim="800000"/>
            <a:headEnd/>
            <a:tailEnd/>
          </a:ln>
        </p:spPr>
      </p:pic>
      <p:pic>
        <p:nvPicPr>
          <p:cNvPr id="7" name="Picture 5"/>
          <p:cNvPicPr>
            <a:picLocks noChangeAspect="1" noChangeArrowheads="1"/>
          </p:cNvPicPr>
          <p:nvPr/>
        </p:nvPicPr>
        <p:blipFill>
          <a:blip r:embed="rId10" cstate="print"/>
          <a:srcRect/>
          <a:stretch>
            <a:fillRect/>
          </a:stretch>
        </p:blipFill>
        <p:spPr bwMode="auto">
          <a:xfrm>
            <a:off x="1835696" y="1844824"/>
            <a:ext cx="5057775" cy="1304925"/>
          </a:xfrm>
          <a:prstGeom prst="rect">
            <a:avLst/>
          </a:prstGeom>
          <a:noFill/>
          <a:ln w="9525">
            <a:noFill/>
            <a:miter lim="800000"/>
            <a:headEnd/>
            <a:tailEnd/>
          </a:ln>
        </p:spPr>
      </p:pic>
      <p:pic>
        <p:nvPicPr>
          <p:cNvPr id="8" name="Picture 6"/>
          <p:cNvPicPr>
            <a:picLocks noChangeAspect="1" noChangeArrowheads="1"/>
          </p:cNvPicPr>
          <p:nvPr/>
        </p:nvPicPr>
        <p:blipFill>
          <a:blip r:embed="rId11" cstate="print"/>
          <a:srcRect/>
          <a:stretch>
            <a:fillRect/>
          </a:stretch>
        </p:blipFill>
        <p:spPr bwMode="auto">
          <a:xfrm>
            <a:off x="3203848" y="1484784"/>
            <a:ext cx="3190875" cy="3924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7"/>
                                        </p:tgtEl>
                                        <p:attrNameLst>
                                          <p:attrName>ppt_x</p:attrName>
                                        </p:attrNameLst>
                                      </p:cBhvr>
                                      <p:tavLst>
                                        <p:tav tm="0">
                                          <p:val>
                                            <p:strVal val="ppt_x"/>
                                          </p:val>
                                        </p:tav>
                                        <p:tav tm="100000">
                                          <p:val>
                                            <p:strVal val="ppt_x"/>
                                          </p:val>
                                        </p:tav>
                                      </p:tavLst>
                                    </p:anim>
                                    <p:anim calcmode="lin" valueType="num">
                                      <p:cBhvr additive="base">
                                        <p:cTn id="31" dur="500"/>
                                        <p:tgtEl>
                                          <p:spTgt spid="7"/>
                                        </p:tgtEl>
                                        <p:attrNameLst>
                                          <p:attrName>ppt_y</p:attrName>
                                        </p:attrNameLst>
                                      </p:cBhvr>
                                      <p:tavLst>
                                        <p:tav tm="0">
                                          <p:val>
                                            <p:strVal val="ppt_y"/>
                                          </p:val>
                                        </p:tav>
                                        <p:tav tm="100000">
                                          <p:val>
                                            <p:strVal val="1+ppt_h/2"/>
                                          </p:val>
                                        </p:tav>
                                      </p:tavLst>
                                    </p:anim>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nodeType="click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ppt_x"/>
                                          </p:val>
                                        </p:tav>
                                      </p:tavLst>
                                    </p:anim>
                                    <p:anim calcmode="lin" valueType="num">
                                      <p:cBhvr additive="base">
                                        <p:cTn id="41" dur="500"/>
                                        <p:tgtEl>
                                          <p:spTgt spid="8"/>
                                        </p:tgtEl>
                                        <p:attrNameLst>
                                          <p:attrName>ppt_y</p:attrName>
                                        </p:attrNameLst>
                                      </p:cBhvr>
                                      <p:tavLst>
                                        <p:tav tm="0">
                                          <p:val>
                                            <p:strVal val="ppt_y"/>
                                          </p:val>
                                        </p:tav>
                                        <p:tav tm="100000">
                                          <p:val>
                                            <p:strVal val="1+ppt_h/2"/>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初始化测试环境</a:t>
            </a:r>
            <a:endParaRPr lang="zh-CN" altLang="en-US" dirty="0"/>
          </a:p>
        </p:txBody>
      </p:sp>
      <p:sp>
        <p:nvSpPr>
          <p:cNvPr id="3" name="TextBox 2"/>
          <p:cNvSpPr txBox="1"/>
          <p:nvPr/>
        </p:nvSpPr>
        <p:spPr>
          <a:xfrm>
            <a:off x="467544" y="1052736"/>
            <a:ext cx="7920880" cy="3416320"/>
          </a:xfrm>
          <a:prstGeom prst="rect">
            <a:avLst/>
          </a:prstGeom>
          <a:noFill/>
        </p:spPr>
        <p:txBody>
          <a:bodyPr wrap="square" rtlCol="0">
            <a:spAutoFit/>
          </a:bodyPr>
          <a:lstStyle/>
          <a:p>
            <a:pPr>
              <a:buFont typeface="Wingdings" pitchFamily="2" charset="2"/>
              <a:buChar char="Ø"/>
            </a:pPr>
            <a:r>
              <a:rPr lang="en-US" altLang="zh-CN" dirty="0" smtClean="0"/>
              <a:t> </a:t>
            </a:r>
            <a:r>
              <a:rPr lang="zh-CN" altLang="zh-CN" dirty="0" smtClean="0"/>
              <a:t>在</a:t>
            </a:r>
            <a:r>
              <a:rPr lang="en-US" altLang="zh-CN" dirty="0" smtClean="0"/>
              <a:t>Eclipse</a:t>
            </a:r>
            <a:r>
              <a:rPr lang="zh-CN" altLang="zh-CN" dirty="0" smtClean="0"/>
              <a:t>项目中右键</a:t>
            </a:r>
            <a:r>
              <a:rPr lang="zh-CN" altLang="en-US" dirty="0" smtClean="0"/>
              <a:t>，</a:t>
            </a:r>
            <a:r>
              <a:rPr lang="zh-CN" altLang="zh-CN" dirty="0" smtClean="0"/>
              <a:t>选择</a:t>
            </a:r>
            <a:r>
              <a:rPr lang="en-US" altLang="zh-CN" dirty="0" err="1" smtClean="0"/>
              <a:t>yonyou</a:t>
            </a:r>
            <a:r>
              <a:rPr lang="en-US" altLang="zh-CN" dirty="0" smtClean="0"/>
              <a:t> </a:t>
            </a:r>
            <a:r>
              <a:rPr lang="en-US" altLang="zh-CN" dirty="0" err="1" smtClean="0"/>
              <a:t>Uat</a:t>
            </a:r>
            <a:r>
              <a:rPr lang="en-US" altLang="zh-CN" dirty="0" smtClean="0"/>
              <a:t> Tools -&gt; Initialize Test Environment </a:t>
            </a:r>
            <a:r>
              <a:rPr lang="zh-CN" altLang="zh-CN" dirty="0" smtClean="0"/>
              <a:t>界面显示成功提示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Font typeface="Wingdings" pitchFamily="2" charset="2"/>
              <a:buChar char="Ø"/>
            </a:pPr>
            <a:endParaRPr lang="en-US" altLang="zh-CN" dirty="0" smtClean="0"/>
          </a:p>
          <a:p>
            <a:pPr>
              <a:buFont typeface="Wingdings" pitchFamily="2" charset="2"/>
              <a:buChar char="Ø"/>
            </a:pPr>
            <a:r>
              <a:rPr lang="zh-CN" altLang="zh-CN" dirty="0" smtClean="0"/>
              <a:t>刷新工作区间，在项目源码</a:t>
            </a:r>
            <a:r>
              <a:rPr lang="en-US" altLang="zh-CN" dirty="0" smtClean="0"/>
              <a:t>(</a:t>
            </a:r>
            <a:r>
              <a:rPr lang="en-US" altLang="zh-CN" dirty="0" err="1" smtClean="0"/>
              <a:t>src</a:t>
            </a:r>
            <a:r>
              <a:rPr lang="en-US" altLang="zh-CN" dirty="0" smtClean="0"/>
              <a:t>)</a:t>
            </a:r>
            <a:r>
              <a:rPr lang="zh-CN" altLang="zh-CN" dirty="0" smtClean="0"/>
              <a:t>目录下</a:t>
            </a:r>
            <a:endParaRPr lang="en-US" altLang="zh-CN" dirty="0" smtClean="0"/>
          </a:p>
          <a:p>
            <a:r>
              <a:rPr lang="zh-CN" altLang="zh-CN" dirty="0" smtClean="0"/>
              <a:t>按照测试目录组织结构在项目</a:t>
            </a:r>
            <a:r>
              <a:rPr lang="en-US" altLang="zh-CN" dirty="0" smtClean="0"/>
              <a:t>SRC/</a:t>
            </a:r>
            <a:r>
              <a:rPr lang="zh-CN" altLang="zh-CN" dirty="0" smtClean="0"/>
              <a:t>目录下</a:t>
            </a:r>
            <a:endParaRPr lang="en-US" altLang="zh-CN" dirty="0" smtClean="0"/>
          </a:p>
          <a:p>
            <a:r>
              <a:rPr lang="zh-CN" altLang="zh-CN" dirty="0" smtClean="0"/>
              <a:t>生成</a:t>
            </a:r>
            <a:r>
              <a:rPr lang="en-US" altLang="zh-CN" dirty="0" smtClean="0"/>
              <a:t>Test</a:t>
            </a:r>
            <a:r>
              <a:rPr lang="zh-CN" altLang="zh-CN" dirty="0" smtClean="0"/>
              <a:t>目录</a:t>
            </a:r>
            <a:endParaRPr lang="en-US" altLang="zh-CN" dirty="0" smtClean="0"/>
          </a:p>
          <a:p>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2051720" y="1700808"/>
            <a:ext cx="5038725" cy="1295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860032" y="3356992"/>
            <a:ext cx="314325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目录明细介绍</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07504" y="836712"/>
            <a:ext cx="2314575" cy="2924175"/>
          </a:xfrm>
          <a:prstGeom prst="rect">
            <a:avLst/>
          </a:prstGeom>
          <a:noFill/>
          <a:ln w="9525">
            <a:noFill/>
            <a:miter lim="800000"/>
            <a:headEnd/>
            <a:tailEnd/>
          </a:ln>
        </p:spPr>
      </p:pic>
      <p:graphicFrame>
        <p:nvGraphicFramePr>
          <p:cNvPr id="6" name="表格 5"/>
          <p:cNvGraphicFramePr>
            <a:graphicFrameLocks noGrp="1"/>
          </p:cNvGraphicFramePr>
          <p:nvPr/>
        </p:nvGraphicFramePr>
        <p:xfrm>
          <a:off x="2483768" y="620688"/>
          <a:ext cx="6264696" cy="6106160"/>
        </p:xfrm>
        <a:graphic>
          <a:graphicData uri="http://schemas.openxmlformats.org/drawingml/2006/table">
            <a:tbl>
              <a:tblPr firstRow="1" bandRow="1">
                <a:tableStyleId>{5C22544A-7EE6-4342-B048-85BDC9FD1C3A}</a:tableStyleId>
              </a:tblPr>
              <a:tblGrid>
                <a:gridCol w="2736304"/>
                <a:gridCol w="3528392"/>
              </a:tblGrid>
              <a:tr h="370840">
                <a:tc>
                  <a:txBody>
                    <a:bodyPr/>
                    <a:lstStyle/>
                    <a:p>
                      <a:r>
                        <a:rPr lang="zh-CN" altLang="en-US" dirty="0" smtClean="0"/>
                        <a:t>目录名称</a:t>
                      </a:r>
                      <a:endParaRPr lang="zh-CN" altLang="en-US" dirty="0"/>
                    </a:p>
                  </a:txBody>
                  <a:tcPr/>
                </a:tc>
                <a:tc>
                  <a:txBody>
                    <a:bodyPr/>
                    <a:lstStyle/>
                    <a:p>
                      <a:r>
                        <a:rPr lang="zh-CN" altLang="en-US" dirty="0" smtClean="0"/>
                        <a:t>介绍</a:t>
                      </a:r>
                      <a:endParaRPr lang="zh-CN" altLang="en-US" dirty="0"/>
                    </a:p>
                  </a:txBody>
                  <a:tcPr/>
                </a:tc>
              </a:tr>
              <a:tr h="370840">
                <a:tc>
                  <a:txBody>
                    <a:bodyPr/>
                    <a:lstStyle/>
                    <a:p>
                      <a:r>
                        <a:rPr lang="en-US" altLang="zh-CN" sz="1200" dirty="0" smtClean="0"/>
                        <a:t>Log </a:t>
                      </a:r>
                      <a:endParaRPr lang="zh-CN" altLang="en-US" sz="1200" dirty="0"/>
                    </a:p>
                  </a:txBody>
                  <a:tcPr/>
                </a:tc>
                <a:tc>
                  <a:txBody>
                    <a:bodyPr/>
                    <a:lstStyle/>
                    <a:p>
                      <a:r>
                        <a:rPr lang="zh-CN" altLang="zh-CN" sz="1200" dirty="0" smtClean="0"/>
                        <a:t>保存测试过程中</a:t>
                      </a:r>
                      <a:r>
                        <a:rPr lang="zh-CN" altLang="en-US" sz="1200" dirty="0" smtClean="0"/>
                        <a:t>产生的</a:t>
                      </a:r>
                      <a:r>
                        <a:rPr lang="zh-CN" altLang="zh-CN" sz="1200" dirty="0" smtClean="0"/>
                        <a:t>日志信息</a:t>
                      </a:r>
                      <a:endParaRPr lang="zh-CN" altLang="en-US" sz="1200" dirty="0"/>
                    </a:p>
                  </a:txBody>
                  <a:tcPr/>
                </a:tc>
              </a:tr>
              <a:tr h="370840">
                <a:tc>
                  <a:txBody>
                    <a:bodyPr/>
                    <a:lstStyle/>
                    <a:p>
                      <a:r>
                        <a:rPr lang="en-US" altLang="zh-CN" sz="1200" dirty="0" err="1" smtClean="0"/>
                        <a:t>Resources.configure</a:t>
                      </a:r>
                      <a:endParaRPr lang="zh-CN" altLang="en-US" sz="1200" dirty="0"/>
                    </a:p>
                  </a:txBody>
                  <a:tcPr/>
                </a:tc>
                <a:tc>
                  <a:txBody>
                    <a:bodyPr/>
                    <a:lstStyle/>
                    <a:p>
                      <a:r>
                        <a:rPr lang="zh-CN" altLang="zh-CN" sz="1200" dirty="0" smtClean="0"/>
                        <a:t>保存与</a:t>
                      </a:r>
                      <a:r>
                        <a:rPr lang="en-US" altLang="zh-CN" sz="1200" dirty="0" err="1" smtClean="0"/>
                        <a:t>uat</a:t>
                      </a:r>
                      <a:r>
                        <a:rPr lang="zh-CN" altLang="zh-CN" sz="1200" dirty="0" smtClean="0"/>
                        <a:t>框架运行相关的配置信息</a:t>
                      </a:r>
                      <a:endParaRPr lang="zh-CN" altLang="en-US" sz="1200" dirty="0"/>
                    </a:p>
                  </a:txBody>
                  <a:tcPr/>
                </a:tc>
              </a:tr>
              <a:tr h="370840">
                <a:tc>
                  <a:txBody>
                    <a:bodyPr/>
                    <a:lstStyle/>
                    <a:p>
                      <a:r>
                        <a:rPr lang="en-US" altLang="zh-CN" sz="1200" dirty="0" err="1" smtClean="0"/>
                        <a:t>uat.properties</a:t>
                      </a:r>
                      <a:endParaRPr lang="zh-CN" altLang="en-US" sz="1200" dirty="0"/>
                    </a:p>
                  </a:txBody>
                  <a:tcPr/>
                </a:tc>
                <a:tc>
                  <a:txBody>
                    <a:bodyPr/>
                    <a:lstStyle/>
                    <a:p>
                      <a:r>
                        <a:rPr lang="en-US" altLang="zh-CN" sz="1200" dirty="0" err="1" smtClean="0"/>
                        <a:t>uat</a:t>
                      </a:r>
                      <a:r>
                        <a:rPr lang="en-US" altLang="zh-CN" sz="1200" dirty="0" smtClean="0"/>
                        <a:t> </a:t>
                      </a:r>
                      <a:r>
                        <a:rPr lang="zh-CN" altLang="zh-CN" sz="1200" dirty="0" smtClean="0"/>
                        <a:t>框架运行配置文件</a:t>
                      </a:r>
                      <a:endParaRPr lang="zh-CN" altLang="en-US" sz="1200" dirty="0"/>
                    </a:p>
                  </a:txBody>
                  <a:tcPr/>
                </a:tc>
              </a:tr>
              <a:tr h="370840">
                <a:tc>
                  <a:txBody>
                    <a:bodyPr/>
                    <a:lstStyle/>
                    <a:p>
                      <a:r>
                        <a:rPr lang="en-US" altLang="zh-CN" sz="1200" dirty="0" smtClean="0"/>
                        <a:t>uat_spring_conf.xml</a:t>
                      </a:r>
                      <a:endParaRPr lang="zh-CN" altLang="en-US" sz="1200" dirty="0"/>
                    </a:p>
                  </a:txBody>
                  <a:tcPr/>
                </a:tc>
                <a:tc>
                  <a:txBody>
                    <a:bodyPr/>
                    <a:lstStyle/>
                    <a:p>
                      <a:r>
                        <a:rPr lang="zh-CN" altLang="zh-CN" sz="1200" dirty="0" smtClean="0"/>
                        <a:t>如果需要启动中间件或者其他服务在这里对服务进行配置</a:t>
                      </a:r>
                      <a:endParaRPr lang="zh-CN" altLang="en-US" sz="1200" dirty="0"/>
                    </a:p>
                  </a:txBody>
                  <a:tcPr/>
                </a:tc>
              </a:tr>
              <a:tr h="370840">
                <a:tc>
                  <a:txBody>
                    <a:bodyPr/>
                    <a:lstStyle/>
                    <a:p>
                      <a:r>
                        <a:rPr lang="en-US" altLang="zh-CN" sz="1200" dirty="0" smtClean="0"/>
                        <a:t>prop.xml</a:t>
                      </a:r>
                      <a:endParaRPr lang="zh-CN" altLang="en-US" sz="1200" dirty="0"/>
                    </a:p>
                  </a:txBody>
                  <a:tcPr/>
                </a:tc>
                <a:tc>
                  <a:txBody>
                    <a:bodyPr/>
                    <a:lstStyle/>
                    <a:p>
                      <a:r>
                        <a:rPr lang="zh-CN" altLang="zh-CN" sz="1200" dirty="0" smtClean="0"/>
                        <a:t>针对</a:t>
                      </a:r>
                      <a:r>
                        <a:rPr lang="en-US" altLang="zh-CN" sz="1200" dirty="0" smtClean="0"/>
                        <a:t>NC</a:t>
                      </a:r>
                      <a:r>
                        <a:rPr lang="zh-CN" altLang="zh-CN" sz="1200" dirty="0" smtClean="0"/>
                        <a:t>中间件提供的数据源配置信息，该文件提供给默认的</a:t>
                      </a:r>
                      <a:r>
                        <a:rPr lang="en-US" altLang="zh-CN" sz="1200" dirty="0" err="1" smtClean="0"/>
                        <a:t>BusinessApp</a:t>
                      </a:r>
                      <a:r>
                        <a:rPr lang="en-US" altLang="zh-CN" sz="1200" dirty="0" smtClean="0"/>
                        <a:t> NC</a:t>
                      </a:r>
                      <a:r>
                        <a:rPr lang="zh-CN" altLang="zh-CN" sz="1200" dirty="0" smtClean="0"/>
                        <a:t>中间件服务使用</a:t>
                      </a:r>
                      <a:endParaRPr lang="zh-CN" altLang="en-US" sz="1200" dirty="0"/>
                    </a:p>
                  </a:txBody>
                  <a:tcPr/>
                </a:tc>
              </a:tr>
              <a:tr h="370840">
                <a:tc>
                  <a:txBody>
                    <a:bodyPr/>
                    <a:lstStyle/>
                    <a:p>
                      <a:r>
                        <a:rPr lang="en-US" altLang="zh-CN" sz="1200" dirty="0" smtClean="0"/>
                        <a:t>test_data_source.xml</a:t>
                      </a:r>
                      <a:endParaRPr lang="zh-CN" altLang="en-US" sz="1200" dirty="0"/>
                    </a:p>
                  </a:txBody>
                  <a:tcPr/>
                </a:tc>
                <a:tc>
                  <a:txBody>
                    <a:bodyPr/>
                    <a:lstStyle/>
                    <a:p>
                      <a:r>
                        <a:rPr lang="zh-CN" altLang="zh-CN" sz="1200" dirty="0" smtClean="0"/>
                        <a:t>测试库配置文件，主要提供</a:t>
                      </a:r>
                      <a:r>
                        <a:rPr lang="en-US" altLang="zh-CN" sz="1200" dirty="0" smtClean="0"/>
                        <a:t>UAT</a:t>
                      </a:r>
                      <a:r>
                        <a:rPr lang="zh-CN" altLang="zh-CN" sz="1200" dirty="0" smtClean="0"/>
                        <a:t>使用</a:t>
                      </a:r>
                      <a:endParaRPr lang="zh-CN" altLang="en-US" sz="1200" dirty="0"/>
                    </a:p>
                  </a:txBody>
                  <a:tcPr/>
                </a:tc>
              </a:tr>
              <a:tr h="370840">
                <a:tc>
                  <a:txBody>
                    <a:bodyPr/>
                    <a:lstStyle/>
                    <a:p>
                      <a:r>
                        <a:rPr lang="en-US" altLang="zh-CN" sz="1200" dirty="0" err="1" smtClean="0"/>
                        <a:t>resources.datafile.backup</a:t>
                      </a:r>
                      <a:endParaRPr lang="zh-CN" altLang="en-US" sz="1200" dirty="0"/>
                    </a:p>
                  </a:txBody>
                  <a:tcPr/>
                </a:tc>
                <a:tc>
                  <a:txBody>
                    <a:bodyPr/>
                    <a:lstStyle/>
                    <a:p>
                      <a:r>
                        <a:rPr lang="zh-CN" altLang="en-US" sz="1200" dirty="0" smtClean="0"/>
                        <a:t>目录提供给测试数据备份使用</a:t>
                      </a:r>
                      <a:endParaRPr lang="zh-CN" altLang="en-US" sz="1200" dirty="0"/>
                    </a:p>
                  </a:txBody>
                  <a:tcPr/>
                </a:tc>
              </a:tr>
              <a:tr h="370840">
                <a:tc>
                  <a:txBody>
                    <a:bodyPr/>
                    <a:lstStyle/>
                    <a:p>
                      <a:r>
                        <a:rPr lang="en-US" altLang="zh-CN" sz="1200" dirty="0" err="1" smtClean="0"/>
                        <a:t>resources.datafile.data_configure</a:t>
                      </a:r>
                      <a:endParaRPr lang="zh-CN" altLang="en-US" sz="1200" dirty="0"/>
                    </a:p>
                  </a:txBody>
                  <a:tcPr/>
                </a:tc>
                <a:tc>
                  <a:txBody>
                    <a:bodyPr/>
                    <a:lstStyle/>
                    <a:p>
                      <a:r>
                        <a:rPr lang="zh-CN" altLang="en-US" sz="1200" dirty="0" smtClean="0"/>
                        <a:t>目录保存测试数据与测试代码对应关系文件</a:t>
                      </a:r>
                      <a:endParaRPr lang="zh-CN" altLang="en-US" sz="1200" dirty="0"/>
                    </a:p>
                  </a:txBody>
                  <a:tcPr/>
                </a:tc>
              </a:tr>
              <a:tr h="370840">
                <a:tc>
                  <a:txBody>
                    <a:bodyPr/>
                    <a:lstStyle/>
                    <a:p>
                      <a:r>
                        <a:rPr lang="en-US" altLang="zh-CN" sz="1200" dirty="0" err="1" smtClean="0"/>
                        <a:t>resources.datafile.data_excelfile</a:t>
                      </a:r>
                      <a:endParaRPr lang="zh-CN" altLang="en-US" sz="1200" dirty="0"/>
                    </a:p>
                  </a:txBody>
                  <a:tcPr/>
                </a:tc>
                <a:tc>
                  <a:txBody>
                    <a:bodyPr/>
                    <a:lstStyle/>
                    <a:p>
                      <a:r>
                        <a:rPr lang="zh-CN" altLang="en-US" sz="1200" dirty="0" smtClean="0"/>
                        <a:t>目录保存</a:t>
                      </a:r>
                      <a:r>
                        <a:rPr lang="en-US" altLang="zh-CN" sz="1200" dirty="0" smtClean="0"/>
                        <a:t>excel</a:t>
                      </a:r>
                      <a:r>
                        <a:rPr lang="zh-CN" altLang="en-US" sz="1200" dirty="0" smtClean="0"/>
                        <a:t>文件格式测试数据</a:t>
                      </a:r>
                      <a:endParaRPr lang="zh-CN" altLang="en-US" sz="1200" dirty="0"/>
                    </a:p>
                  </a:txBody>
                  <a:tcPr/>
                </a:tc>
              </a:tr>
              <a:tr h="370840">
                <a:tc>
                  <a:txBody>
                    <a:bodyPr/>
                    <a:lstStyle/>
                    <a:p>
                      <a:r>
                        <a:rPr lang="en-US" altLang="zh-CN" sz="1200" dirty="0" err="1" smtClean="0"/>
                        <a:t>resources.datafile.data_objectfile</a:t>
                      </a:r>
                      <a:endParaRPr lang="zh-CN" altLang="en-US" sz="1200" dirty="0"/>
                    </a:p>
                  </a:txBody>
                  <a:tcPr/>
                </a:tc>
                <a:tc>
                  <a:txBody>
                    <a:bodyPr/>
                    <a:lstStyle/>
                    <a:p>
                      <a:r>
                        <a:rPr lang="zh-CN" altLang="en-US" sz="1200" dirty="0" smtClean="0"/>
                        <a:t>目录保存序列化的对象数据文件</a:t>
                      </a:r>
                      <a:endParaRPr lang="zh-CN" altLang="en-US" sz="1200" dirty="0"/>
                    </a:p>
                  </a:txBody>
                  <a:tcPr/>
                </a:tc>
              </a:tr>
              <a:tr h="370840">
                <a:tc>
                  <a:txBody>
                    <a:bodyPr/>
                    <a:lstStyle/>
                    <a:p>
                      <a:r>
                        <a:rPr lang="en-US" altLang="zh-CN" sz="1200" dirty="0" err="1" smtClean="0"/>
                        <a:t>resources.datafile.data_springfile</a:t>
                      </a:r>
                      <a:endParaRPr lang="zh-CN" altLang="en-US" sz="1200" dirty="0"/>
                    </a:p>
                  </a:txBody>
                  <a:tcPr/>
                </a:tc>
                <a:tc>
                  <a:txBody>
                    <a:bodyPr/>
                    <a:lstStyle/>
                    <a:p>
                      <a:r>
                        <a:rPr lang="zh-CN" altLang="en-US" sz="1200" dirty="0" smtClean="0"/>
                        <a:t>目录保存</a:t>
                      </a:r>
                      <a:r>
                        <a:rPr lang="en-US" altLang="zh-CN" sz="1200" dirty="0" err="1" smtClean="0"/>
                        <a:t>SpringIOC</a:t>
                      </a:r>
                      <a:r>
                        <a:rPr lang="en-US" altLang="zh-CN" sz="1200" dirty="0" smtClean="0"/>
                        <a:t> </a:t>
                      </a:r>
                      <a:r>
                        <a:rPr lang="zh-CN" altLang="en-US" sz="1200" dirty="0" smtClean="0"/>
                        <a:t>方法构造数据对象的配置文件</a:t>
                      </a:r>
                      <a:endParaRPr lang="zh-CN" altLang="en-US" sz="1200" dirty="0"/>
                    </a:p>
                  </a:txBody>
                  <a:tcPr/>
                </a:tc>
              </a:tr>
              <a:tr h="370840">
                <a:tc>
                  <a:txBody>
                    <a:bodyPr/>
                    <a:lstStyle/>
                    <a:p>
                      <a:r>
                        <a:rPr lang="en-US" altLang="zh-CN" sz="1200" dirty="0" err="1" smtClean="0"/>
                        <a:t>resources.tempfile</a:t>
                      </a:r>
                      <a:endParaRPr lang="zh-CN" altLang="en-US" sz="1200" dirty="0"/>
                    </a:p>
                  </a:txBody>
                  <a:tcPr/>
                </a:tc>
                <a:tc>
                  <a:txBody>
                    <a:bodyPr/>
                    <a:lstStyle/>
                    <a:p>
                      <a:r>
                        <a:rPr lang="zh-CN" altLang="en-US" sz="1200" dirty="0" smtClean="0"/>
                        <a:t>目录保存测试过程中参生的临时文件信息</a:t>
                      </a:r>
                      <a:endParaRPr lang="zh-CN" altLang="en-US" sz="1200" dirty="0"/>
                    </a:p>
                  </a:txBody>
                  <a:tcPr/>
                </a:tc>
              </a:tr>
              <a:tr h="370840">
                <a:tc>
                  <a:txBody>
                    <a:bodyPr/>
                    <a:lstStyle/>
                    <a:p>
                      <a:r>
                        <a:rPr lang="en-US" altLang="zh-CN" sz="1200" dirty="0" smtClean="0"/>
                        <a:t>testng.xml</a:t>
                      </a:r>
                      <a:endParaRPr lang="zh-CN" altLang="en-US" sz="1200" dirty="0"/>
                    </a:p>
                  </a:txBody>
                  <a:tcPr/>
                </a:tc>
                <a:tc>
                  <a:txBody>
                    <a:bodyPr/>
                    <a:lstStyle/>
                    <a:p>
                      <a:r>
                        <a:rPr lang="zh-CN" altLang="en-US" sz="1200" dirty="0" smtClean="0"/>
                        <a:t>文件是</a:t>
                      </a:r>
                      <a:r>
                        <a:rPr lang="en-US" altLang="zh-CN" sz="1200" dirty="0" err="1" smtClean="0"/>
                        <a:t>testng</a:t>
                      </a:r>
                      <a:r>
                        <a:rPr lang="en-US" altLang="zh-CN" sz="1200" dirty="0" smtClean="0"/>
                        <a:t> </a:t>
                      </a:r>
                      <a:r>
                        <a:rPr lang="zh-CN" altLang="en-US" sz="1200" dirty="0" smtClean="0"/>
                        <a:t>运行配置文件</a:t>
                      </a:r>
                      <a:endParaRPr lang="zh-CN" altLang="en-US" sz="1200" dirty="0"/>
                    </a:p>
                  </a:txBody>
                  <a:tcPr/>
                </a:tc>
              </a:tr>
              <a:tr h="370840">
                <a:tc>
                  <a:txBody>
                    <a:bodyPr/>
                    <a:lstStyle/>
                    <a:p>
                      <a:r>
                        <a:rPr lang="en-US" altLang="zh-CN" sz="1200" dirty="0" smtClean="0"/>
                        <a:t>log4j.xml</a:t>
                      </a:r>
                      <a:endParaRPr lang="zh-CN" altLang="en-US" sz="1200" dirty="0"/>
                    </a:p>
                  </a:txBody>
                  <a:tcPr/>
                </a:tc>
                <a:tc>
                  <a:txBody>
                    <a:bodyPr/>
                    <a:lstStyle/>
                    <a:p>
                      <a:r>
                        <a:rPr lang="zh-CN" altLang="en-US" sz="1200" dirty="0" smtClean="0"/>
                        <a:t>日志配置信息</a:t>
                      </a:r>
                      <a:endParaRPr lang="zh-CN" altLang="en-US" sz="1200" dirty="0"/>
                    </a:p>
                  </a:txBody>
                  <a:tcPr/>
                </a:tc>
              </a:tr>
              <a:tr h="370840">
                <a:tc>
                  <a:txBody>
                    <a:bodyPr/>
                    <a:lstStyle/>
                    <a:p>
                      <a:r>
                        <a:rPr lang="en-US" altLang="zh-CN" sz="1200" dirty="0" err="1" smtClean="0"/>
                        <a:t>nc.tc.util</a:t>
                      </a:r>
                      <a:endParaRPr lang="zh-CN" altLang="en-US" sz="1200" dirty="0"/>
                    </a:p>
                  </a:txBody>
                  <a:tcPr/>
                </a:tc>
                <a:tc>
                  <a:txBody>
                    <a:bodyPr/>
                    <a:lstStyle/>
                    <a:p>
                      <a:r>
                        <a:rPr lang="zh-CN" altLang="en-US" sz="1200" dirty="0" smtClean="0"/>
                        <a:t>测试时需要使用的一些通用测试基础类存放位置</a:t>
                      </a:r>
                      <a:endParaRPr lang="zh-CN" altLang="en-US" sz="12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生成测试用例</a:t>
            </a:r>
            <a:endParaRPr lang="zh-CN" altLang="en-US" dirty="0"/>
          </a:p>
        </p:txBody>
      </p:sp>
      <p:sp>
        <p:nvSpPr>
          <p:cNvPr id="3" name="TextBox 2"/>
          <p:cNvSpPr txBox="1"/>
          <p:nvPr/>
        </p:nvSpPr>
        <p:spPr>
          <a:xfrm>
            <a:off x="539552" y="908720"/>
            <a:ext cx="7992888" cy="3139321"/>
          </a:xfrm>
          <a:prstGeom prst="rect">
            <a:avLst/>
          </a:prstGeom>
          <a:noFill/>
        </p:spPr>
        <p:txBody>
          <a:bodyPr wrap="square" rtlCol="0">
            <a:spAutoFit/>
          </a:bodyPr>
          <a:lstStyle/>
          <a:p>
            <a:pPr>
              <a:buFont typeface="Wingdings" pitchFamily="2" charset="2"/>
              <a:buChar char="Ø"/>
            </a:pPr>
            <a:r>
              <a:rPr lang="en-US" altLang="zh-CN" dirty="0" smtClean="0"/>
              <a:t> </a:t>
            </a:r>
            <a:r>
              <a:rPr lang="zh-CN" altLang="zh-CN" dirty="0" smtClean="0"/>
              <a:t>按类生成测试代码</a:t>
            </a:r>
            <a:endParaRPr lang="en-US" altLang="zh-CN" dirty="0" smtClean="0"/>
          </a:p>
          <a:p>
            <a:r>
              <a:rPr lang="zh-CN" altLang="zh-CN" dirty="0" smtClean="0"/>
              <a:t>选择单个的类文件并鼠标右键选择</a:t>
            </a:r>
            <a:endParaRPr lang="en-US" altLang="zh-CN" dirty="0" smtClean="0"/>
          </a:p>
          <a:p>
            <a:r>
              <a:rPr lang="zh-CN" altLang="zh-CN" dirty="0" smtClean="0"/>
              <a:t>点</a:t>
            </a:r>
            <a:r>
              <a:rPr lang="en-US" altLang="zh-CN" dirty="0" smtClean="0"/>
              <a:t>Generate Class Test </a:t>
            </a:r>
            <a:r>
              <a:rPr lang="zh-CN" altLang="zh-CN" dirty="0" smtClean="0"/>
              <a:t>弹出配置界面</a:t>
            </a:r>
            <a:endParaRPr lang="en-US" altLang="zh-CN" dirty="0" smtClean="0"/>
          </a:p>
          <a:p>
            <a:endParaRPr lang="en-US" altLang="zh-CN" dirty="0" smtClean="0"/>
          </a:p>
          <a:p>
            <a:r>
              <a:rPr lang="zh-CN" altLang="zh-CN" dirty="0" smtClean="0"/>
              <a:t>界面中列出了所有方法，</a:t>
            </a:r>
            <a:endParaRPr lang="en-US" altLang="zh-CN" dirty="0" smtClean="0"/>
          </a:p>
          <a:p>
            <a:r>
              <a:rPr lang="zh-CN" altLang="zh-CN" dirty="0" smtClean="0"/>
              <a:t>可以点</a:t>
            </a:r>
            <a:r>
              <a:rPr lang="en-US" altLang="zh-CN" dirty="0" smtClean="0"/>
              <a:t>Select All </a:t>
            </a:r>
            <a:r>
              <a:rPr lang="zh-CN" altLang="zh-CN" dirty="0" smtClean="0"/>
              <a:t>按钮进行全部选择</a:t>
            </a:r>
          </a:p>
          <a:p>
            <a:r>
              <a:rPr lang="zh-CN" altLang="zh-CN" dirty="0" smtClean="0"/>
              <a:t>注：对于抽象类，不能用</a:t>
            </a:r>
            <a:r>
              <a:rPr lang="en-US" altLang="zh-CN" dirty="0" smtClean="0"/>
              <a:t>UAT</a:t>
            </a:r>
            <a:r>
              <a:rPr lang="zh-CN" altLang="zh-CN" dirty="0" smtClean="0"/>
              <a:t>插件生成测试代码。</a:t>
            </a:r>
            <a:endParaRPr lang="en-US" altLang="zh-CN" dirty="0" smtClean="0"/>
          </a:p>
          <a:p>
            <a:endParaRPr lang="en-US" altLang="zh-CN" dirty="0" smtClean="0"/>
          </a:p>
          <a:p>
            <a:pPr>
              <a:buFont typeface="Wingdings" pitchFamily="2" charset="2"/>
              <a:buChar char="Ø"/>
            </a:pPr>
            <a:r>
              <a:rPr lang="zh-CN" altLang="en-US" dirty="0" smtClean="0"/>
              <a:t> 按包生成测试代码</a:t>
            </a:r>
            <a:endParaRPr lang="en-US" altLang="zh-CN" dirty="0" smtClean="0"/>
          </a:p>
          <a:p>
            <a:endParaRPr lang="en-US" altLang="zh-CN" dirty="0" smtClean="0"/>
          </a:p>
          <a:p>
            <a:endParaRPr lang="zh-CN" altLang="en-US" dirty="0"/>
          </a:p>
        </p:txBody>
      </p:sp>
      <p:pic>
        <p:nvPicPr>
          <p:cNvPr id="7" name="Picture 2"/>
          <p:cNvPicPr>
            <a:picLocks noChangeAspect="1" noChangeArrowheads="1"/>
          </p:cNvPicPr>
          <p:nvPr/>
        </p:nvPicPr>
        <p:blipFill>
          <a:blip r:embed="rId2" cstate="print"/>
          <a:srcRect/>
          <a:stretch>
            <a:fillRect/>
          </a:stretch>
        </p:blipFill>
        <p:spPr bwMode="auto">
          <a:xfrm>
            <a:off x="1907704" y="1772816"/>
            <a:ext cx="4800600" cy="1971675"/>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755576" y="836712"/>
            <a:ext cx="7591425" cy="4286250"/>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179512" y="0"/>
            <a:ext cx="8477250" cy="7124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8"/>
                                        </p:tgtEl>
                                        <p:attrNameLst>
                                          <p:attrName>ppt_x</p:attrName>
                                        </p:attrNameLst>
                                      </p:cBhvr>
                                      <p:tavLst>
                                        <p:tav tm="0">
                                          <p:val>
                                            <p:strVal val="ppt_x"/>
                                          </p:val>
                                        </p:tav>
                                        <p:tav tm="100000">
                                          <p:val>
                                            <p:strVal val="ppt_x"/>
                                          </p:val>
                                        </p:tav>
                                      </p:tavLst>
                                    </p:anim>
                                    <p:anim calcmode="lin" valueType="num">
                                      <p:cBhvr additive="base">
                                        <p:cTn id="21" dur="500"/>
                                        <p:tgtEl>
                                          <p:spTgt spid="8"/>
                                        </p:tgtEl>
                                        <p:attrNameLst>
                                          <p:attrName>ppt_y</p:attrName>
                                        </p:attrNameLst>
                                      </p:cBhvr>
                                      <p:tavLst>
                                        <p:tav tm="0">
                                          <p:val>
                                            <p:strVal val="ppt_y"/>
                                          </p:val>
                                        </p:tav>
                                        <p:tav tm="100000">
                                          <p:val>
                                            <p:strVal val="1+ppt_h/2"/>
                                          </p:val>
                                        </p:tav>
                                      </p:tavLst>
                                    </p:anim>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黑体"/>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3031</TotalTime>
  <Pages>0</Pages>
  <Words>1616</Words>
  <Characters>0</Characters>
  <Application>Microsoft Office PowerPoint</Application>
  <DocSecurity>0</DocSecurity>
  <PresentationFormat>全屏显示(4:3)</PresentationFormat>
  <Lines>0</Lines>
  <Paragraphs>421</Paragraphs>
  <Slides>27</Slides>
  <Notes>4</Notes>
  <HiddenSlides>0</HiddenSlides>
  <MMClips>0</MMClips>
  <ScaleCrop>false</ScaleCrop>
  <HeadingPairs>
    <vt:vector size="4" baseType="variant">
      <vt:variant>
        <vt:lpstr>主题</vt:lpstr>
      </vt:variant>
      <vt:variant>
        <vt:i4>3</vt:i4>
      </vt:variant>
      <vt:variant>
        <vt:lpstr>幻灯片标题</vt:lpstr>
      </vt:variant>
      <vt:variant>
        <vt:i4>27</vt:i4>
      </vt:variant>
    </vt:vector>
  </HeadingPairs>
  <TitlesOfParts>
    <vt:vector size="30" baseType="lpstr">
      <vt:lpstr>7_Office 主题</vt:lpstr>
      <vt:lpstr>1_自定义设计方案</vt:lpstr>
      <vt:lpstr>自定义设计方案</vt:lpstr>
      <vt:lpstr>UAT/TestNG培训</vt:lpstr>
      <vt:lpstr>幻灯片 2</vt:lpstr>
      <vt:lpstr>UAT/TestNG简介</vt:lpstr>
      <vt:lpstr>单元测试的必要性</vt:lpstr>
      <vt:lpstr>Module Project的结构</vt:lpstr>
      <vt:lpstr>安装与初始化</vt:lpstr>
      <vt:lpstr>初始化测试环境</vt:lpstr>
      <vt:lpstr>目录明细介绍</vt:lpstr>
      <vt:lpstr>生成测试用例</vt:lpstr>
      <vt:lpstr>Object Constructor选项</vt:lpstr>
      <vt:lpstr>Param Constructor选项</vt:lpstr>
      <vt:lpstr>Param Constructor选项</vt:lpstr>
      <vt:lpstr>Use Data Provider选项</vt:lpstr>
      <vt:lpstr>其他选项</vt:lpstr>
      <vt:lpstr>启动测试</vt:lpstr>
      <vt:lpstr>TestNG的使用</vt:lpstr>
      <vt:lpstr>TestNG的使用-Annotation</vt:lpstr>
      <vt:lpstr>TestNG的使用-Annotation</vt:lpstr>
      <vt:lpstr>TestNG的使用-Annotation</vt:lpstr>
      <vt:lpstr>TestNG的使用-Annotation </vt:lpstr>
      <vt:lpstr>TestNG的使用-Annotation</vt:lpstr>
      <vt:lpstr>testng.xml</vt:lpstr>
      <vt:lpstr>testng.xml</vt:lpstr>
      <vt:lpstr>最佳实践</vt:lpstr>
      <vt:lpstr>最佳实践</vt:lpstr>
      <vt:lpstr>Q&amp;A</vt:lpstr>
      <vt:lpstr>幻灯片 27</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chenkund</cp:lastModifiedBy>
  <cp:revision>700</cp:revision>
  <cp:lastPrinted>1601-01-01T00:00:00Z</cp:lastPrinted>
  <dcterms:created xsi:type="dcterms:W3CDTF">2009-12-16T05:52:57Z</dcterms:created>
  <dcterms:modified xsi:type="dcterms:W3CDTF">2013-07-03T06:51:55Z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2052-6.6.0.2461</vt:lpwstr>
  </property>
</Properties>
</file>