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0" r:id="rId1"/>
  </p:sldMasterIdLst>
  <p:notesMasterIdLst>
    <p:notesMasterId r:id="rId24"/>
  </p:notesMasterIdLst>
  <p:sldIdLst>
    <p:sldId id="256" r:id="rId2"/>
    <p:sldId id="258" r:id="rId3"/>
    <p:sldId id="264" r:id="rId4"/>
    <p:sldId id="284" r:id="rId5"/>
    <p:sldId id="282" r:id="rId6"/>
    <p:sldId id="283" r:id="rId7"/>
    <p:sldId id="260" r:id="rId8"/>
    <p:sldId id="265" r:id="rId9"/>
    <p:sldId id="266" r:id="rId10"/>
    <p:sldId id="267" r:id="rId11"/>
    <p:sldId id="263" r:id="rId12"/>
    <p:sldId id="268" r:id="rId13"/>
    <p:sldId id="271" r:id="rId14"/>
    <p:sldId id="272" r:id="rId15"/>
    <p:sldId id="273" r:id="rId16"/>
    <p:sldId id="274" r:id="rId17"/>
    <p:sldId id="275" r:id="rId18"/>
    <p:sldId id="276" r:id="rId19"/>
    <p:sldId id="277" r:id="rId20"/>
    <p:sldId id="278" r:id="rId21"/>
    <p:sldId id="279" r:id="rId22"/>
    <p:sldId id="285" r:id="rId23"/>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96C1B0-472B-4841-BD2B-41AC7C899FD9}" type="datetimeFigureOut">
              <a:rPr lang="th-TH" smtClean="0"/>
              <a:t>21/01/63</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A7372-47C5-4D5E-8662-7D16E2F2234B}" type="slidenum">
              <a:rPr lang="th-TH" smtClean="0"/>
              <a:t>‹#›</a:t>
            </a:fld>
            <a:endParaRPr lang="th-TH"/>
          </a:p>
        </p:txBody>
      </p:sp>
    </p:spTree>
    <p:extLst>
      <p:ext uri="{BB962C8B-B14F-4D97-AF65-F5344CB8AC3E}">
        <p14:creationId xmlns:p14="http://schemas.microsoft.com/office/powerpoint/2010/main" val="2216491045"/>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82AA7372-47C5-4D5E-8662-7D16E2F2234B}" type="slidenum">
              <a:rPr lang="th-TH" smtClean="0"/>
              <a:t>14</a:t>
            </a:fld>
            <a:endParaRPr lang="th-TH"/>
          </a:p>
        </p:txBody>
      </p:sp>
    </p:spTree>
    <p:extLst>
      <p:ext uri="{BB962C8B-B14F-4D97-AF65-F5344CB8AC3E}">
        <p14:creationId xmlns:p14="http://schemas.microsoft.com/office/powerpoint/2010/main" val="726741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08B139-07BB-40B6-B5B2-90B419A2F9E2}" type="datetimeFigureOut">
              <a:rPr lang="th-TH" smtClean="0"/>
              <a:t>21/01/63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8B139-07BB-40B6-B5B2-90B419A2F9E2}" type="datetimeFigureOut">
              <a:rPr lang="th-TH" smtClean="0"/>
              <a:t>21/01/63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8B139-07BB-40B6-B5B2-90B419A2F9E2}" type="datetimeFigureOut">
              <a:rPr lang="th-TH" smtClean="0"/>
              <a:t>21/01/63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8B139-07BB-40B6-B5B2-90B419A2F9E2}" type="datetimeFigureOut">
              <a:rPr lang="th-TH" smtClean="0"/>
              <a:t>21/01/63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08B139-07BB-40B6-B5B2-90B419A2F9E2}" type="datetimeFigureOut">
              <a:rPr lang="th-TH" smtClean="0"/>
              <a:t>21/01/63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08B139-07BB-40B6-B5B2-90B419A2F9E2}" type="datetimeFigureOut">
              <a:rPr lang="th-TH" smtClean="0"/>
              <a:t>21/01/63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08B139-07BB-40B6-B5B2-90B419A2F9E2}" type="datetimeFigureOut">
              <a:rPr lang="th-TH" smtClean="0"/>
              <a:t>21/01/63</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08B139-07BB-40B6-B5B2-90B419A2F9E2}" type="datetimeFigureOut">
              <a:rPr lang="th-TH" smtClean="0"/>
              <a:t>21/01/63</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8B139-07BB-40B6-B5B2-90B419A2F9E2}" type="datetimeFigureOut">
              <a:rPr lang="th-TH" smtClean="0"/>
              <a:t>21/01/63</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062CC0A9-98C9-4AE9-A85F-BF4D9289BAD9}" type="slidenum">
              <a:rPr lang="th-TH" smtClean="0"/>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08B139-07BB-40B6-B5B2-90B419A2F9E2}" type="datetimeFigureOut">
              <a:rPr lang="th-TH" smtClean="0"/>
              <a:t>21/01/63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062CC0A9-98C9-4AE9-A85F-BF4D9289BAD9}" type="slidenum">
              <a:rPr lang="th-TH" smtClean="0"/>
              <a:t>‹#›</a:t>
            </a:fld>
            <a:endParaRPr lang="th-TH"/>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008B139-07BB-40B6-B5B2-90B419A2F9E2}" type="datetimeFigureOut">
              <a:rPr lang="th-TH" smtClean="0"/>
              <a:t>21/01/63</a:t>
            </a:fld>
            <a:endParaRPr lang="th-TH"/>
          </a:p>
        </p:txBody>
      </p:sp>
      <p:sp>
        <p:nvSpPr>
          <p:cNvPr id="9" name="Slide Number Placeholder 8"/>
          <p:cNvSpPr>
            <a:spLocks noGrp="1"/>
          </p:cNvSpPr>
          <p:nvPr>
            <p:ph type="sldNum" sz="quarter" idx="11"/>
          </p:nvPr>
        </p:nvSpPr>
        <p:spPr/>
        <p:txBody>
          <a:bodyPr/>
          <a:lstStyle/>
          <a:p>
            <a:fld id="{062CC0A9-98C9-4AE9-A85F-BF4D9289BAD9}" type="slidenum">
              <a:rPr lang="th-TH" smtClean="0"/>
              <a:t>‹#›</a:t>
            </a:fld>
            <a:endParaRPr lang="th-TH"/>
          </a:p>
        </p:txBody>
      </p:sp>
      <p:sp>
        <p:nvSpPr>
          <p:cNvPr id="10" name="Footer Placeholder 9"/>
          <p:cNvSpPr>
            <a:spLocks noGrp="1"/>
          </p:cNvSpPr>
          <p:nvPr>
            <p:ph type="ftr" sz="quarter" idx="12"/>
          </p:nvPr>
        </p:nvSpPr>
        <p:spPr/>
        <p:txBody>
          <a:bodyPr/>
          <a:lstStyle/>
          <a:p>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62CC0A9-98C9-4AE9-A85F-BF4D9289BAD9}" type="slidenum">
              <a:rPr lang="th-TH" smtClean="0"/>
              <a:t>‹#›</a:t>
            </a:fld>
            <a:endParaRPr lang="th-TH"/>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th-TH"/>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008B139-07BB-40B6-B5B2-90B419A2F9E2}" type="datetimeFigureOut">
              <a:rPr lang="th-TH" smtClean="0"/>
              <a:t>21/01/63</a:t>
            </a:fld>
            <a:endParaRPr lang="th-TH"/>
          </a:p>
        </p:txBody>
      </p:sp>
    </p:spTree>
  </p:cSld>
  <p:clrMap bg1="lt1" tx1="dk1" bg2="lt2" tx2="dk2" accent1="accent1" accent2="accent2" accent3="accent3" accent4="accent4" accent5="accent5" accent6="accent6" hlink="hlink" folHlink="folHlink"/>
  <p:sldLayoutIdLst>
    <p:sldLayoutId id="2147484681" r:id="rId1"/>
    <p:sldLayoutId id="2147484682" r:id="rId2"/>
    <p:sldLayoutId id="2147484683" r:id="rId3"/>
    <p:sldLayoutId id="2147484684" r:id="rId4"/>
    <p:sldLayoutId id="2147484685" r:id="rId5"/>
    <p:sldLayoutId id="2147484686" r:id="rId6"/>
    <p:sldLayoutId id="2147484687" r:id="rId7"/>
    <p:sldLayoutId id="2147484688" r:id="rId8"/>
    <p:sldLayoutId id="2147484689" r:id="rId9"/>
    <p:sldLayoutId id="2147484690" r:id="rId10"/>
    <p:sldLayoutId id="21474846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google.com/forms/d/1QvzA7zjrQbw_DsmSzE0r5v-vzJFna5dp92cKyntNupo/edit#respon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google.com/forms/d/1QvzA7zjrQbw_DsmSzE0r5v-vzJFna5dp92cKyntNupo/edit#respon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google.com/forms/d/1QvzA7zjrQbw_DsmSzE0r5v-vzJFna5dp92cKyntNupo/edit#respons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356992"/>
            <a:ext cx="9144000" cy="1728192"/>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sz="5400" b="1" dirty="0" smtClean="0">
                <a:latin typeface="Aharoni" pitchFamily="2" charset="-79"/>
                <a:cs typeface="Aharoni" pitchFamily="2" charset="-79"/>
              </a:rPr>
              <a:t/>
            </a:r>
            <a:br>
              <a:rPr lang="en-US" sz="5400" b="1" dirty="0" smtClean="0">
                <a:latin typeface="Aharoni" pitchFamily="2" charset="-79"/>
                <a:cs typeface="Aharoni" pitchFamily="2" charset="-79"/>
              </a:rPr>
            </a:br>
            <a:r>
              <a:rPr lang="en-US" sz="5400" b="1" dirty="0" smtClean="0">
                <a:latin typeface="Aharoni" pitchFamily="2" charset="-79"/>
                <a:cs typeface="Aharoni" pitchFamily="2" charset="-79"/>
              </a:rPr>
              <a:t/>
            </a:r>
            <a:br>
              <a:rPr lang="en-US" sz="5400" b="1" dirty="0" smtClean="0">
                <a:latin typeface="Aharoni" pitchFamily="2" charset="-79"/>
                <a:cs typeface="Aharoni" pitchFamily="2" charset="-79"/>
              </a:rPr>
            </a:br>
            <a:r>
              <a:rPr lang="en-US" sz="6000" dirty="0" smtClean="0">
                <a:solidFill>
                  <a:schemeClr val="tx1"/>
                </a:solidFill>
                <a:effectLst>
                  <a:outerShdw blurRad="38100" dist="38100" dir="2700000" algn="tl">
                    <a:srgbClr val="000000">
                      <a:alpha val="43137"/>
                    </a:srgbClr>
                  </a:outerShdw>
                </a:effectLst>
                <a:latin typeface="Franklin Gothic Heavy" pitchFamily="34" charset="0"/>
                <a:ea typeface="Segoe UI Black" pitchFamily="34" charset="0"/>
                <a:cs typeface="Aharoni" pitchFamily="2" charset="-79"/>
              </a:rPr>
              <a:t>THE DAILY DOSE OF CAFFEINE APPLICATION</a:t>
            </a:r>
            <a:endParaRPr lang="th-TH" sz="6000" b="1" dirty="0">
              <a:solidFill>
                <a:schemeClr val="tx1"/>
              </a:solidFill>
              <a:effectLst>
                <a:outerShdw blurRad="38100" dist="38100" dir="2700000" algn="tl">
                  <a:srgbClr val="000000">
                    <a:alpha val="43137"/>
                  </a:srgbClr>
                </a:outerShdw>
              </a:effectLst>
              <a:latin typeface="Franklin Gothic Heavy" pitchFamily="34" charset="0"/>
              <a:ea typeface="Segoe UI Black" pitchFamily="34" charset="0"/>
              <a:cs typeface="Segoe UI Black" pitchFamily="34" charset="0"/>
            </a:endParaRPr>
          </a:p>
        </p:txBody>
      </p:sp>
      <p:sp>
        <p:nvSpPr>
          <p:cNvPr id="3" name="Subtitle 2"/>
          <p:cNvSpPr>
            <a:spLocks noGrp="1"/>
          </p:cNvSpPr>
          <p:nvPr>
            <p:ph type="subTitle" idx="1"/>
          </p:nvPr>
        </p:nvSpPr>
        <p:spPr>
          <a:xfrm>
            <a:off x="1349821" y="6123761"/>
            <a:ext cx="7772400" cy="734239"/>
          </a:xfrm>
        </p:spPr>
        <p:txBody>
          <a:bodyPr>
            <a:normAutofit/>
          </a:bodyPr>
          <a:lstStyle/>
          <a:p>
            <a:pPr algn="r"/>
            <a:r>
              <a:rPr lang="en-US" sz="2400" dirty="0" smtClean="0">
                <a:solidFill>
                  <a:schemeClr val="tx1"/>
                </a:solidFill>
                <a:latin typeface="Segoe UI Black" pitchFamily="34" charset="0"/>
                <a:ea typeface="Segoe UI Black" pitchFamily="34" charset="0"/>
                <a:cs typeface="Segoe UI Black" pitchFamily="34" charset="0"/>
              </a:rPr>
              <a:t>BY.. HANANEE  DALOR</a:t>
            </a:r>
            <a:endParaRPr lang="th-TH" sz="2400" dirty="0">
              <a:solidFill>
                <a:schemeClr val="tx1"/>
              </a:solidFill>
              <a:latin typeface="Segoe UI Black" pitchFamily="34" charset="0"/>
              <a:ea typeface="Segoe UI Black" pitchFamily="34" charset="0"/>
              <a:cs typeface="Segoe UI Black"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32656"/>
            <a:ext cx="280831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24411" y="5157192"/>
            <a:ext cx="3528392" cy="1800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solidFill>
                  <a:schemeClr val="accent5">
                    <a:lumMod val="20000"/>
                    <a:lumOff val="80000"/>
                  </a:schemeClr>
                </a:solidFill>
                <a:latin typeface="Bauhaus 93" pitchFamily="82" charset="0"/>
                <a:ea typeface="Microsoft YaHei" pitchFamily="34" charset="-122"/>
              </a:rPr>
              <a:t>Awaken me caffeine</a:t>
            </a:r>
            <a:endParaRPr lang="th-TH" sz="2400" dirty="0">
              <a:solidFill>
                <a:schemeClr val="accent5">
                  <a:lumMod val="20000"/>
                  <a:lumOff val="80000"/>
                </a:schemeClr>
              </a:solidFill>
              <a:latin typeface="Bauhaus 93" pitchFamily="82" charset="0"/>
              <a:ea typeface="Microsoft YaHei" pitchFamily="34" charset="-122"/>
            </a:endParaRPr>
          </a:p>
        </p:txBody>
      </p:sp>
    </p:spTree>
    <p:extLst>
      <p:ext uri="{BB962C8B-B14F-4D97-AF65-F5344CB8AC3E}">
        <p14:creationId xmlns:p14="http://schemas.microsoft.com/office/powerpoint/2010/main" val="17868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400" dirty="0">
                <a:effectLst/>
                <a:latin typeface="Times New Roman" pitchFamily="18" charset="0"/>
                <a:cs typeface="Times New Roman" pitchFamily="18" charset="0"/>
              </a:rPr>
              <a:t>TOOLS OF USED</a:t>
            </a:r>
            <a:endParaRPr lang="th-TH"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89" y="4207678"/>
            <a:ext cx="1353269" cy="147275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133" y="4221088"/>
            <a:ext cx="1422595" cy="1459347"/>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7739" y="4221088"/>
            <a:ext cx="1536156" cy="1459347"/>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5901" y="4207677"/>
            <a:ext cx="1440160" cy="1451552"/>
          </a:xfrm>
          <a:prstGeom prst="rect">
            <a:avLst/>
          </a:prstGeom>
          <a:ln w="38100" cap="sq">
            <a:no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2277" y="1977490"/>
            <a:ext cx="2145363" cy="125365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5655" y="2360251"/>
            <a:ext cx="1644167" cy="870895"/>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600" y="2422793"/>
            <a:ext cx="2280226" cy="745812"/>
          </a:xfrm>
          <a:prstGeom prst="rect">
            <a:avLst/>
          </a:prstGeom>
        </p:spPr>
      </p:pic>
    </p:spTree>
    <p:extLst>
      <p:ext uri="{BB962C8B-B14F-4D97-AF65-F5344CB8AC3E}">
        <p14:creationId xmlns:p14="http://schemas.microsoft.com/office/powerpoint/2010/main" val="1353897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4000" dirty="0">
                <a:solidFill>
                  <a:schemeClr val="tx1"/>
                </a:solidFill>
                <a:effectLst/>
                <a:latin typeface="Times New Roman" pitchFamily="18" charset="0"/>
                <a:cs typeface="Times New Roman" pitchFamily="18" charset="0"/>
              </a:rPr>
              <a:t>CHAPTER </a:t>
            </a:r>
            <a:r>
              <a:rPr lang="en-US" sz="4000" dirty="0" smtClean="0">
                <a:solidFill>
                  <a:schemeClr val="tx1"/>
                </a:solidFill>
                <a:effectLst/>
                <a:latin typeface="Times New Roman" pitchFamily="18" charset="0"/>
                <a:cs typeface="Times New Roman" pitchFamily="18" charset="0"/>
              </a:rPr>
              <a:t>2</a:t>
            </a:r>
            <a:r>
              <a:rPr lang="en-US" sz="4000" dirty="0">
                <a:solidFill>
                  <a:schemeClr val="tx1"/>
                </a:solidFill>
                <a:effectLst/>
                <a:latin typeface="Times New Roman" pitchFamily="18" charset="0"/>
                <a:cs typeface="Times New Roman" pitchFamily="18" charset="0"/>
              </a:rPr>
              <a:t> </a:t>
            </a:r>
            <a:r>
              <a:rPr lang="en-US" sz="4000" dirty="0" smtClean="0">
                <a:solidFill>
                  <a:schemeClr val="tx1"/>
                </a:solidFill>
                <a:effectLst/>
                <a:latin typeface="Times New Roman" pitchFamily="18" charset="0"/>
                <a:cs typeface="Times New Roman" pitchFamily="18" charset="0"/>
              </a:rPr>
              <a:t/>
            </a:r>
            <a:br>
              <a:rPr lang="en-US" sz="4000" dirty="0" smtClean="0">
                <a:solidFill>
                  <a:schemeClr val="tx1"/>
                </a:solidFill>
                <a:effectLst/>
                <a:latin typeface="Times New Roman" pitchFamily="18" charset="0"/>
                <a:cs typeface="Times New Roman" pitchFamily="18" charset="0"/>
              </a:rPr>
            </a:br>
            <a:r>
              <a:rPr lang="en-US" sz="4000" dirty="0" smtClean="0">
                <a:solidFill>
                  <a:schemeClr val="tx1"/>
                </a:solidFill>
                <a:effectLst/>
                <a:latin typeface="Times New Roman" pitchFamily="18" charset="0"/>
                <a:cs typeface="Times New Roman" pitchFamily="18" charset="0"/>
              </a:rPr>
              <a:t>LITERATURE   REVIEW</a:t>
            </a:r>
            <a:endParaRPr lang="th-TH" sz="4000" dirty="0">
              <a:solidFill>
                <a:schemeClr val="tx1"/>
              </a:solidFill>
              <a:effectLst/>
              <a:latin typeface="Times New Roman" pitchFamily="18" charset="0"/>
              <a:cs typeface="TH Baijam" panose="02000506000000020004" pitchFamily="2" charset="-34"/>
            </a:endParaRPr>
          </a:p>
        </p:txBody>
      </p:sp>
      <p:sp>
        <p:nvSpPr>
          <p:cNvPr id="2" name="Content Placeholder 1"/>
          <p:cNvSpPr>
            <a:spLocks noGrp="1"/>
          </p:cNvSpPr>
          <p:nvPr>
            <p:ph idx="1"/>
          </p:nvPr>
        </p:nvSpPr>
        <p:spPr>
          <a:xfrm>
            <a:off x="611560" y="1772816"/>
            <a:ext cx="8085584" cy="4165923"/>
          </a:xfrm>
        </p:spPr>
        <p:txBody>
          <a:bodyPr>
            <a:normAutofit/>
          </a:bodyPr>
          <a:lstStyle/>
          <a:p>
            <a:pPr marL="114300" indent="0">
              <a:buNone/>
            </a:pPr>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marL="114300" indent="0">
              <a:buNone/>
            </a:pPr>
            <a:r>
              <a:rPr lang="en-US" b="1" dirty="0" smtClean="0">
                <a:latin typeface="Times New Roman" pitchFamily="18" charset="0"/>
                <a:cs typeface="Times New Roman" pitchFamily="18" charset="0"/>
              </a:rPr>
              <a:t>                                     </a:t>
            </a:r>
          </a:p>
          <a:p>
            <a:pPr marL="11430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th-TH"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918" y="1840121"/>
            <a:ext cx="2604348" cy="3389079"/>
          </a:xfrm>
          <a:prstGeom prst="rect">
            <a:avLst/>
          </a:prstGeom>
        </p:spPr>
      </p:pic>
      <p:sp>
        <p:nvSpPr>
          <p:cNvPr id="5" name="Rectangle 4"/>
          <p:cNvSpPr/>
          <p:nvPr/>
        </p:nvSpPr>
        <p:spPr>
          <a:xfrm>
            <a:off x="1790656" y="5391193"/>
            <a:ext cx="2376264" cy="324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smtClean="0">
                <a:latin typeface="Times New Roman" pitchFamily="18" charset="0"/>
                <a:cs typeface="Times New Roman" pitchFamily="18" charset="0"/>
              </a:rPr>
              <a:t>Caffeine Calculator</a:t>
            </a:r>
            <a:endParaRPr lang="th-TH" sz="1800" b="1" dirty="0">
              <a:latin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808" y="1840121"/>
            <a:ext cx="3065021" cy="3426013"/>
          </a:xfrm>
          <a:prstGeom prst="rect">
            <a:avLst/>
          </a:prstGeom>
        </p:spPr>
      </p:pic>
      <p:sp>
        <p:nvSpPr>
          <p:cNvPr id="8" name="Rectangle 7"/>
          <p:cNvSpPr/>
          <p:nvPr/>
        </p:nvSpPr>
        <p:spPr>
          <a:xfrm>
            <a:off x="4865736" y="5391329"/>
            <a:ext cx="2586583" cy="324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smtClean="0">
                <a:latin typeface="Times New Roman" pitchFamily="18" charset="0"/>
                <a:cs typeface="Times New Roman" pitchFamily="18" charset="0"/>
              </a:rPr>
              <a:t>Omni calculator</a:t>
            </a:r>
            <a:endParaRPr lang="th-TH" sz="1800" b="1" dirty="0">
              <a:latin typeface="Times New Roman" pitchFamily="18" charset="0"/>
            </a:endParaRPr>
          </a:p>
        </p:txBody>
      </p:sp>
    </p:spTree>
    <p:extLst>
      <p:ext uri="{BB962C8B-B14F-4D97-AF65-F5344CB8AC3E}">
        <p14:creationId xmlns:p14="http://schemas.microsoft.com/office/powerpoint/2010/main" val="1497910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4400" dirty="0" smtClean="0">
                <a:solidFill>
                  <a:schemeClr val="tx1"/>
                </a:solidFill>
                <a:effectLst/>
                <a:latin typeface="Times New Roman" pitchFamily="18" charset="0"/>
                <a:cs typeface="Times New Roman" pitchFamily="18" charset="0"/>
              </a:rPr>
              <a:t/>
            </a:r>
            <a:br>
              <a:rPr lang="en-US" sz="4400" dirty="0" smtClean="0">
                <a:solidFill>
                  <a:schemeClr val="tx1"/>
                </a:solidFill>
                <a:effectLst/>
                <a:latin typeface="Times New Roman" pitchFamily="18" charset="0"/>
                <a:cs typeface="Times New Roman" pitchFamily="18" charset="0"/>
              </a:rPr>
            </a:br>
            <a:r>
              <a:rPr lang="en-US" sz="4900" dirty="0" smtClean="0">
                <a:solidFill>
                  <a:schemeClr val="tx1"/>
                </a:solidFill>
                <a:effectLst/>
                <a:latin typeface="Times New Roman" pitchFamily="18" charset="0"/>
                <a:cs typeface="Times New Roman" pitchFamily="18" charset="0"/>
              </a:rPr>
              <a:t>CHAPTER 3</a:t>
            </a:r>
            <a:br>
              <a:rPr lang="en-US" sz="4900" dirty="0" smtClean="0">
                <a:solidFill>
                  <a:schemeClr val="tx1"/>
                </a:solidFill>
                <a:effectLst/>
                <a:latin typeface="Times New Roman" pitchFamily="18" charset="0"/>
                <a:cs typeface="Times New Roman" pitchFamily="18" charset="0"/>
              </a:rPr>
            </a:br>
            <a:r>
              <a:rPr lang="en-US" sz="4900" dirty="0" smtClean="0">
                <a:solidFill>
                  <a:schemeClr val="tx1"/>
                </a:solidFill>
                <a:effectLst/>
                <a:latin typeface="Times New Roman" pitchFamily="18" charset="0"/>
                <a:cs typeface="Times New Roman" pitchFamily="18" charset="0"/>
              </a:rPr>
              <a:t>METHODOLOGY</a:t>
            </a:r>
            <a:r>
              <a:rPr lang="th-TH" sz="4400" dirty="0">
                <a:solidFill>
                  <a:schemeClr val="bg1"/>
                </a:solidFill>
                <a:latin typeface="TH Baijam" panose="02000506000000020004" pitchFamily="2" charset="-34"/>
                <a:cs typeface="TH Baijam" panose="02000506000000020004" pitchFamily="2" charset="-34"/>
              </a:rPr>
              <a:t/>
            </a:r>
            <a:br>
              <a:rPr lang="th-TH" sz="4400" dirty="0">
                <a:solidFill>
                  <a:schemeClr val="bg1"/>
                </a:solidFill>
                <a:latin typeface="TH Baijam" panose="02000506000000020004" pitchFamily="2" charset="-34"/>
                <a:cs typeface="TH Baijam" panose="02000506000000020004" pitchFamily="2" charset="-34"/>
              </a:rPr>
            </a:br>
            <a:endParaRPr lang="th-TH"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6903" y="2613540"/>
            <a:ext cx="3700593" cy="277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80148" y="432782050"/>
            <a:ext cx="183703" cy="0"/>
          </a:xfrm>
          <a:prstGeom prst="rect">
            <a:avLst/>
          </a:prstGeom>
        </p:spPr>
        <p:txBody>
          <a:bodyPr wrap="none">
            <a:spAutoFit/>
          </a:bodyPr>
          <a:lstStyle/>
          <a:p>
            <a:r>
              <a:rPr lang="en-US" dirty="0" smtClean="0"/>
              <a:t>The SDLC Model </a:t>
            </a:r>
            <a:endParaRPr lang="th-TH" dirty="0"/>
          </a:p>
        </p:txBody>
      </p:sp>
      <p:sp>
        <p:nvSpPr>
          <p:cNvPr id="5" name="Rectangle 4"/>
          <p:cNvSpPr/>
          <p:nvPr/>
        </p:nvSpPr>
        <p:spPr>
          <a:xfrm>
            <a:off x="2102707" y="5805264"/>
            <a:ext cx="5709653" cy="461665"/>
          </a:xfrm>
          <a:prstGeom prst="rect">
            <a:avLst/>
          </a:prstGeom>
        </p:spPr>
        <p:txBody>
          <a:bodyPr wrap="square">
            <a:spAutoFit/>
          </a:bodyPr>
          <a:lstStyle/>
          <a:p>
            <a:pPr algn="ctr"/>
            <a:r>
              <a:rPr lang="en-US" sz="2400" dirty="0">
                <a:latin typeface="Times New Roman" pitchFamily="18" charset="0"/>
                <a:cs typeface="Times New Roman" pitchFamily="18" charset="0"/>
              </a:rPr>
              <a:t>The software development life </a:t>
            </a:r>
            <a:r>
              <a:rPr lang="en-US" sz="2400" dirty="0" smtClean="0">
                <a:latin typeface="Times New Roman" pitchFamily="18" charset="0"/>
                <a:cs typeface="Times New Roman" pitchFamily="18" charset="0"/>
              </a:rPr>
              <a:t>cycle(SDLC) </a:t>
            </a:r>
            <a:endParaRPr lang="th-TH" sz="2400" dirty="0">
              <a:latin typeface="Times New Roman" pitchFamily="18" charset="0"/>
            </a:endParaRPr>
          </a:p>
        </p:txBody>
      </p:sp>
    </p:spTree>
    <p:extLst>
      <p:ext uri="{BB962C8B-B14F-4D97-AF65-F5344CB8AC3E}">
        <p14:creationId xmlns:p14="http://schemas.microsoft.com/office/powerpoint/2010/main" val="236681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50106"/>
          </a:xfrm>
        </p:spPr>
        <p:txBody>
          <a:bodyPr>
            <a:normAutofit fontScale="90000"/>
          </a:bodyPr>
          <a:lstStyle/>
          <a:p>
            <a:pPr lvl="0" algn="ctr"/>
            <a:r>
              <a:rPr kumimoji="1" lang="en-US" sz="4400" kern="0" dirty="0" smtClean="0">
                <a:solidFill>
                  <a:schemeClr val="tx1"/>
                </a:solidFill>
                <a:effectLst/>
                <a:latin typeface="Times New Roman" pitchFamily="18" charset="0"/>
                <a:cs typeface="Times New Roman" pitchFamily="18" charset="0"/>
              </a:rPr>
              <a:t/>
            </a:r>
            <a:br>
              <a:rPr kumimoji="1" lang="en-US" sz="4400" kern="0" dirty="0" smtClean="0">
                <a:solidFill>
                  <a:schemeClr val="tx1"/>
                </a:solidFill>
                <a:effectLst/>
                <a:latin typeface="Times New Roman" pitchFamily="18" charset="0"/>
                <a:cs typeface="Times New Roman" pitchFamily="18" charset="0"/>
              </a:rPr>
            </a:br>
            <a:r>
              <a:rPr kumimoji="1" lang="en-US" sz="4400" kern="0" dirty="0" smtClean="0">
                <a:solidFill>
                  <a:schemeClr val="tx1"/>
                </a:solidFill>
                <a:effectLst/>
                <a:latin typeface="Times New Roman" pitchFamily="18" charset="0"/>
                <a:cs typeface="Times New Roman" pitchFamily="18" charset="0"/>
              </a:rPr>
              <a:t>PHASES IN THE PROCESS</a:t>
            </a:r>
            <a:r>
              <a:rPr kumimoji="1" lang="en-US" sz="4400" kern="0" dirty="0">
                <a:solidFill>
                  <a:schemeClr val="tx1"/>
                </a:solidFill>
                <a:latin typeface="Times New Roman" pitchFamily="18" charset="0"/>
                <a:cs typeface="Times New Roman" pitchFamily="18" charset="0"/>
              </a:rPr>
              <a:t/>
            </a:r>
            <a:br>
              <a:rPr kumimoji="1" lang="en-US" sz="4400" kern="0" dirty="0">
                <a:solidFill>
                  <a:schemeClr val="tx1"/>
                </a:solidFill>
                <a:latin typeface="Times New Roman" pitchFamily="18" charset="0"/>
                <a:cs typeface="Times New Roman" pitchFamily="18" charset="0"/>
              </a:rPr>
            </a:br>
            <a:endParaRPr lang="th-TH" dirty="0">
              <a:solidFill>
                <a:schemeClr val="tx1"/>
              </a:solidFill>
              <a:latin typeface="Times New Roman" pitchFamily="18" charset="0"/>
            </a:endParaRPr>
          </a:p>
        </p:txBody>
      </p:sp>
      <p:sp>
        <p:nvSpPr>
          <p:cNvPr id="5" name="Content Placeholder 4"/>
          <p:cNvSpPr>
            <a:spLocks noGrp="1"/>
          </p:cNvSpPr>
          <p:nvPr>
            <p:ph idx="1"/>
          </p:nvPr>
        </p:nvSpPr>
        <p:spPr/>
        <p:txBody>
          <a:bodyPr>
            <a:normAutofit fontScale="55000" lnSpcReduction="20000"/>
          </a:bodyPr>
          <a:lstStyle/>
          <a:p>
            <a:pPr lvl="1">
              <a:lnSpc>
                <a:spcPct val="170000"/>
              </a:lnSpc>
            </a:pPr>
            <a:r>
              <a:rPr lang="en-US" sz="3600" dirty="0" smtClean="0">
                <a:latin typeface="Times New Roman" pitchFamily="18" charset="0"/>
                <a:cs typeface="Times New Roman" pitchFamily="18" charset="0"/>
              </a:rPr>
              <a:t>Planning - </a:t>
            </a:r>
            <a:r>
              <a:rPr lang="en-US" sz="3600" dirty="0">
                <a:latin typeface="Times New Roman" pitchFamily="18" charset="0"/>
                <a:cs typeface="Times New Roman" pitchFamily="18" charset="0"/>
              </a:rPr>
              <a:t>Identify the problem of the </a:t>
            </a:r>
            <a:r>
              <a:rPr lang="en-US" sz="3600" dirty="0" smtClean="0">
                <a:latin typeface="Times New Roman" pitchFamily="18" charset="0"/>
                <a:cs typeface="Times New Roman" pitchFamily="18" charset="0"/>
              </a:rPr>
              <a:t>project such as</a:t>
            </a:r>
            <a:endParaRPr lang="en-US" sz="3600" dirty="0">
              <a:latin typeface="Times New Roman" pitchFamily="18" charset="0"/>
              <a:cs typeface="Times New Roman" pitchFamily="18" charset="0"/>
            </a:endParaRPr>
          </a:p>
          <a:p>
            <a:pPr marL="411480" lvl="1" indent="0">
              <a:lnSpc>
                <a:spcPct val="170000"/>
              </a:lnSpc>
              <a:buNone/>
            </a:pPr>
            <a:r>
              <a:rPr lang="en-US" sz="3600" dirty="0" smtClean="0">
                <a:latin typeface="Times New Roman" pitchFamily="18" charset="0"/>
                <a:cs typeface="Times New Roman" pitchFamily="18" charset="0"/>
              </a:rPr>
              <a:t>                  determine</a:t>
            </a:r>
            <a:r>
              <a:rPr kumimoji="1" lang="en-US" sz="3600" kern="0" dirty="0" smtClean="0">
                <a:solidFill>
                  <a:srgbClr val="000000"/>
                </a:solidFill>
                <a:latin typeface="Times New Roman" pitchFamily="18" charset="0"/>
                <a:cs typeface="Times New Roman" pitchFamily="18" charset="0"/>
              </a:rPr>
              <a:t> </a:t>
            </a:r>
            <a:r>
              <a:rPr kumimoji="1" lang="en-US" sz="3600" kern="0" dirty="0">
                <a:solidFill>
                  <a:srgbClr val="000000"/>
                </a:solidFill>
                <a:latin typeface="Times New Roman" pitchFamily="18" charset="0"/>
                <a:cs typeface="Times New Roman" pitchFamily="18" charset="0"/>
              </a:rPr>
              <a:t>the scope of </a:t>
            </a:r>
            <a:r>
              <a:rPr kumimoji="1" lang="en-US" sz="3600" kern="0" dirty="0" smtClean="0">
                <a:solidFill>
                  <a:srgbClr val="000000"/>
                </a:solidFill>
                <a:latin typeface="Times New Roman" pitchFamily="18" charset="0"/>
                <a:cs typeface="Times New Roman" pitchFamily="18" charset="0"/>
              </a:rPr>
              <a:t>project, find</a:t>
            </a:r>
            <a:r>
              <a:rPr lang="en-US" sz="3600" dirty="0" smtClean="0">
                <a:latin typeface="Times New Roman" pitchFamily="18" charset="0"/>
                <a:cs typeface="Times New Roman" pitchFamily="18" charset="0"/>
              </a:rPr>
              <a:t> problem         		           statement, define </a:t>
            </a:r>
            <a:r>
              <a:rPr lang="en-US" sz="3600" dirty="0">
                <a:latin typeface="Times New Roman" pitchFamily="18" charset="0"/>
                <a:cs typeface="Times New Roman" pitchFamily="18" charset="0"/>
              </a:rPr>
              <a:t>project </a:t>
            </a:r>
            <a:r>
              <a:rPr lang="en-US" sz="3600" dirty="0" smtClean="0">
                <a:latin typeface="Times New Roman" pitchFamily="18" charset="0"/>
                <a:cs typeface="Times New Roman" pitchFamily="18" charset="0"/>
              </a:rPr>
              <a:t>objective and etc.</a:t>
            </a:r>
          </a:p>
          <a:p>
            <a:pPr lvl="1">
              <a:lnSpc>
                <a:spcPct val="170000"/>
              </a:lnSpc>
            </a:pPr>
            <a:r>
              <a:rPr lang="en-US" sz="3600" dirty="0">
                <a:latin typeface="Times New Roman" pitchFamily="18" charset="0"/>
                <a:cs typeface="Times New Roman" pitchFamily="18" charset="0"/>
              </a:rPr>
              <a:t>Analysis -Requirement </a:t>
            </a:r>
            <a:r>
              <a:rPr lang="en-US" sz="3600" dirty="0" smtClean="0">
                <a:latin typeface="Times New Roman" pitchFamily="18" charset="0"/>
                <a:cs typeface="Times New Roman" pitchFamily="18" charset="0"/>
              </a:rPr>
              <a:t>gathering </a:t>
            </a:r>
            <a:r>
              <a:rPr lang="en-US" sz="3600" dirty="0">
                <a:latin typeface="Times New Roman" pitchFamily="18" charset="0"/>
                <a:cs typeface="Times New Roman" pitchFamily="18" charset="0"/>
              </a:rPr>
              <a:t>by using Google Form </a:t>
            </a:r>
            <a:endParaRPr lang="en-US" sz="3600" dirty="0" smtClean="0">
              <a:latin typeface="Times New Roman" pitchFamily="18" charset="0"/>
              <a:cs typeface="Times New Roman" pitchFamily="18" charset="0"/>
            </a:endParaRPr>
          </a:p>
          <a:p>
            <a:pPr marL="411480" lvl="1" indent="0">
              <a:lnSpc>
                <a:spcPct val="170000"/>
              </a:lnSpc>
              <a:buNone/>
            </a:pPr>
            <a:r>
              <a:rPr lang="en-US" sz="3600" dirty="0" smtClean="0">
                <a:latin typeface="Times New Roman" pitchFamily="18" charset="0"/>
                <a:cs typeface="Times New Roman" pitchFamily="18" charset="0"/>
              </a:rPr>
              <a:t>                    for creating </a:t>
            </a:r>
            <a:r>
              <a:rPr lang="en-US" sz="3600" dirty="0">
                <a:latin typeface="Times New Roman" pitchFamily="18" charset="0"/>
                <a:cs typeface="Times New Roman" pitchFamily="18" charset="0"/>
              </a:rPr>
              <a:t>online questionnaire.</a:t>
            </a:r>
            <a:endParaRPr lang="en-US" sz="3600" dirty="0" smtClean="0">
              <a:latin typeface="Times New Roman" pitchFamily="18" charset="0"/>
              <a:cs typeface="Times New Roman" pitchFamily="18" charset="0"/>
            </a:endParaRPr>
          </a:p>
          <a:p>
            <a:pPr marL="429768" lvl="1" indent="0">
              <a:buNone/>
            </a:pPr>
            <a:endParaRPr lang="en-US" sz="3600" dirty="0" smtClean="0">
              <a:latin typeface="Times New Roman" pitchFamily="18" charset="0"/>
              <a:cs typeface="Times New Roman" pitchFamily="18" charset="0"/>
            </a:endParaRPr>
          </a:p>
          <a:p>
            <a:pPr lvl="1"/>
            <a:r>
              <a:rPr lang="en-US" sz="3600" dirty="0" smtClean="0">
                <a:latin typeface="Times New Roman" pitchFamily="18" charset="0"/>
                <a:cs typeface="Times New Roman" pitchFamily="18" charset="0"/>
              </a:rPr>
              <a:t>Design – Create or design the format of the application. </a:t>
            </a:r>
          </a:p>
          <a:p>
            <a:pPr marL="429768" lvl="1" indent="0">
              <a:buNone/>
            </a:pPr>
            <a:endParaRPr lang="en-US" sz="3600" dirty="0" smtClean="0">
              <a:latin typeface="Times New Roman" pitchFamily="18" charset="0"/>
              <a:cs typeface="Times New Roman" pitchFamily="18" charset="0"/>
            </a:endParaRPr>
          </a:p>
          <a:p>
            <a:pPr lvl="1"/>
            <a:r>
              <a:rPr lang="en-US" sz="3600" dirty="0" smtClean="0">
                <a:latin typeface="Times New Roman" pitchFamily="18" charset="0"/>
                <a:cs typeface="Times New Roman" pitchFamily="18" charset="0"/>
              </a:rPr>
              <a:t>Implementation -</a:t>
            </a:r>
            <a:r>
              <a:rPr kumimoji="1" lang="en-US" sz="3600" kern="0" dirty="0" smtClean="0">
                <a:solidFill>
                  <a:srgbClr val="000000"/>
                </a:solidFill>
                <a:latin typeface="Times New Roman" pitchFamily="18" charset="0"/>
                <a:cs typeface="Times New Roman" pitchFamily="18" charset="0"/>
              </a:rPr>
              <a:t> </a:t>
            </a:r>
            <a:r>
              <a:rPr kumimoji="1" lang="en-US" sz="3600" kern="0" dirty="0">
                <a:solidFill>
                  <a:srgbClr val="000000"/>
                </a:solidFill>
                <a:latin typeface="Times New Roman" pitchFamily="18" charset="0"/>
                <a:cs typeface="Times New Roman" pitchFamily="18" charset="0"/>
              </a:rPr>
              <a:t>Build </a:t>
            </a:r>
            <a:r>
              <a:rPr kumimoji="1" lang="en-US" sz="3600" kern="0" dirty="0" smtClean="0">
                <a:solidFill>
                  <a:srgbClr val="000000"/>
                </a:solidFill>
                <a:latin typeface="Times New Roman" pitchFamily="18" charset="0"/>
                <a:cs typeface="Times New Roman" pitchFamily="18" charset="0"/>
              </a:rPr>
              <a:t>application  or coding.</a:t>
            </a:r>
            <a:endParaRPr kumimoji="1" lang="en-US" sz="3600" kern="0" dirty="0">
              <a:solidFill>
                <a:srgbClr val="000000"/>
              </a:solidFill>
              <a:latin typeface="Times New Roman" pitchFamily="18" charset="0"/>
              <a:cs typeface="Times New Roman" pitchFamily="18" charset="0"/>
            </a:endParaRPr>
          </a:p>
          <a:p>
            <a:pPr marL="411480" lvl="1" indent="0">
              <a:buNone/>
            </a:pPr>
            <a:endParaRPr lang="en-US" sz="3600" dirty="0" smtClean="0">
              <a:latin typeface="Times New Roman" pitchFamily="18" charset="0"/>
              <a:cs typeface="Times New Roman" pitchFamily="18" charset="0"/>
            </a:endParaRPr>
          </a:p>
          <a:p>
            <a:pPr lvl="1"/>
            <a:r>
              <a:rPr lang="en-US" sz="3600" dirty="0">
                <a:latin typeface="Times New Roman" pitchFamily="18" charset="0"/>
                <a:cs typeface="Times New Roman" pitchFamily="18" charset="0"/>
              </a:rPr>
              <a:t>Maintenance -Repairing and </a:t>
            </a:r>
            <a:r>
              <a:rPr lang="en-US" sz="3600" dirty="0" smtClean="0">
                <a:latin typeface="Times New Roman" pitchFamily="18" charset="0"/>
                <a:cs typeface="Times New Roman" pitchFamily="18" charset="0"/>
              </a:rPr>
              <a:t>continue </a:t>
            </a:r>
            <a:r>
              <a:rPr lang="en-US" sz="3600" dirty="0">
                <a:latin typeface="Times New Roman" pitchFamily="18" charset="0"/>
                <a:cs typeface="Times New Roman" pitchFamily="18" charset="0"/>
              </a:rPr>
              <a:t>the </a:t>
            </a:r>
            <a:r>
              <a:rPr lang="en-US" sz="3600" dirty="0" smtClean="0">
                <a:latin typeface="Times New Roman" pitchFamily="18" charset="0"/>
                <a:cs typeface="Times New Roman" pitchFamily="18" charset="0"/>
              </a:rPr>
              <a:t>application.</a:t>
            </a:r>
          </a:p>
          <a:p>
            <a:endParaRPr lang="th-TH" sz="2800" dirty="0">
              <a:latin typeface="Times New Roman" pitchFamily="18" charset="0"/>
            </a:endParaRPr>
          </a:p>
        </p:txBody>
      </p:sp>
    </p:spTree>
    <p:extLst>
      <p:ext uri="{BB962C8B-B14F-4D97-AF65-F5344CB8AC3E}">
        <p14:creationId xmlns:p14="http://schemas.microsoft.com/office/powerpoint/2010/main" val="3884002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th-TH" sz="4000" dirty="0" smtClean="0">
                <a:effectLst/>
                <a:latin typeface="Times New Roman" pitchFamily="18" charset="0"/>
              </a:rPr>
              <a:t>U</a:t>
            </a:r>
            <a:r>
              <a:rPr lang="en-US" sz="4000" dirty="0" smtClean="0">
                <a:effectLst/>
                <a:latin typeface="Times New Roman" pitchFamily="18" charset="0"/>
                <a:cs typeface="Times New Roman" pitchFamily="18" charset="0"/>
              </a:rPr>
              <a:t>SE</a:t>
            </a:r>
            <a:r>
              <a:rPr lang="th-TH" sz="4000" dirty="0" smtClean="0">
                <a:effectLst/>
                <a:latin typeface="Times New Roman" pitchFamily="18" charset="0"/>
              </a:rPr>
              <a:t> C</a:t>
            </a:r>
            <a:r>
              <a:rPr lang="en-US" sz="4000" dirty="0" smtClean="0">
                <a:effectLst/>
                <a:latin typeface="Times New Roman" pitchFamily="18" charset="0"/>
                <a:cs typeface="Times New Roman" pitchFamily="18" charset="0"/>
              </a:rPr>
              <a:t>ASE</a:t>
            </a:r>
            <a:r>
              <a:rPr lang="th-TH" sz="4000" dirty="0" smtClean="0">
                <a:effectLst/>
                <a:latin typeface="Times New Roman" pitchFamily="18" charset="0"/>
              </a:rPr>
              <a:t> D</a:t>
            </a:r>
            <a:r>
              <a:rPr lang="en-US" sz="4000" dirty="0" smtClean="0">
                <a:effectLst/>
                <a:latin typeface="Times New Roman" pitchFamily="18" charset="0"/>
                <a:cs typeface="Times New Roman" pitchFamily="18" charset="0"/>
              </a:rPr>
              <a:t>IAGRAM</a:t>
            </a:r>
            <a:r>
              <a:rPr lang="en-US" sz="4000" dirty="0">
                <a:effectLst/>
                <a:latin typeface="Times New Roman" pitchFamily="18" charset="0"/>
                <a:cs typeface="Times New Roman" pitchFamily="18" charset="0"/>
              </a:rPr>
              <a:t/>
            </a:r>
            <a:br>
              <a:rPr lang="en-US" sz="4000" dirty="0">
                <a:effectLst/>
                <a:latin typeface="Times New Roman" pitchFamily="18" charset="0"/>
                <a:cs typeface="Times New Roman" pitchFamily="18" charset="0"/>
              </a:rPr>
            </a:br>
            <a:endParaRPr lang="th-TH" sz="4000" dirty="0">
              <a:latin typeface="Times New Roman" pitchFamily="18" charset="0"/>
            </a:endParaRPr>
          </a:p>
        </p:txBody>
      </p:sp>
      <p:pic>
        <p:nvPicPr>
          <p:cNvPr id="4" name="Content Placeholder 3" descr="C:\Users\HANANEE DALOR\Downloads\Use case Diagram.jpg"/>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323528" y="1556792"/>
            <a:ext cx="3300412" cy="48006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3779912" y="1988840"/>
            <a:ext cx="4824536" cy="1708160"/>
          </a:xfrm>
          <a:prstGeom prst="rect">
            <a:avLst/>
          </a:prstGeom>
        </p:spPr>
        <p:txBody>
          <a:bodyPr wrap="square">
            <a:spAutoFit/>
          </a:bodyPr>
          <a:lstStyle/>
          <a:p>
            <a:pPr>
              <a:lnSpc>
                <a:spcPct val="150000"/>
              </a:lnSpc>
            </a:pPr>
            <a:r>
              <a:rPr lang="en-US" sz="2400" dirty="0" smtClean="0">
                <a:latin typeface="Times New Roman" pitchFamily="18" charset="0"/>
                <a:cs typeface="Times New Roman" pitchFamily="18" charset="0"/>
              </a:rPr>
              <a:t>The use case diagram used to presentation of the user’s interaction with the system</a:t>
            </a:r>
            <a:endParaRPr lang="th-TH" sz="2400" dirty="0"/>
          </a:p>
        </p:txBody>
      </p:sp>
    </p:spTree>
    <p:extLst>
      <p:ext uri="{BB962C8B-B14F-4D97-AF65-F5344CB8AC3E}">
        <p14:creationId xmlns:p14="http://schemas.microsoft.com/office/powerpoint/2010/main" val="1647779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4400" dirty="0">
                <a:solidFill>
                  <a:schemeClr val="tx1"/>
                </a:solidFill>
                <a:effectLst/>
                <a:latin typeface="Times New Roman" pitchFamily="18" charset="0"/>
                <a:cs typeface="Times New Roman" pitchFamily="18" charset="0"/>
              </a:rPr>
              <a:t>USER INTERFACE DESIGN</a:t>
            </a:r>
            <a:r>
              <a:rPr lang="en-US" dirty="0">
                <a:effectLst/>
              </a:rPr>
              <a:t/>
            </a:r>
            <a:br>
              <a:rPr lang="en-US" dirty="0">
                <a:effectLst/>
              </a:rPr>
            </a:br>
            <a:endParaRPr lang="th-T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5536" y="1484784"/>
            <a:ext cx="3418745" cy="4800600"/>
          </a:xfrm>
          <a:prstGeom prst="rect">
            <a:avLst/>
          </a:prstGeom>
        </p:spPr>
      </p:pic>
      <p:sp>
        <p:nvSpPr>
          <p:cNvPr id="5" name="Rectangle 4"/>
          <p:cNvSpPr/>
          <p:nvPr/>
        </p:nvSpPr>
        <p:spPr>
          <a:xfrm>
            <a:off x="3923928" y="2132856"/>
            <a:ext cx="4572000" cy="1708160"/>
          </a:xfrm>
          <a:prstGeom prst="rect">
            <a:avLst/>
          </a:prstGeom>
        </p:spPr>
        <p:txBody>
          <a:bodyPr>
            <a:spAutoFit/>
          </a:bodyPr>
          <a:lstStyle/>
          <a:p>
            <a:pPr>
              <a:lnSpc>
                <a:spcPct val="150000"/>
              </a:lnSpc>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login page that requested for user e-mail and user password for login the application. </a:t>
            </a:r>
            <a:endParaRPr lang="th-TH" sz="2400" dirty="0">
              <a:latin typeface="Times New Roman" pitchFamily="18" charset="0"/>
            </a:endParaRPr>
          </a:p>
        </p:txBody>
      </p:sp>
    </p:spTree>
    <p:extLst>
      <p:ext uri="{BB962C8B-B14F-4D97-AF65-F5344CB8AC3E}">
        <p14:creationId xmlns:p14="http://schemas.microsoft.com/office/powerpoint/2010/main" val="738592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dirty="0" smtClean="0">
                <a:solidFill>
                  <a:schemeClr val="tx1"/>
                </a:solidFill>
                <a:latin typeface="Times New Roman" pitchFamily="18" charset="0"/>
                <a:cs typeface="Times New Roman" pitchFamily="18" charset="0"/>
              </a:rPr>
              <a:t>PROFILE PAGE</a:t>
            </a:r>
            <a:endParaRPr lang="th-TH" sz="4000" dirty="0">
              <a:solidFill>
                <a:schemeClr val="tx1"/>
              </a:solidFill>
              <a:latin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9552" y="1414281"/>
            <a:ext cx="3218273" cy="4525962"/>
          </a:xfrm>
          <a:prstGeom prst="rect">
            <a:avLst/>
          </a:prstGeom>
        </p:spPr>
      </p:pic>
      <p:sp>
        <p:nvSpPr>
          <p:cNvPr id="5" name="Rectangle 4"/>
          <p:cNvSpPr/>
          <p:nvPr/>
        </p:nvSpPr>
        <p:spPr>
          <a:xfrm>
            <a:off x="4067944" y="1484784"/>
            <a:ext cx="4176464" cy="5032147"/>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profile page that included the information of user; image, name, e-mail, phone, and select type or status of consumer. User able to change any information then click on save button to save the information or click on cancel button if do not edit the information.</a:t>
            </a:r>
            <a:endParaRPr lang="th-TH" sz="2400" dirty="0">
              <a:latin typeface="Times New Roman" pitchFamily="18" charset="0"/>
            </a:endParaRPr>
          </a:p>
        </p:txBody>
      </p:sp>
    </p:spTree>
    <p:extLst>
      <p:ext uri="{BB962C8B-B14F-4D97-AF65-F5344CB8AC3E}">
        <p14:creationId xmlns:p14="http://schemas.microsoft.com/office/powerpoint/2010/main" val="3069171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dirty="0" smtClean="0">
                <a:solidFill>
                  <a:schemeClr val="tx1"/>
                </a:solidFill>
                <a:effectLst/>
                <a:latin typeface="Times New Roman" pitchFamily="18" charset="0"/>
                <a:cs typeface="Times New Roman" pitchFamily="18" charset="0"/>
              </a:rPr>
              <a:t>HOME PAGE</a:t>
            </a:r>
            <a:endParaRPr lang="th-TH" sz="4000" dirty="0">
              <a:solidFill>
                <a:schemeClr val="tx1"/>
              </a:solidFill>
              <a:effectLst/>
              <a:latin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3172403" cy="4525962"/>
          </a:xfrm>
          <a:prstGeom prst="rect">
            <a:avLst/>
          </a:prstGeom>
        </p:spPr>
      </p:pic>
      <p:sp>
        <p:nvSpPr>
          <p:cNvPr id="5" name="Rectangle 4"/>
          <p:cNvSpPr/>
          <p:nvPr/>
        </p:nvSpPr>
        <p:spPr>
          <a:xfrm>
            <a:off x="3893443" y="1988840"/>
            <a:ext cx="4494981" cy="2862322"/>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home page </a:t>
            </a:r>
            <a:r>
              <a:rPr lang="en-US" sz="2400" dirty="0" smtClean="0">
                <a:latin typeface="Times New Roman" pitchFamily="18" charset="0"/>
                <a:cs typeface="Times New Roman" pitchFamily="18" charset="0"/>
              </a:rPr>
              <a:t>included three </a:t>
            </a:r>
            <a:r>
              <a:rPr lang="en-US" sz="2400" dirty="0">
                <a:latin typeface="Times New Roman" pitchFamily="18" charset="0"/>
                <a:cs typeface="Times New Roman" pitchFamily="18" charset="0"/>
              </a:rPr>
              <a:t>buttons </a:t>
            </a:r>
            <a:r>
              <a:rPr lang="en-US" sz="2400" dirty="0" smtClean="0">
                <a:latin typeface="Times New Roman" pitchFamily="18" charset="0"/>
                <a:cs typeface="Times New Roman" pitchFamily="18" charset="0"/>
              </a:rPr>
              <a:t>for functions </a:t>
            </a:r>
            <a:r>
              <a:rPr lang="en-US" sz="2400" dirty="0">
                <a:latin typeface="Times New Roman" pitchFamily="18" charset="0"/>
                <a:cs typeface="Times New Roman" pitchFamily="18" charset="0"/>
              </a:rPr>
              <a:t>working</a:t>
            </a:r>
            <a:r>
              <a:rPr lang="th-TH" sz="2400" dirty="0">
                <a:latin typeface="Times New Roman" pitchFamily="18" charset="0"/>
              </a:rPr>
              <a:t>. </a:t>
            </a:r>
            <a:r>
              <a:rPr lang="en-US" sz="2400" dirty="0">
                <a:latin typeface="Times New Roman" pitchFamily="18" charset="0"/>
                <a:cs typeface="Times New Roman" pitchFamily="18" charset="0"/>
              </a:rPr>
              <a:t>User able to select any functions then click the link to go to another page.</a:t>
            </a:r>
          </a:p>
        </p:txBody>
      </p:sp>
    </p:spTree>
    <p:extLst>
      <p:ext uri="{BB962C8B-B14F-4D97-AF65-F5344CB8AC3E}">
        <p14:creationId xmlns:p14="http://schemas.microsoft.com/office/powerpoint/2010/main" val="3468568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dirty="0" smtClean="0">
                <a:solidFill>
                  <a:schemeClr val="tx1"/>
                </a:solidFill>
                <a:latin typeface="Times New Roman" pitchFamily="18" charset="0"/>
                <a:cs typeface="Times New Roman" pitchFamily="18" charset="0"/>
              </a:rPr>
              <a:t>SETTING PAGE</a:t>
            </a:r>
            <a:endParaRPr lang="th-TH" sz="4000" dirty="0">
              <a:solidFill>
                <a:schemeClr val="tx1"/>
              </a:solidFill>
              <a:latin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7544" y="1484784"/>
            <a:ext cx="3392423" cy="4800600"/>
          </a:xfrm>
          <a:prstGeom prst="rect">
            <a:avLst/>
          </a:prstGeom>
        </p:spPr>
      </p:pic>
      <p:sp>
        <p:nvSpPr>
          <p:cNvPr id="5" name="Rectangle 4"/>
          <p:cNvSpPr/>
          <p:nvPr/>
        </p:nvSpPr>
        <p:spPr>
          <a:xfrm>
            <a:off x="4067944" y="2204864"/>
            <a:ext cx="4320480" cy="2308324"/>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his </a:t>
            </a:r>
            <a:r>
              <a:rPr lang="en-US" sz="2400" dirty="0">
                <a:latin typeface="Times New Roman" pitchFamily="18" charset="0"/>
                <a:cs typeface="Times New Roman" pitchFamily="18" charset="0"/>
              </a:rPr>
              <a:t>page </a:t>
            </a:r>
            <a:r>
              <a:rPr lang="en-US" sz="2400" dirty="0" smtClean="0">
                <a:latin typeface="Times New Roman" pitchFamily="18" charset="0"/>
                <a:cs typeface="Times New Roman" pitchFamily="18" charset="0"/>
              </a:rPr>
              <a:t>included  information </a:t>
            </a:r>
            <a:r>
              <a:rPr lang="en-US" sz="2400" dirty="0">
                <a:latin typeface="Times New Roman" pitchFamily="18" charset="0"/>
                <a:cs typeface="Times New Roman" pitchFamily="18" charset="0"/>
              </a:rPr>
              <a:t>on the calculation of caffeine in beverages for functions working and information of cups</a:t>
            </a:r>
            <a:r>
              <a:rPr lang="th-TH" sz="2400" dirty="0">
                <a:latin typeface="Times New Roman" pitchFamily="18" charset="0"/>
              </a:rPr>
              <a:t>. </a:t>
            </a:r>
          </a:p>
        </p:txBody>
      </p:sp>
    </p:spTree>
    <p:extLst>
      <p:ext uri="{BB962C8B-B14F-4D97-AF65-F5344CB8AC3E}">
        <p14:creationId xmlns:p14="http://schemas.microsoft.com/office/powerpoint/2010/main" val="3976734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dirty="0" smtClean="0">
                <a:solidFill>
                  <a:schemeClr val="tx1"/>
                </a:solidFill>
                <a:latin typeface="Times New Roman" pitchFamily="18" charset="0"/>
                <a:cs typeface="Times New Roman" pitchFamily="18" charset="0"/>
              </a:rPr>
              <a:t>MENU PAGE</a:t>
            </a:r>
            <a:endParaRPr lang="th-TH" sz="4000" dirty="0">
              <a:solidFill>
                <a:schemeClr val="tx1"/>
              </a:solidFill>
              <a:latin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3568" y="1556792"/>
            <a:ext cx="3268986" cy="4736470"/>
          </a:xfrm>
          <a:prstGeom prst="rect">
            <a:avLst/>
          </a:prstGeom>
        </p:spPr>
      </p:pic>
      <p:sp>
        <p:nvSpPr>
          <p:cNvPr id="5" name="Rectangle 4"/>
          <p:cNvSpPr/>
          <p:nvPr/>
        </p:nvSpPr>
        <p:spPr>
          <a:xfrm>
            <a:off x="4139952" y="2132856"/>
            <a:ext cx="4248472" cy="3416320"/>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drinks page included many to buttons for functions working. User able to select and searching by typing any drink menu then clicks the link to go to another page.</a:t>
            </a:r>
            <a:endParaRPr lang="th-TH" sz="2400" dirty="0">
              <a:latin typeface="Times New Roman" pitchFamily="18" charset="0"/>
            </a:endParaRPr>
          </a:p>
        </p:txBody>
      </p:sp>
    </p:spTree>
    <p:extLst>
      <p:ext uri="{BB962C8B-B14F-4D97-AF65-F5344CB8AC3E}">
        <p14:creationId xmlns:p14="http://schemas.microsoft.com/office/powerpoint/2010/main" val="109468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sz="4900" dirty="0">
                <a:solidFill>
                  <a:schemeClr val="tx1"/>
                </a:solidFill>
                <a:latin typeface="Times New Roman" panose="02020603050405020304" pitchFamily="18" charset="0"/>
                <a:cs typeface="Times New Roman" panose="02020603050405020304" pitchFamily="18" charset="0"/>
              </a:rPr>
              <a:t>INTRODUCTIONS</a:t>
            </a:r>
            <a:br>
              <a:rPr lang="en-US" sz="4900" dirty="0">
                <a:solidFill>
                  <a:schemeClr val="tx1"/>
                </a:solidFill>
                <a:latin typeface="Times New Roman" panose="02020603050405020304" pitchFamily="18" charset="0"/>
                <a:cs typeface="Times New Roman" panose="02020603050405020304" pitchFamily="18" charset="0"/>
              </a:rPr>
            </a:br>
            <a:endParaRPr lang="th-TH" sz="4900" dirty="0">
              <a:solidFill>
                <a:schemeClr val="tx1"/>
              </a:solidFill>
              <a:latin typeface="Times New Roman" pitchFamily="18" charset="0"/>
            </a:endParaRPr>
          </a:p>
        </p:txBody>
      </p:sp>
      <p:sp>
        <p:nvSpPr>
          <p:cNvPr id="4" name="Content Placeholder 3"/>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The daily dose of caffeine application is</a:t>
            </a:r>
            <a:r>
              <a:rPr lang="en-US" dirty="0">
                <a:latin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project that calculates the amount of caffeine contained in coffee, tea, and </a:t>
            </a:r>
            <a:r>
              <a:rPr lang="en-US" dirty="0" smtClean="0">
                <a:latin typeface="Times New Roman" pitchFamily="18" charset="0"/>
                <a:cs typeface="Times New Roman" pitchFamily="18" charset="0"/>
              </a:rPr>
              <a:t>another drinks with ingredient based of cocoa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chocolate-based, </a:t>
            </a:r>
            <a:r>
              <a:rPr lang="en-US" dirty="0">
                <a:latin typeface="Times New Roman" pitchFamily="18" charset="0"/>
                <a:cs typeface="Times New Roman" pitchFamily="18" charset="0"/>
              </a:rPr>
              <a:t>and these beverages can be divided into three categories: hot, cold, </a:t>
            </a:r>
            <a:r>
              <a:rPr lang="en-US" dirty="0" smtClean="0">
                <a:latin typeface="Times New Roman" pitchFamily="18" charset="0"/>
                <a:cs typeface="Times New Roman" pitchFamily="18" charset="0"/>
              </a:rPr>
              <a:t>frappe. </a:t>
            </a:r>
          </a:p>
          <a:p>
            <a:pPr algn="just">
              <a:lnSpc>
                <a:spcPct val="150000"/>
              </a:lnSpc>
            </a:pPr>
            <a:r>
              <a:rPr lang="en-US" dirty="0">
                <a:latin typeface="Times New Roman" pitchFamily="18" charset="0"/>
                <a:cs typeface="Times New Roman" pitchFamily="18" charset="0"/>
              </a:rPr>
              <a:t>This application helps in managing projects in various fields, including Record daily drinking data of users , Informing and displaying information when users drink too much . Consumers or  users will  be more aware and more healthy</a:t>
            </a: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th-TH" dirty="0">
              <a:latin typeface="Times New Roman" pitchFamily="18" charset="0"/>
            </a:endParaRPr>
          </a:p>
        </p:txBody>
      </p:sp>
    </p:spTree>
    <p:extLst>
      <p:ext uri="{BB962C8B-B14F-4D97-AF65-F5344CB8AC3E}">
        <p14:creationId xmlns:p14="http://schemas.microsoft.com/office/powerpoint/2010/main" val="2371022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dirty="0" smtClean="0">
                <a:solidFill>
                  <a:schemeClr val="tx1"/>
                </a:solidFill>
                <a:latin typeface="Times New Roman" pitchFamily="18" charset="0"/>
                <a:cs typeface="Times New Roman" pitchFamily="18" charset="0"/>
              </a:rPr>
              <a:t>CALCULATE PAGE</a:t>
            </a:r>
            <a:endParaRPr lang="th-TH" sz="4000" dirty="0">
              <a:solidFill>
                <a:schemeClr val="tx1"/>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3180551"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51920" y="1988840"/>
            <a:ext cx="4392488" cy="2862322"/>
          </a:xfrm>
          <a:prstGeom prst="rect">
            <a:avLst/>
          </a:prstGeom>
        </p:spPr>
        <p:txBody>
          <a:bodyPr wrap="square">
            <a:spAutoFit/>
          </a:bodyPr>
          <a:lstStyle/>
          <a:p>
            <a:pPr algn="thaiDist">
              <a:lnSpc>
                <a:spcPct val="150000"/>
              </a:lnSpc>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calculate page of hot drink of 4 </a:t>
            </a:r>
            <a:r>
              <a:rPr lang="en-US" sz="2400" dirty="0" smtClean="0">
                <a:latin typeface="Times New Roman" pitchFamily="18" charset="0"/>
                <a:cs typeface="Times New Roman" pitchFamily="18" charset="0"/>
              </a:rPr>
              <a:t>oz. that included </a:t>
            </a:r>
            <a:r>
              <a:rPr lang="en-US" sz="2400" dirty="0">
                <a:latin typeface="Times New Roman" pitchFamily="18" charset="0"/>
                <a:cs typeface="Times New Roman" pitchFamily="18" charset="0"/>
              </a:rPr>
              <a:t>button for press the number. User can view the result of caffeine then click the link to go to another page.</a:t>
            </a:r>
          </a:p>
        </p:txBody>
      </p:sp>
    </p:spTree>
    <p:extLst>
      <p:ext uri="{BB962C8B-B14F-4D97-AF65-F5344CB8AC3E}">
        <p14:creationId xmlns:p14="http://schemas.microsoft.com/office/powerpoint/2010/main" val="2070975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000" dirty="0" smtClean="0">
                <a:solidFill>
                  <a:schemeClr val="tx1"/>
                </a:solidFill>
                <a:latin typeface="Times New Roman" pitchFamily="18" charset="0"/>
                <a:cs typeface="Times New Roman" pitchFamily="18" charset="0"/>
              </a:rPr>
              <a:t>GRAPH PAGE</a:t>
            </a:r>
            <a:endParaRPr lang="th-TH" sz="4000" dirty="0">
              <a:solidFill>
                <a:schemeClr val="tx1"/>
              </a:solidFill>
              <a:latin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9552" y="1772816"/>
            <a:ext cx="3201289" cy="4525962"/>
          </a:xfrm>
          <a:prstGeom prst="rect">
            <a:avLst/>
          </a:prstGeom>
        </p:spPr>
      </p:pic>
      <p:sp>
        <p:nvSpPr>
          <p:cNvPr id="5" name="Rectangle 4"/>
          <p:cNvSpPr/>
          <p:nvPr/>
        </p:nvSpPr>
        <p:spPr>
          <a:xfrm>
            <a:off x="3923928" y="2276872"/>
            <a:ext cx="4320480" cy="2862322"/>
          </a:xfrm>
          <a:prstGeom prst="rect">
            <a:avLst/>
          </a:prstGeom>
        </p:spPr>
        <p:txBody>
          <a:bodyPr wrap="square">
            <a:spAutoFit/>
          </a:bodyPr>
          <a:lstStyle/>
          <a:p>
            <a:pPr algn="thaiDist">
              <a:lnSpc>
                <a:spcPct val="150000"/>
              </a:lnSpc>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daily </a:t>
            </a:r>
            <a:r>
              <a:rPr lang="en-US" sz="2400" dirty="0" smtClean="0">
                <a:latin typeface="Times New Roman" pitchFamily="18" charset="0"/>
                <a:cs typeface="Times New Roman" pitchFamily="18" charset="0"/>
              </a:rPr>
              <a:t>graph page  </a:t>
            </a:r>
            <a:r>
              <a:rPr lang="en-US" sz="2400" dirty="0">
                <a:latin typeface="Times New Roman" pitchFamily="18" charset="0"/>
                <a:cs typeface="Times New Roman" pitchFamily="18" charset="0"/>
              </a:rPr>
              <a:t>included information such as graph, number of glasses. User can view the result of caffeine then click the link to go to another page.</a:t>
            </a:r>
          </a:p>
        </p:txBody>
      </p:sp>
    </p:spTree>
    <p:extLst>
      <p:ext uri="{BB962C8B-B14F-4D97-AF65-F5344CB8AC3E}">
        <p14:creationId xmlns:p14="http://schemas.microsoft.com/office/powerpoint/2010/main" val="1372720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4000" dirty="0" smtClean="0">
                <a:latin typeface="Times New Roman" pitchFamily="18" charset="0"/>
                <a:cs typeface="Times New Roman" pitchFamily="18" charset="0"/>
              </a:rPr>
              <a:t>SUMMARY</a:t>
            </a:r>
            <a:endParaRPr lang="th-TH" sz="4000" dirty="0">
              <a:latin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a:t>The development process in which are including Planning, Analysis, </a:t>
            </a:r>
            <a:r>
              <a:rPr lang="en-US" dirty="0" smtClean="0"/>
              <a:t>Design, Implementation </a:t>
            </a:r>
            <a:r>
              <a:rPr lang="en-US" dirty="0"/>
              <a:t>and Maintenance. </a:t>
            </a:r>
            <a:r>
              <a:rPr lang="en-US" dirty="0" smtClean="0"/>
              <a:t>The </a:t>
            </a:r>
            <a:r>
              <a:rPr lang="en-US" dirty="0"/>
              <a:t>output of planning phase is the project feasibility or proposal. </a:t>
            </a:r>
            <a:r>
              <a:rPr lang="en-US" dirty="0" smtClean="0"/>
              <a:t>The </a:t>
            </a:r>
            <a:r>
              <a:rPr lang="en-US" dirty="0"/>
              <a:t>output of analysis phase is the analyze results from all data collection. </a:t>
            </a:r>
            <a:r>
              <a:rPr lang="en-US" dirty="0" smtClean="0"/>
              <a:t>The </a:t>
            </a:r>
            <a:r>
              <a:rPr lang="en-US" dirty="0"/>
              <a:t>output of design phase is the list of requirement, </a:t>
            </a:r>
            <a:r>
              <a:rPr lang="en-US" dirty="0" smtClean="0"/>
              <a:t>Use case </a:t>
            </a:r>
            <a:r>
              <a:rPr lang="en-US" dirty="0"/>
              <a:t>diagrams and user interfaces designing. </a:t>
            </a:r>
            <a:r>
              <a:rPr lang="en-US" dirty="0" smtClean="0"/>
              <a:t>The </a:t>
            </a:r>
            <a:r>
              <a:rPr lang="en-US" dirty="0"/>
              <a:t>output of implementation phase is the database designing and coding this project. </a:t>
            </a:r>
            <a:r>
              <a:rPr lang="en-US" dirty="0" smtClean="0"/>
              <a:t>The </a:t>
            </a:r>
            <a:r>
              <a:rPr lang="en-US" dirty="0"/>
              <a:t>output of </a:t>
            </a:r>
            <a:r>
              <a:rPr lang="en-US" dirty="0" smtClean="0"/>
              <a:t>maintenance </a:t>
            </a:r>
            <a:r>
              <a:rPr lang="en-US" dirty="0"/>
              <a:t>phase is carrying the system from development into testing, solving and feedback. </a:t>
            </a:r>
            <a:r>
              <a:rPr lang="en-US" dirty="0" smtClean="0"/>
              <a:t>The </a:t>
            </a:r>
            <a:r>
              <a:rPr lang="en-US" dirty="0"/>
              <a:t>main point of the daily dose of caffeine application is focused on user or consumers who like to drink coffee and want to know how much their body should receive per day.</a:t>
            </a:r>
            <a:endParaRPr lang="th-TH" dirty="0"/>
          </a:p>
        </p:txBody>
      </p:sp>
    </p:spTree>
    <p:extLst>
      <p:ext uri="{BB962C8B-B14F-4D97-AF65-F5344CB8AC3E}">
        <p14:creationId xmlns:p14="http://schemas.microsoft.com/office/powerpoint/2010/main" val="8851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400" dirty="0" smtClean="0">
                <a:solidFill>
                  <a:schemeClr val="tx1"/>
                </a:solidFill>
                <a:latin typeface="Times New Roman" pitchFamily="18" charset="0"/>
                <a:cs typeface="Times New Roman" pitchFamily="18" charset="0"/>
              </a:rPr>
              <a:t>PROBLEM STATEMENT</a:t>
            </a:r>
            <a:endParaRPr lang="th-TH" sz="4400" dirty="0">
              <a:solidFill>
                <a:schemeClr val="tx1"/>
              </a:solidFill>
              <a:latin typeface="Times New Roman" pitchFamily="18" charset="0"/>
            </a:endParaRPr>
          </a:p>
        </p:txBody>
      </p:sp>
      <p:sp>
        <p:nvSpPr>
          <p:cNvPr id="2" name="Content Placeholder 1"/>
          <p:cNvSpPr>
            <a:spLocks noGrp="1"/>
          </p:cNvSpPr>
          <p:nvPr>
            <p:ph idx="1"/>
          </p:nvPr>
        </p:nvSpPr>
        <p:spPr/>
        <p:txBody>
          <a:bodyPr/>
          <a:lstStyle/>
          <a:p>
            <a:pPr>
              <a:buFont typeface="Wingdings" pitchFamily="2" charset="2"/>
              <a:buChar char="q"/>
            </a:pPr>
            <a:r>
              <a:rPr lang="en-US" dirty="0">
                <a:latin typeface="Times New Roman" pitchFamily="18" charset="0"/>
                <a:cs typeface="Times New Roman" pitchFamily="18" charset="0"/>
              </a:rPr>
              <a:t>Consumers are </a:t>
            </a:r>
            <a:r>
              <a:rPr lang="en-US" dirty="0" smtClean="0">
                <a:latin typeface="Times New Roman" pitchFamily="18" charset="0"/>
                <a:cs typeface="Times New Roman" pitchFamily="18" charset="0"/>
              </a:rPr>
              <a:t>not </a:t>
            </a:r>
            <a:r>
              <a:rPr lang="en-US" dirty="0">
                <a:latin typeface="Times New Roman" pitchFamily="18" charset="0"/>
                <a:cs typeface="Times New Roman" pitchFamily="18" charset="0"/>
              </a:rPr>
              <a:t>aware of health issues</a:t>
            </a:r>
            <a:r>
              <a:rPr lang="en-US" dirty="0" smtClean="0">
                <a:latin typeface="Times New Roman" pitchFamily="18" charset="0"/>
                <a:cs typeface="Times New Roman" pitchFamily="18" charset="0"/>
              </a:rPr>
              <a:t>.</a:t>
            </a:r>
          </a:p>
          <a:p>
            <a:pPr marL="114300" indent="0">
              <a:buNone/>
            </a:pPr>
            <a:endParaRPr lang="th-TH" b="1" dirty="0" smtClean="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There is an increase in </a:t>
            </a:r>
            <a:r>
              <a:rPr lang="en-US" dirty="0" smtClean="0">
                <a:latin typeface="Times New Roman" pitchFamily="18" charset="0"/>
                <a:cs typeface="Times New Roman" pitchFamily="18" charset="0"/>
              </a:rPr>
              <a:t> coffee drinking </a:t>
            </a:r>
            <a:r>
              <a:rPr lang="en-US" dirty="0">
                <a:latin typeface="Times New Roman" pitchFamily="18" charset="0"/>
                <a:cs typeface="Times New Roman" pitchFamily="18" charset="0"/>
              </a:rPr>
              <a:t>every year, but </a:t>
            </a:r>
            <a:r>
              <a:rPr lang="en-US" dirty="0" smtClean="0">
                <a:latin typeface="Times New Roman" pitchFamily="18" charset="0"/>
                <a:cs typeface="Times New Roman" pitchFamily="18" charset="0"/>
              </a:rPr>
              <a:t>consumer still </a:t>
            </a:r>
            <a:r>
              <a:rPr lang="en-US" dirty="0">
                <a:latin typeface="Times New Roman" pitchFamily="18" charset="0"/>
                <a:cs typeface="Times New Roman" pitchFamily="18" charset="0"/>
              </a:rPr>
              <a:t>lack knowledge of caffeine contained in beverages</a:t>
            </a:r>
            <a:r>
              <a:rPr lang="en-US" dirty="0" smtClean="0">
                <a:latin typeface="Times New Roman" pitchFamily="18" charset="0"/>
                <a:cs typeface="Times New Roman" pitchFamily="18" charset="0"/>
              </a:rPr>
              <a:t>.</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There is no application with the notification function showing the amount of caffeine that should be received.</a:t>
            </a:r>
            <a:endParaRPr lang="en-US" dirty="0" smtClean="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endParaRPr lang="en-US"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th-TH" dirty="0">
              <a:latin typeface="Times New Roman" pitchFamily="18" charset="0"/>
            </a:endParaRPr>
          </a:p>
        </p:txBody>
      </p:sp>
    </p:spTree>
    <p:extLst>
      <p:ext uri="{BB962C8B-B14F-4D97-AF65-F5344CB8AC3E}">
        <p14:creationId xmlns:p14="http://schemas.microsoft.com/office/powerpoint/2010/main" val="2139542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chemeClr val="tx1"/>
                </a:solidFill>
                <a:latin typeface="Times New Roman" pitchFamily="18" charset="0"/>
                <a:cs typeface="Times New Roman" pitchFamily="18" charset="0"/>
              </a:rPr>
              <a:t>THE RESULTS </a:t>
            </a:r>
            <a:r>
              <a:rPr lang="en-US" sz="4400" dirty="0" smtClean="0">
                <a:solidFill>
                  <a:schemeClr val="tx1"/>
                </a:solidFill>
                <a:latin typeface="Times New Roman" pitchFamily="18" charset="0"/>
                <a:cs typeface="Times New Roman" pitchFamily="18" charset="0"/>
              </a:rPr>
              <a:t>FROM</a:t>
            </a:r>
            <a:br>
              <a:rPr lang="en-US" sz="4400" dirty="0" smtClean="0">
                <a:solidFill>
                  <a:schemeClr val="tx1"/>
                </a:solidFill>
                <a:latin typeface="Times New Roman" pitchFamily="18" charset="0"/>
                <a:cs typeface="Times New Roman" pitchFamily="18" charset="0"/>
              </a:rPr>
            </a:br>
            <a:r>
              <a:rPr lang="en-US" sz="4400" dirty="0" smtClean="0">
                <a:solidFill>
                  <a:schemeClr val="tx1"/>
                </a:solidFill>
                <a:latin typeface="Times New Roman" pitchFamily="18" charset="0"/>
                <a:cs typeface="Times New Roman" pitchFamily="18" charset="0"/>
              </a:rPr>
              <a:t> </a:t>
            </a:r>
            <a:r>
              <a:rPr lang="en-US" sz="4400" dirty="0">
                <a:solidFill>
                  <a:schemeClr val="tx1"/>
                </a:solidFill>
                <a:latin typeface="Times New Roman" pitchFamily="18" charset="0"/>
                <a:cs typeface="Times New Roman" pitchFamily="18" charset="0"/>
              </a:rPr>
              <a:t>ONLINE QUESTIONNAIRE</a:t>
            </a:r>
            <a:endParaRPr lang="th-TH" sz="4400" dirty="0"/>
          </a:p>
        </p:txBody>
      </p:sp>
      <p:sp>
        <p:nvSpPr>
          <p:cNvPr id="3" name="Content Placeholder 2"/>
          <p:cNvSpPr>
            <a:spLocks noGrp="1"/>
          </p:cNvSpPr>
          <p:nvPr>
            <p:ph idx="1"/>
          </p:nvPr>
        </p:nvSpPr>
        <p:spPr/>
        <p:txBody>
          <a:bodyPr>
            <a:normAutofit fontScale="92500" lnSpcReduction="20000"/>
          </a:bodyPr>
          <a:lstStyle/>
          <a:p>
            <a:pPr marL="114300" indent="0">
              <a:buNone/>
            </a:pPr>
            <a:endParaRPr lang="en-US" dirty="0" smtClean="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sz="1900" dirty="0" smtClean="0"/>
          </a:p>
          <a:p>
            <a:pPr marL="114300" indent="0" algn="ctr">
              <a:buNone/>
            </a:pPr>
            <a:r>
              <a:rPr lang="en-US" sz="1900" dirty="0" err="1" smtClean="0"/>
              <a:t>Source:</a:t>
            </a:r>
            <a:r>
              <a:rPr lang="en-US" sz="1900" dirty="0" err="1" smtClean="0">
                <a:hlinkClick r:id="rId2"/>
              </a:rPr>
              <a:t>https</a:t>
            </a:r>
            <a:r>
              <a:rPr lang="en-US" sz="1900" dirty="0">
                <a:hlinkClick r:id="rId2"/>
              </a:rPr>
              <a:t>://docs.google.com/forms/d/1QvzA7zjrQbw_DsmSzE0r5v-vzJFna5dp92cKyntNupo/</a:t>
            </a:r>
            <a:r>
              <a:rPr lang="en-US" sz="1900" dirty="0" err="1">
                <a:hlinkClick r:id="rId2"/>
              </a:rPr>
              <a:t>edit#responses</a:t>
            </a:r>
            <a:endParaRPr lang="th-TH" sz="1900" dirty="0"/>
          </a:p>
          <a:p>
            <a:endParaRPr lang="th-TH"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700808"/>
            <a:ext cx="6621463"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42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marL="114300" indent="0">
              <a:buNone/>
            </a:pPr>
            <a:r>
              <a:rPr lang="th-TH" dirty="0" smtClean="0"/>
              <a:t>                              </a:t>
            </a:r>
          </a:p>
          <a:p>
            <a:pPr marL="114300" indent="0" algn="ctr">
              <a:buNone/>
            </a:pPr>
            <a:r>
              <a:rPr lang="th-TH" dirty="0" smtClean="0"/>
              <a:t> </a:t>
            </a:r>
          </a:p>
          <a:p>
            <a:pPr marL="114300" indent="0" algn="ctr">
              <a:buNone/>
            </a:pPr>
            <a:endParaRPr lang="th-TH" dirty="0"/>
          </a:p>
          <a:p>
            <a:pPr marL="114300" indent="0" algn="ctr">
              <a:buNone/>
            </a:pPr>
            <a:endParaRPr lang="th-TH" dirty="0" smtClean="0"/>
          </a:p>
          <a:p>
            <a:pPr marL="114300" indent="0" algn="ctr">
              <a:buNone/>
            </a:pPr>
            <a:endParaRPr lang="th-TH" dirty="0"/>
          </a:p>
          <a:p>
            <a:pPr marL="114300" indent="0" algn="ctr">
              <a:buNone/>
            </a:pPr>
            <a:endParaRPr lang="th-TH" dirty="0" smtClean="0"/>
          </a:p>
          <a:p>
            <a:pPr marL="114300" indent="0" algn="ctr">
              <a:buNone/>
            </a:pPr>
            <a:endParaRPr lang="th-TH" dirty="0" smtClean="0"/>
          </a:p>
          <a:p>
            <a:pPr marL="114300" indent="0" algn="ctr">
              <a:buNone/>
            </a:pPr>
            <a:endParaRPr lang="en-US" dirty="0" smtClean="0"/>
          </a:p>
          <a:p>
            <a:pPr marL="114300" indent="0" algn="ctr">
              <a:buNone/>
            </a:pPr>
            <a:endParaRPr lang="en-US" dirty="0"/>
          </a:p>
          <a:p>
            <a:pPr marL="114300" indent="0" algn="ctr">
              <a:buNone/>
            </a:pPr>
            <a:endParaRPr lang="th-TH" dirty="0" smtClean="0"/>
          </a:p>
          <a:p>
            <a:pPr marL="114300" indent="0" algn="ctr">
              <a:buNone/>
            </a:pPr>
            <a:r>
              <a:rPr lang="th-TH" dirty="0" smtClean="0"/>
              <a:t>ข้อมูลแสดงความรู้เรื่องคาเฟอีนของคนในพื้นที่</a:t>
            </a:r>
          </a:p>
          <a:p>
            <a:pPr marL="114300" indent="0">
              <a:buNone/>
            </a:pPr>
            <a:endParaRPr lang="en-US" dirty="0" smtClean="0"/>
          </a:p>
          <a:p>
            <a:pPr marL="114300" indent="0">
              <a:buNone/>
            </a:pPr>
            <a:endParaRPr lang="en-US" dirty="0"/>
          </a:p>
          <a:p>
            <a:pPr marL="114300" indent="0" algn="ctr">
              <a:buNone/>
            </a:pPr>
            <a:r>
              <a:rPr lang="en-US" dirty="0" err="1" smtClean="0"/>
              <a:t>Source:</a:t>
            </a:r>
            <a:r>
              <a:rPr lang="en-US" dirty="0" err="1" smtClean="0">
                <a:hlinkClick r:id="rId2"/>
              </a:rPr>
              <a:t>https</a:t>
            </a:r>
            <a:r>
              <a:rPr lang="en-US" dirty="0">
                <a:hlinkClick r:id="rId2"/>
              </a:rPr>
              <a:t>://</a:t>
            </a:r>
            <a:r>
              <a:rPr lang="en-US" dirty="0" smtClean="0">
                <a:hlinkClick r:id="rId2"/>
              </a:rPr>
              <a:t>docs.google.com/forms/d/1QvzA7zjrQbw_DsmSzE0r5v-  vzJFna5dp92cKyntNupo/</a:t>
            </a:r>
            <a:r>
              <a:rPr lang="en-US" dirty="0" err="1" smtClean="0">
                <a:hlinkClick r:id="rId2"/>
              </a:rPr>
              <a:t>edit#responses</a:t>
            </a:r>
            <a:endParaRPr lang="th-TH" dirty="0"/>
          </a:p>
          <a:p>
            <a:pPr marL="114300" indent="0">
              <a:buNone/>
            </a:pPr>
            <a:endParaRPr lang="th-T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72" y="1196752"/>
            <a:ext cx="6840760" cy="3384376"/>
          </a:xfrm>
          <a:prstGeom prst="rect">
            <a:avLst/>
          </a:prstGeom>
          <a:ln w="3175">
            <a:solidFill>
              <a:schemeClr val="tx1"/>
            </a:solidFill>
          </a:ln>
        </p:spPr>
      </p:pic>
    </p:spTree>
    <p:extLst>
      <p:ext uri="{BB962C8B-B14F-4D97-AF65-F5344CB8AC3E}">
        <p14:creationId xmlns:p14="http://schemas.microsoft.com/office/powerpoint/2010/main" val="167094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923" y="1556792"/>
            <a:ext cx="7620000" cy="4800600"/>
          </a:xfrm>
        </p:spPr>
        <p:txBody>
          <a:bodyPr/>
          <a:lstStyle/>
          <a:p>
            <a:pPr marL="114300" indent="0" algn="ctr">
              <a:buNone/>
            </a:pPr>
            <a:endParaRPr lang="th-TH" dirty="0" smtClean="0"/>
          </a:p>
          <a:p>
            <a:pPr marL="114300" indent="0" algn="ctr">
              <a:buNone/>
            </a:pPr>
            <a:endParaRPr lang="th-TH" dirty="0"/>
          </a:p>
          <a:p>
            <a:pPr marL="114300" indent="0" algn="ctr">
              <a:buNone/>
            </a:pPr>
            <a:endParaRPr lang="th-TH" dirty="0" smtClean="0"/>
          </a:p>
          <a:p>
            <a:pPr marL="114300" indent="0" algn="ctr">
              <a:buNone/>
            </a:pPr>
            <a:endParaRPr lang="th-TH" dirty="0" smtClean="0"/>
          </a:p>
          <a:p>
            <a:pPr marL="114300" indent="0" algn="ctr">
              <a:buNone/>
            </a:pPr>
            <a:endParaRPr lang="th-TH" dirty="0"/>
          </a:p>
          <a:p>
            <a:pPr marL="114300" indent="0" algn="ctr">
              <a:buNone/>
            </a:pPr>
            <a:endParaRPr lang="th-TH" dirty="0" smtClean="0"/>
          </a:p>
          <a:p>
            <a:pPr marL="114300" indent="0" algn="ctr">
              <a:buNone/>
            </a:pPr>
            <a:endParaRPr lang="th-TH" dirty="0"/>
          </a:p>
          <a:p>
            <a:pPr marL="114300" indent="0" algn="ctr">
              <a:buNone/>
            </a:pPr>
            <a:endParaRPr lang="th-TH" dirty="0" smtClean="0"/>
          </a:p>
          <a:p>
            <a:pPr marL="114300" indent="0" algn="ctr">
              <a:buNone/>
            </a:pPr>
            <a:r>
              <a:rPr lang="th-TH" dirty="0" smtClean="0"/>
              <a:t>ข้อมูล</a:t>
            </a:r>
            <a:r>
              <a:rPr lang="th-TH" dirty="0"/>
              <a:t>แสดง</a:t>
            </a:r>
            <a:r>
              <a:rPr lang="th-TH" dirty="0" smtClean="0"/>
              <a:t>ความอยากรู้เรื่องปริมาณคาเฟอีนของแต่ละเครื่องดื่ม</a:t>
            </a:r>
          </a:p>
          <a:p>
            <a:pPr marL="114300" indent="0" algn="ctr">
              <a:buNone/>
            </a:pPr>
            <a:endParaRPr lang="th-TH" dirty="0"/>
          </a:p>
          <a:p>
            <a:pPr marL="114300" indent="0" algn="ctr">
              <a:buNone/>
            </a:pPr>
            <a:r>
              <a:rPr lang="en-US" dirty="0" err="1"/>
              <a:t>Source:</a:t>
            </a:r>
            <a:r>
              <a:rPr lang="en-US" dirty="0" err="1">
                <a:hlinkClick r:id="rId2"/>
              </a:rPr>
              <a:t>https</a:t>
            </a:r>
            <a:r>
              <a:rPr lang="en-US" dirty="0">
                <a:hlinkClick r:id="rId2"/>
              </a:rPr>
              <a:t>://docs.google.com/forms/d/1QvzA7zjrQbw_DsmSzE0r5v-vzJFna5dp92cKyntNupo/</a:t>
            </a:r>
            <a:r>
              <a:rPr lang="en-US" dirty="0" err="1">
                <a:hlinkClick r:id="rId2"/>
              </a:rPr>
              <a:t>edit#responses</a:t>
            </a:r>
            <a:endParaRPr lang="th-TH" dirty="0"/>
          </a:p>
          <a:p>
            <a:pPr marL="114300" indent="0" algn="ctr">
              <a:buNone/>
            </a:pPr>
            <a:endParaRPr lang="th-T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268760"/>
            <a:ext cx="6944694" cy="3384376"/>
          </a:xfrm>
          <a:prstGeom prst="rect">
            <a:avLst/>
          </a:prstGeom>
          <a:ln w="3175">
            <a:solidFill>
              <a:schemeClr val="tx1"/>
            </a:solidFill>
          </a:ln>
        </p:spPr>
      </p:pic>
    </p:spTree>
    <p:extLst>
      <p:ext uri="{BB962C8B-B14F-4D97-AF65-F5344CB8AC3E}">
        <p14:creationId xmlns:p14="http://schemas.microsoft.com/office/powerpoint/2010/main" val="182166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400" dirty="0">
                <a:solidFill>
                  <a:schemeClr val="tx1"/>
                </a:solidFill>
                <a:effectLst/>
                <a:latin typeface="Times New Roman" pitchFamily="18" charset="0"/>
                <a:cs typeface="Times New Roman" pitchFamily="18" charset="0"/>
              </a:rPr>
              <a:t>OBJECTIVE</a:t>
            </a:r>
            <a:endParaRPr lang="th-TH" sz="4400" dirty="0">
              <a:solidFill>
                <a:schemeClr val="tx1"/>
              </a:solidFill>
              <a:effectLst/>
              <a:latin typeface="Times New Roman" pitchFamily="18" charset="0"/>
            </a:endParaRPr>
          </a:p>
        </p:txBody>
      </p:sp>
      <p:sp>
        <p:nvSpPr>
          <p:cNvPr id="2" name="Content Placeholder 1"/>
          <p:cNvSpPr>
            <a:spLocks noGrp="1"/>
          </p:cNvSpPr>
          <p:nvPr>
            <p:ph idx="1"/>
          </p:nvPr>
        </p:nvSpPr>
        <p:spPr/>
        <p:txBody>
          <a:bodyPr/>
          <a:lstStyle/>
          <a:p>
            <a:pPr lvl="0" algn="thaiDist">
              <a:lnSpc>
                <a:spcPct val="150000"/>
              </a:lnSpc>
              <a:buFont typeface="Wingdings" pitchFamily="2" charset="2"/>
              <a:buChar char="q"/>
            </a:pPr>
            <a:r>
              <a:rPr lang="en-US" dirty="0">
                <a:latin typeface="Times New Roman" pitchFamily="18" charset="0"/>
                <a:cs typeface="Times New Roman" pitchFamily="18" charset="0"/>
              </a:rPr>
              <a:t>To develop calculate caffeine application of user or consumer who drink caffeine</a:t>
            </a:r>
          </a:p>
          <a:p>
            <a:pPr lvl="0" algn="thaiDist">
              <a:lnSpc>
                <a:spcPct val="150000"/>
              </a:lnSpc>
              <a:buFont typeface="Wingdings" pitchFamily="2" charset="2"/>
              <a:buChar char="q"/>
            </a:pPr>
            <a:r>
              <a:rPr lang="en-US" dirty="0">
                <a:latin typeface="Times New Roman" pitchFamily="18" charset="0"/>
                <a:cs typeface="Times New Roman" pitchFamily="18" charset="0"/>
              </a:rPr>
              <a:t>To show symbol when consumer overdue.</a:t>
            </a:r>
          </a:p>
          <a:p>
            <a:pPr lvl="0" algn="thaiDist">
              <a:lnSpc>
                <a:spcPct val="150000"/>
              </a:lnSpc>
              <a:buFont typeface="Wingdings" pitchFamily="2" charset="2"/>
              <a:buChar char="q"/>
            </a:pPr>
            <a:r>
              <a:rPr lang="en-US" dirty="0">
                <a:latin typeface="Times New Roman" pitchFamily="18" charset="0"/>
                <a:cs typeface="Times New Roman" pitchFamily="18" charset="0"/>
              </a:rPr>
              <a:t>To show graphs of drinkers and summarized as a daily, weekly and monthly graph.</a:t>
            </a:r>
          </a:p>
          <a:p>
            <a:endParaRPr lang="th-TH" dirty="0"/>
          </a:p>
        </p:txBody>
      </p:sp>
    </p:spTree>
    <p:extLst>
      <p:ext uri="{BB962C8B-B14F-4D97-AF65-F5344CB8AC3E}">
        <p14:creationId xmlns:p14="http://schemas.microsoft.com/office/powerpoint/2010/main" val="2852729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400" dirty="0" smtClean="0">
                <a:solidFill>
                  <a:schemeClr val="tx1"/>
                </a:solidFill>
                <a:effectLst/>
                <a:latin typeface="Times New Roman" pitchFamily="18" charset="0"/>
                <a:cs typeface="Times New Roman" pitchFamily="18" charset="0"/>
              </a:rPr>
              <a:t>PROJECT SCOPE</a:t>
            </a:r>
            <a:endParaRPr lang="th-TH" sz="4400" dirty="0">
              <a:solidFill>
                <a:schemeClr val="tx1"/>
              </a:solidFill>
              <a:effectLst/>
              <a:latin typeface="Times New Roman" pitchFamily="18" charset="0"/>
            </a:endParaRPr>
          </a:p>
        </p:txBody>
      </p:sp>
      <p:sp>
        <p:nvSpPr>
          <p:cNvPr id="2" name="Content Placeholder 1"/>
          <p:cNvSpPr>
            <a:spLocks noGrp="1"/>
          </p:cNvSpPr>
          <p:nvPr>
            <p:ph idx="1"/>
          </p:nvPr>
        </p:nvSpPr>
        <p:spPr/>
        <p:txBody>
          <a:bodyPr>
            <a:normAutofit/>
          </a:bodyPr>
          <a:lstStyle/>
          <a:p>
            <a:pPr>
              <a:buFont typeface="Wingdings" pitchFamily="2" charset="2"/>
              <a:buChar char="q"/>
            </a:pPr>
            <a:r>
              <a:rPr lang="en-US" dirty="0" smtClean="0">
                <a:latin typeface="Times New Roman" pitchFamily="18" charset="0"/>
                <a:cs typeface="Times New Roman" pitchFamily="18" charset="0"/>
              </a:rPr>
              <a:t>The proposed of this application was </a:t>
            </a:r>
            <a:r>
              <a:rPr lang="en-US" dirty="0">
                <a:latin typeface="Times New Roman" pitchFamily="18" charset="0"/>
                <a:cs typeface="Times New Roman" pitchFamily="18" charset="0"/>
              </a:rPr>
              <a:t>created for all consumer or user who drink</a:t>
            </a:r>
            <a:r>
              <a:rPr lang="th-TH" dirty="0">
                <a:latin typeface="Times New Roman" pitchFamily="18" charset="0"/>
              </a:rPr>
              <a:t> </a:t>
            </a:r>
            <a:r>
              <a:rPr lang="en-US" dirty="0">
                <a:latin typeface="Times New Roman" pitchFamily="18" charset="0"/>
                <a:cs typeface="Times New Roman" pitchFamily="18" charset="0"/>
              </a:rPr>
              <a:t>beverage containing </a:t>
            </a:r>
            <a:r>
              <a:rPr lang="en-US" dirty="0" smtClean="0">
                <a:latin typeface="Times New Roman" pitchFamily="18" charset="0"/>
                <a:cs typeface="Times New Roman" pitchFamily="18" charset="0"/>
              </a:rPr>
              <a:t>caffeine.</a:t>
            </a:r>
          </a:p>
          <a:p>
            <a:pPr marL="114300" indent="0">
              <a:buNone/>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This application will calculate </a:t>
            </a:r>
            <a:r>
              <a:rPr lang="en-US" dirty="0">
                <a:latin typeface="Times New Roman" pitchFamily="18" charset="0"/>
                <a:cs typeface="Times New Roman" pitchFamily="18" charset="0"/>
              </a:rPr>
              <a:t>three </a:t>
            </a:r>
            <a:r>
              <a:rPr lang="en-US" dirty="0" smtClean="0">
                <a:latin typeface="Times New Roman" pitchFamily="18" charset="0"/>
                <a:cs typeface="Times New Roman" pitchFamily="18" charset="0"/>
              </a:rPr>
              <a:t>types of beverages  </a:t>
            </a:r>
            <a:r>
              <a:rPr lang="en-US" dirty="0">
                <a:latin typeface="Times New Roman" pitchFamily="18" charset="0"/>
                <a:cs typeface="Times New Roman" pitchFamily="18" charset="0"/>
              </a:rPr>
              <a:t>such as </a:t>
            </a:r>
            <a:r>
              <a:rPr lang="en-US" b="1" dirty="0">
                <a:latin typeface="Times New Roman" pitchFamily="18" charset="0"/>
                <a:cs typeface="Times New Roman" pitchFamily="18" charset="0"/>
              </a:rPr>
              <a:t>hot drinks</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cold drinks </a:t>
            </a:r>
            <a:r>
              <a:rPr lang="en-US" dirty="0">
                <a:latin typeface="Times New Roman" pitchFamily="18" charset="0"/>
                <a:cs typeface="Times New Roman" pitchFamily="18" charset="0"/>
              </a:rPr>
              <a:t>and </a:t>
            </a:r>
            <a:r>
              <a:rPr lang="en-US" b="1" dirty="0">
                <a:latin typeface="Times New Roman" pitchFamily="18" charset="0"/>
                <a:cs typeface="Times New Roman" pitchFamily="18" charset="0"/>
              </a:rPr>
              <a:t>frappe drinks </a:t>
            </a:r>
            <a:r>
              <a:rPr lang="en-US" dirty="0" smtClean="0">
                <a:latin typeface="Times New Roman" pitchFamily="18" charset="0"/>
                <a:cs typeface="Times New Roman" pitchFamily="18" charset="0"/>
              </a:rPr>
              <a:t>.</a:t>
            </a:r>
          </a:p>
          <a:p>
            <a:pPr marL="114300" indent="0">
              <a:buNone/>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This application which will calculate from </a:t>
            </a:r>
            <a:r>
              <a:rPr lang="en-US" dirty="0">
                <a:latin typeface="Times New Roman" pitchFamily="18" charset="0"/>
                <a:cs typeface="Times New Roman" pitchFamily="18" charset="0"/>
              </a:rPr>
              <a:t>standard cup of drinks </a:t>
            </a:r>
            <a:r>
              <a:rPr lang="en-US" dirty="0" smtClean="0">
                <a:latin typeface="Times New Roman" pitchFamily="18" charset="0"/>
                <a:cs typeface="Times New Roman" pitchFamily="18" charset="0"/>
              </a:rPr>
              <a:t>and specific the menu of </a:t>
            </a:r>
            <a:r>
              <a:rPr lang="en-US" b="1" dirty="0" smtClean="0">
                <a:latin typeface="Times New Roman" pitchFamily="18" charset="0"/>
                <a:cs typeface="Times New Roman" pitchFamily="18" charset="0"/>
              </a:rPr>
              <a:t>coffee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tea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menus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others drink which </a:t>
            </a:r>
            <a:r>
              <a:rPr lang="en-US" dirty="0" smtClean="0">
                <a:latin typeface="Times New Roman" pitchFamily="18" charset="0"/>
                <a:cs typeface="Times New Roman" pitchFamily="18" charset="0"/>
              </a:rPr>
              <a:t>has </a:t>
            </a:r>
            <a:r>
              <a:rPr lang="en-US" b="1" dirty="0" smtClean="0">
                <a:latin typeface="Times New Roman" pitchFamily="18" charset="0"/>
                <a:cs typeface="Times New Roman" pitchFamily="18" charset="0"/>
              </a:rPr>
              <a:t>ingredient of cocoa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such as cocoa, </a:t>
            </a:r>
            <a:r>
              <a:rPr lang="en-US" dirty="0" smtClean="0">
                <a:latin typeface="Times New Roman" pitchFamily="18" charset="0"/>
                <a:cs typeface="Times New Roman" pitchFamily="18" charset="0"/>
              </a:rPr>
              <a:t>milo,ovaltine and chocolate etc.</a:t>
            </a:r>
            <a:endParaRPr lang="th-TH" dirty="0">
              <a:latin typeface="Times New Roman" pitchFamily="18" charset="0"/>
            </a:endParaRPr>
          </a:p>
        </p:txBody>
      </p:sp>
    </p:spTree>
    <p:extLst>
      <p:ext uri="{BB962C8B-B14F-4D97-AF65-F5344CB8AC3E}">
        <p14:creationId xmlns:p14="http://schemas.microsoft.com/office/powerpoint/2010/main" val="2229588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400" dirty="0" smtClean="0">
                <a:solidFill>
                  <a:schemeClr val="tx1"/>
                </a:solidFill>
                <a:latin typeface="Times New Roman" pitchFamily="18" charset="0"/>
              </a:rPr>
              <a:t>SIGNIFICANT OF STUDY</a:t>
            </a:r>
            <a:endParaRPr lang="th-TH" sz="4400" dirty="0">
              <a:solidFill>
                <a:schemeClr val="tx1"/>
              </a:solidFill>
              <a:latin typeface="Times New Roman" pitchFamily="18" charset="0"/>
            </a:endParaRPr>
          </a:p>
        </p:txBody>
      </p:sp>
      <p:sp>
        <p:nvSpPr>
          <p:cNvPr id="2" name="Content Placeholder 1"/>
          <p:cNvSpPr>
            <a:spLocks noGrp="1"/>
          </p:cNvSpPr>
          <p:nvPr>
            <p:ph idx="1"/>
          </p:nvPr>
        </p:nvSpPr>
        <p:spPr/>
        <p:txBody>
          <a:bodyPr>
            <a:normAutofit/>
          </a:bodyPr>
          <a:lstStyle/>
          <a:p>
            <a:pPr>
              <a:buFont typeface="Wingdings" pitchFamily="2" charset="2"/>
              <a:buChar char="q"/>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help user manage drinks comfortable and properly by using </a:t>
            </a:r>
            <a:r>
              <a:rPr lang="en-US" dirty="0" smtClean="0">
                <a:latin typeface="Times New Roman" pitchFamily="18" charset="0"/>
                <a:cs typeface="Times New Roman" pitchFamily="18" charset="0"/>
              </a:rPr>
              <a:t>application.</a:t>
            </a:r>
          </a:p>
          <a:p>
            <a:pPr marL="114300" indent="0">
              <a:buNone/>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To increase knowledge </a:t>
            </a:r>
            <a:r>
              <a:rPr lang="en-US" dirty="0" smtClean="0">
                <a:latin typeface="Times New Roman" pitchFamily="18" charset="0"/>
                <a:cs typeface="Times New Roman" pitchFamily="18" charset="0"/>
              </a:rPr>
              <a:t>of drinkers or consumer.</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To be an application that shows data and records drinking information of users.</a:t>
            </a:r>
          </a:p>
          <a:p>
            <a:pPr marL="114300" indent="0">
              <a:buNone/>
            </a:pPr>
            <a:endParaRPr lang="th-TH" sz="3200" dirty="0">
              <a:latin typeface="Times New Roman" pitchFamily="18" charset="0"/>
            </a:endParaRPr>
          </a:p>
        </p:txBody>
      </p:sp>
    </p:spTree>
    <p:extLst>
      <p:ext uri="{BB962C8B-B14F-4D97-AF65-F5344CB8AC3E}">
        <p14:creationId xmlns:p14="http://schemas.microsoft.com/office/powerpoint/2010/main" val="41300698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6189</TotalTime>
  <Words>742</Words>
  <Application>Microsoft Office PowerPoint</Application>
  <PresentationFormat>On-screen Show (4:3)</PresentationFormat>
  <Paragraphs>129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  THE DAILY DOSE OF CAFFEINE APPLICATION</vt:lpstr>
      <vt:lpstr> INTRODUCTIONS </vt:lpstr>
      <vt:lpstr>PROBLEM STATEMENT</vt:lpstr>
      <vt:lpstr>THE RESULTS FROM  ONLINE QUESTIONNAIRE</vt:lpstr>
      <vt:lpstr>PowerPoint Presentation</vt:lpstr>
      <vt:lpstr>PowerPoint Presentation</vt:lpstr>
      <vt:lpstr>OBJECTIVE</vt:lpstr>
      <vt:lpstr>PROJECT SCOPE</vt:lpstr>
      <vt:lpstr>SIGNIFICANT OF STUDY</vt:lpstr>
      <vt:lpstr>TOOLS OF USED</vt:lpstr>
      <vt:lpstr>CHAPTER 2  LITERATURE   REVIEW</vt:lpstr>
      <vt:lpstr> CHAPTER 3 METHODOLOGY </vt:lpstr>
      <vt:lpstr> PHASES IN THE PROCESS </vt:lpstr>
      <vt:lpstr>USE CASE DIAGRAM </vt:lpstr>
      <vt:lpstr>USER INTERFACE DESIGN </vt:lpstr>
      <vt:lpstr>PROFILE PAGE</vt:lpstr>
      <vt:lpstr>HOME PAGE</vt:lpstr>
      <vt:lpstr>SETTING PAGE</vt:lpstr>
      <vt:lpstr>MENU PAGE</vt:lpstr>
      <vt:lpstr>CALCULATE PAGE</vt:lpstr>
      <vt:lpstr>GRAPH PAGE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HANANEE DALOR</dc:creator>
  <cp:lastModifiedBy>HANANEE DALOR</cp:lastModifiedBy>
  <cp:revision>61</cp:revision>
  <dcterms:created xsi:type="dcterms:W3CDTF">2019-12-11T18:17:38Z</dcterms:created>
  <dcterms:modified xsi:type="dcterms:W3CDTF">2020-01-21T15:44:25Z</dcterms:modified>
</cp:coreProperties>
</file>