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3" r:id="rId4"/>
    <p:sldId id="264" r:id="rId5"/>
    <p:sldId id="266" r:id="rId6"/>
    <p:sldId id="273" r:id="rId7"/>
    <p:sldId id="265" r:id="rId8"/>
    <p:sldId id="274" r:id="rId9"/>
    <p:sldId id="269" r:id="rId10"/>
    <p:sldId id="271" r:id="rId11"/>
    <p:sldId id="268"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UFIRE" initials="L" lastIdx="1" clrIdx="0">
    <p:extLst>
      <p:ext uri="{19B8F6BF-5375-455C-9EA6-DF929625EA0E}">
        <p15:presenceInfo xmlns:p15="http://schemas.microsoft.com/office/powerpoint/2012/main" userId="LABUFI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405" autoAdjust="0"/>
  </p:normalViewPr>
  <p:slideViewPr>
    <p:cSldViewPr snapToGrid="0">
      <p:cViewPr>
        <p:scale>
          <a:sx n="100" d="100"/>
          <a:sy n="100" d="100"/>
        </p:scale>
        <p:origin x="974" y="-6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1FCCC-2B4B-40B7-A493-B263D3186B4A}" type="datetimeFigureOut">
              <a:rPr lang="en-US" smtClean="0"/>
              <a:t>1/25/2020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03A9C-19C2-4904-85AB-FDCF969F469A}" type="slidenum">
              <a:rPr lang="en-US" smtClean="0"/>
              <a:t>‹#›</a:t>
            </a:fld>
            <a:endParaRPr lang="en-US"/>
          </a:p>
        </p:txBody>
      </p:sp>
    </p:spTree>
    <p:extLst>
      <p:ext uri="{BB962C8B-B14F-4D97-AF65-F5344CB8AC3E}">
        <p14:creationId xmlns:p14="http://schemas.microsoft.com/office/powerpoint/2010/main" val="80395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H Baijam" panose="02000506000000020004" pitchFamily="2" charset="-34"/>
                <a:cs typeface="TH Baijam" panose="02000506000000020004" pitchFamily="2" charset="-34"/>
              </a:rPr>
              <a:t>Overview about your project</a:t>
            </a: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2</a:t>
            </a:fld>
            <a:endParaRPr lang="en-US"/>
          </a:p>
        </p:txBody>
      </p:sp>
    </p:spTree>
    <p:extLst>
      <p:ext uri="{BB962C8B-B14F-4D97-AF65-F5344CB8AC3E}">
        <p14:creationId xmlns:p14="http://schemas.microsoft.com/office/powerpoint/2010/main" val="164749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TH Baijam" panose="02000506000000020004" pitchFamily="2" charset="-34"/>
                <a:cs typeface="TH Baijam" panose="02000506000000020004" pitchFamily="2" charset="-34"/>
              </a:rPr>
              <a:t>It is a clear concise description of the issues, the problem should represent a solvable problem</a:t>
            </a:r>
          </a:p>
          <a:p>
            <a:pPr marL="0" indent="0">
              <a:buNone/>
            </a:pPr>
            <a:r>
              <a:rPr lang="en-US" dirty="0">
                <a:latin typeface="TH Baijam" panose="02000506000000020004" pitchFamily="2" charset="-34"/>
                <a:cs typeface="TH Baijam" panose="02000506000000020004" pitchFamily="2" charset="-34"/>
              </a:rPr>
              <a:t>Mostly, it’s present one of major problem and another problem will be miner.</a:t>
            </a:r>
          </a:p>
          <a:p>
            <a:pPr marL="0" indent="0">
              <a:buNone/>
            </a:pPr>
            <a:endParaRPr lang="en-US" dirty="0">
              <a:latin typeface="TH Baijam" panose="02000506000000020004" pitchFamily="2" charset="-34"/>
              <a:cs typeface="TH Baijam" panose="02000506000000020004" pitchFamily="2" charset="-34"/>
            </a:endParaRPr>
          </a:p>
          <a:p>
            <a:pPr marL="0" indent="0">
              <a:buNone/>
            </a:pPr>
            <a:r>
              <a:rPr lang="en-US" dirty="0">
                <a:latin typeface="TH Baijam" panose="02000506000000020004" pitchFamily="2" charset="-34"/>
                <a:cs typeface="TH Baijam" panose="02000506000000020004" pitchFamily="2" charset="-34"/>
              </a:rPr>
              <a:t>This might be some motivation..</a:t>
            </a: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3</a:t>
            </a:fld>
            <a:endParaRPr lang="en-US"/>
          </a:p>
        </p:txBody>
      </p:sp>
    </p:spTree>
    <p:extLst>
      <p:ext uri="{BB962C8B-B14F-4D97-AF65-F5344CB8AC3E}">
        <p14:creationId xmlns:p14="http://schemas.microsoft.com/office/powerpoint/2010/main" val="95344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TH Baijam" panose="02000506000000020004" pitchFamily="2" charset="-34"/>
                <a:cs typeface="TH Baijam" panose="02000506000000020004" pitchFamily="2" charset="-34"/>
              </a:rPr>
              <a:t>Objective should be match with Problem statements</a:t>
            </a:r>
          </a:p>
          <a:p>
            <a:pPr marL="0" indent="0">
              <a:buNone/>
            </a:pPr>
            <a:r>
              <a:rPr lang="en-US" dirty="0">
                <a:latin typeface="TH Baijam" panose="02000506000000020004" pitchFamily="2" charset="-34"/>
                <a:cs typeface="TH Baijam" panose="02000506000000020004" pitchFamily="2" charset="-34"/>
              </a:rPr>
              <a:t>If you have 2 of problem so, in objective should support 2 problems.. </a:t>
            </a: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4</a:t>
            </a:fld>
            <a:endParaRPr lang="en-US"/>
          </a:p>
        </p:txBody>
      </p:sp>
    </p:spTree>
    <p:extLst>
      <p:ext uri="{BB962C8B-B14F-4D97-AF65-F5344CB8AC3E}">
        <p14:creationId xmlns:p14="http://schemas.microsoft.com/office/powerpoint/2010/main" val="3531902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5</a:t>
            </a:fld>
            <a:endParaRPr lang="en-US"/>
          </a:p>
        </p:txBody>
      </p:sp>
    </p:spTree>
    <p:extLst>
      <p:ext uri="{BB962C8B-B14F-4D97-AF65-F5344CB8AC3E}">
        <p14:creationId xmlns:p14="http://schemas.microsoft.com/office/powerpoint/2010/main" val="916111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6</a:t>
            </a:fld>
            <a:endParaRPr lang="en-US"/>
          </a:p>
        </p:txBody>
      </p:sp>
    </p:spTree>
    <p:extLst>
      <p:ext uri="{BB962C8B-B14F-4D97-AF65-F5344CB8AC3E}">
        <p14:creationId xmlns:p14="http://schemas.microsoft.com/office/powerpoint/2010/main" val="408280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gets benefit?, and what are the benefit for whom?</a:t>
            </a:r>
          </a:p>
          <a:p>
            <a:r>
              <a:rPr lang="en-US" dirty="0"/>
              <a:t>It’s talking both benefit for developer and for user.</a:t>
            </a:r>
          </a:p>
          <a:p>
            <a:r>
              <a:rPr lang="en-US" dirty="0"/>
              <a:t>Significant can write from general to specific contribution</a:t>
            </a:r>
          </a:p>
          <a:p>
            <a:r>
              <a:rPr lang="en-US" dirty="0"/>
              <a:t>Or refer to the statement of the problem</a:t>
            </a: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7</a:t>
            </a:fld>
            <a:endParaRPr lang="en-US"/>
          </a:p>
        </p:txBody>
      </p:sp>
    </p:spTree>
    <p:extLst>
      <p:ext uri="{BB962C8B-B14F-4D97-AF65-F5344CB8AC3E}">
        <p14:creationId xmlns:p14="http://schemas.microsoft.com/office/powerpoint/2010/main" val="1324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H Baijam" panose="02000506000000020004" pitchFamily="2" charset="-34"/>
                <a:cs typeface="TH Baijam" panose="02000506000000020004" pitchFamily="2" charset="-34"/>
              </a:rPr>
              <a:t>Make a conclusion what u have done in all slide</a:t>
            </a:r>
            <a:endParaRPr lang="en-US" b="1" dirty="0">
              <a:latin typeface="TH Baijam" panose="02000506000000020004" pitchFamily="2" charset="-34"/>
              <a:cs typeface="TH Baijam" panose="02000506000000020004" pitchFamily="2" charset="-34"/>
            </a:endParaRP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9</a:t>
            </a:fld>
            <a:endParaRPr lang="en-US"/>
          </a:p>
        </p:txBody>
      </p:sp>
    </p:spTree>
    <p:extLst>
      <p:ext uri="{BB962C8B-B14F-4D97-AF65-F5344CB8AC3E}">
        <p14:creationId xmlns:p14="http://schemas.microsoft.com/office/powerpoint/2010/main" val="1111168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H Baijam" panose="02000506000000020004" pitchFamily="2" charset="-34"/>
                <a:cs typeface="TH Baijam" panose="02000506000000020004" pitchFamily="2" charset="-34"/>
              </a:rPr>
              <a:t>Make a conclusion what u have done in all slide</a:t>
            </a:r>
            <a:endParaRPr lang="en-US" b="1" dirty="0">
              <a:latin typeface="TH Baijam" panose="02000506000000020004" pitchFamily="2" charset="-34"/>
              <a:cs typeface="TH Baijam" panose="02000506000000020004" pitchFamily="2" charset="-34"/>
            </a:endParaRP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10</a:t>
            </a:fld>
            <a:endParaRPr lang="en-US"/>
          </a:p>
        </p:txBody>
      </p:sp>
    </p:spTree>
    <p:extLst>
      <p:ext uri="{BB962C8B-B14F-4D97-AF65-F5344CB8AC3E}">
        <p14:creationId xmlns:p14="http://schemas.microsoft.com/office/powerpoint/2010/main" val="197177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H Baijam" panose="02000506000000020004" pitchFamily="2" charset="-34"/>
                <a:cs typeface="TH Baijam" panose="02000506000000020004" pitchFamily="2" charset="-34"/>
              </a:rPr>
              <a:t>Make a conclusion what u have done in all slide</a:t>
            </a:r>
            <a:endParaRPr lang="en-US" b="1" dirty="0">
              <a:latin typeface="TH Baijam" panose="02000506000000020004" pitchFamily="2" charset="-34"/>
              <a:cs typeface="TH Baijam" panose="02000506000000020004" pitchFamily="2" charset="-34"/>
            </a:endParaRPr>
          </a:p>
          <a:p>
            <a:endParaRPr lang="en-US" dirty="0"/>
          </a:p>
        </p:txBody>
      </p:sp>
      <p:sp>
        <p:nvSpPr>
          <p:cNvPr id="4" name="Slide Number Placeholder 3"/>
          <p:cNvSpPr>
            <a:spLocks noGrp="1"/>
          </p:cNvSpPr>
          <p:nvPr>
            <p:ph type="sldNum" sz="quarter" idx="5"/>
          </p:nvPr>
        </p:nvSpPr>
        <p:spPr/>
        <p:txBody>
          <a:bodyPr/>
          <a:lstStyle/>
          <a:p>
            <a:fld id="{5E603A9C-19C2-4904-85AB-FDCF969F469A}" type="slidenum">
              <a:rPr lang="en-US" smtClean="0"/>
              <a:t>11</a:t>
            </a:fld>
            <a:endParaRPr lang="en-US"/>
          </a:p>
        </p:txBody>
      </p:sp>
    </p:spTree>
    <p:extLst>
      <p:ext uri="{BB962C8B-B14F-4D97-AF65-F5344CB8AC3E}">
        <p14:creationId xmlns:p14="http://schemas.microsoft.com/office/powerpoint/2010/main" val="12735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6B7655DD-BDCB-4E6A-B49D-155626635EB7}" type="datetime1">
              <a:rPr lang="th-TH" smtClean="0"/>
              <a:t>25/01/63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43360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BCCAC503-F8F9-47C8-9DB0-E8A8697DD55C}" type="datetime1">
              <a:rPr lang="th-TH" smtClean="0"/>
              <a:t>25/01/63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90654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58C1EF10-8EF1-4882-A426-95B001FBCF8E}" type="datetime1">
              <a:rPr lang="th-TH" smtClean="0"/>
              <a:t>25/01/63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6088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08CE9C5E-E7DB-4711-8719-5304A3317C87}" type="datetime1">
              <a:rPr lang="th-TH" smtClean="0"/>
              <a:t>25/01/63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8124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926C969A-B4E9-4BCC-8D6C-6BF255744168}" type="datetime1">
              <a:rPr lang="th-TH" smtClean="0"/>
              <a:t>25/01/63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16367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D83FCA7D-D55A-475D-B44F-DDA9CC48193B}" type="datetime1">
              <a:rPr lang="th-TH" smtClean="0"/>
              <a:t>25/01/63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75003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629842" y="2505075"/>
            <a:ext cx="3868340"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4629150" y="2505075"/>
            <a:ext cx="3887391"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2CF8FF53-9A97-4009-9DD1-E5F3101384CC}" type="datetime1">
              <a:rPr lang="th-TH" smtClean="0"/>
              <a:t>25/01/63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73226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fld id="{43468732-A79A-4E87-87E7-A8959C61FB17}" type="datetime1">
              <a:rPr lang="th-TH" smtClean="0"/>
              <a:t>25/01/63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7835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EE997-5D4F-4081-BEF4-5690CD1CED46}" type="datetime1">
              <a:rPr lang="th-TH" smtClean="0"/>
              <a:t>25/01/63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346262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8FB888D4-6D58-479F-A8B6-2F936CC9AA16}" type="datetime1">
              <a:rPr lang="th-TH" smtClean="0"/>
              <a:t>25/01/63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238385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769384AC-F3AA-4308-8039-DAD9A5B97D1B}" type="datetime1">
              <a:rPr lang="th-TH" smtClean="0"/>
              <a:t>25/01/63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D8459E97-7B90-4FFD-83DE-3F9C496ECD93}" type="slidenum">
              <a:rPr lang="th-TH" smtClean="0"/>
              <a:t>‹#›</a:t>
            </a:fld>
            <a:endParaRPr lang="th-TH"/>
          </a:p>
        </p:txBody>
      </p:sp>
    </p:spTree>
    <p:extLst>
      <p:ext uri="{BB962C8B-B14F-4D97-AF65-F5344CB8AC3E}">
        <p14:creationId xmlns:p14="http://schemas.microsoft.com/office/powerpoint/2010/main" val="96950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8C9D8-FB3E-45FC-82C4-5BF1DF47EBF0}" type="datetime1">
              <a:rPr lang="th-TH" smtClean="0"/>
              <a:t>25/01/63</a:t>
            </a:fld>
            <a:endParaRPr lang="th-T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59E97-7B90-4FFD-83DE-3F9C496ECD93}" type="slidenum">
              <a:rPr lang="th-TH" smtClean="0"/>
              <a:t>‹#›</a:t>
            </a:fld>
            <a:endParaRPr lang="th-TH"/>
          </a:p>
        </p:txBody>
      </p:sp>
    </p:spTree>
    <p:extLst>
      <p:ext uri="{BB962C8B-B14F-4D97-AF65-F5344CB8AC3E}">
        <p14:creationId xmlns:p14="http://schemas.microsoft.com/office/powerpoint/2010/main" val="3429356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745149"/>
            <a:ext cx="9144000" cy="1215957"/>
          </a:xfrm>
          <a:solidFill>
            <a:srgbClr val="6C0034"/>
          </a:solidFill>
        </p:spPr>
        <p:txBody>
          <a:bodyPr>
            <a:normAutofit/>
          </a:bodyPr>
          <a:lstStyle/>
          <a:p>
            <a:r>
              <a:rPr lang="en-US" sz="7200" b="1" dirty="0">
                <a:solidFill>
                  <a:schemeClr val="bg1"/>
                </a:solidFill>
                <a:latin typeface="TH Baijam" panose="02000506000000020004" pitchFamily="2" charset="-34"/>
                <a:cs typeface="TH Baijam" panose="02000506000000020004" pitchFamily="2" charset="-34"/>
              </a:rPr>
              <a:t>Mushroom Smart Farm</a:t>
            </a:r>
            <a:endParaRPr lang="th-TH" sz="7200" b="1" dirty="0">
              <a:solidFill>
                <a:schemeClr val="bg1"/>
              </a:solidFill>
              <a:latin typeface="TH Baijam" panose="02000506000000020004" pitchFamily="2" charset="-34"/>
              <a:cs typeface="TH Baijam" panose="02000506000000020004" pitchFamily="2" charset="-34"/>
            </a:endParaRPr>
          </a:p>
        </p:txBody>
      </p:sp>
      <p:sp>
        <p:nvSpPr>
          <p:cNvPr id="3" name="Subtitle 2"/>
          <p:cNvSpPr>
            <a:spLocks noGrp="1"/>
          </p:cNvSpPr>
          <p:nvPr>
            <p:ph type="subTitle" idx="1"/>
          </p:nvPr>
        </p:nvSpPr>
        <p:spPr>
          <a:xfrm>
            <a:off x="1651269" y="5689601"/>
            <a:ext cx="7123079" cy="666750"/>
          </a:xfrm>
        </p:spPr>
        <p:txBody>
          <a:bodyPr>
            <a:normAutofit fontScale="85000" lnSpcReduction="20000"/>
          </a:bodyPr>
          <a:lstStyle/>
          <a:p>
            <a:pPr algn="l"/>
            <a:r>
              <a:rPr lang="en-US" dirty="0">
                <a:latin typeface="Times New Roman" panose="02020603050405020304" pitchFamily="18" charset="0"/>
                <a:cs typeface="Times New Roman" panose="02020603050405020304" pitchFamily="18" charset="0"/>
              </a:rPr>
              <a:t>				1. Lokman Yusoh  581431044</a:t>
            </a:r>
          </a:p>
          <a:p>
            <a:pPr algn="l"/>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Sulaiman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Makeng</a:t>
            </a:r>
            <a:r>
              <a:rPr lang="en-US" dirty="0">
                <a:latin typeface="Times New Roman" panose="02020603050405020304" pitchFamily="18" charset="0"/>
                <a:cs typeface="Times New Roman" panose="02020603050405020304" pitchFamily="18" charset="0"/>
              </a:rPr>
              <a:t>  58143107</a:t>
            </a:r>
          </a:p>
        </p:txBody>
      </p:sp>
      <p:pic>
        <p:nvPicPr>
          <p:cNvPr id="4" name="Picture 3" descr="C:\Users\ibtisam_alhamdee\Downloads\EdmodoGE\logo color p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9943" y="1181100"/>
            <a:ext cx="2944115" cy="219599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336E79CF-F320-46C4-A440-22F7B36E72FE}"/>
              </a:ext>
            </a:extLst>
          </p:cNvPr>
          <p:cNvSpPr>
            <a:spLocks noGrp="1"/>
          </p:cNvSpPr>
          <p:nvPr>
            <p:ph type="sldNum" sz="quarter" idx="12"/>
          </p:nvPr>
        </p:nvSpPr>
        <p:spPr/>
        <p:txBody>
          <a:bodyPr/>
          <a:lstStyle/>
          <a:p>
            <a:fld id="{D8459E97-7B90-4FFD-83DE-3F9C496ECD93}" type="slidenum">
              <a:rPr lang="th-TH" smtClean="0"/>
              <a:t>1</a:t>
            </a:fld>
            <a:endParaRPr lang="th-TH"/>
          </a:p>
        </p:txBody>
      </p:sp>
    </p:spTree>
    <p:extLst>
      <p:ext uri="{BB962C8B-B14F-4D97-AF65-F5344CB8AC3E}">
        <p14:creationId xmlns:p14="http://schemas.microsoft.com/office/powerpoint/2010/main" val="203909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50" b="1" dirty="0">
                <a:solidFill>
                  <a:schemeClr val="bg1"/>
                </a:solidFill>
                <a:latin typeface="TH Baijam" panose="02000506000000020004" pitchFamily="2" charset="-34"/>
                <a:cs typeface="TH Baijam" panose="02000506000000020004" pitchFamily="2" charset="-34"/>
              </a:rPr>
              <a:t>CHAPTER 3 METHODOLOGY</a:t>
            </a:r>
            <a:endParaRPr lang="th-TH" sz="495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Slide Number Placeholder 4">
            <a:extLst>
              <a:ext uri="{FF2B5EF4-FFF2-40B4-BE49-F238E27FC236}">
                <a16:creationId xmlns:a16="http://schemas.microsoft.com/office/drawing/2014/main" id="{C8302BBD-ECE8-4122-A896-B25C4D400DB5}"/>
              </a:ext>
            </a:extLst>
          </p:cNvPr>
          <p:cNvSpPr>
            <a:spLocks noGrp="1"/>
          </p:cNvSpPr>
          <p:nvPr>
            <p:ph type="sldNum" sz="quarter" idx="12"/>
          </p:nvPr>
        </p:nvSpPr>
        <p:spPr/>
        <p:txBody>
          <a:bodyPr/>
          <a:lstStyle/>
          <a:p>
            <a:fld id="{D8459E97-7B90-4FFD-83DE-3F9C496ECD93}" type="slidenum">
              <a:rPr lang="th-TH" smtClean="0"/>
              <a:t>10</a:t>
            </a:fld>
            <a:endParaRPr lang="th-TH"/>
          </a:p>
        </p:txBody>
      </p:sp>
      <p:sp>
        <p:nvSpPr>
          <p:cNvPr id="8" name="TextBox 7">
            <a:extLst>
              <a:ext uri="{FF2B5EF4-FFF2-40B4-BE49-F238E27FC236}">
                <a16:creationId xmlns:a16="http://schemas.microsoft.com/office/drawing/2014/main" id="{00792E83-07C7-4531-8563-0055E095E2A0}"/>
              </a:ext>
            </a:extLst>
          </p:cNvPr>
          <p:cNvSpPr txBox="1"/>
          <p:nvPr/>
        </p:nvSpPr>
        <p:spPr>
          <a:xfrm>
            <a:off x="413425" y="2016919"/>
            <a:ext cx="6441905" cy="923330"/>
          </a:xfrm>
          <a:prstGeom prst="rect">
            <a:avLst/>
          </a:prstGeom>
          <a:noFill/>
        </p:spPr>
        <p:txBody>
          <a:bodyPr wrap="square" rtlCol="0">
            <a:spAutoFit/>
          </a:bodyPr>
          <a:lstStyle/>
          <a:p>
            <a:pPr marL="342900" indent="-342900">
              <a:buAutoNum type="arabicPeriod"/>
            </a:pPr>
            <a:r>
              <a:rPr lang="en-US" dirty="0"/>
              <a:t>Use case</a:t>
            </a:r>
          </a:p>
          <a:p>
            <a:pPr marL="342900" indent="-342900">
              <a:buAutoNum type="arabicPeriod"/>
            </a:pPr>
            <a:endParaRPr lang="en-US" dirty="0"/>
          </a:p>
          <a:p>
            <a:endParaRPr lang="en-US" dirty="0"/>
          </a:p>
        </p:txBody>
      </p:sp>
      <p:pic>
        <p:nvPicPr>
          <p:cNvPr id="2" name="Picture 1">
            <a:extLst>
              <a:ext uri="{FF2B5EF4-FFF2-40B4-BE49-F238E27FC236}">
                <a16:creationId xmlns:a16="http://schemas.microsoft.com/office/drawing/2014/main" id="{7D03DBCB-C58D-4649-8759-E4EA0C5BED4A}"/>
              </a:ext>
            </a:extLst>
          </p:cNvPr>
          <p:cNvPicPr>
            <a:picLocks noChangeAspect="1"/>
          </p:cNvPicPr>
          <p:nvPr/>
        </p:nvPicPr>
        <p:blipFill>
          <a:blip r:embed="rId3"/>
          <a:stretch>
            <a:fillRect/>
          </a:stretch>
        </p:blipFill>
        <p:spPr>
          <a:xfrm>
            <a:off x="1353808" y="2852897"/>
            <a:ext cx="891617" cy="449619"/>
          </a:xfrm>
          <a:prstGeom prst="rect">
            <a:avLst/>
          </a:prstGeom>
        </p:spPr>
      </p:pic>
      <p:pic>
        <p:nvPicPr>
          <p:cNvPr id="7" name="Picture 6">
            <a:extLst>
              <a:ext uri="{FF2B5EF4-FFF2-40B4-BE49-F238E27FC236}">
                <a16:creationId xmlns:a16="http://schemas.microsoft.com/office/drawing/2014/main" id="{79310373-5BA0-4CD0-9397-161ACE7C3ABB}"/>
              </a:ext>
            </a:extLst>
          </p:cNvPr>
          <p:cNvPicPr>
            <a:picLocks noChangeAspect="1"/>
          </p:cNvPicPr>
          <p:nvPr/>
        </p:nvPicPr>
        <p:blipFill>
          <a:blip r:embed="rId4"/>
          <a:stretch>
            <a:fillRect/>
          </a:stretch>
        </p:blipFill>
        <p:spPr>
          <a:xfrm>
            <a:off x="2527480" y="3811437"/>
            <a:ext cx="891617" cy="449619"/>
          </a:xfrm>
          <a:prstGeom prst="rect">
            <a:avLst/>
          </a:prstGeom>
        </p:spPr>
      </p:pic>
      <p:pic>
        <p:nvPicPr>
          <p:cNvPr id="9" name="Picture 8">
            <a:extLst>
              <a:ext uri="{FF2B5EF4-FFF2-40B4-BE49-F238E27FC236}">
                <a16:creationId xmlns:a16="http://schemas.microsoft.com/office/drawing/2014/main" id="{C0D32654-F0EA-4B18-9D40-94C2BE34B1F9}"/>
              </a:ext>
            </a:extLst>
          </p:cNvPr>
          <p:cNvPicPr>
            <a:picLocks noChangeAspect="1"/>
          </p:cNvPicPr>
          <p:nvPr/>
        </p:nvPicPr>
        <p:blipFill>
          <a:blip r:embed="rId5"/>
          <a:stretch>
            <a:fillRect/>
          </a:stretch>
        </p:blipFill>
        <p:spPr>
          <a:xfrm>
            <a:off x="3931628" y="4808255"/>
            <a:ext cx="1120237" cy="449619"/>
          </a:xfrm>
          <a:prstGeom prst="rect">
            <a:avLst/>
          </a:prstGeom>
        </p:spPr>
      </p:pic>
      <p:pic>
        <p:nvPicPr>
          <p:cNvPr id="10" name="Picture 9">
            <a:extLst>
              <a:ext uri="{FF2B5EF4-FFF2-40B4-BE49-F238E27FC236}">
                <a16:creationId xmlns:a16="http://schemas.microsoft.com/office/drawing/2014/main" id="{B9901A6A-73D4-46C5-A5CD-6E8C86AEB09F}"/>
              </a:ext>
            </a:extLst>
          </p:cNvPr>
          <p:cNvPicPr>
            <a:picLocks noChangeAspect="1"/>
          </p:cNvPicPr>
          <p:nvPr/>
        </p:nvPicPr>
        <p:blipFill>
          <a:blip r:embed="rId6"/>
          <a:stretch>
            <a:fillRect/>
          </a:stretch>
        </p:blipFill>
        <p:spPr>
          <a:xfrm>
            <a:off x="5527803" y="5581865"/>
            <a:ext cx="944962" cy="449619"/>
          </a:xfrm>
          <a:prstGeom prst="rect">
            <a:avLst/>
          </a:prstGeom>
        </p:spPr>
      </p:pic>
      <p:pic>
        <p:nvPicPr>
          <p:cNvPr id="11" name="Picture 10">
            <a:extLst>
              <a:ext uri="{FF2B5EF4-FFF2-40B4-BE49-F238E27FC236}">
                <a16:creationId xmlns:a16="http://schemas.microsoft.com/office/drawing/2014/main" id="{FE454730-C83A-48B9-938E-AEC65ECA1831}"/>
              </a:ext>
            </a:extLst>
          </p:cNvPr>
          <p:cNvPicPr>
            <a:picLocks noChangeAspect="1"/>
          </p:cNvPicPr>
          <p:nvPr/>
        </p:nvPicPr>
        <p:blipFill>
          <a:blip r:embed="rId7"/>
          <a:stretch>
            <a:fillRect/>
          </a:stretch>
        </p:blipFill>
        <p:spPr>
          <a:xfrm>
            <a:off x="2443438" y="3137893"/>
            <a:ext cx="438095" cy="495238"/>
          </a:xfrm>
          <a:prstGeom prst="rect">
            <a:avLst/>
          </a:prstGeom>
        </p:spPr>
      </p:pic>
      <p:sp>
        <p:nvSpPr>
          <p:cNvPr id="12" name="ลูกศรโค้ง 10">
            <a:extLst>
              <a:ext uri="{FF2B5EF4-FFF2-40B4-BE49-F238E27FC236}">
                <a16:creationId xmlns:a16="http://schemas.microsoft.com/office/drawing/2014/main" id="{2B6F74A5-71C9-4547-B8E5-57203BF5817E}"/>
              </a:ext>
            </a:extLst>
          </p:cNvPr>
          <p:cNvSpPr>
            <a:spLocks/>
          </p:cNvSpPr>
          <p:nvPr/>
        </p:nvSpPr>
        <p:spPr bwMode="auto">
          <a:xfrm rot="5400000">
            <a:off x="3801014" y="4165983"/>
            <a:ext cx="434975" cy="368300"/>
          </a:xfrm>
          <a:custGeom>
            <a:avLst/>
            <a:gdLst>
              <a:gd name="T0" fmla="*/ 0 w 434678"/>
              <a:gd name="T1" fmla="*/ 368135 h 368135"/>
              <a:gd name="T2" fmla="*/ 0 w 434678"/>
              <a:gd name="T3" fmla="*/ 215477 h 368135"/>
              <a:gd name="T4" fmla="*/ 161059 w 434678"/>
              <a:gd name="T5" fmla="*/ 54418 h 368135"/>
              <a:gd name="T6" fmla="*/ 342644 w 434678"/>
              <a:gd name="T7" fmla="*/ 54418 h 368135"/>
              <a:gd name="T8" fmla="*/ 342644 w 434678"/>
              <a:gd name="T9" fmla="*/ 0 h 368135"/>
              <a:gd name="T10" fmla="*/ 434678 w 434678"/>
              <a:gd name="T11" fmla="*/ 100435 h 368135"/>
              <a:gd name="T12" fmla="*/ 342644 w 434678"/>
              <a:gd name="T13" fmla="*/ 200869 h 368135"/>
              <a:gd name="T14" fmla="*/ 342644 w 434678"/>
              <a:gd name="T15" fmla="*/ 146451 h 368135"/>
              <a:gd name="T16" fmla="*/ 161059 w 434678"/>
              <a:gd name="T17" fmla="*/ 146451 h 368135"/>
              <a:gd name="T18" fmla="*/ 92034 w 434678"/>
              <a:gd name="T19" fmla="*/ 215476 h 368135"/>
              <a:gd name="T20" fmla="*/ 92034 w 434678"/>
              <a:gd name="T21" fmla="*/ 368135 h 368135"/>
              <a:gd name="T22" fmla="*/ 0 w 434678"/>
              <a:gd name="T23" fmla="*/ 368135 h 368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4678" h="368135">
                <a:moveTo>
                  <a:pt x="0" y="368135"/>
                </a:moveTo>
                <a:lnTo>
                  <a:pt x="0" y="215477"/>
                </a:lnTo>
                <a:cubicBezTo>
                  <a:pt x="0" y="126527"/>
                  <a:pt x="72109" y="54418"/>
                  <a:pt x="161059" y="54418"/>
                </a:cubicBezTo>
                <a:lnTo>
                  <a:pt x="342644" y="54418"/>
                </a:lnTo>
                <a:lnTo>
                  <a:pt x="342644" y="0"/>
                </a:lnTo>
                <a:lnTo>
                  <a:pt x="434678" y="100435"/>
                </a:lnTo>
                <a:lnTo>
                  <a:pt x="342644" y="200869"/>
                </a:lnTo>
                <a:lnTo>
                  <a:pt x="342644" y="146451"/>
                </a:lnTo>
                <a:lnTo>
                  <a:pt x="161059" y="146451"/>
                </a:lnTo>
                <a:cubicBezTo>
                  <a:pt x="122938" y="146451"/>
                  <a:pt x="92034" y="177355"/>
                  <a:pt x="92034" y="215476"/>
                </a:cubicBezTo>
                <a:lnTo>
                  <a:pt x="92034" y="368135"/>
                </a:lnTo>
                <a:lnTo>
                  <a:pt x="0" y="368135"/>
                </a:lnTo>
                <a:close/>
              </a:path>
            </a:pathLst>
          </a:custGeom>
          <a:solidFill>
            <a:srgbClr val="4BACC6"/>
          </a:solidFill>
          <a:ln w="25400" cap="flat" cmpd="sng" algn="ctr">
            <a:solidFill>
              <a:srgbClr val="357D91"/>
            </a:solidFill>
            <a:prstDash val="solid"/>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3" name="ลูกศรโค้ง 10">
            <a:extLst>
              <a:ext uri="{FF2B5EF4-FFF2-40B4-BE49-F238E27FC236}">
                <a16:creationId xmlns:a16="http://schemas.microsoft.com/office/drawing/2014/main" id="{7004905B-0255-40A6-B8E8-FAB19E5BB722}"/>
              </a:ext>
            </a:extLst>
          </p:cNvPr>
          <p:cNvSpPr>
            <a:spLocks/>
          </p:cNvSpPr>
          <p:nvPr/>
        </p:nvSpPr>
        <p:spPr bwMode="auto">
          <a:xfrm rot="5400000">
            <a:off x="5310315" y="5066402"/>
            <a:ext cx="434975" cy="368300"/>
          </a:xfrm>
          <a:custGeom>
            <a:avLst/>
            <a:gdLst>
              <a:gd name="T0" fmla="*/ 0 w 434678"/>
              <a:gd name="T1" fmla="*/ 368135 h 368135"/>
              <a:gd name="T2" fmla="*/ 0 w 434678"/>
              <a:gd name="T3" fmla="*/ 215477 h 368135"/>
              <a:gd name="T4" fmla="*/ 161059 w 434678"/>
              <a:gd name="T5" fmla="*/ 54418 h 368135"/>
              <a:gd name="T6" fmla="*/ 342644 w 434678"/>
              <a:gd name="T7" fmla="*/ 54418 h 368135"/>
              <a:gd name="T8" fmla="*/ 342644 w 434678"/>
              <a:gd name="T9" fmla="*/ 0 h 368135"/>
              <a:gd name="T10" fmla="*/ 434678 w 434678"/>
              <a:gd name="T11" fmla="*/ 100435 h 368135"/>
              <a:gd name="T12" fmla="*/ 342644 w 434678"/>
              <a:gd name="T13" fmla="*/ 200869 h 368135"/>
              <a:gd name="T14" fmla="*/ 342644 w 434678"/>
              <a:gd name="T15" fmla="*/ 146451 h 368135"/>
              <a:gd name="T16" fmla="*/ 161059 w 434678"/>
              <a:gd name="T17" fmla="*/ 146451 h 368135"/>
              <a:gd name="T18" fmla="*/ 92034 w 434678"/>
              <a:gd name="T19" fmla="*/ 215476 h 368135"/>
              <a:gd name="T20" fmla="*/ 92034 w 434678"/>
              <a:gd name="T21" fmla="*/ 368135 h 368135"/>
              <a:gd name="T22" fmla="*/ 0 w 434678"/>
              <a:gd name="T23" fmla="*/ 368135 h 368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4678" h="368135">
                <a:moveTo>
                  <a:pt x="0" y="368135"/>
                </a:moveTo>
                <a:lnTo>
                  <a:pt x="0" y="215477"/>
                </a:lnTo>
                <a:cubicBezTo>
                  <a:pt x="0" y="126527"/>
                  <a:pt x="72109" y="54418"/>
                  <a:pt x="161059" y="54418"/>
                </a:cubicBezTo>
                <a:lnTo>
                  <a:pt x="342644" y="54418"/>
                </a:lnTo>
                <a:lnTo>
                  <a:pt x="342644" y="0"/>
                </a:lnTo>
                <a:lnTo>
                  <a:pt x="434678" y="100435"/>
                </a:lnTo>
                <a:lnTo>
                  <a:pt x="342644" y="200869"/>
                </a:lnTo>
                <a:lnTo>
                  <a:pt x="342644" y="146451"/>
                </a:lnTo>
                <a:lnTo>
                  <a:pt x="161059" y="146451"/>
                </a:lnTo>
                <a:cubicBezTo>
                  <a:pt x="122938" y="146451"/>
                  <a:pt x="92034" y="177355"/>
                  <a:pt x="92034" y="215476"/>
                </a:cubicBezTo>
                <a:lnTo>
                  <a:pt x="92034" y="368135"/>
                </a:lnTo>
                <a:lnTo>
                  <a:pt x="0" y="368135"/>
                </a:lnTo>
                <a:close/>
              </a:path>
            </a:pathLst>
          </a:custGeom>
          <a:solidFill>
            <a:srgbClr val="4BACC6"/>
          </a:solidFill>
          <a:ln w="25400" cap="flat" cmpd="sng" algn="ctr">
            <a:solidFill>
              <a:srgbClr val="357D91"/>
            </a:solidFill>
            <a:prstDash val="solid"/>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287547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endParaRPr lang="en-US" sz="2000" dirty="0">
              <a:latin typeface="TH Baijam" panose="02000506000000020004" pitchFamily="2" charset="-34"/>
              <a:cs typeface="TH Baijam" panose="02000506000000020004" pitchFamily="2" charset="-34"/>
            </a:endParaRP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Cordia New" panose="020B0304020202020204" pitchFamily="34" charset="-34"/>
              </a:rPr>
              <a:t>Environmental condition is a important factor that needs to be controlled in mushroom production. The device is able to develop an environmental control system that will increase the production of mushroom. The control system inside the device is automatically if the environmental conditions are not in optimum condition sprinkler will spray water to control temperature, and has camera real time to analyze the mushroom inside the cultivation farm.</a:t>
            </a: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Cordia New" panose="020B0304020202020204" pitchFamily="34" charset="-34"/>
              </a:rPr>
              <a:t>However this system need to connecting the internet. Other than that, this system has successfully implemented the concept of IoT and automatic control in the precision agriculture.</a:t>
            </a: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SUMMARY</a:t>
            </a:r>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Slide Number Placeholder 4">
            <a:extLst>
              <a:ext uri="{FF2B5EF4-FFF2-40B4-BE49-F238E27FC236}">
                <a16:creationId xmlns:a16="http://schemas.microsoft.com/office/drawing/2014/main" id="{C8302BBD-ECE8-4122-A896-B25C4D400DB5}"/>
              </a:ext>
            </a:extLst>
          </p:cNvPr>
          <p:cNvSpPr>
            <a:spLocks noGrp="1"/>
          </p:cNvSpPr>
          <p:nvPr>
            <p:ph type="sldNum" sz="quarter" idx="12"/>
          </p:nvPr>
        </p:nvSpPr>
        <p:spPr/>
        <p:txBody>
          <a:bodyPr/>
          <a:lstStyle/>
          <a:p>
            <a:fld id="{D8459E97-7B90-4FFD-83DE-3F9C496ECD93}" type="slidenum">
              <a:rPr lang="th-TH" smtClean="0"/>
              <a:t>11</a:t>
            </a:fld>
            <a:endParaRPr lang="th-TH"/>
          </a:p>
        </p:txBody>
      </p:sp>
    </p:spTree>
    <p:extLst>
      <p:ext uri="{BB962C8B-B14F-4D97-AF65-F5344CB8AC3E}">
        <p14:creationId xmlns:p14="http://schemas.microsoft.com/office/powerpoint/2010/main" val="210609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1FD6-306A-408F-A3DD-64CBCA1FC9CC}"/>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1A5C259C-ED61-45B6-B62C-CFACE3A51DBC}"/>
              </a:ext>
            </a:extLst>
          </p:cNvPr>
          <p:cNvSpPr>
            <a:spLocks noGrp="1"/>
          </p:cNvSpPr>
          <p:nvPr>
            <p:ph type="sldNum" sz="quarter" idx="12"/>
          </p:nvPr>
        </p:nvSpPr>
        <p:spPr/>
        <p:txBody>
          <a:bodyPr/>
          <a:lstStyle/>
          <a:p>
            <a:fld id="{D8459E97-7B90-4FFD-83DE-3F9C496ECD93}" type="slidenum">
              <a:rPr lang="th-TH" smtClean="0"/>
              <a:t>12</a:t>
            </a:fld>
            <a:endParaRPr lang="th-TH"/>
          </a:p>
        </p:txBody>
      </p:sp>
    </p:spTree>
    <p:extLst>
      <p:ext uri="{BB962C8B-B14F-4D97-AF65-F5344CB8AC3E}">
        <p14:creationId xmlns:p14="http://schemas.microsoft.com/office/powerpoint/2010/main" val="336159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INTRODUCTION</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628650" y="2506662"/>
            <a:ext cx="7886700" cy="4351338"/>
          </a:xfrm>
        </p:spPr>
        <p:txBody>
          <a:bodyPr>
            <a:normAutofit/>
          </a:bodyPr>
          <a:lstStyle/>
          <a:p>
            <a:pPr marL="0" indent="0">
              <a:lnSpc>
                <a:spcPct val="110000"/>
              </a:lnSpc>
              <a:buNone/>
            </a:pPr>
            <a:r>
              <a:rPr lang="en-US" sz="1800" dirty="0">
                <a:latin typeface="Times New Roman" panose="02020603050405020304" pitchFamily="18" charset="0"/>
                <a:cs typeface="Times New Roman" panose="02020603050405020304" pitchFamily="18" charset="0"/>
              </a:rPr>
              <a:t>    In the modern times, full-time jobs or salarymen are not the final answer for those who want to have financial stability or happiness in their work. Therefore, it is necessary to have a second job, and there are many more types of work to choose.</a:t>
            </a:r>
          </a:p>
          <a:p>
            <a:pPr marL="0" indent="0">
              <a:lnSpc>
                <a:spcPct val="110000"/>
              </a:lnSpc>
              <a:buNone/>
            </a:pPr>
            <a:r>
              <a:rPr lang="en-US" sz="1800" dirty="0">
                <a:latin typeface="Times New Roman" panose="02020603050405020304" pitchFamily="18" charset="0"/>
                <a:cs typeface="Times New Roman" panose="02020603050405020304" pitchFamily="18" charset="0"/>
              </a:rPr>
              <a:t> During the past, it can be seen that the cultivation of mushrooms is an interesting job for those who want to do extra job due to low cost it's a plant that uses little water easy to grow and good income.</a:t>
            </a:r>
          </a:p>
          <a:p>
            <a:pPr marL="0" indent="0">
              <a:lnSpc>
                <a:spcPct val="110000"/>
              </a:lnSpc>
              <a:buNone/>
            </a:pPr>
            <a:r>
              <a:rPr lang="en-US" sz="1800" dirty="0">
                <a:latin typeface="Times New Roman" panose="02020603050405020304" pitchFamily="18" charset="0"/>
                <a:cs typeface="Times New Roman" panose="02020603050405020304" pitchFamily="18" charset="0"/>
              </a:rPr>
              <a:t>   This project propose for mushroom smart farm by controlling the temperature and humidity including camera real-time with Al by internet of thing.</a:t>
            </a:r>
          </a:p>
        </p:txBody>
      </p:sp>
      <p:sp>
        <p:nvSpPr>
          <p:cNvPr id="7" name="Slide Number Placeholder 6">
            <a:extLst>
              <a:ext uri="{FF2B5EF4-FFF2-40B4-BE49-F238E27FC236}">
                <a16:creationId xmlns:a16="http://schemas.microsoft.com/office/drawing/2014/main" id="{3779AFC2-CFED-45E9-9B17-7A6D520B8400}"/>
              </a:ext>
            </a:extLst>
          </p:cNvPr>
          <p:cNvSpPr>
            <a:spLocks noGrp="1"/>
          </p:cNvSpPr>
          <p:nvPr>
            <p:ph type="sldNum" sz="quarter" idx="12"/>
          </p:nvPr>
        </p:nvSpPr>
        <p:spPr/>
        <p:txBody>
          <a:bodyPr/>
          <a:lstStyle/>
          <a:p>
            <a:fld id="{D8459E97-7B90-4FFD-83DE-3F9C496ECD93}" type="slidenum">
              <a:rPr lang="th-TH" smtClean="0"/>
              <a:t>2</a:t>
            </a:fld>
            <a:endParaRPr lang="th-TH"/>
          </a:p>
        </p:txBody>
      </p:sp>
    </p:spTree>
    <p:extLst>
      <p:ext uri="{BB962C8B-B14F-4D97-AF65-F5344CB8AC3E}">
        <p14:creationId xmlns:p14="http://schemas.microsoft.com/office/powerpoint/2010/main" val="188514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628650" y="2506662"/>
            <a:ext cx="7886700" cy="4351338"/>
          </a:xfrm>
        </p:spPr>
        <p:txBody>
          <a:bodyPr>
            <a:normAutofit/>
          </a:bodyPr>
          <a:lstStyle/>
          <a:p>
            <a:pPr marL="0" indent="0">
              <a:buNone/>
            </a:pPr>
            <a:endParaRPr lang="en-US" sz="2000" dirty="0">
              <a:latin typeface="TH Baijam" panose="02000506000000020004" pitchFamily="2" charset="-34"/>
              <a:cs typeface="TH Baijam" panose="02000506000000020004" pitchFamily="2" charset="-34"/>
            </a:endParaRPr>
          </a:p>
          <a:p>
            <a:pPr marL="0" indent="0">
              <a:buNone/>
            </a:pPr>
            <a:r>
              <a:rPr lang="en-US" sz="2000" dirty="0">
                <a:latin typeface="Times New Roman" panose="02020603050405020304" pitchFamily="18" charset="0"/>
                <a:cs typeface="Times New Roman" panose="02020603050405020304" pitchFamily="18" charset="0"/>
              </a:rPr>
              <a:t>   Nowadays, in the world have climate variability have an effect on agriculture productivity to grow up. That can’t to control the temperature, and can’t increase to humidity.</a:t>
            </a:r>
          </a:p>
          <a:p>
            <a:pPr marL="0" indent="0">
              <a:buNone/>
            </a:pPr>
            <a:r>
              <a:rPr lang="en-US" sz="2000" dirty="0">
                <a:latin typeface="Times New Roman" panose="02020603050405020304" pitchFamily="18" charset="0"/>
                <a:cs typeface="Times New Roman" panose="02020603050405020304" pitchFamily="18" charset="0"/>
              </a:rPr>
              <a:t>    The most important of smart farm without automation control in the case of problems that the mushrooms to not grow because of the high temperature and lower humidity that will not have smog. (Sprinkler) to control the temperature in the greenhouses, and it will make mushrooms dried and not growth.</a:t>
            </a:r>
            <a:endParaRPr lang="en-US" sz="2000" dirty="0">
              <a:latin typeface="TH Baijam" panose="02000506000000020004" pitchFamily="2" charset="-34"/>
              <a:cs typeface="TH Baijam" panose="02000506000000020004" pitchFamily="2" charset="-34"/>
            </a:endParaRPr>
          </a:p>
          <a:p>
            <a:pPr marL="0" indent="0">
              <a:buNone/>
            </a:pPr>
            <a:endParaRPr lang="en-US" sz="2000"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PROBLEM STATEMENT</a:t>
            </a:r>
            <a:endParaRPr lang="th-TH" sz="3600" b="1" dirty="0">
              <a:solidFill>
                <a:schemeClr val="bg1"/>
              </a:solidFill>
              <a:latin typeface="TH Baijam" panose="02000506000000020004" pitchFamily="2" charset="-34"/>
              <a:cs typeface="TH Baijam" panose="02000506000000020004" pitchFamily="2" charset="-34"/>
            </a:endParaRPr>
          </a:p>
        </p:txBody>
      </p:sp>
      <p:sp>
        <p:nvSpPr>
          <p:cNvPr id="7" name="Slide Number Placeholder 6">
            <a:extLst>
              <a:ext uri="{FF2B5EF4-FFF2-40B4-BE49-F238E27FC236}">
                <a16:creationId xmlns:a16="http://schemas.microsoft.com/office/drawing/2014/main" id="{081D9B4A-89AB-4F02-9182-250144A2A4F2}"/>
              </a:ext>
            </a:extLst>
          </p:cNvPr>
          <p:cNvSpPr>
            <a:spLocks noGrp="1"/>
          </p:cNvSpPr>
          <p:nvPr>
            <p:ph type="sldNum" sz="quarter" idx="12"/>
          </p:nvPr>
        </p:nvSpPr>
        <p:spPr/>
        <p:txBody>
          <a:bodyPr/>
          <a:lstStyle/>
          <a:p>
            <a:fld id="{D8459E97-7B90-4FFD-83DE-3F9C496ECD93}" type="slidenum">
              <a:rPr lang="th-TH" smtClean="0"/>
              <a:t>3</a:t>
            </a:fld>
            <a:endParaRPr lang="th-TH"/>
          </a:p>
        </p:txBody>
      </p:sp>
    </p:spTree>
    <p:extLst>
      <p:ext uri="{BB962C8B-B14F-4D97-AF65-F5344CB8AC3E}">
        <p14:creationId xmlns:p14="http://schemas.microsoft.com/office/powerpoint/2010/main" val="184276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endParaRPr lang="en-US" sz="2400" dirty="0">
              <a:latin typeface="TH Baijam" panose="02000506000000020004" pitchFamily="2" charset="-34"/>
              <a:cs typeface="TH Baijam" panose="02000506000000020004" pitchFamily="2" charset="-34"/>
            </a:endParaRPr>
          </a:p>
          <a:p>
            <a:pPr fontAlgn="base">
              <a:lnSpc>
                <a:spcPct val="150000"/>
              </a:lnSpc>
            </a:pPr>
            <a:r>
              <a:rPr lang="en-US" sz="2000" dirty="0">
                <a:latin typeface="Times New Roman" panose="02020603050405020304" pitchFamily="18" charset="0"/>
                <a:cs typeface="Times New Roman" panose="02020603050405020304" pitchFamily="18" charset="0"/>
              </a:rPr>
              <a:t>To develop IOT system in control temperature and automatic machine.</a:t>
            </a:r>
          </a:p>
          <a:p>
            <a:pPr fontAlgn="base">
              <a:lnSpc>
                <a:spcPct val="150000"/>
              </a:lnSpc>
            </a:pPr>
            <a:r>
              <a:rPr lang="en-US" sz="2000" dirty="0">
                <a:latin typeface="Times New Roman" panose="02020603050405020304" pitchFamily="18" charset="0"/>
                <a:cs typeface="Times New Roman" panose="02020603050405020304" pitchFamily="18" charset="0"/>
              </a:rPr>
              <a:t>To show the value of temperature and humidity with automatic include AI control system.</a:t>
            </a:r>
          </a:p>
          <a:p>
            <a:pPr fontAlgn="base">
              <a:lnSpc>
                <a:spcPct val="150000"/>
              </a:lnSpc>
            </a:pPr>
            <a:r>
              <a:rPr lang="en-US" sz="2000" dirty="0">
                <a:latin typeface="Times New Roman" panose="02020603050405020304" pitchFamily="18" charset="0"/>
                <a:cs typeface="Times New Roman" panose="02020603050405020304" pitchFamily="18" charset="0"/>
              </a:rPr>
              <a:t>Save time, reduce risk, increase quantity and quality.</a:t>
            </a:r>
          </a:p>
          <a:p>
            <a:pPr>
              <a:buFont typeface="Wingdings" panose="05000000000000000000" pitchFamily="2" charset="2"/>
              <a:buChar char="Ø"/>
            </a:pPr>
            <a:endParaRPr lang="en-US" sz="2400" dirty="0">
              <a:latin typeface="TH Baijam" panose="02000506000000020004" pitchFamily="2" charset="-34"/>
              <a:cs typeface="TH Baijam" panose="02000506000000020004" pitchFamily="2" charset="-34"/>
            </a:endParaRPr>
          </a:p>
          <a:p>
            <a:pPr marL="0" indent="0">
              <a:buNone/>
            </a:pPr>
            <a:endParaRPr lang="en-US" sz="2400" dirty="0">
              <a:latin typeface="TH Baijam" panose="02000506000000020004" pitchFamily="2" charset="-34"/>
              <a:cs typeface="TH Baijam" panose="02000506000000020004" pitchFamily="2" charset="-34"/>
            </a:endParaRPr>
          </a:p>
          <a:p>
            <a:pPr marL="0" indent="0">
              <a:buNone/>
            </a:pPr>
            <a:endParaRPr lang="en-US" sz="2400" dirty="0">
              <a:latin typeface="TH Baijam" panose="02000506000000020004" pitchFamily="2" charset="-34"/>
              <a:cs typeface="TH Baijam" panose="02000506000000020004" pitchFamily="2" charset="-34"/>
            </a:endParaRPr>
          </a:p>
          <a:p>
            <a:pPr marL="0" indent="0">
              <a:buNone/>
            </a:pPr>
            <a:endParaRPr lang="en-US" sz="2400" dirty="0">
              <a:latin typeface="TH Baijam" panose="02000506000000020004" pitchFamily="2" charset="-34"/>
              <a:cs typeface="TH Baijam" panose="02000506000000020004" pitchFamily="2" charset="-34"/>
            </a:endParaRPr>
          </a:p>
          <a:p>
            <a:pPr marL="0" indent="0">
              <a:buNone/>
            </a:pPr>
            <a:endParaRPr lang="en-US" sz="2400"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OBJECTIVE</a:t>
            </a:r>
            <a:endParaRPr lang="th-TH" sz="3600" b="1" dirty="0">
              <a:solidFill>
                <a:schemeClr val="bg1"/>
              </a:solidFill>
              <a:latin typeface="TH Baijam" panose="02000506000000020004" pitchFamily="2" charset="-34"/>
              <a:cs typeface="TH Baijam" panose="02000506000000020004" pitchFamily="2" charset="-34"/>
            </a:endParaRPr>
          </a:p>
        </p:txBody>
      </p:sp>
      <p:sp>
        <p:nvSpPr>
          <p:cNvPr id="7" name="Slide Number Placeholder 6">
            <a:extLst>
              <a:ext uri="{FF2B5EF4-FFF2-40B4-BE49-F238E27FC236}">
                <a16:creationId xmlns:a16="http://schemas.microsoft.com/office/drawing/2014/main" id="{8E75A54E-8CD9-4CCC-985D-9BF0FACEC540}"/>
              </a:ext>
            </a:extLst>
          </p:cNvPr>
          <p:cNvSpPr>
            <a:spLocks noGrp="1"/>
          </p:cNvSpPr>
          <p:nvPr>
            <p:ph type="sldNum" sz="quarter" idx="12"/>
          </p:nvPr>
        </p:nvSpPr>
        <p:spPr/>
        <p:txBody>
          <a:bodyPr/>
          <a:lstStyle/>
          <a:p>
            <a:fld id="{D8459E97-7B90-4FFD-83DE-3F9C496ECD93}" type="slidenum">
              <a:rPr lang="th-TH" smtClean="0"/>
              <a:t>4</a:t>
            </a:fld>
            <a:endParaRPr lang="th-TH"/>
          </a:p>
        </p:txBody>
      </p:sp>
    </p:spTree>
    <p:extLst>
      <p:ext uri="{BB962C8B-B14F-4D97-AF65-F5344CB8AC3E}">
        <p14:creationId xmlns:p14="http://schemas.microsoft.com/office/powerpoint/2010/main" val="5173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628650" y="1575997"/>
            <a:ext cx="7886700" cy="5019355"/>
          </a:xfrm>
        </p:spPr>
        <p:txBody>
          <a:bodyPr>
            <a:normAutofit/>
          </a:bodyPr>
          <a:lstStyle/>
          <a:p>
            <a:pPr marL="0" indent="0">
              <a:buNone/>
            </a:pPr>
            <a:endParaRPr lang="en-US" sz="2000" dirty="0">
              <a:latin typeface="TH Baijam" panose="02000506000000020004" pitchFamily="2" charset="-34"/>
              <a:cs typeface="TH Baijam" panose="02000506000000020004" pitchFamily="2" charset="-34"/>
            </a:endParaRPr>
          </a:p>
          <a:p>
            <a:pPr marL="0" indent="0">
              <a:lnSpc>
                <a:spcPct val="120000"/>
              </a:lnSpc>
              <a:buNone/>
            </a:pPr>
            <a:r>
              <a:rPr lang="en-US" sz="1800" dirty="0">
                <a:latin typeface="Times New Roman" panose="02020603050405020304" pitchFamily="18" charset="0"/>
                <a:cs typeface="Times New Roman" panose="02020603050405020304" pitchFamily="18" charset="0"/>
              </a:rPr>
              <a:t>    In this research using an IOT system used to measure temperature and humidity, and using AI to monitoring the growth of mushrooms in mushroom house and control the water pump to opening and closing via automatic sprinkler by sending data through to the internet.</a:t>
            </a:r>
          </a:p>
          <a:p>
            <a:pPr marL="0" indent="0">
              <a:lnSpc>
                <a:spcPct val="120000"/>
              </a:lnSpc>
              <a:buNone/>
            </a:pPr>
            <a:r>
              <a:rPr lang="en-US" sz="1800" dirty="0">
                <a:latin typeface="Times New Roman" panose="02020603050405020304" pitchFamily="18" charset="0"/>
                <a:cs typeface="Times New Roman" panose="02020603050405020304" pitchFamily="18" charset="0"/>
              </a:rPr>
              <a:t>   Can displaying humidity status and time for recording humidity data and for displaying the working conditions of automatic water pump via mobile as in figure </a:t>
            </a:r>
          </a:p>
          <a:p>
            <a:pPr marL="0" indent="0">
              <a:buNone/>
            </a:pPr>
            <a:endParaRPr lang="en-US" sz="2000"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PROJECT SCOPE</a:t>
            </a:r>
            <a:endParaRPr lang="th-TH" sz="3600" b="1" dirty="0">
              <a:solidFill>
                <a:schemeClr val="bg1"/>
              </a:solidFill>
              <a:latin typeface="TH Baijam" panose="02000506000000020004" pitchFamily="2" charset="-34"/>
              <a:cs typeface="TH Baijam" panose="02000506000000020004" pitchFamily="2" charset="-34"/>
            </a:endParaRPr>
          </a:p>
        </p:txBody>
      </p:sp>
      <p:sp>
        <p:nvSpPr>
          <p:cNvPr id="7" name="Slide Number Placeholder 6">
            <a:extLst>
              <a:ext uri="{FF2B5EF4-FFF2-40B4-BE49-F238E27FC236}">
                <a16:creationId xmlns:a16="http://schemas.microsoft.com/office/drawing/2014/main" id="{DFBA4B9E-1F84-4EA1-880D-08004F713447}"/>
              </a:ext>
            </a:extLst>
          </p:cNvPr>
          <p:cNvSpPr>
            <a:spLocks noGrp="1"/>
          </p:cNvSpPr>
          <p:nvPr>
            <p:ph type="sldNum" sz="quarter" idx="12"/>
          </p:nvPr>
        </p:nvSpPr>
        <p:spPr/>
        <p:txBody>
          <a:bodyPr/>
          <a:lstStyle/>
          <a:p>
            <a:fld id="{D8459E97-7B90-4FFD-83DE-3F9C496ECD93}" type="slidenum">
              <a:rPr lang="th-TH" smtClean="0"/>
              <a:t>5</a:t>
            </a:fld>
            <a:endParaRPr lang="th-TH"/>
          </a:p>
        </p:txBody>
      </p:sp>
      <p:pic>
        <p:nvPicPr>
          <p:cNvPr id="5" name="Picture 4">
            <a:extLst>
              <a:ext uri="{FF2B5EF4-FFF2-40B4-BE49-F238E27FC236}">
                <a16:creationId xmlns:a16="http://schemas.microsoft.com/office/drawing/2014/main" id="{5373D94D-2DCD-4440-8458-BCD5D1534B1C}"/>
              </a:ext>
            </a:extLst>
          </p:cNvPr>
          <p:cNvPicPr>
            <a:picLocks noChangeAspect="1"/>
          </p:cNvPicPr>
          <p:nvPr/>
        </p:nvPicPr>
        <p:blipFill>
          <a:blip r:embed="rId3"/>
          <a:stretch>
            <a:fillRect/>
          </a:stretch>
        </p:blipFill>
        <p:spPr>
          <a:xfrm>
            <a:off x="2272483" y="4291815"/>
            <a:ext cx="3645724" cy="2145978"/>
          </a:xfrm>
          <a:prstGeom prst="rect">
            <a:avLst/>
          </a:prstGeom>
        </p:spPr>
      </p:pic>
    </p:spTree>
    <p:extLst>
      <p:ext uri="{BB962C8B-B14F-4D97-AF65-F5344CB8AC3E}">
        <p14:creationId xmlns:p14="http://schemas.microsoft.com/office/powerpoint/2010/main" val="306714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2" name="Title 1"/>
          <p:cNvSpPr>
            <a:spLocks noGrp="1"/>
          </p:cNvSpPr>
          <p:nvPr>
            <p:ph type="title"/>
          </p:nvPr>
        </p:nvSpPr>
        <p:spPr>
          <a:xfrm>
            <a:off x="628650" y="940594"/>
            <a:ext cx="7886700" cy="994172"/>
          </a:xfrm>
        </p:spPr>
        <p:txBody>
          <a:bodyPr>
            <a:normAutofit/>
          </a:bodyPr>
          <a:lstStyle/>
          <a:p>
            <a:r>
              <a:rPr lang="en-US" sz="3600" b="1" dirty="0">
                <a:solidFill>
                  <a:schemeClr val="bg1"/>
                </a:solidFill>
                <a:latin typeface="TH Baijam" panose="02000506000000020004" pitchFamily="2" charset="-34"/>
                <a:cs typeface="TH Baijam" panose="02000506000000020004" pitchFamily="2" charset="-34"/>
              </a:rPr>
              <a:t> </a:t>
            </a:r>
            <a:endParaRPr lang="th-TH" sz="360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628650" y="1838645"/>
            <a:ext cx="7886700" cy="5019355"/>
          </a:xfrm>
        </p:spPr>
        <p:txBody>
          <a:bodyPr>
            <a:normAutofit/>
          </a:bodyPr>
          <a:lstStyle/>
          <a:p>
            <a:pPr marL="0" indent="0">
              <a:buNone/>
            </a:pPr>
            <a:endParaRPr lang="en-US" sz="2400" dirty="0">
              <a:latin typeface="TH Baijam" panose="02000506000000020004" pitchFamily="2" charset="-34"/>
              <a:cs typeface="TH Baijam" panose="02000506000000020004" pitchFamily="2" charset="-34"/>
            </a:endParaRPr>
          </a:p>
          <a:p>
            <a:pPr marL="0" indent="0">
              <a:lnSpc>
                <a:spcPct val="120000"/>
              </a:lnSpc>
              <a:buNone/>
            </a:pPr>
            <a:r>
              <a:rPr lang="en-US" sz="2000" dirty="0">
                <a:latin typeface="Times New Roman" panose="02020603050405020304" pitchFamily="18" charset="0"/>
                <a:cs typeface="Times New Roman" panose="02020603050405020304" pitchFamily="18" charset="0"/>
              </a:rPr>
              <a:t>The factors that affect the growth of the mushroom, consisting. </a:t>
            </a:r>
          </a:p>
          <a:p>
            <a:pPr marL="0" indent="0">
              <a:lnSpc>
                <a:spcPct val="120000"/>
              </a:lnSpc>
              <a:buNone/>
            </a:pPr>
            <a:r>
              <a:rPr lang="en-US" sz="2000" dirty="0">
                <a:latin typeface="Times New Roman" panose="02020603050405020304" pitchFamily="18" charset="0"/>
                <a:cs typeface="Times New Roman" panose="02020603050405020304" pitchFamily="18" charset="0"/>
              </a:rPr>
              <a:t>1)  temperature. The optimum temperature for mushroom growth is about 25 degrees Celsius. If the temperature is below 15 degrees Celsius or higher than 35 degrees Celsius, mushrooms will not bloom </a:t>
            </a:r>
          </a:p>
          <a:p>
            <a:pPr marL="0" indent="0">
              <a:lnSpc>
                <a:spcPct val="120000"/>
              </a:lnSpc>
              <a:buNone/>
            </a:pPr>
            <a:r>
              <a:rPr lang="en-US" sz="2000" dirty="0">
                <a:latin typeface="Times New Roman" panose="02020603050405020304" pitchFamily="18" charset="0"/>
                <a:cs typeface="Times New Roman" panose="02020603050405020304" pitchFamily="18" charset="0"/>
              </a:rPr>
              <a:t>2.) Humidity in mushroom that need high humidity, and suitable house conditions. The humidity content should not be less than 80-85 percent.</a:t>
            </a:r>
          </a:p>
          <a:p>
            <a:pPr marL="0" indent="0">
              <a:lnSpc>
                <a:spcPct val="120000"/>
              </a:lnSpc>
              <a:buNone/>
            </a:pPr>
            <a:r>
              <a:rPr lang="en-US" sz="2000" dirty="0">
                <a:latin typeface="Times New Roman" panose="02020603050405020304" pitchFamily="18" charset="0"/>
                <a:cs typeface="Times New Roman" panose="02020603050405020304" pitchFamily="18" charset="0"/>
              </a:rPr>
              <a:t>3. Nutrient content in mushroom cubes considered to be important to increase quantity of mushroom. Found that if supplementing with ammonium nitrate supplements will result in mushrooms increased by approximately 25 percent.</a:t>
            </a:r>
          </a:p>
          <a:p>
            <a:pPr marL="0" indent="0">
              <a:buNone/>
            </a:pPr>
            <a:endParaRPr lang="en-US" sz="2400"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PROJECT SCOPE </a:t>
            </a:r>
            <a:r>
              <a:rPr lang="en-US" sz="3200" dirty="0">
                <a:solidFill>
                  <a:schemeClr val="bg1"/>
                </a:solidFill>
              </a:rPr>
              <a:t>(cont..)</a:t>
            </a:r>
            <a:endParaRPr lang="th-TH" sz="3600" b="1" dirty="0">
              <a:solidFill>
                <a:schemeClr val="bg1"/>
              </a:solidFill>
              <a:latin typeface="TH Baijam" panose="02000506000000020004" pitchFamily="2" charset="-34"/>
              <a:cs typeface="TH Baijam" panose="02000506000000020004" pitchFamily="2" charset="-34"/>
            </a:endParaRPr>
          </a:p>
        </p:txBody>
      </p:sp>
      <p:sp>
        <p:nvSpPr>
          <p:cNvPr id="7" name="Slide Number Placeholder 6">
            <a:extLst>
              <a:ext uri="{FF2B5EF4-FFF2-40B4-BE49-F238E27FC236}">
                <a16:creationId xmlns:a16="http://schemas.microsoft.com/office/drawing/2014/main" id="{DFBA4B9E-1F84-4EA1-880D-08004F713447}"/>
              </a:ext>
            </a:extLst>
          </p:cNvPr>
          <p:cNvSpPr>
            <a:spLocks noGrp="1"/>
          </p:cNvSpPr>
          <p:nvPr>
            <p:ph type="sldNum" sz="quarter" idx="12"/>
          </p:nvPr>
        </p:nvSpPr>
        <p:spPr/>
        <p:txBody>
          <a:bodyPr/>
          <a:lstStyle/>
          <a:p>
            <a:fld id="{D8459E97-7B90-4FFD-83DE-3F9C496ECD93}" type="slidenum">
              <a:rPr lang="th-TH" smtClean="0"/>
              <a:t>6</a:t>
            </a:fld>
            <a:endParaRPr lang="th-TH"/>
          </a:p>
        </p:txBody>
      </p:sp>
    </p:spTree>
    <p:extLst>
      <p:ext uri="{BB962C8B-B14F-4D97-AF65-F5344CB8AC3E}">
        <p14:creationId xmlns:p14="http://schemas.microsoft.com/office/powerpoint/2010/main" val="271623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a:xfrm>
            <a:off x="628650" y="2246710"/>
            <a:ext cx="7886700" cy="4530726"/>
          </a:xfrm>
        </p:spPr>
        <p:txBody>
          <a:bodyPr>
            <a:normAutofit/>
          </a:bodyPr>
          <a:lstStyle/>
          <a:p>
            <a:pPr marL="0" indent="0">
              <a:lnSpc>
                <a:spcPct val="110000"/>
              </a:lnSpc>
              <a:buNone/>
            </a:pPr>
            <a:r>
              <a:rPr lang="en-US" sz="2000" b="1" dirty="0">
                <a:latin typeface="Times New Roman" panose="02020603050405020304" pitchFamily="18" charset="0"/>
                <a:cs typeface="Times New Roman" panose="02020603050405020304" pitchFamily="18" charset="0"/>
              </a:rPr>
              <a:t>To developer:</a:t>
            </a:r>
            <a:endParaRPr lang="en-US" sz="2000" dirty="0">
              <a:latin typeface="Times New Roman" panose="02020603050405020304" pitchFamily="18" charset="0"/>
              <a:cs typeface="Times New Roman" panose="02020603050405020304" pitchFamily="18" charset="0"/>
            </a:endParaRPr>
          </a:p>
          <a:p>
            <a:pPr lvl="1" fontAlgn="base">
              <a:lnSpc>
                <a:spcPct val="110000"/>
              </a:lnSpc>
            </a:pPr>
            <a:r>
              <a:rPr lang="en-US" sz="1800" dirty="0">
                <a:latin typeface="Times New Roman" panose="02020603050405020304" pitchFamily="18" charset="0"/>
                <a:cs typeface="Times New Roman" panose="02020603050405020304" pitchFamily="18" charset="0"/>
              </a:rPr>
              <a:t>To study the design and development of temperature and humidity control systems, and image processing system with IA.</a:t>
            </a:r>
          </a:p>
          <a:p>
            <a:pPr lvl="1" fontAlgn="base">
              <a:lnSpc>
                <a:spcPct val="110000"/>
              </a:lnSpc>
            </a:pPr>
            <a:r>
              <a:rPr lang="en-US" sz="1800" dirty="0">
                <a:latin typeface="Times New Roman" panose="02020603050405020304" pitchFamily="18" charset="0"/>
                <a:cs typeface="Times New Roman" panose="02020603050405020304" pitchFamily="18" charset="0"/>
              </a:rPr>
              <a:t>To study the device to create the temperature control, and image processing.</a:t>
            </a:r>
          </a:p>
          <a:p>
            <a:pPr lvl="1" fontAlgn="base">
              <a:lnSpc>
                <a:spcPct val="110000"/>
              </a:lnSpc>
            </a:pPr>
            <a:r>
              <a:rPr lang="en-US" sz="1800" dirty="0">
                <a:latin typeface="Times New Roman" panose="02020603050405020304" pitchFamily="18" charset="0"/>
                <a:cs typeface="Times New Roman" panose="02020603050405020304" pitchFamily="18" charset="0"/>
              </a:rPr>
              <a:t>Increase ability of developer to use software and hardware to be high quality.</a:t>
            </a:r>
            <a:endParaRPr lang="th-TH" sz="2000" dirty="0">
              <a:latin typeface="Times New Roman" panose="02020603050405020304" pitchFamily="18" charset="0"/>
              <a:cs typeface="TH Baijam" panose="02000506000000020004" pitchFamily="2" charset="-34"/>
            </a:endParaRPr>
          </a:p>
          <a:p>
            <a:pPr marL="0" lvl="0" indent="0">
              <a:lnSpc>
                <a:spcPct val="110000"/>
              </a:lnSpc>
              <a:buNone/>
            </a:pPr>
            <a:r>
              <a:rPr lang="en-US" sz="2000" b="1" dirty="0">
                <a:solidFill>
                  <a:prstClr val="black"/>
                </a:solidFill>
                <a:latin typeface="Times New Roman" panose="02020603050405020304" pitchFamily="18" charset="0"/>
                <a:cs typeface="Times New Roman" panose="02020603050405020304" pitchFamily="18" charset="0"/>
              </a:rPr>
              <a:t>To user:</a:t>
            </a:r>
            <a:endParaRPr lang="en-US" sz="2000" dirty="0">
              <a:solidFill>
                <a:prstClr val="black"/>
              </a:solidFill>
              <a:latin typeface="Times New Roman" panose="02020603050405020304" pitchFamily="18" charset="0"/>
              <a:cs typeface="Times New Roman" panose="02020603050405020304" pitchFamily="18" charset="0"/>
            </a:endParaRPr>
          </a:p>
          <a:p>
            <a:pPr lvl="1" fontAlgn="base">
              <a:lnSpc>
                <a:spcPct val="110000"/>
              </a:lnSpc>
            </a:pPr>
            <a:r>
              <a:rPr lang="en-US" sz="1800" dirty="0">
                <a:solidFill>
                  <a:prstClr val="black"/>
                </a:solidFill>
                <a:latin typeface="Times New Roman" panose="02020603050405020304" pitchFamily="18" charset="0"/>
                <a:cs typeface="Times New Roman" panose="02020603050405020304" pitchFamily="18" charset="0"/>
              </a:rPr>
              <a:t>To comfortable using the system of control in technology to agriculture.</a:t>
            </a:r>
          </a:p>
          <a:p>
            <a:pPr lvl="1" fontAlgn="base">
              <a:lnSpc>
                <a:spcPct val="110000"/>
              </a:lnSpc>
            </a:pPr>
            <a:r>
              <a:rPr lang="en-US" sz="1800" dirty="0">
                <a:solidFill>
                  <a:prstClr val="black"/>
                </a:solidFill>
                <a:latin typeface="Times New Roman" panose="02020603050405020304" pitchFamily="18" charset="0"/>
                <a:cs typeface="Times New Roman" panose="02020603050405020304" pitchFamily="18" charset="0"/>
              </a:rPr>
              <a:t>To know the value of temperature and humidity with automatic control system on monitoring in mushroom farm.</a:t>
            </a:r>
          </a:p>
          <a:p>
            <a:pPr marL="0" indent="0">
              <a:buNone/>
            </a:pPr>
            <a:endParaRPr lang="en-US" sz="2000" dirty="0">
              <a:latin typeface="TH Baijam" panose="02000506000000020004" pitchFamily="2" charset="-34"/>
              <a:cs typeface="TH Baijam" panose="02000506000000020004" pitchFamily="2" charset="-34"/>
            </a:endParaRPr>
          </a:p>
          <a:p>
            <a:pPr marL="0" indent="0">
              <a:buNone/>
            </a:pPr>
            <a:endParaRPr lang="en-US" sz="2000" dirty="0">
              <a:latin typeface="TH Baijam" panose="02000506000000020004" pitchFamily="2" charset="-34"/>
              <a:cs typeface="TH Baijam" panose="02000506000000020004" pitchFamily="2" charset="-34"/>
            </a:endParaRPr>
          </a:p>
          <a:p>
            <a:pPr marL="0" indent="0">
              <a:buNone/>
            </a:pPr>
            <a:endParaRPr lang="en-US" sz="2000"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chemeClr val="bg1"/>
                </a:solidFill>
                <a:latin typeface="TH Baijam" panose="02000506000000020004" pitchFamily="2" charset="-34"/>
                <a:cs typeface="TH Baijam" panose="02000506000000020004" pitchFamily="2" charset="-34"/>
              </a:rPr>
              <a:t>SIGNIFICANT OF STUDY</a:t>
            </a:r>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Slide Number Placeholder 4">
            <a:extLst>
              <a:ext uri="{FF2B5EF4-FFF2-40B4-BE49-F238E27FC236}">
                <a16:creationId xmlns:a16="http://schemas.microsoft.com/office/drawing/2014/main" id="{2924FB0E-CFA2-4EA6-B175-A220FF4B48CE}"/>
              </a:ext>
            </a:extLst>
          </p:cNvPr>
          <p:cNvSpPr>
            <a:spLocks noGrp="1"/>
          </p:cNvSpPr>
          <p:nvPr>
            <p:ph type="sldNum" sz="quarter" idx="12"/>
          </p:nvPr>
        </p:nvSpPr>
        <p:spPr/>
        <p:txBody>
          <a:bodyPr/>
          <a:lstStyle/>
          <a:p>
            <a:fld id="{D8459E97-7B90-4FFD-83DE-3F9C496ECD93}" type="slidenum">
              <a:rPr lang="th-TH" smtClean="0"/>
              <a:t>7</a:t>
            </a:fld>
            <a:endParaRPr lang="th-TH"/>
          </a:p>
        </p:txBody>
      </p:sp>
    </p:spTree>
    <p:extLst>
      <p:ext uri="{BB962C8B-B14F-4D97-AF65-F5344CB8AC3E}">
        <p14:creationId xmlns:p14="http://schemas.microsoft.com/office/powerpoint/2010/main" val="252307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4950" b="1" dirty="0">
              <a:solidFill>
                <a:schemeClr val="bg1"/>
              </a:solidFill>
              <a:latin typeface="TH Baijam" panose="02000506000000020004" pitchFamily="2" charset="-34"/>
              <a:cs typeface="TH Baijam" panose="02000506000000020004" pitchFamily="2" charset="-34"/>
            </a:endParaRPr>
          </a:p>
        </p:txBody>
      </p:sp>
      <p:sp>
        <p:nvSpPr>
          <p:cNvPr id="3" name="Content Placeholder 2"/>
          <p:cNvSpPr>
            <a:spLocks noGrp="1"/>
          </p:cNvSpPr>
          <p:nvPr>
            <p:ph idx="1"/>
          </p:nvPr>
        </p:nvSpPr>
        <p:spPr/>
        <p:txBody>
          <a:bodyPr>
            <a:normAutofit/>
          </a:bodyPr>
          <a:lstStyle/>
          <a:p>
            <a:pPr marL="0" indent="0">
              <a:buNone/>
            </a:pPr>
            <a:endParaRPr lang="en-US" b="1"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a:p>
            <a:pPr marL="0" indent="0">
              <a:buNone/>
            </a:pPr>
            <a:endParaRPr lang="en-US" dirty="0">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TH Baijam" panose="02000506000000020004" pitchFamily="2" charset="-34"/>
                <a:cs typeface="TH Baijam" panose="02000506000000020004" pitchFamily="2" charset="-34"/>
              </a:rPr>
              <a:t>TOOLS USED</a:t>
            </a:r>
            <a:endParaRPr lang="th-TH" sz="3600" b="1" dirty="0">
              <a:solidFill>
                <a:schemeClr val="bg1"/>
              </a:solidFill>
              <a:latin typeface="TH Baijam" panose="02000506000000020004" pitchFamily="2" charset="-34"/>
              <a:cs typeface="TH Baijam" panose="02000506000000020004" pitchFamily="2" charset="-34"/>
            </a:endParaRPr>
          </a:p>
        </p:txBody>
      </p:sp>
      <p:pic>
        <p:nvPicPr>
          <p:cNvPr id="5" name="รูปภาพ 1">
            <a:extLst>
              <a:ext uri="{FF2B5EF4-FFF2-40B4-BE49-F238E27FC236}">
                <a16:creationId xmlns:a16="http://schemas.microsoft.com/office/drawing/2014/main" id="{FC180C25-2D1D-4811-B5A5-FF726DAFD8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2518421"/>
            <a:ext cx="1154663" cy="75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รูปภาพ 6">
            <a:extLst>
              <a:ext uri="{FF2B5EF4-FFF2-40B4-BE49-F238E27FC236}">
                <a16:creationId xmlns:a16="http://schemas.microsoft.com/office/drawing/2014/main" id="{89384744-1FC3-42B2-B8D2-A02369365DD4}"/>
              </a:ext>
            </a:extLst>
          </p:cNvPr>
          <p:cNvPicPr>
            <a:picLocks noChangeAspect="1"/>
          </p:cNvPicPr>
          <p:nvPr/>
        </p:nvPicPr>
        <p:blipFill>
          <a:blip r:embed="rId3"/>
          <a:stretch>
            <a:fillRect/>
          </a:stretch>
        </p:blipFill>
        <p:spPr>
          <a:xfrm>
            <a:off x="5503748" y="1724829"/>
            <a:ext cx="3524291" cy="2767626"/>
          </a:xfrm>
          <a:prstGeom prst="rect">
            <a:avLst/>
          </a:prstGeom>
        </p:spPr>
      </p:pic>
      <p:sp>
        <p:nvSpPr>
          <p:cNvPr id="2" name="สี่เหลี่ยมผืนผ้า 1">
            <a:extLst>
              <a:ext uri="{FF2B5EF4-FFF2-40B4-BE49-F238E27FC236}">
                <a16:creationId xmlns:a16="http://schemas.microsoft.com/office/drawing/2014/main" id="{52142F00-AF6A-49DC-B8EE-898739E3D5C5}"/>
              </a:ext>
            </a:extLst>
          </p:cNvPr>
          <p:cNvSpPr/>
          <p:nvPr/>
        </p:nvSpPr>
        <p:spPr>
          <a:xfrm>
            <a:off x="186612" y="2099077"/>
            <a:ext cx="3041779" cy="338554"/>
          </a:xfrm>
          <a:prstGeom prst="rect">
            <a:avLst/>
          </a:prstGeom>
        </p:spPr>
        <p:txBody>
          <a:bodyPr wrap="square">
            <a:spAutoFit/>
          </a:bodyPr>
          <a:lstStyle/>
          <a:p>
            <a:r>
              <a:rPr lang="en-US" sz="1600" dirty="0">
                <a:latin typeface="Prompt" panose="00000500000000000000" pitchFamily="2" charset="-34"/>
                <a:ea typeface="Calibri" panose="020F0502020204030204" pitchFamily="34" charset="0"/>
                <a:cs typeface="Prompt" panose="00000500000000000000" pitchFamily="2" charset="-34"/>
              </a:rPr>
              <a:t>Microcontroller Arduino R3</a:t>
            </a:r>
            <a:endParaRPr lang="en-US" sz="1600" dirty="0">
              <a:latin typeface="Prompt" panose="00000500000000000000" pitchFamily="2" charset="-34"/>
              <a:cs typeface="Prompt" panose="00000500000000000000" pitchFamily="2" charset="-34"/>
            </a:endParaRPr>
          </a:p>
        </p:txBody>
      </p:sp>
      <p:pic>
        <p:nvPicPr>
          <p:cNvPr id="2050" name="รูปภาพ 1">
            <a:extLst>
              <a:ext uri="{FF2B5EF4-FFF2-40B4-BE49-F238E27FC236}">
                <a16:creationId xmlns:a16="http://schemas.microsoft.com/office/drawing/2014/main" id="{FE556F88-2128-41A1-A9B9-0B1833629F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138" y="3835757"/>
            <a:ext cx="853638" cy="85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รูปภาพ 3">
            <a:extLst>
              <a:ext uri="{FF2B5EF4-FFF2-40B4-BE49-F238E27FC236}">
                <a16:creationId xmlns:a16="http://schemas.microsoft.com/office/drawing/2014/main" id="{571255B8-50C2-42BE-92DA-1D37127C0A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120" y="3775934"/>
            <a:ext cx="1154662" cy="94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สี่เหลี่ยมผืนผ้า 7">
            <a:extLst>
              <a:ext uri="{FF2B5EF4-FFF2-40B4-BE49-F238E27FC236}">
                <a16:creationId xmlns:a16="http://schemas.microsoft.com/office/drawing/2014/main" id="{680B4BE4-8833-46E9-9C83-E8DB248B0DD5}"/>
              </a:ext>
            </a:extLst>
          </p:cNvPr>
          <p:cNvSpPr/>
          <p:nvPr/>
        </p:nvSpPr>
        <p:spPr>
          <a:xfrm>
            <a:off x="115961" y="3330281"/>
            <a:ext cx="3877985" cy="307777"/>
          </a:xfrm>
          <a:prstGeom prst="rect">
            <a:avLst/>
          </a:prstGeom>
        </p:spPr>
        <p:txBody>
          <a:bodyPr wrap="none">
            <a:spAutoFit/>
          </a:bodyPr>
          <a:lstStyle/>
          <a:p>
            <a:r>
              <a:rPr lang="en-US" sz="1400" dirty="0">
                <a:latin typeface="Prompt" panose="00000500000000000000" pitchFamily="2" charset="-34"/>
                <a:ea typeface="Calibri" panose="020F0502020204030204" pitchFamily="34" charset="0"/>
                <a:cs typeface="Prompt" panose="00000500000000000000" pitchFamily="2" charset="-34"/>
              </a:rPr>
              <a:t>Digital Temperature and Humidity Sensor </a:t>
            </a:r>
            <a:endParaRPr lang="en-US" sz="1400" dirty="0">
              <a:latin typeface="Prompt" panose="00000500000000000000" pitchFamily="2" charset="-34"/>
              <a:cs typeface="Prompt" panose="00000500000000000000" pitchFamily="2" charset="-34"/>
            </a:endParaRPr>
          </a:p>
        </p:txBody>
      </p:sp>
      <p:pic>
        <p:nvPicPr>
          <p:cNvPr id="2052" name="รูปภาพ 6">
            <a:extLst>
              <a:ext uri="{FF2B5EF4-FFF2-40B4-BE49-F238E27FC236}">
                <a16:creationId xmlns:a16="http://schemas.microsoft.com/office/drawing/2014/main" id="{AD40FCAE-A52A-408A-B338-C3779BF697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899" y="5837841"/>
            <a:ext cx="1052221" cy="85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Image result for motion detection arduino">
            <a:extLst>
              <a:ext uri="{FF2B5EF4-FFF2-40B4-BE49-F238E27FC236}">
                <a16:creationId xmlns:a16="http://schemas.microsoft.com/office/drawing/2014/main" id="{F3165152-FA84-4EA9-9B62-8C9FCACE78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7866" y="5820392"/>
            <a:ext cx="2006080" cy="952888"/>
          </a:xfrm>
          <a:prstGeom prst="rect">
            <a:avLst/>
          </a:prstGeom>
          <a:noFill/>
          <a:extLst>
            <a:ext uri="{909E8E84-426E-40DD-AFC4-6F175D3DCCD1}">
              <a14:hiddenFill xmlns:a14="http://schemas.microsoft.com/office/drawing/2010/main">
                <a:solidFill>
                  <a:srgbClr val="FFFFFF"/>
                </a:solidFill>
              </a14:hiddenFill>
            </a:ext>
          </a:extLst>
        </p:spPr>
      </p:pic>
      <p:sp>
        <p:nvSpPr>
          <p:cNvPr id="9" name="สี่เหลี่ยมผืนผ้า 8">
            <a:extLst>
              <a:ext uri="{FF2B5EF4-FFF2-40B4-BE49-F238E27FC236}">
                <a16:creationId xmlns:a16="http://schemas.microsoft.com/office/drawing/2014/main" id="{119DB550-9EF9-4E6E-8D5A-67D0A3A88E21}"/>
              </a:ext>
            </a:extLst>
          </p:cNvPr>
          <p:cNvSpPr/>
          <p:nvPr/>
        </p:nvSpPr>
        <p:spPr>
          <a:xfrm>
            <a:off x="314020" y="4800231"/>
            <a:ext cx="2137600" cy="989053"/>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dirty="0">
                <a:latin typeface="Prompt" panose="00000500000000000000" pitchFamily="2" charset="-34"/>
                <a:ea typeface="Calibri" panose="020F0502020204030204" pitchFamily="34" charset="0"/>
                <a:cs typeface="Prompt" panose="00000500000000000000" pitchFamily="2" charset="-34"/>
              </a:rPr>
              <a:t>Relay  3-5 V</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dirty="0">
                <a:latin typeface="Prompt" panose="00000500000000000000" pitchFamily="2" charset="-34"/>
                <a:ea typeface="Calibri" panose="020F0502020204030204" pitchFamily="34" charset="0"/>
                <a:cs typeface="Prompt" panose="00000500000000000000" pitchFamily="2" charset="-34"/>
              </a:rPr>
              <a:t>Motor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400" dirty="0">
                <a:latin typeface="Prompt" panose="00000500000000000000" pitchFamily="2" charset="-34"/>
                <a:ea typeface="Calibri" panose="020F0502020204030204" pitchFamily="34" charset="0"/>
                <a:cs typeface="Prompt" panose="00000500000000000000" pitchFamily="2" charset="-34"/>
              </a:rPr>
              <a:t>Sprinkle</a:t>
            </a:r>
            <a:endParaRPr lang="en-US" sz="1400" dirty="0">
              <a:effectLst/>
              <a:latin typeface="Prompt" panose="00000500000000000000" pitchFamily="2" charset="-34"/>
              <a:ea typeface="Calibri" panose="020F0502020204030204" pitchFamily="34" charset="0"/>
              <a:cs typeface="Prompt" panose="00000500000000000000" pitchFamily="2" charset="-34"/>
            </a:endParaRPr>
          </a:p>
        </p:txBody>
      </p:sp>
      <p:sp>
        <p:nvSpPr>
          <p:cNvPr id="10" name="กล่องข้อความ 9">
            <a:extLst>
              <a:ext uri="{FF2B5EF4-FFF2-40B4-BE49-F238E27FC236}">
                <a16:creationId xmlns:a16="http://schemas.microsoft.com/office/drawing/2014/main" id="{18CFDCD0-4C4A-46E8-8747-13C84E4BDAF8}"/>
              </a:ext>
            </a:extLst>
          </p:cNvPr>
          <p:cNvSpPr txBox="1"/>
          <p:nvPr/>
        </p:nvSpPr>
        <p:spPr>
          <a:xfrm>
            <a:off x="2276982" y="5487857"/>
            <a:ext cx="1415772" cy="307777"/>
          </a:xfrm>
          <a:prstGeom prst="rect">
            <a:avLst/>
          </a:prstGeom>
          <a:noFill/>
        </p:spPr>
        <p:txBody>
          <a:bodyPr wrap="none" rtlCol="0">
            <a:spAutoFit/>
          </a:bodyPr>
          <a:lstStyle/>
          <a:p>
            <a:r>
              <a:rPr lang="en-US" sz="1400" dirty="0">
                <a:latin typeface="Prompt" panose="00000500000000000000" pitchFamily="2" charset="-34"/>
                <a:cs typeface="Prompt" panose="00000500000000000000" pitchFamily="2" charset="-34"/>
              </a:rPr>
              <a:t>Motion detect</a:t>
            </a:r>
          </a:p>
        </p:txBody>
      </p:sp>
      <p:pic>
        <p:nvPicPr>
          <p:cNvPr id="2056" name="Picture 8" descr="Image result for camera arduino">
            <a:extLst>
              <a:ext uri="{FF2B5EF4-FFF2-40B4-BE49-F238E27FC236}">
                <a16:creationId xmlns:a16="http://schemas.microsoft.com/office/drawing/2014/main" id="{751C1A7E-FD19-4D96-99D0-1302C7C3A6F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35983" y="5576036"/>
            <a:ext cx="1281963" cy="1281963"/>
          </a:xfrm>
          <a:prstGeom prst="rect">
            <a:avLst/>
          </a:prstGeom>
          <a:noFill/>
          <a:extLst>
            <a:ext uri="{909E8E84-426E-40DD-AFC4-6F175D3DCCD1}">
              <a14:hiddenFill xmlns:a14="http://schemas.microsoft.com/office/drawing/2010/main">
                <a:solidFill>
                  <a:srgbClr val="FFFFFF"/>
                </a:solidFill>
              </a14:hiddenFill>
            </a:ext>
          </a:extLst>
        </p:spPr>
      </p:pic>
      <p:sp>
        <p:nvSpPr>
          <p:cNvPr id="11" name="สี่เหลี่ยมผืนผ้า 10">
            <a:extLst>
              <a:ext uri="{FF2B5EF4-FFF2-40B4-BE49-F238E27FC236}">
                <a16:creationId xmlns:a16="http://schemas.microsoft.com/office/drawing/2014/main" id="{02EECABE-D620-43A8-A4F2-7C5F87F5147C}"/>
              </a:ext>
            </a:extLst>
          </p:cNvPr>
          <p:cNvSpPr/>
          <p:nvPr/>
        </p:nvSpPr>
        <p:spPr>
          <a:xfrm>
            <a:off x="4175620" y="5413903"/>
            <a:ext cx="1863011" cy="307777"/>
          </a:xfrm>
          <a:prstGeom prst="rect">
            <a:avLst/>
          </a:prstGeom>
        </p:spPr>
        <p:txBody>
          <a:bodyPr wrap="none">
            <a:spAutoFit/>
          </a:bodyPr>
          <a:lstStyle/>
          <a:p>
            <a:r>
              <a:rPr lang="en-US" sz="1400" dirty="0">
                <a:latin typeface="Prompt" panose="00000500000000000000" pitchFamily="2" charset="-34"/>
                <a:cs typeface="Prompt" panose="00000500000000000000" pitchFamily="2" charset="-34"/>
              </a:rPr>
              <a:t>Arducam-2MP-Plus</a:t>
            </a:r>
          </a:p>
        </p:txBody>
      </p:sp>
      <p:cxnSp>
        <p:nvCxnSpPr>
          <p:cNvPr id="13" name="ลูกศรเชื่อมต่อแบบตรง 12">
            <a:extLst>
              <a:ext uri="{FF2B5EF4-FFF2-40B4-BE49-F238E27FC236}">
                <a16:creationId xmlns:a16="http://schemas.microsoft.com/office/drawing/2014/main" id="{0C8E0934-E340-4C93-B227-27B5CF506C85}"/>
              </a:ext>
            </a:extLst>
          </p:cNvPr>
          <p:cNvCxnSpPr>
            <a:cxnSpLocks/>
            <a:stCxn id="2" idx="3"/>
          </p:cNvCxnSpPr>
          <p:nvPr/>
        </p:nvCxnSpPr>
        <p:spPr>
          <a:xfrm>
            <a:off x="3228391" y="2268354"/>
            <a:ext cx="2115966" cy="250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a:extLst>
              <a:ext uri="{FF2B5EF4-FFF2-40B4-BE49-F238E27FC236}">
                <a16:creationId xmlns:a16="http://schemas.microsoft.com/office/drawing/2014/main" id="{22B78179-ECAD-44E6-9AA3-589E22658877}"/>
              </a:ext>
            </a:extLst>
          </p:cNvPr>
          <p:cNvCxnSpPr>
            <a:cxnSpLocks/>
            <a:stCxn id="8" idx="2"/>
          </p:cNvCxnSpPr>
          <p:nvPr/>
        </p:nvCxnSpPr>
        <p:spPr>
          <a:xfrm>
            <a:off x="2054954" y="3638058"/>
            <a:ext cx="5693964" cy="7561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a:extLst>
              <a:ext uri="{FF2B5EF4-FFF2-40B4-BE49-F238E27FC236}">
                <a16:creationId xmlns:a16="http://schemas.microsoft.com/office/drawing/2014/main" id="{045B523E-7009-4FA7-BDFA-A189ED976AC1}"/>
              </a:ext>
            </a:extLst>
          </p:cNvPr>
          <p:cNvCxnSpPr>
            <a:cxnSpLocks/>
            <a:stCxn id="9" idx="2"/>
          </p:cNvCxnSpPr>
          <p:nvPr/>
        </p:nvCxnSpPr>
        <p:spPr>
          <a:xfrm flipV="1">
            <a:off x="1382820" y="2680447"/>
            <a:ext cx="6124586" cy="310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ลูกศรเชื่อมต่อแบบตรง 24">
            <a:extLst>
              <a:ext uri="{FF2B5EF4-FFF2-40B4-BE49-F238E27FC236}">
                <a16:creationId xmlns:a16="http://schemas.microsoft.com/office/drawing/2014/main" id="{D2978E0D-AB19-4ADC-972A-F45750EBDE58}"/>
              </a:ext>
            </a:extLst>
          </p:cNvPr>
          <p:cNvCxnSpPr>
            <a:stCxn id="11" idx="0"/>
          </p:cNvCxnSpPr>
          <p:nvPr/>
        </p:nvCxnSpPr>
        <p:spPr>
          <a:xfrm flipV="1">
            <a:off x="5107126" y="4001294"/>
            <a:ext cx="994000" cy="141260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ลูกศรเชื่อมต่อแบบตรง 26">
            <a:extLst>
              <a:ext uri="{FF2B5EF4-FFF2-40B4-BE49-F238E27FC236}">
                <a16:creationId xmlns:a16="http://schemas.microsoft.com/office/drawing/2014/main" id="{8E44720A-BA7D-4364-B968-DA42FD81683A}"/>
              </a:ext>
            </a:extLst>
          </p:cNvPr>
          <p:cNvCxnSpPr>
            <a:cxnSpLocks/>
            <a:stCxn id="10" idx="3"/>
          </p:cNvCxnSpPr>
          <p:nvPr/>
        </p:nvCxnSpPr>
        <p:spPr>
          <a:xfrm flipV="1">
            <a:off x="3692754" y="4057384"/>
            <a:ext cx="3814652" cy="1584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118070E1-F896-40D4-B29B-7932C90684E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8459E97-7B90-4FFD-83DE-3F9C496ECD93}" type="slidenum">
              <a:rPr lang="th-TH" smtClean="0"/>
              <a:pPr/>
              <a:t>8</a:t>
            </a:fld>
            <a:endParaRPr lang="th-TH" dirty="0"/>
          </a:p>
        </p:txBody>
      </p:sp>
    </p:spTree>
    <p:extLst>
      <p:ext uri="{BB962C8B-B14F-4D97-AF65-F5344CB8AC3E}">
        <p14:creationId xmlns:p14="http://schemas.microsoft.com/office/powerpoint/2010/main" val="303683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57250"/>
            <a:ext cx="9144000" cy="962025"/>
          </a:xfrm>
          <a:prstGeom prst="rect">
            <a:avLst/>
          </a:prstGeom>
          <a:solidFill>
            <a:srgbClr val="6C0034"/>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50" b="1" dirty="0">
                <a:solidFill>
                  <a:schemeClr val="bg1"/>
                </a:solidFill>
                <a:latin typeface="TH Baijam" panose="02000506000000020004" pitchFamily="2" charset="-34"/>
                <a:cs typeface="TH Baijam" panose="02000506000000020004" pitchFamily="2" charset="-34"/>
              </a:rPr>
              <a:t>CHAPTER 2 LITERATURE REVIEW</a:t>
            </a:r>
            <a:endParaRPr lang="th-TH" sz="4950" b="1" dirty="0">
              <a:solidFill>
                <a:schemeClr val="bg1"/>
              </a:solidFill>
              <a:latin typeface="TH Baijam" panose="02000506000000020004" pitchFamily="2" charset="-34"/>
              <a:cs typeface="TH Baijam" panose="02000506000000020004" pitchFamily="2" charset="-34"/>
            </a:endParaRPr>
          </a:p>
        </p:txBody>
      </p:sp>
      <p:sp>
        <p:nvSpPr>
          <p:cNvPr id="6" name="Title 1"/>
          <p:cNvSpPr txBox="1">
            <a:spLocks/>
          </p:cNvSpPr>
          <p:nvPr/>
        </p:nvSpPr>
        <p:spPr>
          <a:xfrm>
            <a:off x="742950" y="105489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3600" b="1" dirty="0">
              <a:solidFill>
                <a:schemeClr val="bg1"/>
              </a:solidFill>
              <a:latin typeface="TH Baijam" panose="02000506000000020004" pitchFamily="2" charset="-34"/>
              <a:cs typeface="TH Baijam" panose="02000506000000020004" pitchFamily="2" charset="-34"/>
            </a:endParaRPr>
          </a:p>
        </p:txBody>
      </p:sp>
      <p:sp>
        <p:nvSpPr>
          <p:cNvPr id="5" name="Slide Number Placeholder 4">
            <a:extLst>
              <a:ext uri="{FF2B5EF4-FFF2-40B4-BE49-F238E27FC236}">
                <a16:creationId xmlns:a16="http://schemas.microsoft.com/office/drawing/2014/main" id="{C8302BBD-ECE8-4122-A896-B25C4D400DB5}"/>
              </a:ext>
            </a:extLst>
          </p:cNvPr>
          <p:cNvSpPr>
            <a:spLocks noGrp="1"/>
          </p:cNvSpPr>
          <p:nvPr>
            <p:ph type="sldNum" sz="quarter" idx="12"/>
          </p:nvPr>
        </p:nvSpPr>
        <p:spPr/>
        <p:txBody>
          <a:bodyPr/>
          <a:lstStyle/>
          <a:p>
            <a:fld id="{D8459E97-7B90-4FFD-83DE-3F9C496ECD93}" type="slidenum">
              <a:rPr lang="th-TH" smtClean="0"/>
              <a:t>9</a:t>
            </a:fld>
            <a:endParaRPr lang="th-TH"/>
          </a:p>
        </p:txBody>
      </p:sp>
      <p:pic>
        <p:nvPicPr>
          <p:cNvPr id="7" name="Picture 6">
            <a:extLst>
              <a:ext uri="{FF2B5EF4-FFF2-40B4-BE49-F238E27FC236}">
                <a16:creationId xmlns:a16="http://schemas.microsoft.com/office/drawing/2014/main" id="{77C81031-15A3-4DCC-80C5-F4BDB3AF74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6696" y="1986325"/>
            <a:ext cx="5284823" cy="4127703"/>
          </a:xfrm>
          <a:prstGeom prst="rect">
            <a:avLst/>
          </a:prstGeom>
        </p:spPr>
      </p:pic>
      <p:pic>
        <p:nvPicPr>
          <p:cNvPr id="11" name="Picture 10">
            <a:extLst>
              <a:ext uri="{FF2B5EF4-FFF2-40B4-BE49-F238E27FC236}">
                <a16:creationId xmlns:a16="http://schemas.microsoft.com/office/drawing/2014/main" id="{C8746F30-3C8B-4A33-B00B-CDE4A4E0B8B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 t="-2318" r="-2808" b="27566"/>
          <a:stretch/>
        </p:blipFill>
        <p:spPr>
          <a:xfrm>
            <a:off x="-4864" y="3751826"/>
            <a:ext cx="4105072" cy="3106174"/>
          </a:xfrm>
          <a:prstGeom prst="rect">
            <a:avLst/>
          </a:prstGeom>
        </p:spPr>
      </p:pic>
    </p:spTree>
    <p:extLst>
      <p:ext uri="{BB962C8B-B14F-4D97-AF65-F5344CB8AC3E}">
        <p14:creationId xmlns:p14="http://schemas.microsoft.com/office/powerpoint/2010/main" val="1538531527"/>
      </p:ext>
    </p:extLst>
  </p:cSld>
  <p:clrMapOvr>
    <a:masterClrMapping/>
  </p:clrMapOvr>
</p:sld>
</file>

<file path=ppt/theme/theme1.xml><?xml version="1.0" encoding="utf-8"?>
<a:theme xmlns:a="http://schemas.openxmlformats.org/drawingml/2006/main" name="Office Them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1705</TotalTime>
  <Words>831</Words>
  <Application>Microsoft Office PowerPoint</Application>
  <PresentationFormat>On-screen Show (4:3)</PresentationFormat>
  <Paragraphs>94</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Prompt</vt:lpstr>
      <vt:lpstr>TH Baijam</vt:lpstr>
      <vt:lpstr>Times New Roman</vt:lpstr>
      <vt:lpstr>Wingdings</vt:lpstr>
      <vt:lpstr>Office Theme</vt:lpstr>
      <vt:lpstr>Mushroom Smart Farm</vt:lpstr>
      <vt:lpstr>INTRODUCTION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husna</dc:creator>
  <cp:lastModifiedBy>Lokman Yusoh</cp:lastModifiedBy>
  <cp:revision>68</cp:revision>
  <dcterms:created xsi:type="dcterms:W3CDTF">2006-02-10T11:51:59Z</dcterms:created>
  <dcterms:modified xsi:type="dcterms:W3CDTF">2020-01-25T15:28:41Z</dcterms:modified>
</cp:coreProperties>
</file>