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6" r:id="rId6"/>
    <p:sldId id="271" r:id="rId7"/>
    <p:sldId id="270" r:id="rId8"/>
    <p:sldId id="27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114" d="100"/>
          <a:sy n="114" d="100"/>
        </p:scale>
        <p:origin x="150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C730D2EB-0465-4452-BD4D-FB05D691F1DB}" type="datetimeFigureOut">
              <a:rPr lang="th-TH" smtClean="0"/>
              <a:t>26/02/63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43360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C730D2EB-0465-4452-BD4D-FB05D691F1DB}" type="datetimeFigureOut">
              <a:rPr lang="th-TH" smtClean="0"/>
              <a:t>26/02/63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90654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C730D2EB-0465-4452-BD4D-FB05D691F1DB}" type="datetimeFigureOut">
              <a:rPr lang="th-TH" smtClean="0"/>
              <a:t>26/02/63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6088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C730D2EB-0465-4452-BD4D-FB05D691F1DB}" type="datetimeFigureOut">
              <a:rPr lang="th-TH" smtClean="0"/>
              <a:t>26/02/63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8124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C730D2EB-0465-4452-BD4D-FB05D691F1DB}" type="datetimeFigureOut">
              <a:rPr lang="th-TH" smtClean="0"/>
              <a:t>26/02/63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16367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C730D2EB-0465-4452-BD4D-FB05D691F1DB}" type="datetimeFigureOut">
              <a:rPr lang="th-TH" smtClean="0"/>
              <a:t>26/02/63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75003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629842" y="2505075"/>
            <a:ext cx="3868340"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4629150" y="2505075"/>
            <a:ext cx="3887391"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fld id="{C730D2EB-0465-4452-BD4D-FB05D691F1DB}" type="datetimeFigureOut">
              <a:rPr lang="th-TH" smtClean="0"/>
              <a:t>26/02/63</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73226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fld id="{C730D2EB-0465-4452-BD4D-FB05D691F1DB}" type="datetimeFigureOut">
              <a:rPr lang="th-TH" smtClean="0"/>
              <a:t>26/02/63</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7835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0D2EB-0465-4452-BD4D-FB05D691F1DB}" type="datetimeFigureOut">
              <a:rPr lang="th-TH" smtClean="0"/>
              <a:t>26/02/63</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46262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C730D2EB-0465-4452-BD4D-FB05D691F1DB}" type="datetimeFigureOut">
              <a:rPr lang="th-TH" smtClean="0"/>
              <a:t>26/02/63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38385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C730D2EB-0465-4452-BD4D-FB05D691F1DB}" type="datetimeFigureOut">
              <a:rPr lang="th-TH" smtClean="0"/>
              <a:t>26/02/63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96950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0D2EB-0465-4452-BD4D-FB05D691F1DB}" type="datetimeFigureOut">
              <a:rPr lang="th-TH" smtClean="0"/>
              <a:t>26/02/63</a:t>
            </a:fld>
            <a:endParaRPr lang="th-T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59E97-7B90-4FFD-83DE-3F9C496ECD93}" type="slidenum">
              <a:rPr lang="th-TH" smtClean="0"/>
              <a:t>‹#›</a:t>
            </a:fld>
            <a:endParaRPr lang="th-TH"/>
          </a:p>
        </p:txBody>
      </p:sp>
    </p:spTree>
    <p:extLst>
      <p:ext uri="{BB962C8B-B14F-4D97-AF65-F5344CB8AC3E}">
        <p14:creationId xmlns:p14="http://schemas.microsoft.com/office/powerpoint/2010/main" val="3429356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67100"/>
            <a:ext cx="9144000" cy="962025"/>
          </a:xfrm>
          <a:solidFill>
            <a:srgbClr val="6C0034"/>
          </a:solidFill>
        </p:spPr>
        <p:txBody>
          <a:bodyPr>
            <a:normAutofit/>
          </a:bodyPr>
          <a:lstStyle/>
          <a:p>
            <a:r>
              <a:rPr lang="en-US" sz="4950" b="1" dirty="0">
                <a:solidFill>
                  <a:schemeClr val="bg1"/>
                </a:solidFill>
                <a:latin typeface="TH Baijam" panose="02000506000000020004" pitchFamily="2" charset="-34"/>
                <a:cs typeface="TH Baijam" panose="02000506000000020004" pitchFamily="2" charset="-34"/>
              </a:rPr>
              <a:t>C language game application </a:t>
            </a:r>
            <a:endParaRPr lang="th-TH" sz="4950" b="1" dirty="0">
              <a:solidFill>
                <a:schemeClr val="bg1"/>
              </a:solidFill>
              <a:latin typeface="TH Baijam" panose="02000506000000020004" pitchFamily="2" charset="-34"/>
              <a:cs typeface="TH Baijam" panose="02000506000000020004" pitchFamily="2" charset="-34"/>
            </a:endParaRPr>
          </a:p>
        </p:txBody>
      </p:sp>
      <p:sp>
        <p:nvSpPr>
          <p:cNvPr id="3" name="Subtitle 2"/>
          <p:cNvSpPr>
            <a:spLocks noGrp="1"/>
          </p:cNvSpPr>
          <p:nvPr>
            <p:ph type="subTitle" idx="1"/>
          </p:nvPr>
        </p:nvSpPr>
        <p:spPr>
          <a:xfrm>
            <a:off x="92279" y="5947794"/>
            <a:ext cx="8875552" cy="729843"/>
          </a:xfrm>
        </p:spPr>
        <p:txBody>
          <a:bodyPr>
            <a:normAutofit fontScale="55000" lnSpcReduction="20000"/>
          </a:bodyPr>
          <a:lstStyle/>
          <a:p>
            <a:pPr algn="l"/>
            <a:r>
              <a:rPr lang="en-US" sz="3600" b="1" dirty="0">
                <a:latin typeface="Agency FB" panose="020B0503020202020204" pitchFamily="34" charset="0"/>
                <a:cs typeface="Times New Roman" pitchFamily="18" charset="0"/>
              </a:rPr>
              <a:t>ADVISER</a:t>
            </a:r>
          </a:p>
          <a:p>
            <a:pPr algn="l"/>
            <a:r>
              <a:rPr lang="en-US" sz="3600" dirty="0">
                <a:latin typeface="Agency FB" panose="020B0503020202020204" pitchFamily="34" charset="0"/>
                <a:cs typeface="Times New Roman" pitchFamily="18" charset="0"/>
              </a:rPr>
              <a:t>Teacher  </a:t>
            </a:r>
            <a:r>
              <a:rPr lang="en-US" sz="3600" dirty="0" err="1">
                <a:latin typeface="Agency FB" panose="020B0503020202020204" pitchFamily="34" charset="0"/>
                <a:cs typeface="Times New Roman" pitchFamily="18" charset="0"/>
              </a:rPr>
              <a:t>S</a:t>
            </a:r>
            <a:r>
              <a:rPr lang="en-US" sz="3600" dirty="0" err="1">
                <a:latin typeface="Agency FB" panose="020B0503020202020204" pitchFamily="34" charset="0"/>
              </a:rPr>
              <a:t>uaida</a:t>
            </a:r>
            <a:r>
              <a:rPr lang="en-US" sz="3600" dirty="0">
                <a:latin typeface="Agency FB" panose="020B0503020202020204" pitchFamily="34" charset="0"/>
                <a:cs typeface="Times New Roman" pitchFamily="18" charset="0"/>
              </a:rPr>
              <a:t> </a:t>
            </a:r>
            <a:r>
              <a:rPr lang="en-US" sz="3600" dirty="0" err="1">
                <a:latin typeface="Agency FB" panose="020B0503020202020204" pitchFamily="34" charset="0"/>
                <a:cs typeface="Times New Roman" pitchFamily="18" charset="0"/>
              </a:rPr>
              <a:t>Buenae</a:t>
            </a:r>
            <a:r>
              <a:rPr lang="en-US" sz="3600" dirty="0">
                <a:latin typeface="Agency FB" panose="020B0503020202020204" pitchFamily="34" charset="0"/>
                <a:cs typeface="Times New Roman" pitchFamily="18" charset="0"/>
              </a:rPr>
              <a:t> 					</a:t>
            </a:r>
            <a:r>
              <a:rPr lang="en-US" sz="3200" dirty="0">
                <a:latin typeface="Agency FB" panose="020B0503020202020204" pitchFamily="34" charset="0"/>
                <a:cs typeface="TH Baijam" panose="02000506000000020004" pitchFamily="2" charset="-34"/>
              </a:rPr>
              <a:t>562431020 </a:t>
            </a:r>
            <a:r>
              <a:rPr lang="en-US" sz="3200" dirty="0" err="1">
                <a:latin typeface="Agency FB" panose="020B0503020202020204" pitchFamily="34" charset="0"/>
                <a:cs typeface="TH Baijam" panose="02000506000000020004" pitchFamily="2" charset="-34"/>
              </a:rPr>
              <a:t>Zuraida</a:t>
            </a:r>
            <a:r>
              <a:rPr lang="en-US" sz="3200" dirty="0">
                <a:latin typeface="Agency FB" panose="020B0503020202020204" pitchFamily="34" charset="0"/>
                <a:cs typeface="TH Baijam" panose="02000506000000020004" pitchFamily="2" charset="-34"/>
              </a:rPr>
              <a:t> </a:t>
            </a:r>
            <a:r>
              <a:rPr lang="en-US" sz="3200" dirty="0" err="1">
                <a:latin typeface="Agency FB" panose="020B0503020202020204" pitchFamily="34" charset="0"/>
                <a:cs typeface="TH Baijam" panose="02000506000000020004" pitchFamily="2" charset="-34"/>
              </a:rPr>
              <a:t>Leeyanalae</a:t>
            </a:r>
            <a:endParaRPr lang="en-US" sz="3200" dirty="0">
              <a:latin typeface="Agency FB" panose="020B0503020202020204" pitchFamily="34" charset="0"/>
              <a:cs typeface="TH Baijam" panose="02000506000000020004" pitchFamily="2" charset="-34"/>
            </a:endParaRPr>
          </a:p>
        </p:txBody>
      </p:sp>
      <p:pic>
        <p:nvPicPr>
          <p:cNvPr id="4" name="Picture 3" descr="C:\Users\ibtisam_alhamdee\Downloads\EdmodoGE\logo color p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9943" y="1181100"/>
            <a:ext cx="2944115" cy="21959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3909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INTRODUCTION</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628650" y="1934766"/>
            <a:ext cx="7886700" cy="4351338"/>
          </a:xfrm>
        </p:spPr>
        <p:txBody>
          <a:bodyPr>
            <a:normAutofit/>
          </a:bodyPr>
          <a:lstStyle/>
          <a:p>
            <a:pPr>
              <a:lnSpc>
                <a:spcPct val="150000"/>
              </a:lnSpc>
            </a:pPr>
            <a:r>
              <a:rPr lang="en-US" sz="2400" dirty="0">
                <a:latin typeface="Agency FB" panose="020B0503020202020204" pitchFamily="34" charset="0"/>
              </a:rPr>
              <a:t>Computer games are one of the most popular types of entertainment in nowadays, and Games are also used in teaching to encourage students to be more interested in learning.</a:t>
            </a:r>
          </a:p>
          <a:p>
            <a:pPr>
              <a:lnSpc>
                <a:spcPct val="150000"/>
              </a:lnSpc>
            </a:pPr>
            <a:r>
              <a:rPr lang="en-US" sz="2400" dirty="0">
                <a:latin typeface="Agency FB" panose="020B0503020202020204" pitchFamily="34" charset="0"/>
              </a:rPr>
              <a:t>The Design and development of C language game application for students are educational media that allow students to learn in basic C language and games to practice from what they had learned. </a:t>
            </a:r>
            <a:endParaRPr lang="th-TH" sz="2400" dirty="0">
              <a:latin typeface="Agency FB" panose="020B0503020202020204" pitchFamily="34" charset="0"/>
            </a:endParaRP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88514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endParaRPr lang="en-US" dirty="0">
              <a:latin typeface="Agency FB" panose="020B0503020202020204" pitchFamily="34" charset="0"/>
              <a:cs typeface="TH Baijam" panose="02000506000000020004" pitchFamily="2" charset="-34"/>
            </a:endParaRPr>
          </a:p>
          <a:p>
            <a:r>
              <a:rPr lang="en-US" sz="2400" dirty="0">
                <a:latin typeface="Agency FB" panose="020B0503020202020204" pitchFamily="34" charset="0"/>
                <a:cs typeface="TH Baijam" panose="02000506000000020004" pitchFamily="2" charset="-34"/>
              </a:rPr>
              <a:t>Students are more interested in playing games than reading books.</a:t>
            </a:r>
          </a:p>
          <a:p>
            <a:r>
              <a:rPr lang="en-US" sz="2400" dirty="0">
                <a:latin typeface="Agency FB" panose="020B0503020202020204" pitchFamily="34" charset="0"/>
                <a:cs typeface="TH Baijam" panose="02000506000000020004" pitchFamily="2" charset="-34"/>
              </a:rPr>
              <a:t>Not many games related to C language.</a:t>
            </a:r>
          </a:p>
          <a:p>
            <a:pPr marL="0" indent="0">
              <a:buNone/>
            </a:pPr>
            <a:endParaRPr lang="en-US"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98138"/>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PROBLEM STATEMENT</a:t>
            </a:r>
            <a:endParaRPr lang="th-TH" sz="36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84276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endParaRPr lang="en-US" dirty="0">
              <a:latin typeface="TH Baijam" panose="02000506000000020004" pitchFamily="2" charset="-34"/>
              <a:cs typeface="TH Baijam" panose="02000506000000020004" pitchFamily="2" charset="-34"/>
            </a:endParaRPr>
          </a:p>
          <a:p>
            <a:r>
              <a:rPr lang="en-US" sz="2400" dirty="0">
                <a:latin typeface="Agency FB" panose="020B0503020202020204" pitchFamily="34" charset="0"/>
              </a:rPr>
              <a:t>To design and develop C language game application for motivate students to learn.</a:t>
            </a:r>
          </a:p>
          <a:p>
            <a:r>
              <a:rPr lang="en-US" sz="2400" dirty="0">
                <a:latin typeface="Agency FB" panose="020B0503020202020204" pitchFamily="34" charset="0"/>
              </a:rPr>
              <a:t>This game is basic game and learn about C language for students to be able to read books by playing games.</a:t>
            </a:r>
          </a:p>
          <a:p>
            <a:endParaRPr lang="th-TH" sz="2000" dirty="0"/>
          </a:p>
          <a:p>
            <a:pPr marL="0" indent="0">
              <a:buNone/>
            </a:pPr>
            <a:endParaRPr lang="en-US"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98138"/>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OBJECTIVE</a:t>
            </a:r>
            <a:endParaRPr lang="th-TH" sz="36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51731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lnSpcReduction="10000"/>
          </a:bodyPr>
          <a:lstStyle/>
          <a:p>
            <a:pPr>
              <a:lnSpc>
                <a:spcPct val="150000"/>
              </a:lnSpc>
              <a:buFont typeface="Wingdings" panose="05000000000000000000" pitchFamily="2" charset="2"/>
              <a:buChar char="Ø"/>
            </a:pPr>
            <a:r>
              <a:rPr lang="en-US" sz="2400" dirty="0">
                <a:latin typeface="Agency FB" panose="020B0503020202020204" pitchFamily="34" charset="0"/>
              </a:rPr>
              <a:t>Develop C language game application for motivate students to learn C language.</a:t>
            </a:r>
          </a:p>
          <a:p>
            <a:pPr>
              <a:lnSpc>
                <a:spcPct val="150000"/>
              </a:lnSpc>
              <a:buFont typeface="Wingdings" panose="05000000000000000000" pitchFamily="2" charset="2"/>
              <a:buChar char="Ø"/>
            </a:pPr>
            <a:r>
              <a:rPr lang="en-US" sz="2400" dirty="0">
                <a:latin typeface="Agency FB" panose="020B0503020202020204" pitchFamily="34" charset="0"/>
              </a:rPr>
              <a:t> Develop for students who register in C language subject of Information Technology major and general interest. </a:t>
            </a:r>
          </a:p>
          <a:p>
            <a:pPr>
              <a:lnSpc>
                <a:spcPct val="150000"/>
              </a:lnSpc>
              <a:buFont typeface="Wingdings" panose="05000000000000000000" pitchFamily="2" charset="2"/>
              <a:buChar char="Ø"/>
            </a:pPr>
            <a:r>
              <a:rPr lang="en-US" sz="2400" dirty="0">
                <a:latin typeface="Agency FB" panose="020B0503020202020204" pitchFamily="34" charset="0"/>
              </a:rPr>
              <a:t> C language game is integration of by using 2 Dimension(2D).</a:t>
            </a:r>
          </a:p>
          <a:p>
            <a:pPr>
              <a:lnSpc>
                <a:spcPct val="150000"/>
              </a:lnSpc>
              <a:buFont typeface="Wingdings" panose="05000000000000000000" pitchFamily="2" charset="2"/>
              <a:buChar char="Ø"/>
            </a:pPr>
            <a:r>
              <a:rPr lang="en-US" sz="2400" dirty="0">
                <a:latin typeface="Agency FB" panose="020B0503020202020204" pitchFamily="34" charset="0"/>
              </a:rPr>
              <a:t> C language Game use only English language. </a:t>
            </a:r>
          </a:p>
          <a:p>
            <a:pPr>
              <a:lnSpc>
                <a:spcPct val="150000"/>
              </a:lnSpc>
              <a:buFont typeface="Wingdings" panose="05000000000000000000" pitchFamily="2" charset="2"/>
              <a:buChar char="Ø"/>
            </a:pPr>
            <a:r>
              <a:rPr lang="en-US" sz="2400" dirty="0">
                <a:latin typeface="Agency FB" panose="020B0503020202020204" pitchFamily="34" charset="0"/>
              </a:rPr>
              <a:t> Develop for Android operating system.</a:t>
            </a: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5894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PROJECT SCOPE</a:t>
            </a:r>
            <a:endParaRPr lang="th-TH" sz="36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306714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5894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PROJECT STRUCTURE</a:t>
            </a:r>
            <a:endParaRPr lang="th-TH" sz="3600" b="1" dirty="0">
              <a:solidFill>
                <a:schemeClr val="bg1"/>
              </a:solidFill>
              <a:latin typeface="TH Baijam" panose="02000506000000020004" pitchFamily="2" charset="-34"/>
              <a:cs typeface="TH Baijam" panose="02000506000000020004" pitchFamily="2" charset="-34"/>
            </a:endParaRPr>
          </a:p>
        </p:txBody>
      </p:sp>
      <p:sp>
        <p:nvSpPr>
          <p:cNvPr id="5" name="Rectangle 4">
            <a:extLst>
              <a:ext uri="{FF2B5EF4-FFF2-40B4-BE49-F238E27FC236}">
                <a16:creationId xmlns:a16="http://schemas.microsoft.com/office/drawing/2014/main" id="{55764DDF-CF31-450E-AE1F-D710A29E8BB9}"/>
              </a:ext>
            </a:extLst>
          </p:cNvPr>
          <p:cNvSpPr/>
          <p:nvPr/>
        </p:nvSpPr>
        <p:spPr>
          <a:xfrm>
            <a:off x="3255781" y="1892417"/>
            <a:ext cx="2416030" cy="5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gency FB" panose="020B0503020202020204" pitchFamily="34" charset="0"/>
              </a:rPr>
              <a:t>C language game</a:t>
            </a:r>
            <a:endParaRPr lang="th-TH" sz="2000" dirty="0">
              <a:latin typeface="Agency FB" panose="020B0503020202020204" pitchFamily="34" charset="0"/>
            </a:endParaRPr>
          </a:p>
        </p:txBody>
      </p:sp>
      <p:cxnSp>
        <p:nvCxnSpPr>
          <p:cNvPr id="8" name="Straight Arrow Connector 7">
            <a:extLst>
              <a:ext uri="{FF2B5EF4-FFF2-40B4-BE49-F238E27FC236}">
                <a16:creationId xmlns:a16="http://schemas.microsoft.com/office/drawing/2014/main" id="{D3B4D59B-B6B0-4914-BB3D-78BBDFBA7A18}"/>
              </a:ext>
            </a:extLst>
          </p:cNvPr>
          <p:cNvCxnSpPr>
            <a:stCxn id="5" idx="2"/>
          </p:cNvCxnSpPr>
          <p:nvPr/>
        </p:nvCxnSpPr>
        <p:spPr>
          <a:xfrm>
            <a:off x="4463796" y="2462868"/>
            <a:ext cx="6935" cy="34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FCDAED4-A23C-4D56-9182-2A023E5D44BF}"/>
              </a:ext>
            </a:extLst>
          </p:cNvPr>
          <p:cNvSpPr/>
          <p:nvPr/>
        </p:nvSpPr>
        <p:spPr>
          <a:xfrm>
            <a:off x="3611195" y="2792761"/>
            <a:ext cx="1719072" cy="417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Main menu</a:t>
            </a:r>
            <a:endParaRPr lang="th-TH" dirty="0">
              <a:latin typeface="Agency FB" panose="020B0503020202020204" pitchFamily="34" charset="0"/>
            </a:endParaRPr>
          </a:p>
        </p:txBody>
      </p:sp>
      <p:cxnSp>
        <p:nvCxnSpPr>
          <p:cNvPr id="11" name="Straight Connector 10">
            <a:extLst>
              <a:ext uri="{FF2B5EF4-FFF2-40B4-BE49-F238E27FC236}">
                <a16:creationId xmlns:a16="http://schemas.microsoft.com/office/drawing/2014/main" id="{D09E95B3-EF1C-424F-9971-12B31ADCAFD0}"/>
              </a:ext>
            </a:extLst>
          </p:cNvPr>
          <p:cNvCxnSpPr>
            <a:cxnSpLocks/>
            <a:stCxn id="9" idx="2"/>
          </p:cNvCxnSpPr>
          <p:nvPr/>
        </p:nvCxnSpPr>
        <p:spPr>
          <a:xfrm>
            <a:off x="4470731" y="3210337"/>
            <a:ext cx="0" cy="187453"/>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7855114-6E80-49B1-8CCC-7DAAF15DEAFC}"/>
              </a:ext>
            </a:extLst>
          </p:cNvPr>
          <p:cNvSpPr/>
          <p:nvPr/>
        </p:nvSpPr>
        <p:spPr>
          <a:xfrm>
            <a:off x="3255781" y="3576130"/>
            <a:ext cx="1231392" cy="43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Game</a:t>
            </a:r>
            <a:endParaRPr lang="th-TH" dirty="0">
              <a:latin typeface="Agency FB" panose="020B0503020202020204" pitchFamily="34" charset="0"/>
            </a:endParaRPr>
          </a:p>
        </p:txBody>
      </p:sp>
      <p:sp>
        <p:nvSpPr>
          <p:cNvPr id="13" name="Rectangle 12">
            <a:extLst>
              <a:ext uri="{FF2B5EF4-FFF2-40B4-BE49-F238E27FC236}">
                <a16:creationId xmlns:a16="http://schemas.microsoft.com/office/drawing/2014/main" id="{7895B1FC-C986-47AA-A1F4-28496609022D}"/>
              </a:ext>
            </a:extLst>
          </p:cNvPr>
          <p:cNvSpPr/>
          <p:nvPr/>
        </p:nvSpPr>
        <p:spPr>
          <a:xfrm>
            <a:off x="723137" y="3541776"/>
            <a:ext cx="1436637" cy="43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C language learn</a:t>
            </a:r>
            <a:endParaRPr lang="th-TH" dirty="0">
              <a:latin typeface="Agency FB" panose="020B0503020202020204" pitchFamily="34" charset="0"/>
            </a:endParaRPr>
          </a:p>
        </p:txBody>
      </p:sp>
      <p:sp>
        <p:nvSpPr>
          <p:cNvPr id="14" name="Rectangle 13">
            <a:extLst>
              <a:ext uri="{FF2B5EF4-FFF2-40B4-BE49-F238E27FC236}">
                <a16:creationId xmlns:a16="http://schemas.microsoft.com/office/drawing/2014/main" id="{BDEB2414-12E9-4437-BC79-89E5EA32A656}"/>
              </a:ext>
            </a:extLst>
          </p:cNvPr>
          <p:cNvSpPr/>
          <p:nvPr/>
        </p:nvSpPr>
        <p:spPr>
          <a:xfrm>
            <a:off x="6387846" y="3541776"/>
            <a:ext cx="1231392" cy="43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Exit</a:t>
            </a:r>
            <a:endParaRPr lang="th-TH" dirty="0">
              <a:latin typeface="Agency FB" panose="020B0503020202020204" pitchFamily="34" charset="0"/>
            </a:endParaRPr>
          </a:p>
        </p:txBody>
      </p:sp>
      <p:sp>
        <p:nvSpPr>
          <p:cNvPr id="15" name="Rectangle 14">
            <a:extLst>
              <a:ext uri="{FF2B5EF4-FFF2-40B4-BE49-F238E27FC236}">
                <a16:creationId xmlns:a16="http://schemas.microsoft.com/office/drawing/2014/main" id="{C5C13BC9-183B-41E7-93E1-10578E90C42B}"/>
              </a:ext>
            </a:extLst>
          </p:cNvPr>
          <p:cNvSpPr/>
          <p:nvPr/>
        </p:nvSpPr>
        <p:spPr>
          <a:xfrm>
            <a:off x="4967477" y="3540230"/>
            <a:ext cx="1231392" cy="43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About</a:t>
            </a:r>
            <a:endParaRPr lang="th-TH" dirty="0">
              <a:latin typeface="Agency FB" panose="020B0503020202020204" pitchFamily="34" charset="0"/>
            </a:endParaRPr>
          </a:p>
        </p:txBody>
      </p:sp>
      <p:cxnSp>
        <p:nvCxnSpPr>
          <p:cNvPr id="17" name="Straight Connector 16">
            <a:extLst>
              <a:ext uri="{FF2B5EF4-FFF2-40B4-BE49-F238E27FC236}">
                <a16:creationId xmlns:a16="http://schemas.microsoft.com/office/drawing/2014/main" id="{7DD274A2-3AFF-4645-9C05-4FA4FBF11BF6}"/>
              </a:ext>
            </a:extLst>
          </p:cNvPr>
          <p:cNvCxnSpPr>
            <a:cxnSpLocks/>
          </p:cNvCxnSpPr>
          <p:nvPr/>
        </p:nvCxnSpPr>
        <p:spPr>
          <a:xfrm flipH="1">
            <a:off x="1358646" y="3388646"/>
            <a:ext cx="564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4336F3-8499-409F-AA4F-5BE90EAB33E1}"/>
              </a:ext>
            </a:extLst>
          </p:cNvPr>
          <p:cNvCxnSpPr>
            <a:cxnSpLocks/>
          </p:cNvCxnSpPr>
          <p:nvPr/>
        </p:nvCxnSpPr>
        <p:spPr>
          <a:xfrm>
            <a:off x="1338834" y="3397790"/>
            <a:ext cx="0" cy="133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CFCB19-831D-4B6D-8D65-97C3E4821B82}"/>
              </a:ext>
            </a:extLst>
          </p:cNvPr>
          <p:cNvCxnSpPr>
            <a:cxnSpLocks/>
          </p:cNvCxnSpPr>
          <p:nvPr/>
        </p:nvCxnSpPr>
        <p:spPr>
          <a:xfrm>
            <a:off x="4082796" y="3397790"/>
            <a:ext cx="0" cy="18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6DB3BD-5CC3-4D0A-994B-38B3736BA058}"/>
              </a:ext>
            </a:extLst>
          </p:cNvPr>
          <p:cNvCxnSpPr>
            <a:cxnSpLocks/>
          </p:cNvCxnSpPr>
          <p:nvPr/>
        </p:nvCxnSpPr>
        <p:spPr>
          <a:xfrm>
            <a:off x="5580124" y="3397790"/>
            <a:ext cx="0" cy="191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39FFA6-7036-4D10-AF40-CE8A81CD1E52}"/>
              </a:ext>
            </a:extLst>
          </p:cNvPr>
          <p:cNvCxnSpPr>
            <a:cxnSpLocks/>
          </p:cNvCxnSpPr>
          <p:nvPr/>
        </p:nvCxnSpPr>
        <p:spPr>
          <a:xfrm>
            <a:off x="7003542" y="3388646"/>
            <a:ext cx="0" cy="18745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D910D9C-3303-43E0-88E8-04AE4A287D88}"/>
              </a:ext>
            </a:extLst>
          </p:cNvPr>
          <p:cNvSpPr/>
          <p:nvPr/>
        </p:nvSpPr>
        <p:spPr>
          <a:xfrm>
            <a:off x="761065" y="4090386"/>
            <a:ext cx="1817370"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gency FB" panose="020B0503020202020204" pitchFamily="34" charset="0"/>
              </a:rPr>
              <a:t>Keywords</a:t>
            </a:r>
            <a:r>
              <a:rPr lang="en-US" sz="1200" b="1" dirty="0">
                <a:latin typeface="Agency FB" panose="020B0503020202020204" pitchFamily="34" charset="0"/>
              </a:rPr>
              <a:t> </a:t>
            </a:r>
            <a:r>
              <a:rPr lang="en-US" sz="1400" b="1" dirty="0">
                <a:latin typeface="Agency FB" panose="020B0503020202020204" pitchFamily="34" charset="0"/>
              </a:rPr>
              <a:t>and Identifiers</a:t>
            </a:r>
          </a:p>
        </p:txBody>
      </p:sp>
      <p:sp>
        <p:nvSpPr>
          <p:cNvPr id="31" name="Rectangle 30">
            <a:extLst>
              <a:ext uri="{FF2B5EF4-FFF2-40B4-BE49-F238E27FC236}">
                <a16:creationId xmlns:a16="http://schemas.microsoft.com/office/drawing/2014/main" id="{712B9432-B380-4FD3-86C3-2B8D9F9FC3F7}"/>
              </a:ext>
            </a:extLst>
          </p:cNvPr>
          <p:cNvSpPr/>
          <p:nvPr/>
        </p:nvSpPr>
        <p:spPr>
          <a:xfrm>
            <a:off x="742950" y="4560739"/>
            <a:ext cx="1817370"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p>
          <a:p>
            <a:r>
              <a:rPr lang="en-US" sz="1400" b="1" dirty="0">
                <a:latin typeface="Agency FB" panose="020B0503020202020204" pitchFamily="34" charset="0"/>
              </a:rPr>
              <a:t>Variables</a:t>
            </a:r>
            <a:r>
              <a:rPr lang="en-US" sz="1200" b="1" dirty="0">
                <a:latin typeface="Agency FB" panose="020B0503020202020204" pitchFamily="34" charset="0"/>
              </a:rPr>
              <a:t> </a:t>
            </a:r>
            <a:r>
              <a:rPr lang="en-US" sz="1400" b="1" dirty="0">
                <a:latin typeface="Agency FB" panose="020B0503020202020204" pitchFamily="34" charset="0"/>
              </a:rPr>
              <a:t>and Constants</a:t>
            </a:r>
          </a:p>
          <a:p>
            <a:endParaRPr lang="en-US" sz="1200" b="1" dirty="0"/>
          </a:p>
        </p:txBody>
      </p:sp>
      <p:sp>
        <p:nvSpPr>
          <p:cNvPr id="32" name="Rectangle 31">
            <a:extLst>
              <a:ext uri="{FF2B5EF4-FFF2-40B4-BE49-F238E27FC236}">
                <a16:creationId xmlns:a16="http://schemas.microsoft.com/office/drawing/2014/main" id="{CC3BAAF5-0169-4EC8-9637-5B5A653B554C}"/>
              </a:ext>
            </a:extLst>
          </p:cNvPr>
          <p:cNvSpPr/>
          <p:nvPr/>
        </p:nvSpPr>
        <p:spPr>
          <a:xfrm>
            <a:off x="742950" y="5052704"/>
            <a:ext cx="1817370"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p>
          <a:p>
            <a:r>
              <a:rPr lang="en-US" sz="1400" b="1" dirty="0">
                <a:latin typeface="Agency FB" panose="020B0503020202020204" pitchFamily="34" charset="0"/>
              </a:rPr>
              <a:t>Data</a:t>
            </a:r>
            <a:r>
              <a:rPr lang="en-US" sz="1200" b="1" dirty="0">
                <a:latin typeface="Agency FB" panose="020B0503020202020204" pitchFamily="34" charset="0"/>
              </a:rPr>
              <a:t> </a:t>
            </a:r>
            <a:r>
              <a:rPr lang="en-US" sz="1400" b="1" dirty="0">
                <a:latin typeface="Agency FB" panose="020B0503020202020204" pitchFamily="34" charset="0"/>
              </a:rPr>
              <a:t>Types</a:t>
            </a:r>
          </a:p>
          <a:p>
            <a:endParaRPr lang="en-US" sz="1200" b="1" dirty="0"/>
          </a:p>
        </p:txBody>
      </p:sp>
      <p:sp>
        <p:nvSpPr>
          <p:cNvPr id="33" name="Rectangle 32">
            <a:extLst>
              <a:ext uri="{FF2B5EF4-FFF2-40B4-BE49-F238E27FC236}">
                <a16:creationId xmlns:a16="http://schemas.microsoft.com/office/drawing/2014/main" id="{BAA74328-51FC-467D-98C8-23753D130DDF}"/>
              </a:ext>
            </a:extLst>
          </p:cNvPr>
          <p:cNvSpPr/>
          <p:nvPr/>
        </p:nvSpPr>
        <p:spPr>
          <a:xfrm>
            <a:off x="742950" y="5544669"/>
            <a:ext cx="1817370"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p>
          <a:p>
            <a:r>
              <a:rPr lang="en-US" sz="1400" b="1" dirty="0">
                <a:latin typeface="Agency FB" panose="020B0503020202020204" pitchFamily="34" charset="0"/>
              </a:rPr>
              <a:t>Input</a:t>
            </a:r>
            <a:r>
              <a:rPr lang="en-US" sz="1200" b="1" dirty="0">
                <a:latin typeface="Agency FB" panose="020B0503020202020204" pitchFamily="34" charset="0"/>
              </a:rPr>
              <a:t> </a:t>
            </a:r>
            <a:r>
              <a:rPr lang="en-US" sz="1400" b="1" dirty="0">
                <a:latin typeface="Agency FB" panose="020B0503020202020204" pitchFamily="34" charset="0"/>
              </a:rPr>
              <a:t>Output</a:t>
            </a:r>
          </a:p>
          <a:p>
            <a:endParaRPr lang="en-US" sz="1200" b="1" dirty="0"/>
          </a:p>
        </p:txBody>
      </p:sp>
      <p:sp>
        <p:nvSpPr>
          <p:cNvPr id="34" name="Rectangle 33">
            <a:extLst>
              <a:ext uri="{FF2B5EF4-FFF2-40B4-BE49-F238E27FC236}">
                <a16:creationId xmlns:a16="http://schemas.microsoft.com/office/drawing/2014/main" id="{B3556761-1A82-44F8-879F-C3A11E315CE8}"/>
              </a:ext>
            </a:extLst>
          </p:cNvPr>
          <p:cNvSpPr/>
          <p:nvPr/>
        </p:nvSpPr>
        <p:spPr>
          <a:xfrm>
            <a:off x="742950" y="6036634"/>
            <a:ext cx="1817370"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p>
          <a:p>
            <a:r>
              <a:rPr lang="en-US" sz="1400" b="1" dirty="0">
                <a:latin typeface="Agency FB" panose="020B0503020202020204" pitchFamily="34" charset="0"/>
              </a:rPr>
              <a:t>Operators</a:t>
            </a:r>
          </a:p>
          <a:p>
            <a:endParaRPr lang="en-US" sz="1200" b="1" dirty="0"/>
          </a:p>
        </p:txBody>
      </p:sp>
      <p:sp>
        <p:nvSpPr>
          <p:cNvPr id="37" name="Rectangle 36">
            <a:extLst>
              <a:ext uri="{FF2B5EF4-FFF2-40B4-BE49-F238E27FC236}">
                <a16:creationId xmlns:a16="http://schemas.microsoft.com/office/drawing/2014/main" id="{603D1CAB-31A6-4043-855A-56C600317529}"/>
              </a:ext>
            </a:extLst>
          </p:cNvPr>
          <p:cNvSpPr/>
          <p:nvPr/>
        </p:nvSpPr>
        <p:spPr>
          <a:xfrm>
            <a:off x="3255781" y="4231184"/>
            <a:ext cx="1316219" cy="43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Money list</a:t>
            </a:r>
            <a:endParaRPr lang="th-TH" dirty="0">
              <a:latin typeface="Agency FB" panose="020B0503020202020204" pitchFamily="34" charset="0"/>
            </a:endParaRPr>
          </a:p>
        </p:txBody>
      </p:sp>
      <p:sp>
        <p:nvSpPr>
          <p:cNvPr id="38" name="Rectangle 37">
            <a:extLst>
              <a:ext uri="{FF2B5EF4-FFF2-40B4-BE49-F238E27FC236}">
                <a16:creationId xmlns:a16="http://schemas.microsoft.com/office/drawing/2014/main" id="{AF1EF89E-A262-4563-A5DE-CD9876771492}"/>
              </a:ext>
            </a:extLst>
          </p:cNvPr>
          <p:cNvSpPr/>
          <p:nvPr/>
        </p:nvSpPr>
        <p:spPr>
          <a:xfrm>
            <a:off x="3255781" y="4914307"/>
            <a:ext cx="1316219" cy="43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Game</a:t>
            </a:r>
            <a:endParaRPr lang="th-TH" dirty="0">
              <a:latin typeface="Agency FB" panose="020B0503020202020204" pitchFamily="34" charset="0"/>
            </a:endParaRPr>
          </a:p>
        </p:txBody>
      </p:sp>
      <p:sp>
        <p:nvSpPr>
          <p:cNvPr id="39" name="Rectangle 38">
            <a:extLst>
              <a:ext uri="{FF2B5EF4-FFF2-40B4-BE49-F238E27FC236}">
                <a16:creationId xmlns:a16="http://schemas.microsoft.com/office/drawing/2014/main" id="{81968AEA-42D8-42EE-A814-11FFA20F6144}"/>
              </a:ext>
            </a:extLst>
          </p:cNvPr>
          <p:cNvSpPr/>
          <p:nvPr/>
        </p:nvSpPr>
        <p:spPr>
          <a:xfrm>
            <a:off x="4925063" y="4336116"/>
            <a:ext cx="1316219" cy="43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About us</a:t>
            </a:r>
            <a:endParaRPr lang="th-TH" dirty="0">
              <a:latin typeface="Agency FB" panose="020B0503020202020204" pitchFamily="34" charset="0"/>
            </a:endParaRPr>
          </a:p>
        </p:txBody>
      </p:sp>
      <p:cxnSp>
        <p:nvCxnSpPr>
          <p:cNvPr id="41" name="Connector: Elbow 40">
            <a:extLst>
              <a:ext uri="{FF2B5EF4-FFF2-40B4-BE49-F238E27FC236}">
                <a16:creationId xmlns:a16="http://schemas.microsoft.com/office/drawing/2014/main" id="{6DEF2271-B524-49CC-9745-F2A2014ACD78}"/>
              </a:ext>
            </a:extLst>
          </p:cNvPr>
          <p:cNvCxnSpPr>
            <a:cxnSpLocks/>
            <a:stCxn id="13" idx="1"/>
          </p:cNvCxnSpPr>
          <p:nvPr/>
        </p:nvCxnSpPr>
        <p:spPr>
          <a:xfrm rot="10800000" flipV="1">
            <a:off x="628653" y="3761232"/>
            <a:ext cx="94485" cy="245218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121DC8-2342-422D-95F5-D9DC23F3CC91}"/>
              </a:ext>
            </a:extLst>
          </p:cNvPr>
          <p:cNvCxnSpPr>
            <a:endCxn id="34" idx="1"/>
          </p:cNvCxnSpPr>
          <p:nvPr/>
        </p:nvCxnSpPr>
        <p:spPr>
          <a:xfrm>
            <a:off x="628650" y="6213418"/>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044790B-A2A5-423D-8341-5E811589C775}"/>
              </a:ext>
            </a:extLst>
          </p:cNvPr>
          <p:cNvCxnSpPr>
            <a:stCxn id="33" idx="1"/>
          </p:cNvCxnSpPr>
          <p:nvPr/>
        </p:nvCxnSpPr>
        <p:spPr>
          <a:xfrm flipH="1">
            <a:off x="628649" y="5721453"/>
            <a:ext cx="114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F9A4E4-18C2-4FBB-813F-1EF9021519EB}"/>
              </a:ext>
            </a:extLst>
          </p:cNvPr>
          <p:cNvCxnSpPr>
            <a:cxnSpLocks/>
            <a:stCxn id="32" idx="1"/>
          </p:cNvCxnSpPr>
          <p:nvPr/>
        </p:nvCxnSpPr>
        <p:spPr>
          <a:xfrm flipH="1">
            <a:off x="628649" y="5229488"/>
            <a:ext cx="114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108EF0-95F5-45E0-9282-B2B614431B2B}"/>
              </a:ext>
            </a:extLst>
          </p:cNvPr>
          <p:cNvCxnSpPr>
            <a:stCxn id="31" idx="1"/>
          </p:cNvCxnSpPr>
          <p:nvPr/>
        </p:nvCxnSpPr>
        <p:spPr>
          <a:xfrm flipH="1">
            <a:off x="628649" y="4737523"/>
            <a:ext cx="114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2EE8B3E-D016-4FA6-BFB6-89F07F4082A9}"/>
              </a:ext>
            </a:extLst>
          </p:cNvPr>
          <p:cNvCxnSpPr>
            <a:cxnSpLocks/>
            <a:stCxn id="30" idx="1"/>
          </p:cNvCxnSpPr>
          <p:nvPr/>
        </p:nvCxnSpPr>
        <p:spPr>
          <a:xfrm flipH="1">
            <a:off x="628649" y="4267170"/>
            <a:ext cx="132416" cy="9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7F1004-D84D-4BDD-814D-5D8D84F3DE8F}"/>
              </a:ext>
            </a:extLst>
          </p:cNvPr>
          <p:cNvCxnSpPr>
            <a:stCxn id="12" idx="2"/>
          </p:cNvCxnSpPr>
          <p:nvPr/>
        </p:nvCxnSpPr>
        <p:spPr>
          <a:xfrm>
            <a:off x="3871477" y="4015042"/>
            <a:ext cx="0" cy="216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07FC52-8C57-47C0-9267-FF18B346A629}"/>
              </a:ext>
            </a:extLst>
          </p:cNvPr>
          <p:cNvCxnSpPr>
            <a:stCxn id="37" idx="2"/>
            <a:endCxn id="38" idx="0"/>
          </p:cNvCxnSpPr>
          <p:nvPr/>
        </p:nvCxnSpPr>
        <p:spPr>
          <a:xfrm>
            <a:off x="3913891" y="4670096"/>
            <a:ext cx="0" cy="244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610D476-75E5-4027-8311-28103915F7DD}"/>
              </a:ext>
            </a:extLst>
          </p:cNvPr>
          <p:cNvCxnSpPr>
            <a:cxnSpLocks/>
            <a:stCxn id="15" idx="2"/>
            <a:endCxn id="39" idx="0"/>
          </p:cNvCxnSpPr>
          <p:nvPr/>
        </p:nvCxnSpPr>
        <p:spPr>
          <a:xfrm>
            <a:off x="5583173" y="3979142"/>
            <a:ext cx="0" cy="3569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15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5400" b="1" dirty="0">
              <a:solidFill>
                <a:schemeClr val="bg1"/>
              </a:solidFill>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8507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3600" b="1" dirty="0">
              <a:solidFill>
                <a:schemeClr val="bg1"/>
              </a:solidFill>
              <a:latin typeface="TH Baijam" panose="02000506000000020004" pitchFamily="2" charset="-34"/>
              <a:cs typeface="TH Baijam" panose="02000506000000020004" pitchFamily="2" charset="-34"/>
            </a:endParaRPr>
          </a:p>
        </p:txBody>
      </p:sp>
      <p:sp>
        <p:nvSpPr>
          <p:cNvPr id="5" name="สี่เหลี่ยมผืนผ้า 4">
            <a:extLst>
              <a:ext uri="{FF2B5EF4-FFF2-40B4-BE49-F238E27FC236}">
                <a16:creationId xmlns:a16="http://schemas.microsoft.com/office/drawing/2014/main" id="{7260D4AA-5A8A-1D44-B755-7167DF8386D5}"/>
              </a:ext>
            </a:extLst>
          </p:cNvPr>
          <p:cNvSpPr/>
          <p:nvPr/>
        </p:nvSpPr>
        <p:spPr>
          <a:xfrm>
            <a:off x="628650" y="1058995"/>
            <a:ext cx="8001000" cy="646331"/>
          </a:xfrm>
          <a:prstGeom prst="rect">
            <a:avLst/>
          </a:prstGeom>
        </p:spPr>
        <p:txBody>
          <a:bodyPr wrap="square">
            <a:spAutoFit/>
          </a:bodyPr>
          <a:lstStyle/>
          <a:p>
            <a:r>
              <a:rPr lang="en-US" sz="3600" b="1" dirty="0">
                <a:solidFill>
                  <a:schemeClr val="bg1"/>
                </a:solidFill>
                <a:latin typeface="TH Baijam" panose="02000506000000020004" pitchFamily="2" charset="-34"/>
                <a:cs typeface="TH Baijam" panose="02000506000000020004" pitchFamily="2" charset="-34"/>
              </a:rPr>
              <a:t>METHODOLOGY </a:t>
            </a:r>
            <a:endParaRPr lang="th-TH" sz="3600" b="1" dirty="0">
              <a:solidFill>
                <a:schemeClr val="bg1"/>
              </a:solidFill>
              <a:latin typeface="TH Baijam" panose="02000506000000020004" pitchFamily="2" charset="-34"/>
              <a:cs typeface="TH Baijam" panose="02000506000000020004" pitchFamily="2" charset="-34"/>
            </a:endParaRPr>
          </a:p>
        </p:txBody>
      </p:sp>
      <p:pic>
        <p:nvPicPr>
          <p:cNvPr id="7" name="Content Placeholder 6">
            <a:extLst>
              <a:ext uri="{FF2B5EF4-FFF2-40B4-BE49-F238E27FC236}">
                <a16:creationId xmlns:a16="http://schemas.microsoft.com/office/drawing/2014/main" id="{CE4C42EC-EA36-49CF-A343-CCBFF095AF5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91968" y="1993195"/>
            <a:ext cx="3382414" cy="3891934"/>
          </a:xfrm>
          <a:prstGeom prst="rect">
            <a:avLst/>
          </a:prstGeom>
        </p:spPr>
      </p:pic>
      <p:sp>
        <p:nvSpPr>
          <p:cNvPr id="2" name="TextBox 1">
            <a:extLst>
              <a:ext uri="{FF2B5EF4-FFF2-40B4-BE49-F238E27FC236}">
                <a16:creationId xmlns:a16="http://schemas.microsoft.com/office/drawing/2014/main" id="{0A3488D1-6085-495E-962E-1E3CC7FA4C17}"/>
              </a:ext>
            </a:extLst>
          </p:cNvPr>
          <p:cNvSpPr txBox="1"/>
          <p:nvPr/>
        </p:nvSpPr>
        <p:spPr>
          <a:xfrm>
            <a:off x="1571129" y="6103353"/>
            <a:ext cx="5642891" cy="461665"/>
          </a:xfrm>
          <a:prstGeom prst="rect">
            <a:avLst/>
          </a:prstGeom>
          <a:noFill/>
        </p:spPr>
        <p:txBody>
          <a:bodyPr wrap="none" rtlCol="0">
            <a:spAutoFit/>
          </a:bodyPr>
          <a:lstStyle/>
          <a:p>
            <a:r>
              <a:rPr lang="en-GB" sz="2400" dirty="0">
                <a:latin typeface="Agency FB" panose="020B0503020202020204" pitchFamily="34" charset="0"/>
              </a:rPr>
              <a:t>Figure </a:t>
            </a:r>
            <a:r>
              <a:rPr lang="th-TH" sz="2400" dirty="0">
                <a:latin typeface="Agency FB" panose="020B0503020202020204" pitchFamily="34" charset="0"/>
              </a:rPr>
              <a:t>: </a:t>
            </a:r>
            <a:r>
              <a:rPr lang="en-GB" sz="2400" dirty="0">
                <a:latin typeface="Agency FB" panose="020B0503020202020204" pitchFamily="34" charset="0"/>
              </a:rPr>
              <a:t>Multimedia Development Life Cycle Apply Method</a:t>
            </a:r>
            <a:endParaRPr lang="th-TH" sz="2400" dirty="0">
              <a:latin typeface="Agency FB" panose="020B0503020202020204" pitchFamily="34" charset="0"/>
            </a:endParaRPr>
          </a:p>
        </p:txBody>
      </p:sp>
    </p:spTree>
    <p:extLst>
      <p:ext uri="{BB962C8B-B14F-4D97-AF65-F5344CB8AC3E}">
        <p14:creationId xmlns:p14="http://schemas.microsoft.com/office/powerpoint/2010/main" val="63091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6360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rPr>
              <a:t>SUMMARY</a:t>
            </a:r>
            <a:endParaRPr lang="th-TH" sz="5400" b="1" dirty="0">
              <a:solidFill>
                <a:schemeClr val="bg1"/>
              </a:solidFill>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8507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a:extLst>
              <a:ext uri="{FF2B5EF4-FFF2-40B4-BE49-F238E27FC236}">
                <a16:creationId xmlns:a16="http://schemas.microsoft.com/office/drawing/2014/main" id="{44FB96A3-F87A-40EF-B14F-F8C77D65BC23}"/>
              </a:ext>
            </a:extLst>
          </p:cNvPr>
          <p:cNvSpPr>
            <a:spLocks noGrp="1"/>
          </p:cNvSpPr>
          <p:nvPr>
            <p:ph idx="1"/>
          </p:nvPr>
        </p:nvSpPr>
        <p:spPr/>
        <p:txBody>
          <a:bodyPr/>
          <a:lstStyle/>
          <a:p>
            <a:endParaRPr lang="en-US" dirty="0"/>
          </a:p>
          <a:p>
            <a:r>
              <a:rPr lang="en-US" dirty="0">
                <a:latin typeface="Agency FB" panose="020B0503020202020204" pitchFamily="34" charset="0"/>
              </a:rPr>
              <a:t>This project is consisting of some information about development game application of C language game , which describe the base of game, the problem, the objective and scope of the project. This project uses the Multimedia Development Life Cycle method (MDLC) to be guideline about how to process this project step by step to be successful.</a:t>
            </a:r>
            <a:endParaRPr lang="th-TH" dirty="0">
              <a:latin typeface="Agency FB" panose="020B0503020202020204" pitchFamily="34" charset="0"/>
            </a:endParaRPr>
          </a:p>
          <a:p>
            <a:endParaRPr lang="th-TH" dirty="0"/>
          </a:p>
        </p:txBody>
      </p:sp>
    </p:spTree>
    <p:extLst>
      <p:ext uri="{BB962C8B-B14F-4D97-AF65-F5344CB8AC3E}">
        <p14:creationId xmlns:p14="http://schemas.microsoft.com/office/powerpoint/2010/main" val="511756348"/>
      </p:ext>
    </p:extLst>
  </p:cSld>
  <p:clrMapOvr>
    <a:masterClrMapping/>
  </p:clrMapOvr>
</p:sld>
</file>

<file path=ppt/theme/theme1.xml><?xml version="1.0" encoding="utf-8"?>
<a:theme xmlns:a="http://schemas.openxmlformats.org/drawingml/2006/main" name="Office Them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TotalTime>
  <Words>299</Words>
  <Application>Microsoft Office PowerPoint</Application>
  <PresentationFormat>On-screen Show (4:3)</PresentationFormat>
  <Paragraphs>48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Agency FB</vt:lpstr>
      <vt:lpstr>Arial</vt:lpstr>
      <vt:lpstr>Calibri</vt:lpstr>
      <vt:lpstr>Calibri Light</vt:lpstr>
      <vt:lpstr>TH Baijam</vt:lpstr>
      <vt:lpstr>Wingdings</vt:lpstr>
      <vt:lpstr>Office Theme</vt:lpstr>
      <vt:lpstr>C language game application </vt:lpstr>
      <vt:lpstr>INTRODUCTION</vt:lpstr>
      <vt:lpstr> </vt:lpstr>
      <vt:lpstr> </vt:lpstr>
      <vt:lpstr> </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husna</dc:creator>
  <cp:lastModifiedBy>Josh</cp:lastModifiedBy>
  <cp:revision>26</cp:revision>
  <dcterms:created xsi:type="dcterms:W3CDTF">2006-02-10T11:51:59Z</dcterms:created>
  <dcterms:modified xsi:type="dcterms:W3CDTF">2020-02-26T01:22:26Z</dcterms:modified>
</cp:coreProperties>
</file>