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</p:sldIdLst>
  <p:sldSz cx="15300325" cy="467995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de-DE" sz="1650" spc="-1" strike="noStrike">
                <a:solidFill>
                  <a:srgbClr val="000000"/>
                </a:solidFill>
                <a:latin typeface="Calibri"/>
              </a:rPr>
              <a:t>Click to move the slide</a:t>
            </a:r>
            <a:endParaRPr b="0" lang="de-DE" sz="16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GB" sz="2000" spc="-1" strike="noStrike">
                <a:latin typeface="Arial"/>
              </a:rPr>
              <a:t>Click to edit the notes format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GB" sz="1400" spc="-1" strike="noStrike">
                <a:latin typeface="Times New Roman"/>
              </a:rPr>
              <a:t>&lt;header&gt;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GB" sz="1400" spc="-1" strike="noStrike">
                <a:latin typeface="Times New Roman"/>
              </a:rPr>
              <a:t>&lt;date/time&gt;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GB" sz="1400" spc="-1" strike="noStrike">
                <a:latin typeface="Times New Roman"/>
              </a:rPr>
              <a:t>&lt;footer&gt;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07234BFE-6271-45CD-A939-582EE644D8DE}" type="slidenum">
              <a:rPr b="0" lang="en-GB" sz="1400" spc="-1" strike="noStrike">
                <a:latin typeface="Times New Roman"/>
              </a:rPr>
              <a:t>&lt;number&gt;</a:t>
            </a:fld>
            <a:endParaRPr b="0" lang="en-GB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sldImg"/>
          </p:nvPr>
        </p:nvSpPr>
        <p:spPr>
          <a:xfrm>
            <a:off x="-620640" y="685800"/>
            <a:ext cx="8098920" cy="3428640"/>
          </a:xfrm>
          <a:prstGeom prst="rect">
            <a:avLst/>
          </a:prstGeom>
        </p:spPr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n-GB" sz="2000" spc="-1" strike="noStrike">
              <a:latin typeface="Arial"/>
            </a:endParaRPr>
          </a:p>
        </p:txBody>
      </p:sp>
      <p:sp>
        <p:nvSpPr>
          <p:cNvPr id="71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97CEDB09-590E-49FF-B784-7F831503DB30}" type="slidenum">
              <a:rPr b="0" lang="de-DE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764640" y="266400"/>
            <a:ext cx="13769640" cy="1108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6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764640" y="1552320"/>
            <a:ext cx="13769640" cy="2094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01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764640" y="3846240"/>
            <a:ext cx="13769640" cy="2094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01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764640" y="266400"/>
            <a:ext cx="13769640" cy="1108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6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764640" y="1552320"/>
            <a:ext cx="6719400" cy="2094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01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7820280" y="1552320"/>
            <a:ext cx="6719400" cy="2094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01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764640" y="3846240"/>
            <a:ext cx="6719400" cy="2094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01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7820280" y="3846240"/>
            <a:ext cx="6719400" cy="2094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01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764640" y="266400"/>
            <a:ext cx="13769640" cy="1108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6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764640" y="1552320"/>
            <a:ext cx="4433760" cy="2094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01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420520" y="1552320"/>
            <a:ext cx="4433760" cy="2094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01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10076400" y="1552320"/>
            <a:ext cx="4433760" cy="2094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01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764640" y="3846240"/>
            <a:ext cx="4433760" cy="2094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01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5420520" y="3846240"/>
            <a:ext cx="4433760" cy="2094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01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10076400" y="3846240"/>
            <a:ext cx="4433760" cy="2094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01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764640" y="266400"/>
            <a:ext cx="13769640" cy="1108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6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764640" y="1552320"/>
            <a:ext cx="13769640" cy="4391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764640" y="266400"/>
            <a:ext cx="13769640" cy="1108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6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764640" y="1552320"/>
            <a:ext cx="13769640" cy="4391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01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764640" y="266400"/>
            <a:ext cx="13769640" cy="1108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6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764640" y="1552320"/>
            <a:ext cx="6719400" cy="4391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01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7820280" y="1552320"/>
            <a:ext cx="6719400" cy="4391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01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764640" y="266400"/>
            <a:ext cx="13769640" cy="1108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65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764640" y="266400"/>
            <a:ext cx="13769640" cy="5141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764640" y="266400"/>
            <a:ext cx="13769640" cy="1108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6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764640" y="1552320"/>
            <a:ext cx="6719400" cy="2094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01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7820280" y="1552320"/>
            <a:ext cx="6719400" cy="4391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01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764640" y="3846240"/>
            <a:ext cx="6719400" cy="2094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01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764640" y="266400"/>
            <a:ext cx="13769640" cy="1108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6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764640" y="1552320"/>
            <a:ext cx="6719400" cy="4391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01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7820280" y="1552320"/>
            <a:ext cx="6719400" cy="2094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01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7820280" y="3846240"/>
            <a:ext cx="6719400" cy="2094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01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764640" y="266400"/>
            <a:ext cx="13769640" cy="1108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6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764640" y="1552320"/>
            <a:ext cx="6719400" cy="2094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01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7820280" y="1552320"/>
            <a:ext cx="6719400" cy="2094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01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764640" y="3846240"/>
            <a:ext cx="13769640" cy="2094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01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764640" y="266400"/>
            <a:ext cx="13769640" cy="110880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4300" spc="-1" strike="noStrike">
                <a:solidFill>
                  <a:srgbClr val="000000"/>
                </a:solidFill>
                <a:latin typeface="Calibri"/>
              </a:rPr>
              <a:t>Titelmasterformat durch Klicken bearbeiten</a:t>
            </a:r>
            <a:endParaRPr b="0" lang="de-DE" sz="43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764640" y="1552320"/>
            <a:ext cx="13769640" cy="4391280"/>
          </a:xfrm>
          <a:prstGeom prst="rect">
            <a:avLst/>
          </a:prstGeom>
        </p:spPr>
        <p:txBody>
          <a:bodyPr>
            <a:noAutofit/>
          </a:bodyPr>
          <a:p>
            <a:pPr marL="342720" indent="-342360">
              <a:lnSpc>
                <a:spcPct val="100000"/>
              </a:lnSpc>
              <a:spcBef>
                <a:spcPts val="62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3100" spc="-1" strike="noStrike">
                <a:solidFill>
                  <a:srgbClr val="000000"/>
                </a:solidFill>
                <a:latin typeface="Calibri"/>
              </a:rPr>
              <a:t>Textmasterformat bearbeiten</a:t>
            </a:r>
            <a:endParaRPr b="0" lang="de-DE" sz="3100" spc="-1" strike="noStrike">
              <a:solidFill>
                <a:srgbClr val="000000"/>
              </a:solidFill>
              <a:latin typeface="Calibri"/>
            </a:endParaRPr>
          </a:p>
          <a:p>
            <a:pPr lvl="1" marL="742680" indent="-285480">
              <a:lnSpc>
                <a:spcPct val="100000"/>
              </a:lnSpc>
              <a:spcBef>
                <a:spcPts val="581"/>
              </a:spcBef>
              <a:buClr>
                <a:srgbClr val="000000"/>
              </a:buClr>
              <a:buFont typeface="Arial"/>
              <a:buChar char="–"/>
            </a:pPr>
            <a:r>
              <a:rPr b="0" lang="de-DE" sz="2900" spc="-1" strike="noStrike">
                <a:solidFill>
                  <a:srgbClr val="000000"/>
                </a:solidFill>
                <a:latin typeface="Calibri"/>
              </a:rPr>
              <a:t>Zweite Ebene</a:t>
            </a:r>
            <a:endParaRPr b="0" lang="de-DE" sz="2900" spc="-1" strike="noStrike">
              <a:solidFill>
                <a:srgbClr val="000000"/>
              </a:solidFill>
              <a:latin typeface="Calibri"/>
            </a:endParaRPr>
          </a:p>
          <a:p>
            <a:pPr lvl="2" marL="114264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</a:rPr>
              <a:t>Dritte Ebene</a:t>
            </a:r>
            <a:endParaRPr b="0" lang="de-DE" sz="2400" spc="-1" strike="noStrike">
              <a:solidFill>
                <a:srgbClr val="000000"/>
              </a:solidFill>
              <a:latin typeface="Calibri"/>
            </a:endParaRPr>
          </a:p>
          <a:p>
            <a:pPr lvl="3" marL="1599840" indent="-228240">
              <a:lnSpc>
                <a:spcPct val="100000"/>
              </a:lnSpc>
              <a:spcBef>
                <a:spcPts val="420"/>
              </a:spcBef>
              <a:buClr>
                <a:srgbClr val="000000"/>
              </a:buClr>
              <a:buFont typeface="Arial"/>
              <a:buChar char="–"/>
            </a:pPr>
            <a:r>
              <a:rPr b="0" lang="de-DE" sz="2100" spc="-1" strike="noStrike">
                <a:solidFill>
                  <a:srgbClr val="000000"/>
                </a:solidFill>
                <a:latin typeface="Calibri"/>
              </a:rPr>
              <a:t>Vierte Ebene</a:t>
            </a:r>
            <a:endParaRPr b="0" lang="de-DE" sz="2100" spc="-1" strike="noStrike">
              <a:solidFill>
                <a:srgbClr val="000000"/>
              </a:solidFill>
              <a:latin typeface="Calibri"/>
            </a:endParaRPr>
          </a:p>
          <a:p>
            <a:pPr lvl="4" marL="2057040" indent="-228240">
              <a:lnSpc>
                <a:spcPct val="100000"/>
              </a:lnSpc>
              <a:spcBef>
                <a:spcPts val="420"/>
              </a:spcBef>
              <a:buClr>
                <a:srgbClr val="000000"/>
              </a:buClr>
              <a:buFont typeface="Arial"/>
              <a:buChar char="»"/>
            </a:pPr>
            <a:r>
              <a:rPr b="0" lang="de-DE" sz="2100" spc="-1" strike="noStrike">
                <a:solidFill>
                  <a:srgbClr val="000000"/>
                </a:solidFill>
                <a:latin typeface="Calibri"/>
              </a:rPr>
              <a:t>Fünfte Ebene</a:t>
            </a:r>
            <a:endParaRPr b="0" lang="de-DE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764640" y="6167520"/>
            <a:ext cx="3569400" cy="3538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37CC088E-0E8D-444E-90D3-F22F7A078555}" type="datetime">
              <a:rPr b="0" lang="de-DE" sz="1300" spc="-1" strike="noStrike">
                <a:solidFill>
                  <a:srgbClr val="8b8b8b"/>
                </a:solidFill>
                <a:latin typeface="Calibri"/>
              </a:rPr>
              <a:t>08.06.20</a:t>
            </a:fld>
            <a:endParaRPr b="0" lang="en-GB" sz="13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5227200" y="6167520"/>
            <a:ext cx="4844520" cy="3538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GB" sz="2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10964520" y="6167520"/>
            <a:ext cx="3569400" cy="3538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514103D5-D51E-4876-8180-892AB2C35BDB}" type="slidenum">
              <a:rPr b="0" lang="de-DE" sz="13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GB" sz="13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ustomShape 1"/>
          <p:cNvSpPr/>
          <p:nvPr/>
        </p:nvSpPr>
        <p:spPr>
          <a:xfrm>
            <a:off x="472320" y="1498680"/>
            <a:ext cx="2170800" cy="37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>
            <a:noAutofit/>
          </a:bodyPr>
          <a:p>
            <a:pPr algn="just">
              <a:lnSpc>
                <a:spcPct val="100000"/>
              </a:lnSpc>
            </a:pPr>
            <a:r>
              <a:rPr b="0" lang="de-DE" sz="1700" spc="-1" strike="noStrike" cap="small">
                <a:solidFill>
                  <a:srgbClr val="000000"/>
                </a:solidFill>
                <a:latin typeface="Libertinus Serif:c2sc&amp;frac=1"/>
                <a:ea typeface="Times New Roman"/>
              </a:rPr>
              <a:t>Demonstrativ</a:t>
            </a:r>
            <a:endParaRPr b="0" lang="en-GB" sz="1700" spc="-1" strike="noStrike">
              <a:latin typeface="Libertinus Serif:c2sc&amp;frac=1"/>
            </a:endParaRPr>
          </a:p>
        </p:txBody>
      </p:sp>
      <p:sp>
        <p:nvSpPr>
          <p:cNvPr id="48" name="Line 2"/>
          <p:cNvSpPr/>
          <p:nvPr/>
        </p:nvSpPr>
        <p:spPr>
          <a:xfrm>
            <a:off x="1932120" y="2016360"/>
            <a:ext cx="11833920" cy="0"/>
          </a:xfrm>
          <a:prstGeom prst="line">
            <a:avLst/>
          </a:prstGeom>
          <a:ln w="25560">
            <a:solidFill>
              <a:srgbClr val="000000"/>
            </a:solidFill>
            <a:round/>
            <a:tailEnd len="med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CustomShape 3"/>
          <p:cNvSpPr/>
          <p:nvPr/>
        </p:nvSpPr>
        <p:spPr>
          <a:xfrm>
            <a:off x="2089800" y="2458080"/>
            <a:ext cx="1972080" cy="69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tIns="46800">
            <a:noAutofit/>
          </a:bodyPr>
          <a:p>
            <a:pPr algn="ctr">
              <a:lnSpc>
                <a:spcPct val="100000"/>
              </a:lnSpc>
            </a:pPr>
            <a:r>
              <a:rPr b="0" lang="de-DE" sz="1700" spc="-1" strike="noStrike">
                <a:solidFill>
                  <a:srgbClr val="000000"/>
                </a:solidFill>
                <a:latin typeface="Libertinus Serif"/>
                <a:ea typeface="Times New Roman"/>
              </a:rPr>
              <a:t>anaphorisches</a:t>
            </a:r>
            <a:endParaRPr b="0" lang="en-GB" sz="1700" spc="-1" strike="noStrike">
              <a:latin typeface="Libertinus Serif"/>
            </a:endParaRPr>
          </a:p>
          <a:p>
            <a:pPr algn="ctr">
              <a:lnSpc>
                <a:spcPct val="100000"/>
              </a:lnSpc>
            </a:pPr>
            <a:r>
              <a:rPr b="0" lang="de-DE" sz="1700" spc="-1" strike="noStrike">
                <a:solidFill>
                  <a:srgbClr val="000000"/>
                </a:solidFill>
                <a:latin typeface="Libertinus Serif"/>
                <a:ea typeface="Times New Roman"/>
              </a:rPr>
              <a:t>Demonstrativ</a:t>
            </a:r>
            <a:endParaRPr b="0" lang="en-GB" sz="1700" spc="-1" strike="noStrike">
              <a:latin typeface="Libertinus Serif"/>
            </a:endParaRPr>
          </a:p>
        </p:txBody>
      </p:sp>
      <p:sp>
        <p:nvSpPr>
          <p:cNvPr id="50" name="CustomShape 4"/>
          <p:cNvSpPr/>
          <p:nvPr/>
        </p:nvSpPr>
        <p:spPr>
          <a:xfrm>
            <a:off x="2947680" y="1971720"/>
            <a:ext cx="87840" cy="90000"/>
          </a:xfrm>
          <a:prstGeom prst="ellipse">
            <a:avLst/>
          </a:prstGeom>
          <a:solidFill>
            <a:srgbClr val="000000"/>
          </a:solidFill>
          <a:ln w="255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1" name="CustomShape 5"/>
          <p:cNvSpPr/>
          <p:nvPr/>
        </p:nvSpPr>
        <p:spPr>
          <a:xfrm>
            <a:off x="5314680" y="1971720"/>
            <a:ext cx="87840" cy="90000"/>
          </a:xfrm>
          <a:prstGeom prst="ellipse">
            <a:avLst/>
          </a:prstGeom>
          <a:solidFill>
            <a:srgbClr val="000000"/>
          </a:solidFill>
          <a:ln w="255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CustomShape 6"/>
          <p:cNvSpPr/>
          <p:nvPr/>
        </p:nvSpPr>
        <p:spPr>
          <a:xfrm>
            <a:off x="7681320" y="1971720"/>
            <a:ext cx="88560" cy="90000"/>
          </a:xfrm>
          <a:prstGeom prst="ellipse">
            <a:avLst/>
          </a:prstGeom>
          <a:solidFill>
            <a:srgbClr val="000000"/>
          </a:solidFill>
          <a:ln w="255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3" name="CustomShape 7"/>
          <p:cNvSpPr/>
          <p:nvPr/>
        </p:nvSpPr>
        <p:spPr>
          <a:xfrm>
            <a:off x="10047960" y="1971720"/>
            <a:ext cx="88200" cy="90000"/>
          </a:xfrm>
          <a:prstGeom prst="ellipse">
            <a:avLst/>
          </a:prstGeom>
          <a:solidFill>
            <a:srgbClr val="000000"/>
          </a:solidFill>
          <a:ln w="255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4" name="CustomShape 8"/>
          <p:cNvSpPr/>
          <p:nvPr/>
        </p:nvSpPr>
        <p:spPr>
          <a:xfrm>
            <a:off x="12414960" y="1971720"/>
            <a:ext cx="88200" cy="90000"/>
          </a:xfrm>
          <a:prstGeom prst="ellipse">
            <a:avLst/>
          </a:prstGeom>
          <a:solidFill>
            <a:srgbClr val="000000"/>
          </a:solidFill>
          <a:ln w="255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5" name="CustomShape 9"/>
          <p:cNvSpPr/>
          <p:nvPr/>
        </p:nvSpPr>
        <p:spPr>
          <a:xfrm>
            <a:off x="4377960" y="2458080"/>
            <a:ext cx="1972440" cy="69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tIns="46800">
            <a:noAutofit/>
          </a:bodyPr>
          <a:p>
            <a:pPr algn="ctr">
              <a:lnSpc>
                <a:spcPct val="100000"/>
              </a:lnSpc>
            </a:pPr>
            <a:r>
              <a:rPr b="0" lang="de-DE" sz="1700" spc="-1" strike="noStrike">
                <a:solidFill>
                  <a:srgbClr val="000000"/>
                </a:solidFill>
                <a:latin typeface="Libertinus Serif"/>
                <a:ea typeface="Times New Roman"/>
              </a:rPr>
              <a:t>anamnestisches</a:t>
            </a:r>
            <a:endParaRPr b="0" lang="en-GB" sz="1700" spc="-1" strike="noStrike">
              <a:latin typeface="Libertinus Serif"/>
            </a:endParaRPr>
          </a:p>
          <a:p>
            <a:pPr algn="ctr">
              <a:lnSpc>
                <a:spcPct val="100000"/>
              </a:lnSpc>
            </a:pPr>
            <a:r>
              <a:rPr b="0" lang="de-DE" sz="1700" spc="-1" strike="noStrike">
                <a:solidFill>
                  <a:srgbClr val="000000"/>
                </a:solidFill>
                <a:latin typeface="Libertinus Serif"/>
                <a:ea typeface="Times New Roman"/>
              </a:rPr>
              <a:t>Demonstrativ</a:t>
            </a:r>
            <a:endParaRPr b="0" lang="en-GB" sz="1700" spc="-1" strike="noStrike">
              <a:latin typeface="Libertinus Serif"/>
            </a:endParaRPr>
          </a:p>
        </p:txBody>
      </p:sp>
      <p:sp>
        <p:nvSpPr>
          <p:cNvPr id="56" name="CustomShape 10"/>
          <p:cNvSpPr/>
          <p:nvPr/>
        </p:nvSpPr>
        <p:spPr>
          <a:xfrm>
            <a:off x="6586560" y="2458080"/>
            <a:ext cx="2444040" cy="69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tIns="46800">
            <a:noAutofit/>
          </a:bodyPr>
          <a:p>
            <a:pPr algn="ctr">
              <a:lnSpc>
                <a:spcPct val="100000"/>
              </a:lnSpc>
            </a:pPr>
            <a:r>
              <a:rPr b="0" lang="de-DE" sz="1700" spc="-1" strike="noStrike">
                <a:solidFill>
                  <a:srgbClr val="000000"/>
                </a:solidFill>
                <a:latin typeface="Libertinus Serif"/>
                <a:ea typeface="Times New Roman"/>
              </a:rPr>
              <a:t>individualisierender</a:t>
            </a:r>
            <a:br/>
            <a:r>
              <a:rPr b="0" lang="de-DE" sz="1700" spc="-1" strike="noStrike">
                <a:solidFill>
                  <a:srgbClr val="000000"/>
                </a:solidFill>
                <a:latin typeface="Libertinus Serif"/>
                <a:ea typeface="Times New Roman"/>
              </a:rPr>
              <a:t> Definitartikel</a:t>
            </a:r>
            <a:endParaRPr b="0" lang="en-GB" sz="1700" spc="-1" strike="noStrike">
              <a:latin typeface="Libertinus Serif"/>
            </a:endParaRPr>
          </a:p>
        </p:txBody>
      </p:sp>
      <p:sp>
        <p:nvSpPr>
          <p:cNvPr id="57" name="CustomShape 11"/>
          <p:cNvSpPr/>
          <p:nvPr/>
        </p:nvSpPr>
        <p:spPr>
          <a:xfrm>
            <a:off x="9142920" y="2243160"/>
            <a:ext cx="2176920" cy="113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tIns="46800">
            <a:noAutofit/>
          </a:bodyPr>
          <a:p>
            <a:pPr algn="ctr">
              <a:lnSpc>
                <a:spcPct val="100000"/>
              </a:lnSpc>
            </a:pPr>
            <a:r>
              <a:rPr b="0" lang="de-DE" sz="1700" spc="-1" strike="noStrike">
                <a:solidFill>
                  <a:srgbClr val="000000"/>
                </a:solidFill>
                <a:latin typeface="Libertinus Serif"/>
                <a:ea typeface="Times New Roman"/>
              </a:rPr>
              <a:t>nicht-referentieller Definitartikel </a:t>
            </a:r>
            <a:br/>
            <a:r>
              <a:rPr b="0" lang="de-DE" sz="1700" spc="-1" strike="noStrike">
                <a:solidFill>
                  <a:srgbClr val="000000"/>
                </a:solidFill>
                <a:latin typeface="Libertinus Serif"/>
                <a:ea typeface="Times New Roman"/>
              </a:rPr>
              <a:t>(in generischen Ausdrücken)</a:t>
            </a:r>
            <a:endParaRPr b="0" lang="en-GB" sz="1700" spc="-1" strike="noStrike">
              <a:latin typeface="Libertinus Serif"/>
            </a:endParaRPr>
          </a:p>
        </p:txBody>
      </p:sp>
      <p:sp>
        <p:nvSpPr>
          <p:cNvPr id="58" name="CustomShape 12"/>
          <p:cNvSpPr/>
          <p:nvPr/>
        </p:nvSpPr>
        <p:spPr>
          <a:xfrm>
            <a:off x="7638840" y="462240"/>
            <a:ext cx="5022000" cy="28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tIns="46800">
            <a:noAutofit/>
          </a:bodyPr>
          <a:p>
            <a:pPr>
              <a:lnSpc>
                <a:spcPct val="100000"/>
              </a:lnSpc>
            </a:pPr>
            <a:r>
              <a:rPr b="0" lang="de-DE" sz="1700" spc="-1" strike="noStrike">
                <a:solidFill>
                  <a:srgbClr val="000000"/>
                </a:solidFill>
                <a:latin typeface="Libertinus Serif"/>
                <a:ea typeface="Times New Roman"/>
              </a:rPr>
              <a:t>Expansion von </a:t>
            </a:r>
            <a:r>
              <a:rPr b="0" i="1" lang="de-DE" sz="1700" spc="-1" strike="noStrike">
                <a:solidFill>
                  <a:srgbClr val="000000"/>
                </a:solidFill>
                <a:latin typeface="Libertinus Serif"/>
                <a:ea typeface="Times New Roman"/>
              </a:rPr>
              <a:t>ther</a:t>
            </a:r>
            <a:r>
              <a:rPr b="0" lang="de-DE" sz="1700" spc="-1" strike="noStrike">
                <a:solidFill>
                  <a:srgbClr val="000000"/>
                </a:solidFill>
                <a:latin typeface="Libertinus Serif"/>
                <a:ea typeface="Times New Roman"/>
              </a:rPr>
              <a:t> auf neue Substantivgruppen:</a:t>
            </a:r>
            <a:endParaRPr b="0" lang="en-GB" sz="1700" spc="-1" strike="noStrike">
              <a:latin typeface="Libertinus Serif"/>
            </a:endParaRPr>
          </a:p>
          <a:p>
            <a:pPr algn="just">
              <a:lnSpc>
                <a:spcPct val="100000"/>
              </a:lnSpc>
            </a:pPr>
            <a:r>
              <a:rPr b="0" lang="de-DE" sz="1700" spc="-1" strike="noStrike">
                <a:solidFill>
                  <a:srgbClr val="000000"/>
                </a:solidFill>
                <a:latin typeface="Libertinus Serif"/>
                <a:ea typeface="Times New Roman"/>
              </a:rPr>
              <a:t>belebt &gt; unbelebt &gt; abstrakt</a:t>
            </a:r>
            <a:endParaRPr b="0" lang="en-GB" sz="1700" spc="-1" strike="noStrike">
              <a:latin typeface="Libertinus Serif"/>
            </a:endParaRPr>
          </a:p>
        </p:txBody>
      </p:sp>
      <p:sp>
        <p:nvSpPr>
          <p:cNvPr id="59" name="CustomShape 13"/>
          <p:cNvSpPr/>
          <p:nvPr/>
        </p:nvSpPr>
        <p:spPr>
          <a:xfrm>
            <a:off x="11083680" y="2243160"/>
            <a:ext cx="2918880" cy="113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tIns="46800">
            <a:noAutofit/>
          </a:bodyPr>
          <a:p>
            <a:pPr algn="ctr">
              <a:lnSpc>
                <a:spcPct val="100000"/>
              </a:lnSpc>
            </a:pPr>
            <a:r>
              <a:rPr b="0" lang="de-DE" sz="1700" spc="-1" strike="noStrike">
                <a:solidFill>
                  <a:srgbClr val="000000"/>
                </a:solidFill>
                <a:latin typeface="Libertinus Serif"/>
              </a:rPr>
              <a:t>expletiver </a:t>
            </a:r>
            <a:br/>
            <a:r>
              <a:rPr b="0" lang="de-DE" sz="1700" spc="-1" strike="noStrike">
                <a:solidFill>
                  <a:srgbClr val="000000"/>
                </a:solidFill>
                <a:latin typeface="Libertinus Serif"/>
              </a:rPr>
              <a:t>Definitartikel </a:t>
            </a:r>
            <a:br/>
            <a:r>
              <a:rPr b="0" lang="de-DE" sz="1700" spc="-1" strike="noStrike">
                <a:solidFill>
                  <a:srgbClr val="000000"/>
                </a:solidFill>
                <a:latin typeface="Libertinus Serif"/>
              </a:rPr>
              <a:t>(bloßer Definit­heits­marker)</a:t>
            </a:r>
            <a:endParaRPr b="0" lang="en-GB" sz="1700" spc="-1" strike="noStrike">
              <a:latin typeface="Libertinus Serif"/>
            </a:endParaRPr>
          </a:p>
          <a:p>
            <a:pPr algn="ctr">
              <a:lnSpc>
                <a:spcPct val="100000"/>
              </a:lnSpc>
            </a:pPr>
            <a:endParaRPr b="0" lang="en-GB" sz="1700" spc="-1" strike="noStrike">
              <a:latin typeface="Libertinus Serif"/>
            </a:endParaRPr>
          </a:p>
        </p:txBody>
      </p:sp>
      <p:sp>
        <p:nvSpPr>
          <p:cNvPr id="60" name="CustomShape 14"/>
          <p:cNvSpPr/>
          <p:nvPr/>
        </p:nvSpPr>
        <p:spPr>
          <a:xfrm>
            <a:off x="4568040" y="1596960"/>
            <a:ext cx="1703160" cy="34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tIns="46800">
            <a:noAutofit/>
          </a:bodyPr>
          <a:p>
            <a:pPr algn="ctr">
              <a:lnSpc>
                <a:spcPct val="100000"/>
              </a:lnSpc>
            </a:pPr>
            <a:r>
              <a:rPr b="0" lang="de-DE" sz="1700" spc="-1" strike="noStrike">
                <a:solidFill>
                  <a:srgbClr val="000000"/>
                </a:solidFill>
                <a:latin typeface="Libertinus Serif"/>
                <a:ea typeface="Times New Roman"/>
              </a:rPr>
              <a:t>Isidor</a:t>
            </a:r>
            <a:endParaRPr b="0" lang="en-GB" sz="1700" spc="-1" strike="noStrike">
              <a:latin typeface="Libertinus Serif"/>
            </a:endParaRPr>
          </a:p>
        </p:txBody>
      </p:sp>
      <p:sp>
        <p:nvSpPr>
          <p:cNvPr id="61" name="CustomShape 15"/>
          <p:cNvSpPr/>
          <p:nvPr/>
        </p:nvSpPr>
        <p:spPr>
          <a:xfrm>
            <a:off x="7028640" y="1596960"/>
            <a:ext cx="1497600" cy="34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tIns="46800">
            <a:noAutofit/>
          </a:bodyPr>
          <a:p>
            <a:pPr algn="ctr">
              <a:lnSpc>
                <a:spcPct val="100000"/>
              </a:lnSpc>
            </a:pPr>
            <a:r>
              <a:rPr b="0" lang="de-DE" sz="1700" spc="-1" strike="noStrike">
                <a:solidFill>
                  <a:srgbClr val="000000"/>
                </a:solidFill>
                <a:latin typeface="Libertinus Serif"/>
                <a:ea typeface="Times New Roman"/>
              </a:rPr>
              <a:t>Tatian</a:t>
            </a:r>
            <a:endParaRPr b="0" lang="en-GB" sz="1700" spc="-1" strike="noStrike">
              <a:latin typeface="Libertinus Serif"/>
            </a:endParaRPr>
          </a:p>
        </p:txBody>
      </p:sp>
      <p:sp>
        <p:nvSpPr>
          <p:cNvPr id="62" name="CustomShape 16"/>
          <p:cNvSpPr/>
          <p:nvPr/>
        </p:nvSpPr>
        <p:spPr>
          <a:xfrm>
            <a:off x="12040200" y="1596960"/>
            <a:ext cx="1065960" cy="34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tIns="46800">
            <a:noAutofit/>
          </a:bodyPr>
          <a:p>
            <a:pPr algn="ctr">
              <a:lnSpc>
                <a:spcPct val="100000"/>
              </a:lnSpc>
            </a:pPr>
            <a:r>
              <a:rPr b="0" lang="de-DE" sz="1700" spc="-1" strike="noStrike">
                <a:solidFill>
                  <a:srgbClr val="000000"/>
                </a:solidFill>
                <a:latin typeface="Libertinus Serif"/>
                <a:ea typeface="Times New Roman"/>
              </a:rPr>
              <a:t>Notker</a:t>
            </a:r>
            <a:endParaRPr b="0" lang="en-GB" sz="1700" spc="-1" strike="noStrike">
              <a:latin typeface="Libertinus Serif"/>
            </a:endParaRPr>
          </a:p>
        </p:txBody>
      </p:sp>
      <p:sp>
        <p:nvSpPr>
          <p:cNvPr id="63" name="CustomShape 17"/>
          <p:cNvSpPr/>
          <p:nvPr/>
        </p:nvSpPr>
        <p:spPr>
          <a:xfrm>
            <a:off x="9385920" y="1596960"/>
            <a:ext cx="1445400" cy="34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 tIns="46800">
            <a:noAutofit/>
          </a:bodyPr>
          <a:p>
            <a:pPr algn="ctr">
              <a:lnSpc>
                <a:spcPct val="100000"/>
              </a:lnSpc>
            </a:pPr>
            <a:r>
              <a:rPr b="0" lang="de-DE" sz="1700" spc="-1" strike="noStrike">
                <a:solidFill>
                  <a:srgbClr val="000000"/>
                </a:solidFill>
                <a:latin typeface="Libertinus Serif"/>
                <a:ea typeface="Times New Roman"/>
              </a:rPr>
              <a:t>Otfrid</a:t>
            </a:r>
            <a:endParaRPr b="0" lang="en-GB" sz="1700" spc="-1" strike="noStrike">
              <a:latin typeface="Libertinus Serif"/>
            </a:endParaRPr>
          </a:p>
        </p:txBody>
      </p:sp>
      <p:sp>
        <p:nvSpPr>
          <p:cNvPr id="64" name="CustomShape 18"/>
          <p:cNvSpPr/>
          <p:nvPr/>
        </p:nvSpPr>
        <p:spPr>
          <a:xfrm>
            <a:off x="7143120" y="3706920"/>
            <a:ext cx="1167120" cy="60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>
            <a:spAutoFit/>
          </a:bodyPr>
          <a:p>
            <a:pPr algn="ctr">
              <a:lnSpc>
                <a:spcPct val="100000"/>
              </a:lnSpc>
            </a:pPr>
            <a:r>
              <a:rPr b="0" i="1" lang="de-DE" sz="1700" spc="-1" strike="noStrike">
                <a:solidFill>
                  <a:srgbClr val="000000"/>
                </a:solidFill>
                <a:latin typeface="Libertinus Serif"/>
              </a:rPr>
              <a:t>ther cuning</a:t>
            </a:r>
            <a:br/>
            <a:r>
              <a:rPr b="0" lang="de-DE" sz="1700" spc="-1" strike="noStrike">
                <a:solidFill>
                  <a:srgbClr val="000000"/>
                </a:solidFill>
                <a:latin typeface="Libertinus Serif"/>
              </a:rPr>
              <a:t>'der König'</a:t>
            </a:r>
            <a:endParaRPr b="0" lang="en-GB" sz="1700" spc="-1" strike="noStrike">
              <a:latin typeface="Libertinus Serif"/>
            </a:endParaRPr>
          </a:p>
        </p:txBody>
      </p:sp>
      <p:sp>
        <p:nvSpPr>
          <p:cNvPr id="65" name="CustomShape 19"/>
          <p:cNvSpPr/>
          <p:nvPr/>
        </p:nvSpPr>
        <p:spPr>
          <a:xfrm>
            <a:off x="9509040" y="3706920"/>
            <a:ext cx="1343880" cy="60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>
            <a:spAutoFit/>
          </a:bodyPr>
          <a:p>
            <a:pPr algn="ctr">
              <a:lnSpc>
                <a:spcPct val="100000"/>
              </a:lnSpc>
            </a:pPr>
            <a:r>
              <a:rPr b="0" i="1" lang="de-DE" sz="1700" spc="-1" strike="noStrike">
                <a:solidFill>
                  <a:srgbClr val="000000"/>
                </a:solidFill>
                <a:latin typeface="Libertinus Serif"/>
              </a:rPr>
              <a:t>ther man </a:t>
            </a:r>
            <a:br/>
            <a:r>
              <a:rPr b="0" lang="de-DE" sz="1700" spc="-1" strike="noStrike">
                <a:solidFill>
                  <a:srgbClr val="000000"/>
                </a:solidFill>
                <a:latin typeface="Libertinus Serif"/>
              </a:rPr>
              <a:t>'der Mensch' </a:t>
            </a:r>
            <a:endParaRPr b="0" lang="en-GB" sz="1700" spc="-1" strike="noStrike">
              <a:latin typeface="Libertinus Serif"/>
            </a:endParaRPr>
          </a:p>
        </p:txBody>
      </p:sp>
      <p:sp>
        <p:nvSpPr>
          <p:cNvPr id="66" name="CustomShape 20"/>
          <p:cNvSpPr/>
          <p:nvPr/>
        </p:nvSpPr>
        <p:spPr>
          <a:xfrm>
            <a:off x="11979720" y="3706920"/>
            <a:ext cx="1119960" cy="60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>
            <a:spAutoFit/>
          </a:bodyPr>
          <a:p>
            <a:pPr algn="ctr">
              <a:lnSpc>
                <a:spcPct val="100000"/>
              </a:lnSpc>
            </a:pPr>
            <a:r>
              <a:rPr b="0" i="1" lang="de-DE" sz="1700" spc="-1" strike="noStrike">
                <a:solidFill>
                  <a:srgbClr val="000000"/>
                </a:solidFill>
                <a:latin typeface="Libertinus Serif"/>
              </a:rPr>
              <a:t>thiu sunna</a:t>
            </a:r>
            <a:br/>
            <a:r>
              <a:rPr b="0" lang="de-DE" sz="1700" spc="-1" strike="noStrike">
                <a:solidFill>
                  <a:srgbClr val="000000"/>
                </a:solidFill>
                <a:latin typeface="Libertinus Serif"/>
              </a:rPr>
              <a:t>'die Sonne'</a:t>
            </a:r>
            <a:endParaRPr b="0" lang="en-GB" sz="1700" spc="-1" strike="noStrike">
              <a:latin typeface="Libertinus Serif"/>
            </a:endParaRPr>
          </a:p>
        </p:txBody>
      </p:sp>
      <p:sp>
        <p:nvSpPr>
          <p:cNvPr id="67" name="CustomShape 21"/>
          <p:cNvSpPr/>
          <p:nvPr/>
        </p:nvSpPr>
        <p:spPr>
          <a:xfrm>
            <a:off x="4260960" y="3706920"/>
            <a:ext cx="2230920" cy="60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>
            <a:spAutoFit/>
          </a:bodyPr>
          <a:p>
            <a:pPr algn="ctr">
              <a:lnSpc>
                <a:spcPct val="100000"/>
              </a:lnSpc>
            </a:pPr>
            <a:r>
              <a:rPr b="0" i="1" lang="de-DE" sz="1700" spc="-1" strike="noStrike">
                <a:solidFill>
                  <a:srgbClr val="000000"/>
                </a:solidFill>
                <a:latin typeface="Libertinus Serif"/>
              </a:rPr>
              <a:t>diu magd</a:t>
            </a:r>
            <a:br/>
            <a:r>
              <a:rPr b="0" lang="de-DE" sz="1700" spc="-1" strike="noStrike">
                <a:solidFill>
                  <a:srgbClr val="000000"/>
                </a:solidFill>
                <a:latin typeface="Libertinus Serif"/>
              </a:rPr>
              <a:t>'diese Jungfrau (Maria)'</a:t>
            </a:r>
            <a:endParaRPr b="0" lang="en-GB" sz="1700" spc="-1" strike="noStrike">
              <a:latin typeface="Libertinus Serif"/>
            </a:endParaRPr>
          </a:p>
        </p:txBody>
      </p:sp>
      <p:sp>
        <p:nvSpPr>
          <p:cNvPr id="68" name="CustomShape 22"/>
          <p:cNvSpPr/>
          <p:nvPr/>
        </p:nvSpPr>
        <p:spPr>
          <a:xfrm>
            <a:off x="13371480" y="1434600"/>
            <a:ext cx="1568520" cy="43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">
            <a:noAutofit/>
          </a:bodyPr>
          <a:p>
            <a:pPr algn="just">
              <a:lnSpc>
                <a:spcPct val="100000"/>
              </a:lnSpc>
            </a:pPr>
            <a:r>
              <a:rPr b="0" lang="de-DE" sz="1700" spc="-1" strike="noStrike" cap="small">
                <a:solidFill>
                  <a:srgbClr val="000000"/>
                </a:solidFill>
                <a:latin typeface="Libertinus Serif:c2sc&amp;frac=1"/>
                <a:ea typeface="Times New Roman"/>
              </a:rPr>
              <a:t>Definitartikel</a:t>
            </a:r>
            <a:endParaRPr b="0" lang="en-GB" sz="1700" spc="-1" strike="noStrike">
              <a:latin typeface="Libertinus Serif:c2sc&amp;frac=1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Application>LibreOffice/6.4.4.2$Linux_X86_64 LibreOffice_project/40$Build-2</Application>
  <Words>35</Words>
  <Paragraphs>20</Paragraphs>
  <Company>Microsoft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2014-07-15T15:16:05Z</dcterms:created>
  <dc:creator>Johanna Flick</dc:creator>
  <dc:description/>
  <dc:language>en-GB</dc:language>
  <cp:lastModifiedBy/>
  <dcterms:modified xsi:type="dcterms:W3CDTF">2020-06-08T14:26:15Z</dcterms:modified>
  <cp:revision>15</cp:revision>
  <dc:subject/>
  <dc:title>PowerPoint-Präsentation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Microsoft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1</vt:i4>
  </property>
  <property fmtid="{D5CDD505-2E9C-101B-9397-08002B2CF9AE}" pid="9" name="PresentationFormat">
    <vt:lpwstr>Benutzerdefiniert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</vt:i4>
  </property>
</Properties>
</file>