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C7AFA09-902C-4A9C-8850-85A095A72F4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1371600" y="1143000"/>
            <a:ext cx="4113720" cy="3085200"/>
          </a:xfrm>
          <a:prstGeom prst="rect">
            <a:avLst/>
          </a:prstGeom>
        </p:spPr>
      </p:sp>
      <p:sp>
        <p:nvSpPr>
          <p:cNvPr id="66"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pPr>
            <a:r>
              <a:rPr b="0" lang="de-DE" sz="2000" spc="-1" strike="noStrike">
                <a:latin typeface="Arial"/>
              </a:rPr>
              <a:t>Diese Interaktionen sieht man an diesem erweiterten Belebtheitsmodell. Links sind die maximal belebten, je weiter man rechts die Skala entlang geht, umso unbelebter sind die Referenten </a:t>
            </a:r>
            <a:endParaRPr b="0" lang="en-GB" sz="2000" spc="-1" strike="noStrike">
              <a:latin typeface="Arial"/>
            </a:endParaRPr>
          </a:p>
          <a:p>
            <a:pPr marL="216000" indent="-215280">
              <a:lnSpc>
                <a:spcPct val="100000"/>
              </a:lnSpc>
            </a:pPr>
            <a:r>
              <a:rPr b="0" lang="de-DE" sz="2000" spc="-1" strike="noStrike">
                <a:latin typeface="Arial"/>
              </a:rPr>
              <a:t>Belebte Referenten sind Handlungsfähiger als unbelebte Referenten und treten daher wahrscheinlicher als Agens auf. Sie sind typischerweise auch klar konturiert und zählbar, was bei Stoffen wie Gold bpw. nicht der Fall ist. Die Konkreta unterscheiden sich von den Abstrakta (den maximal unbelebten Referenten) darüber hinaus noch durch ihre Materialität. )</a:t>
            </a:r>
            <a:endParaRPr b="0" lang="en-GB" sz="2000" spc="-1" strike="noStrike">
              <a:latin typeface="Arial"/>
            </a:endParaRPr>
          </a:p>
          <a:p>
            <a:pPr marL="216000" indent="-215280">
              <a:lnSpc>
                <a:spcPct val="100000"/>
              </a:lnSpc>
              <a:spcBef>
                <a:spcPts val="519"/>
              </a:spcBef>
            </a:pPr>
            <a:endParaRPr b="0" lang="en-GB" sz="2000" spc="-1" strike="noStrike">
              <a:latin typeface="Arial"/>
            </a:endParaRPr>
          </a:p>
          <a:p>
            <a:pPr marL="216000" indent="-215280">
              <a:lnSpc>
                <a:spcPct val="100000"/>
              </a:lnSpc>
            </a:pPr>
            <a:r>
              <a:rPr b="0" lang="de-DE" sz="2000" spc="-1" strike="noStrike">
                <a:latin typeface="TheSans UHH"/>
              </a:rPr>
              <a:t>3) Die zentrale Idee für die Untersuchung lautet: </a:t>
            </a:r>
            <a:endParaRPr b="0" lang="en-GB" sz="2000" spc="-1" strike="noStrike">
              <a:latin typeface="Arial"/>
            </a:endParaRPr>
          </a:p>
          <a:p>
            <a:pPr marL="171360" indent="-170280">
              <a:lnSpc>
                <a:spcPct val="100000"/>
              </a:lnSpc>
              <a:buClr>
                <a:srgbClr val="000000"/>
              </a:buClr>
              <a:buFont typeface="Wingdings" charset="2"/>
              <a:buChar char=""/>
            </a:pPr>
            <a:r>
              <a:rPr b="0" lang="de-DE" sz="2000" spc="-1" strike="noStrike">
                <a:latin typeface="TheSans UHH"/>
              </a:rPr>
              <a:t>Umso höher…..</a:t>
            </a:r>
            <a:endParaRPr b="0" lang="en-GB" sz="2000" spc="-1" strike="noStrike">
              <a:latin typeface="Arial"/>
            </a:endParaRPr>
          </a:p>
          <a:p>
            <a:pPr>
              <a:lnSpc>
                <a:spcPct val="100000"/>
              </a:lnSpc>
            </a:pPr>
            <a:r>
              <a:rPr b="0" lang="de-DE" sz="1200" spc="-1" strike="noStrike">
                <a:solidFill>
                  <a:srgbClr val="ff33cc"/>
                </a:solidFill>
                <a:latin typeface="TheSans UHH"/>
              </a:rPr>
              <a:t>Methodisch ist es eine besondere Herausforderung Belebtheit zu erfassen. </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p:txBody>
      </p:sp>
      <p:sp>
        <p:nvSpPr>
          <p:cNvPr id="6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453A79F-AC6B-42C0-BC12-F9171F0EF16A}" type="slidenum">
              <a:rPr b="0" lang="de-DE" sz="1200" spc="-1" strike="noStrike">
                <a:solidFill>
                  <a:srgbClr val="000000"/>
                </a:solidFill>
                <a:latin typeface="+mn-lt"/>
                <a:ea typeface="+mn-ea"/>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7383600" y="1355760"/>
            <a:ext cx="1097640" cy="3675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de-DE" sz="1800" spc="-1" strike="noStrike">
                <a:solidFill>
                  <a:srgbClr val="000000"/>
                </a:solidFill>
                <a:latin typeface="Libertinus Serif"/>
                <a:ea typeface="DejaVu Sans"/>
              </a:rPr>
              <a:t>Abstrakta</a:t>
            </a:r>
            <a:endParaRPr b="0" lang="en-GB" sz="1800" spc="-1" strike="noStrike">
              <a:latin typeface="Arial"/>
            </a:endParaRPr>
          </a:p>
        </p:txBody>
      </p:sp>
      <p:sp>
        <p:nvSpPr>
          <p:cNvPr id="45" name="CustomShape 2"/>
          <p:cNvSpPr/>
          <p:nvPr/>
        </p:nvSpPr>
        <p:spPr>
          <a:xfrm>
            <a:off x="898560" y="2168280"/>
            <a:ext cx="2302560" cy="703080"/>
          </a:xfrm>
          <a:prstGeom prst="rect">
            <a:avLst/>
          </a:prstGeom>
          <a:noFill/>
          <a:ln>
            <a:noFill/>
          </a:ln>
        </p:spPr>
        <p:style>
          <a:lnRef idx="0"/>
          <a:fillRef idx="0"/>
          <a:effectRef idx="0"/>
          <a:fontRef idx="minor"/>
        </p:style>
        <p:txBody>
          <a:bodyPr lIns="90000" rIns="90000" tIns="46800" bIns="46800">
            <a:spAutoFit/>
          </a:bodyPr>
          <a:p>
            <a:pPr algn="ctr">
              <a:lnSpc>
                <a:spcPct val="100000"/>
              </a:lnSpc>
            </a:pPr>
            <a:r>
              <a:rPr b="0" lang="de-DE" sz="2000" spc="-1" strike="noStrike">
                <a:solidFill>
                  <a:srgbClr val="000000"/>
                </a:solidFill>
                <a:latin typeface="Libertinus Serif"/>
                <a:ea typeface="DejaVu Sans"/>
              </a:rPr>
              <a:t>HOHE</a:t>
            </a:r>
            <a:br/>
            <a:r>
              <a:rPr b="0" lang="de-DE" sz="2000" spc="-1" strike="noStrike">
                <a:solidFill>
                  <a:srgbClr val="000000"/>
                </a:solidFill>
                <a:latin typeface="Libertinus Serif"/>
                <a:ea typeface="DejaVu Sans"/>
              </a:rPr>
              <a:t>BELEBTHEIT</a:t>
            </a:r>
            <a:endParaRPr b="0" lang="en-GB" sz="2000" spc="-1" strike="noStrike">
              <a:latin typeface="Arial"/>
            </a:endParaRPr>
          </a:p>
        </p:txBody>
      </p:sp>
      <p:sp>
        <p:nvSpPr>
          <p:cNvPr id="46" name="CustomShape 3"/>
          <p:cNvSpPr/>
          <p:nvPr/>
        </p:nvSpPr>
        <p:spPr>
          <a:xfrm flipV="1">
            <a:off x="1209600" y="2104920"/>
            <a:ext cx="7295040" cy="360"/>
          </a:xfrm>
          <a:custGeom>
            <a:avLst/>
            <a:gdLst/>
            <a:ahLst/>
            <a:rect l="l" t="t" r="r" b="b"/>
            <a:pathLst>
              <a:path w="21600" h="21600">
                <a:moveTo>
                  <a:pt x="0" y="0"/>
                </a:moveTo>
                <a:lnTo>
                  <a:pt x="21600" y="21600"/>
                </a:lnTo>
              </a:path>
            </a:pathLst>
          </a:custGeom>
          <a:noFill/>
          <a:ln cap="sq" w="15840">
            <a:solidFill>
              <a:srgbClr val="000000"/>
            </a:solidFill>
            <a:miter/>
            <a:headEnd len="med" type="triangle" w="lg"/>
            <a:tailEnd len="med" type="triangle" w="lg"/>
          </a:ln>
        </p:spPr>
        <p:style>
          <a:lnRef idx="0"/>
          <a:fillRef idx="0"/>
          <a:effectRef idx="0"/>
          <a:fontRef idx="minor"/>
        </p:style>
      </p:sp>
      <p:sp>
        <p:nvSpPr>
          <p:cNvPr id="47" name="CustomShape 4"/>
          <p:cNvSpPr/>
          <p:nvPr/>
        </p:nvSpPr>
        <p:spPr>
          <a:xfrm>
            <a:off x="6372360" y="2168280"/>
            <a:ext cx="2512080" cy="703080"/>
          </a:xfrm>
          <a:prstGeom prst="rect">
            <a:avLst/>
          </a:prstGeom>
          <a:noFill/>
          <a:ln>
            <a:noFill/>
          </a:ln>
        </p:spPr>
        <p:style>
          <a:lnRef idx="0"/>
          <a:fillRef idx="0"/>
          <a:effectRef idx="0"/>
          <a:fontRef idx="minor"/>
        </p:style>
        <p:txBody>
          <a:bodyPr lIns="90000" rIns="90000" tIns="46800" bIns="46800">
            <a:spAutoFit/>
          </a:bodyPr>
          <a:p>
            <a:pPr algn="ctr">
              <a:lnSpc>
                <a:spcPct val="100000"/>
              </a:lnSpc>
            </a:pPr>
            <a:r>
              <a:rPr b="0" lang="de-DE" sz="2000" spc="-1" strike="noStrike">
                <a:solidFill>
                  <a:srgbClr val="000000"/>
                </a:solidFill>
                <a:latin typeface="Libertinus Serif"/>
                <a:ea typeface="DejaVu Sans"/>
              </a:rPr>
              <a:t>NIEDRIGE</a:t>
            </a:r>
            <a:br/>
            <a:r>
              <a:rPr b="0" lang="de-DE" sz="2000" spc="-1" strike="noStrike">
                <a:solidFill>
                  <a:srgbClr val="000000"/>
                </a:solidFill>
                <a:latin typeface="Libertinus Serif"/>
                <a:ea typeface="DejaVu Sans"/>
              </a:rPr>
              <a:t>BELEBTHEIT</a:t>
            </a:r>
            <a:endParaRPr b="0" lang="en-GB" sz="2000" spc="-1" strike="noStrike">
              <a:latin typeface="Arial"/>
            </a:endParaRPr>
          </a:p>
        </p:txBody>
      </p:sp>
      <p:sp>
        <p:nvSpPr>
          <p:cNvPr id="48" name="CustomShape 5"/>
          <p:cNvSpPr/>
          <p:nvPr/>
        </p:nvSpPr>
        <p:spPr>
          <a:xfrm>
            <a:off x="1198800" y="1355760"/>
            <a:ext cx="1134360" cy="367560"/>
          </a:xfrm>
          <a:prstGeom prst="rect">
            <a:avLst/>
          </a:prstGeom>
          <a:noFill/>
          <a:ln>
            <a:noFill/>
          </a:ln>
        </p:spPr>
        <p:style>
          <a:lnRef idx="0"/>
          <a:fillRef idx="0"/>
          <a:effectRef idx="0"/>
          <a:fontRef idx="minor"/>
        </p:style>
        <p:txBody>
          <a:bodyPr wrap="none" lIns="90000" rIns="90000" tIns="46800" bIns="46800">
            <a:spAutoFit/>
          </a:bodyPr>
          <a:p>
            <a:pPr algn="ctr">
              <a:lnSpc>
                <a:spcPct val="100000"/>
              </a:lnSpc>
            </a:pPr>
            <a:r>
              <a:rPr b="0" lang="de-DE" sz="1800" spc="-1" strike="noStrike">
                <a:solidFill>
                  <a:srgbClr val="000000"/>
                </a:solidFill>
                <a:latin typeface="Libertinus Serif"/>
                <a:ea typeface="DejaVu Sans"/>
              </a:rPr>
              <a:t>Menschen</a:t>
            </a:r>
            <a:endParaRPr b="0" lang="en-GB" sz="1800" spc="-1" strike="noStrike">
              <a:latin typeface="Arial"/>
            </a:endParaRPr>
          </a:p>
        </p:txBody>
      </p:sp>
      <p:sp>
        <p:nvSpPr>
          <p:cNvPr id="49" name="CustomShape 6"/>
          <p:cNvSpPr/>
          <p:nvPr/>
        </p:nvSpPr>
        <p:spPr>
          <a:xfrm>
            <a:off x="2365560" y="1355760"/>
            <a:ext cx="668160" cy="3675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de-DE" sz="1800" spc="-1" strike="noStrike">
                <a:solidFill>
                  <a:srgbClr val="000000"/>
                </a:solidFill>
                <a:latin typeface="Libertinus Serif"/>
                <a:ea typeface="DejaVu Sans"/>
              </a:rPr>
              <a:t>Tiere</a:t>
            </a:r>
            <a:endParaRPr b="0" lang="en-GB" sz="1800" spc="-1" strike="noStrike">
              <a:latin typeface="Arial"/>
            </a:endParaRPr>
          </a:p>
        </p:txBody>
      </p:sp>
      <p:sp>
        <p:nvSpPr>
          <p:cNvPr id="50" name="CustomShape 7"/>
          <p:cNvSpPr/>
          <p:nvPr/>
        </p:nvSpPr>
        <p:spPr>
          <a:xfrm>
            <a:off x="4076640" y="1355760"/>
            <a:ext cx="1387440" cy="3675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de-DE" sz="1800" spc="-1" strike="noStrike">
                <a:solidFill>
                  <a:srgbClr val="000000"/>
                </a:solidFill>
                <a:latin typeface="Libertinus Serif"/>
                <a:ea typeface="DejaVu Sans"/>
              </a:rPr>
              <a:t>Gegenstände</a:t>
            </a:r>
            <a:endParaRPr b="0" lang="en-GB" sz="1800" spc="-1" strike="noStrike">
              <a:latin typeface="Arial"/>
            </a:endParaRPr>
          </a:p>
        </p:txBody>
      </p:sp>
      <p:sp>
        <p:nvSpPr>
          <p:cNvPr id="51" name="CustomShape 8"/>
          <p:cNvSpPr/>
          <p:nvPr/>
        </p:nvSpPr>
        <p:spPr>
          <a:xfrm>
            <a:off x="3022920" y="1355760"/>
            <a:ext cx="978840" cy="3675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de-DE" sz="1800" spc="-1" strike="noStrike">
                <a:solidFill>
                  <a:srgbClr val="000000"/>
                </a:solidFill>
                <a:latin typeface="Libertinus Serif"/>
                <a:ea typeface="DejaVu Sans"/>
              </a:rPr>
              <a:t>Pflanzen</a:t>
            </a:r>
            <a:endParaRPr b="0" lang="en-GB" sz="1800" spc="-1" strike="noStrike">
              <a:latin typeface="Arial"/>
            </a:endParaRPr>
          </a:p>
        </p:txBody>
      </p:sp>
      <p:sp>
        <p:nvSpPr>
          <p:cNvPr id="52" name="CustomShape 9"/>
          <p:cNvSpPr/>
          <p:nvPr/>
        </p:nvSpPr>
        <p:spPr>
          <a:xfrm>
            <a:off x="5497200" y="1355760"/>
            <a:ext cx="1132920" cy="3675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de-DE" sz="1800" spc="-1" strike="noStrike">
                <a:solidFill>
                  <a:srgbClr val="000000"/>
                </a:solidFill>
                <a:latin typeface="Libertinus Serif"/>
                <a:ea typeface="DejaVu Sans"/>
              </a:rPr>
              <a:t>Kollektiva</a:t>
            </a:r>
            <a:endParaRPr b="0" lang="en-GB" sz="1800" spc="-1" strike="noStrike">
              <a:latin typeface="Arial"/>
            </a:endParaRPr>
          </a:p>
        </p:txBody>
      </p:sp>
      <p:sp>
        <p:nvSpPr>
          <p:cNvPr id="53" name="CustomShape 10"/>
          <p:cNvSpPr/>
          <p:nvPr/>
        </p:nvSpPr>
        <p:spPr>
          <a:xfrm>
            <a:off x="6658560" y="1355760"/>
            <a:ext cx="713880" cy="3675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de-DE" sz="1800" spc="-1" strike="noStrike">
                <a:solidFill>
                  <a:srgbClr val="000000"/>
                </a:solidFill>
                <a:latin typeface="Libertinus Serif"/>
                <a:ea typeface="DejaVu Sans"/>
              </a:rPr>
              <a:t>Stoffe</a:t>
            </a:r>
            <a:endParaRPr b="0" lang="en-GB" sz="1800" spc="-1" strike="noStrike">
              <a:latin typeface="Arial"/>
            </a:endParaRPr>
          </a:p>
        </p:txBody>
      </p:sp>
      <p:sp>
        <p:nvSpPr>
          <p:cNvPr id="54" name="CustomShape 11"/>
          <p:cNvSpPr/>
          <p:nvPr/>
        </p:nvSpPr>
        <p:spPr>
          <a:xfrm>
            <a:off x="7219800" y="2871720"/>
            <a:ext cx="1997640" cy="146484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de-DE" sz="1800" spc="-1" strike="noStrike">
                <a:solidFill>
                  <a:srgbClr val="000000"/>
                </a:solidFill>
                <a:latin typeface="Libertinus Serif"/>
                <a:ea typeface="DejaVu Sans"/>
              </a:rPr>
              <a:t>menschlich</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belebt</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konturiert</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materiell</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agentiv</a:t>
            </a:r>
            <a:endParaRPr b="0" lang="en-GB" sz="1800" spc="-1" strike="noStrike">
              <a:latin typeface="Arial"/>
            </a:endParaRPr>
          </a:p>
        </p:txBody>
      </p:sp>
      <p:sp>
        <p:nvSpPr>
          <p:cNvPr id="55" name="CustomShape 12"/>
          <p:cNvSpPr/>
          <p:nvPr/>
        </p:nvSpPr>
        <p:spPr>
          <a:xfrm>
            <a:off x="3746520" y="3497040"/>
            <a:ext cx="2710440" cy="39816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de-DE" sz="2000" spc="-1" strike="noStrike" cap="all">
                <a:solidFill>
                  <a:srgbClr val="000000"/>
                </a:solidFill>
                <a:latin typeface="Libertinus Serif:c2sc&amp;frac=1"/>
                <a:ea typeface="DejaVu Sans"/>
              </a:rPr>
              <a:t>Individualität</a:t>
            </a:r>
            <a:endParaRPr b="0" lang="en-GB" sz="2000" spc="-1" strike="noStrike">
              <a:latin typeface="Arial"/>
            </a:endParaRPr>
          </a:p>
        </p:txBody>
      </p:sp>
      <p:sp>
        <p:nvSpPr>
          <p:cNvPr id="56" name="CustomShape 13"/>
          <p:cNvSpPr/>
          <p:nvPr/>
        </p:nvSpPr>
        <p:spPr>
          <a:xfrm>
            <a:off x="1480680" y="1709280"/>
            <a:ext cx="7812720" cy="306360"/>
          </a:xfrm>
          <a:prstGeom prst="rect">
            <a:avLst/>
          </a:prstGeom>
          <a:noFill/>
          <a:ln>
            <a:noFill/>
          </a:ln>
        </p:spPr>
        <p:style>
          <a:lnRef idx="0"/>
          <a:fillRef idx="0"/>
          <a:effectRef idx="0"/>
          <a:fontRef idx="minor"/>
        </p:style>
        <p:txBody>
          <a:bodyPr lIns="90000" rIns="90000" tIns="46800" bIns="46800">
            <a:spAutoFit/>
          </a:bodyPr>
          <a:p>
            <a:pPr>
              <a:lnSpc>
                <a:spcPct val="100000"/>
              </a:lnSpc>
            </a:pPr>
            <a:r>
              <a:rPr b="0" i="1" lang="de-DE" sz="1400" spc="-1" strike="noStrike">
                <a:solidFill>
                  <a:srgbClr val="000000"/>
                </a:solidFill>
                <a:latin typeface="Libertinus Serif"/>
                <a:ea typeface="DejaVu Sans"/>
              </a:rPr>
              <a:t>Prophet, König, Gorilla, Wurm, Baum, Straße, Stein, Gebirge, Herde, Mehl, Milch, Ehe, Fleiß</a:t>
            </a:r>
            <a:endParaRPr b="0" lang="en-GB" sz="1400" spc="-1" strike="noStrike">
              <a:latin typeface="Arial"/>
            </a:endParaRPr>
          </a:p>
        </p:txBody>
      </p:sp>
      <p:sp>
        <p:nvSpPr>
          <p:cNvPr id="57" name="CustomShape 14"/>
          <p:cNvSpPr/>
          <p:nvPr/>
        </p:nvSpPr>
        <p:spPr>
          <a:xfrm>
            <a:off x="3872880" y="3948840"/>
            <a:ext cx="2157840" cy="39816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de-DE" sz="2000" spc="-1" strike="noStrike" cap="all">
                <a:solidFill>
                  <a:srgbClr val="000000"/>
                </a:solidFill>
                <a:latin typeface="Libertinus Serif:c2sc&amp;frac=1"/>
                <a:ea typeface="DejaVu Sans"/>
              </a:rPr>
              <a:t>Agentivität</a:t>
            </a:r>
            <a:endParaRPr b="0" lang="en-GB" sz="2000" spc="-1" strike="noStrike">
              <a:latin typeface="Arial"/>
            </a:endParaRPr>
          </a:p>
        </p:txBody>
      </p:sp>
      <p:sp>
        <p:nvSpPr>
          <p:cNvPr id="58" name="CustomShape 15"/>
          <p:cNvSpPr/>
          <p:nvPr/>
        </p:nvSpPr>
        <p:spPr>
          <a:xfrm>
            <a:off x="1790280" y="2871720"/>
            <a:ext cx="1568880" cy="146484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de-DE" sz="1800" spc="-1" strike="noStrike">
                <a:solidFill>
                  <a:srgbClr val="000000"/>
                </a:solidFill>
                <a:latin typeface="Libertinus Serif"/>
                <a:ea typeface="DejaVu Sans"/>
              </a:rPr>
              <a:t>menschlich</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belebt</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konturiert</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materiell</a:t>
            </a:r>
            <a:endParaRPr b="0" lang="en-GB" sz="1800" spc="-1" strike="noStrike">
              <a:latin typeface="Arial"/>
            </a:endParaRPr>
          </a:p>
          <a:p>
            <a:pPr>
              <a:lnSpc>
                <a:spcPct val="100000"/>
              </a:lnSpc>
            </a:pPr>
            <a:r>
              <a:rPr b="0" lang="de-DE" sz="1800" spc="-1" strike="noStrike">
                <a:solidFill>
                  <a:srgbClr val="000000"/>
                </a:solidFill>
                <a:latin typeface="Libertinus Serif"/>
                <a:ea typeface="DejaVu Sans"/>
              </a:rPr>
              <a:t>agentiv</a:t>
            </a:r>
            <a:endParaRPr b="0" lang="en-GB" sz="1800" spc="-1" strike="noStrike">
              <a:latin typeface="Arial"/>
            </a:endParaRPr>
          </a:p>
        </p:txBody>
      </p:sp>
      <p:grpSp>
        <p:nvGrpSpPr>
          <p:cNvPr id="59" name="Group 16"/>
          <p:cNvGrpSpPr/>
          <p:nvPr/>
        </p:nvGrpSpPr>
        <p:grpSpPr>
          <a:xfrm>
            <a:off x="1267200" y="3200760"/>
            <a:ext cx="530640" cy="516240"/>
            <a:chOff x="1267200" y="3200760"/>
            <a:chExt cx="530640" cy="516240"/>
          </a:xfrm>
        </p:grpSpPr>
        <p:sp>
          <p:nvSpPr>
            <p:cNvPr id="60" name="CustomShape 17"/>
            <p:cNvSpPr/>
            <p:nvPr/>
          </p:nvSpPr>
          <p:spPr>
            <a:xfrm>
              <a:off x="1305360" y="3200760"/>
              <a:ext cx="4924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800" spc="-1" strike="noStrike">
                  <a:solidFill>
                    <a:srgbClr val="000000"/>
                  </a:solidFill>
                  <a:latin typeface="Arial"/>
                  <a:ea typeface="DejaVu Sans"/>
                </a:rPr>
                <a:t>+</a:t>
              </a:r>
              <a:endParaRPr b="0" lang="en-GB" sz="2800" spc="-1" strike="noStrike">
                <a:latin typeface="Arial"/>
              </a:endParaRPr>
            </a:p>
          </p:txBody>
        </p:sp>
        <p:sp>
          <p:nvSpPr>
            <p:cNvPr id="61" name="CustomShape 18"/>
            <p:cNvSpPr/>
            <p:nvPr/>
          </p:nvSpPr>
          <p:spPr>
            <a:xfrm>
              <a:off x="1267200" y="3259800"/>
              <a:ext cx="458280" cy="420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p:style>
        </p:sp>
      </p:grpSp>
      <p:grpSp>
        <p:nvGrpSpPr>
          <p:cNvPr id="62" name="Group 19"/>
          <p:cNvGrpSpPr/>
          <p:nvPr/>
        </p:nvGrpSpPr>
        <p:grpSpPr>
          <a:xfrm>
            <a:off x="6706080" y="3200760"/>
            <a:ext cx="578160" cy="516240"/>
            <a:chOff x="6706080" y="3200760"/>
            <a:chExt cx="578160" cy="516240"/>
          </a:xfrm>
        </p:grpSpPr>
        <p:sp>
          <p:nvSpPr>
            <p:cNvPr id="63" name="CustomShape 20"/>
            <p:cNvSpPr/>
            <p:nvPr/>
          </p:nvSpPr>
          <p:spPr>
            <a:xfrm>
              <a:off x="6791760" y="3200760"/>
              <a:ext cx="4924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800" spc="-1" strike="noStrike">
                  <a:solidFill>
                    <a:srgbClr val="000000"/>
                  </a:solidFill>
                  <a:latin typeface="Arial"/>
                  <a:ea typeface="DejaVu Sans"/>
                </a:rPr>
                <a:t>-</a:t>
              </a:r>
              <a:endParaRPr b="0" lang="en-GB" sz="2800" spc="-1" strike="noStrike">
                <a:latin typeface="Arial"/>
              </a:endParaRPr>
            </a:p>
          </p:txBody>
        </p:sp>
        <p:sp>
          <p:nvSpPr>
            <p:cNvPr id="64" name="CustomShape 21"/>
            <p:cNvSpPr/>
            <p:nvPr/>
          </p:nvSpPr>
          <p:spPr>
            <a:xfrm>
              <a:off x="6706080" y="3286080"/>
              <a:ext cx="458280" cy="4204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TotalTime>
  <Application>LibreOffice/6.4.4.2$Linux_X86_64 LibreOffice_project/40$Build-2</Application>
  <Words>159</Words>
  <Paragraphs>34</Paragraphs>
  <Company>Philosophische Fakultaet HHUD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2018-12-06T15:01:29Z</dcterms:created>
  <dc:creator>Flick</dc:creator>
  <dc:description/>
  <dc:language>en-GB</dc:language>
  <cp:lastModifiedBy/>
  <dcterms:modified xsi:type="dcterms:W3CDTF">2020-06-12T14:58:22Z</dcterms:modified>
  <cp:revision>14</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rticulateGUID">
    <vt:lpwstr>7E80491F-F026-43DD-9ECE-64711CA09438</vt:lpwstr>
  </property>
  <property fmtid="{D5CDD505-2E9C-101B-9397-08002B2CF9AE}" pid="4" name="ArticulatePath">
    <vt:lpwstr>belebtheits-skala</vt:lpwstr>
  </property>
  <property fmtid="{D5CDD505-2E9C-101B-9397-08002B2CF9AE}" pid="5" name="Company">
    <vt:lpwstr>Philosophische Fakultaet HHUD</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1</vt:i4>
  </property>
  <property fmtid="{D5CDD505-2E9C-101B-9397-08002B2CF9AE}" pid="11" name="PresentationFormat">
    <vt:lpwstr>Bildschirmpräsentation (4:3)</vt:lpwstr>
  </property>
  <property fmtid="{D5CDD505-2E9C-101B-9397-08002B2CF9AE}" pid="12" name="ScaleCrop">
    <vt:bool>0</vt:bool>
  </property>
  <property fmtid="{D5CDD505-2E9C-101B-9397-08002B2CF9AE}" pid="13" name="ShareDoc">
    <vt:bool>0</vt:bool>
  </property>
  <property fmtid="{D5CDD505-2E9C-101B-9397-08002B2CF9AE}" pid="14" name="Slides">
    <vt:i4>1</vt:i4>
  </property>
</Properties>
</file>