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9144000" cy="6858000" type="screen4x3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25" autoAdjust="0"/>
  </p:normalViewPr>
  <p:slideViewPr>
    <p:cSldViewPr>
      <p:cViewPr varScale="1">
        <p:scale>
          <a:sx n="57" d="100"/>
          <a:sy n="57" d="100"/>
        </p:scale>
        <p:origin x="65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E8A3-8EF2-4086-B88B-D1684DF6DBE9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4368-D5D1-49ED-A84A-5C82AD637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/>
              <a:t>Die Herausbildung von [</a:t>
            </a:r>
            <a:r>
              <a:rPr lang="de-DE" altLang="de-DE" dirty="0" err="1"/>
              <a:t>Definitartikel</a:t>
            </a:r>
            <a:r>
              <a:rPr lang="de-DE" altLang="de-DE" dirty="0"/>
              <a:t> + N]</a:t>
            </a:r>
          </a:p>
          <a:p>
            <a:endParaRPr lang="de-DE" altLang="de-DE" dirty="0"/>
          </a:p>
          <a:p>
            <a:r>
              <a:rPr lang="de-DE" altLang="de-DE" dirty="0"/>
              <a:t>Extension setzt voraus, dass die neue Funktion schon vorhanden ist (sagt Renata)</a:t>
            </a:r>
          </a:p>
          <a:p>
            <a:endParaRPr lang="de-DE" alt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Welches </a:t>
            </a:r>
            <a:r>
              <a:rPr lang="de-DE" altLang="de-DE" dirty="0" err="1"/>
              <a:t>Substantivtypes</a:t>
            </a:r>
            <a:r>
              <a:rPr lang="de-DE" altLang="de-DE" dirty="0"/>
              <a:t> werden mit </a:t>
            </a:r>
            <a:r>
              <a:rPr lang="de-DE" altLang="de-DE" i="1" dirty="0" err="1"/>
              <a:t>ther</a:t>
            </a:r>
            <a:r>
              <a:rPr lang="de-DE" altLang="de-DE" dirty="0"/>
              <a:t> kombiniert?</a:t>
            </a:r>
          </a:p>
          <a:p>
            <a:endParaRPr lang="de-DE" altLang="de-DE" dirty="0"/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5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4B305C70-4C9A-4ACD-BE82-29C5895D5AFC}" type="slidenum">
              <a:rPr lang="de-DE" altLang="de-DE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788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83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31838" indent="-279400" defTabSz="8683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5538" indent="-223838" defTabSz="8683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6388" indent="-223838" defTabSz="8683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27238" indent="-223838" defTabSz="8683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84438" indent="-223838" defTabSz="868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41638" indent="-223838" defTabSz="868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98838" indent="-223838" defTabSz="868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56038" indent="-223838" defTabSz="868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B5B103-89B7-40D4-B901-5A1347B10D54}" type="slidenum">
              <a:rPr lang="de-DE" altLang="de-DE" smtClean="0"/>
              <a:pPr eaLnBrk="1" hangingPunct="1"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3E-7B26-4333-B1C6-D74793259251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5D7A-B0B7-4F83-B6A1-4200AE8C4DDD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7209-1FCD-40FC-9D3C-C6F8E7410862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EBAE-2B34-4EA2-A8A9-A49AC4F83CE4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5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A431-95A4-4C9B-AF5F-86773012D2F9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3C8-4F07-4E2B-8259-48BA83B24FFF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7623-1C49-441A-8988-5BE79F0470F1}" type="datetime1">
              <a:rPr lang="de-DE" smtClean="0"/>
              <a:t>31.05.2020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4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D2B1-F7AC-488B-93C0-38DF9935184B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63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FBF7-C955-4980-ADC7-1265C25CD92A}" type="datetime1">
              <a:rPr lang="de-DE" smtClean="0"/>
              <a:t>31.05.2020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D486-344E-4C27-87DB-908BBA39A126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5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528E-C667-4B77-89EF-8BFBBACA785E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7C11-AAAA-4F3F-A144-6966D876E27C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8AD9-5DE5-49B5-91DB-5002409BA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Inhaltsplatzhalter 2"/>
          <p:cNvSpPr>
            <a:spLocks noGrp="1"/>
          </p:cNvSpPr>
          <p:nvPr>
            <p:ph idx="1"/>
          </p:nvPr>
        </p:nvSpPr>
        <p:spPr>
          <a:xfrm>
            <a:off x="468313" y="5373688"/>
            <a:ext cx="8229600" cy="1223962"/>
          </a:xfrm>
        </p:spPr>
        <p:txBody>
          <a:bodyPr>
            <a:normAutofit/>
          </a:bodyPr>
          <a:lstStyle/>
          <a:p>
            <a:endParaRPr lang="de-DE" altLang="de-DE" b="1" dirty="0">
              <a:sym typeface="Wingdings" pitchFamily="2" charset="2"/>
            </a:endParaRPr>
          </a:p>
          <a:p>
            <a:endParaRPr lang="de-DE" altLang="de-DE" b="1" dirty="0"/>
          </a:p>
          <a:p>
            <a:endParaRPr lang="de-DE" altLang="de-DE" dirty="0"/>
          </a:p>
        </p:txBody>
      </p:sp>
      <p:cxnSp>
        <p:nvCxnSpPr>
          <p:cNvPr id="57" name="Gerade Verbindung 56"/>
          <p:cNvCxnSpPr/>
          <p:nvPr/>
        </p:nvCxnSpPr>
        <p:spPr bwMode="auto">
          <a:xfrm flipV="1">
            <a:off x="6034090" y="1503363"/>
            <a:ext cx="280987" cy="15113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Rechteck 1"/>
          <p:cNvSpPr>
            <a:spLocks noChangeArrowheads="1"/>
          </p:cNvSpPr>
          <p:nvPr/>
        </p:nvSpPr>
        <p:spPr bwMode="auto">
          <a:xfrm>
            <a:off x="2846189" y="5005388"/>
            <a:ext cx="2301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Kontextexpansion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087440" y="4986338"/>
            <a:ext cx="5616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Rechteck 6"/>
          <p:cNvSpPr>
            <a:spLocks noChangeArrowheads="1"/>
          </p:cNvSpPr>
          <p:nvPr/>
        </p:nvSpPr>
        <p:spPr bwMode="auto">
          <a:xfrm>
            <a:off x="7308850" y="3356992"/>
            <a:ext cx="1862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Entrenchment</a:t>
            </a:r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eines Schemas</a:t>
            </a:r>
            <a:b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</a:b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(Schematisierung)</a:t>
            </a:r>
          </a:p>
        </p:txBody>
      </p:sp>
      <p:sp>
        <p:nvSpPr>
          <p:cNvPr id="59" name="Textfeld 58"/>
          <p:cNvSpPr txBox="1"/>
          <p:nvPr/>
        </p:nvSpPr>
        <p:spPr bwMode="auto">
          <a:xfrm>
            <a:off x="7380288" y="2708920"/>
            <a:ext cx="1655762" cy="318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72000" tIns="36000" rIns="72000" bIns="36000">
            <a:spAutoFit/>
          </a:bodyPr>
          <a:lstStyle/>
          <a:p>
            <a:pPr algn="ctr" eaLnBrk="1" hangingPunct="1">
              <a:defRPr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Def.Art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+ 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7019925" y="1198563"/>
            <a:ext cx="319088" cy="3663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grpSp>
        <p:nvGrpSpPr>
          <p:cNvPr id="29707" name="Gruppieren 66"/>
          <p:cNvGrpSpPr>
            <a:grpSpLocks/>
          </p:cNvGrpSpPr>
          <p:nvPr/>
        </p:nvGrpSpPr>
        <p:grpSpPr bwMode="auto">
          <a:xfrm>
            <a:off x="539750" y="2746374"/>
            <a:ext cx="941388" cy="577072"/>
            <a:chOff x="979488" y="3882285"/>
            <a:chExt cx="792162" cy="576096"/>
          </a:xfrm>
        </p:grpSpPr>
        <p:sp>
          <p:nvSpPr>
            <p:cNvPr id="68" name="Textfeld 67"/>
            <p:cNvSpPr txBox="1"/>
            <p:nvPr/>
          </p:nvSpPr>
          <p:spPr bwMode="auto">
            <a:xfrm>
              <a:off x="979488" y="4170722"/>
              <a:ext cx="792162" cy="2876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 eaLnBrk="1" hangingPunct="1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'dieser'</a:t>
              </a:r>
            </a:p>
          </p:txBody>
        </p:sp>
        <p:sp>
          <p:nvSpPr>
            <p:cNvPr id="75" name="Textfeld 74"/>
            <p:cNvSpPr txBox="1"/>
            <p:nvPr/>
          </p:nvSpPr>
          <p:spPr bwMode="auto">
            <a:xfrm>
              <a:off x="979488" y="3882285"/>
              <a:ext cx="792162" cy="2876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>
                <a:defRPr/>
              </a:pPr>
              <a:r>
                <a:rPr lang="de-DE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dër</a:t>
              </a:r>
              <a:endParaRPr lang="de-DE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708" name="Gruppieren 75"/>
          <p:cNvGrpSpPr>
            <a:grpSpLocks/>
          </p:cNvGrpSpPr>
          <p:nvPr/>
        </p:nvGrpSpPr>
        <p:grpSpPr bwMode="auto">
          <a:xfrm>
            <a:off x="2800350" y="2746372"/>
            <a:ext cx="941388" cy="563223"/>
            <a:chOff x="979488" y="3882300"/>
            <a:chExt cx="792162" cy="561827"/>
          </a:xfrm>
        </p:grpSpPr>
        <p:sp>
          <p:nvSpPr>
            <p:cNvPr id="77" name="Textfeld 76"/>
            <p:cNvSpPr txBox="1"/>
            <p:nvPr/>
          </p:nvSpPr>
          <p:spPr bwMode="auto">
            <a:xfrm>
              <a:off x="979488" y="4170510"/>
              <a:ext cx="792162" cy="2736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 eaLnBrk="1" hangingPunct="1">
                <a:defRPr/>
              </a:pPr>
              <a:r>
                <a:rPr lang="de-DE" sz="1310" dirty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de-DE" sz="1310" dirty="0" err="1">
                  <a:latin typeface="Arial" panose="020B0604020202020204" pitchFamily="34" charset="0"/>
                  <a:cs typeface="Arial" panose="020B0604020202020204" pitchFamily="34" charset="0"/>
                </a:rPr>
                <a:t>dieser|der</a:t>
              </a:r>
              <a:r>
                <a:rPr lang="de-DE" sz="1310" dirty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</a:p>
          </p:txBody>
        </p:sp>
        <p:sp>
          <p:nvSpPr>
            <p:cNvPr id="78" name="Textfeld 77"/>
            <p:cNvSpPr txBox="1"/>
            <p:nvPr/>
          </p:nvSpPr>
          <p:spPr bwMode="auto">
            <a:xfrm>
              <a:off x="979488" y="3882300"/>
              <a:ext cx="792162" cy="2874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>
                <a:defRPr/>
              </a:pPr>
              <a:r>
                <a:rPr lang="de-DE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dër</a:t>
              </a:r>
              <a:endParaRPr lang="de-DE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709" name="Gruppieren 79"/>
          <p:cNvGrpSpPr>
            <a:grpSpLocks/>
          </p:cNvGrpSpPr>
          <p:nvPr/>
        </p:nvGrpSpPr>
        <p:grpSpPr bwMode="auto">
          <a:xfrm>
            <a:off x="5076825" y="2746374"/>
            <a:ext cx="941388" cy="577072"/>
            <a:chOff x="979488" y="3882285"/>
            <a:chExt cx="792162" cy="576096"/>
          </a:xfrm>
        </p:grpSpPr>
        <p:sp>
          <p:nvSpPr>
            <p:cNvPr id="81" name="Textfeld 80"/>
            <p:cNvSpPr txBox="1"/>
            <p:nvPr/>
          </p:nvSpPr>
          <p:spPr bwMode="auto">
            <a:xfrm>
              <a:off x="979488" y="4170722"/>
              <a:ext cx="792162" cy="2876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 eaLnBrk="1" hangingPunct="1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'der'</a:t>
              </a:r>
            </a:p>
          </p:txBody>
        </p:sp>
        <p:sp>
          <p:nvSpPr>
            <p:cNvPr id="82" name="Textfeld 81"/>
            <p:cNvSpPr txBox="1"/>
            <p:nvPr/>
          </p:nvSpPr>
          <p:spPr bwMode="auto">
            <a:xfrm>
              <a:off x="979488" y="3882285"/>
              <a:ext cx="792162" cy="2876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lIns="72000" tIns="36000" rIns="72000" bIns="36000">
              <a:spAutoFit/>
            </a:bodyPr>
            <a:lstStyle/>
            <a:p>
              <a:pPr algn="ctr">
                <a:defRPr/>
              </a:pPr>
              <a:r>
                <a:rPr lang="de-DE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dër</a:t>
              </a:r>
              <a:endParaRPr lang="de-DE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feld 82"/>
          <p:cNvSpPr txBox="1"/>
          <p:nvPr/>
        </p:nvSpPr>
        <p:spPr bwMode="auto">
          <a:xfrm>
            <a:off x="7380288" y="3028009"/>
            <a:ext cx="1655762" cy="288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72000" tIns="36000" rIns="72000" bIns="36000">
            <a:spAutoFit/>
          </a:bodyPr>
          <a:lstStyle/>
          <a:p>
            <a:pPr algn="ctr" eaLnBrk="1" hangingPunct="1"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definiter Referent</a:t>
            </a:r>
          </a:p>
        </p:txBody>
      </p:sp>
      <p:grpSp>
        <p:nvGrpSpPr>
          <p:cNvPr id="29711" name="Gruppieren 7192"/>
          <p:cNvGrpSpPr>
            <a:grpSpLocks/>
          </p:cNvGrpSpPr>
          <p:nvPr/>
        </p:nvGrpSpPr>
        <p:grpSpPr bwMode="auto">
          <a:xfrm>
            <a:off x="6308725" y="1349376"/>
            <a:ext cx="795338" cy="3375297"/>
            <a:chOff x="6147767" y="1348605"/>
            <a:chExt cx="796070" cy="3376814"/>
          </a:xfrm>
        </p:grpSpPr>
        <p:grpSp>
          <p:nvGrpSpPr>
            <p:cNvPr id="29750" name="Gruppieren 131"/>
            <p:cNvGrpSpPr>
              <a:grpSpLocks/>
            </p:cNvGrpSpPr>
            <p:nvPr/>
          </p:nvGrpSpPr>
          <p:grpSpPr bwMode="auto">
            <a:xfrm>
              <a:off x="6147767" y="1348605"/>
              <a:ext cx="796070" cy="392562"/>
              <a:chOff x="1906588" y="1988840"/>
              <a:chExt cx="796070" cy="392562"/>
            </a:xfrm>
          </p:grpSpPr>
          <p:sp>
            <p:nvSpPr>
              <p:cNvPr id="133" name="Textfeld 132"/>
              <p:cNvSpPr txBox="1"/>
              <p:nvPr/>
            </p:nvSpPr>
            <p:spPr bwMode="auto">
              <a:xfrm>
                <a:off x="1906588" y="1988840"/>
                <a:ext cx="792892" cy="19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N-Type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4" name="Textfeld 133"/>
              <p:cNvSpPr txBox="1"/>
              <p:nvPr/>
            </p:nvSpPr>
            <p:spPr bwMode="auto">
              <a:xfrm>
                <a:off x="1909766" y="2188955"/>
                <a:ext cx="792892" cy="1924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lIns="36000" tIns="0" rIns="3600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9751" name="Gruppieren 143"/>
            <p:cNvGrpSpPr>
              <a:grpSpLocks/>
            </p:cNvGrpSpPr>
            <p:nvPr/>
          </p:nvGrpSpPr>
          <p:grpSpPr bwMode="auto">
            <a:xfrm>
              <a:off x="6147767" y="1845716"/>
              <a:ext cx="796070" cy="392562"/>
              <a:chOff x="1906588" y="1988526"/>
              <a:chExt cx="796070" cy="392562"/>
            </a:xfrm>
          </p:grpSpPr>
          <p:sp>
            <p:nvSpPr>
              <p:cNvPr id="145" name="Textfeld 144"/>
              <p:cNvSpPr txBox="1"/>
              <p:nvPr/>
            </p:nvSpPr>
            <p:spPr bwMode="auto">
              <a:xfrm>
                <a:off x="1906588" y="1988526"/>
                <a:ext cx="792892" cy="19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N-Type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46" name="Textfeld 145"/>
              <p:cNvSpPr txBox="1"/>
              <p:nvPr/>
            </p:nvSpPr>
            <p:spPr bwMode="auto">
              <a:xfrm>
                <a:off x="1909766" y="2188641"/>
                <a:ext cx="792892" cy="1924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lIns="36000" tIns="0" rIns="3600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9752" name="Gruppieren 146"/>
            <p:cNvGrpSpPr>
              <a:grpSpLocks/>
            </p:cNvGrpSpPr>
            <p:nvPr/>
          </p:nvGrpSpPr>
          <p:grpSpPr bwMode="auto">
            <a:xfrm>
              <a:off x="6147767" y="2342827"/>
              <a:ext cx="796070" cy="392562"/>
              <a:chOff x="1906588" y="1988212"/>
              <a:chExt cx="796070" cy="392562"/>
            </a:xfrm>
          </p:grpSpPr>
          <p:sp>
            <p:nvSpPr>
              <p:cNvPr id="148" name="Textfeld 147"/>
              <p:cNvSpPr txBox="1"/>
              <p:nvPr/>
            </p:nvSpPr>
            <p:spPr bwMode="auto">
              <a:xfrm>
                <a:off x="1906588" y="1988212"/>
                <a:ext cx="792892" cy="19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N-Type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49" name="Textfeld 148"/>
              <p:cNvSpPr txBox="1"/>
              <p:nvPr/>
            </p:nvSpPr>
            <p:spPr bwMode="auto">
              <a:xfrm>
                <a:off x="1909766" y="2188327"/>
                <a:ext cx="792892" cy="1924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lIns="36000" tIns="0" rIns="3600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51" name="Textfeld 150"/>
            <p:cNvSpPr txBox="1"/>
            <p:nvPr/>
          </p:nvSpPr>
          <p:spPr bwMode="auto">
            <a:xfrm>
              <a:off x="6147767" y="3338637"/>
              <a:ext cx="792892" cy="1924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Textfeld 151"/>
            <p:cNvSpPr txBox="1"/>
            <p:nvPr/>
          </p:nvSpPr>
          <p:spPr bwMode="auto">
            <a:xfrm>
              <a:off x="6150945" y="3537163"/>
              <a:ext cx="792892" cy="1924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29755" name="Gruppieren 152"/>
            <p:cNvGrpSpPr>
              <a:grpSpLocks/>
            </p:cNvGrpSpPr>
            <p:nvPr/>
          </p:nvGrpSpPr>
          <p:grpSpPr bwMode="auto">
            <a:xfrm>
              <a:off x="6147767" y="2841525"/>
              <a:ext cx="796070" cy="390973"/>
              <a:chOff x="1906588" y="1989485"/>
              <a:chExt cx="796070" cy="390973"/>
            </a:xfrm>
          </p:grpSpPr>
          <p:sp>
            <p:nvSpPr>
              <p:cNvPr id="154" name="Textfeld 153"/>
              <p:cNvSpPr txBox="1"/>
              <p:nvPr/>
            </p:nvSpPr>
            <p:spPr bwMode="auto">
              <a:xfrm>
                <a:off x="1906588" y="1989485"/>
                <a:ext cx="792892" cy="1924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N-Type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55" name="Textfeld 154"/>
              <p:cNvSpPr txBox="1"/>
              <p:nvPr/>
            </p:nvSpPr>
            <p:spPr bwMode="auto">
              <a:xfrm>
                <a:off x="1909766" y="2188012"/>
                <a:ext cx="792892" cy="1924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lIns="36000" tIns="0" rIns="3600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9756" name="Gruppieren 7188"/>
            <p:cNvGrpSpPr>
              <a:grpSpLocks/>
            </p:cNvGrpSpPr>
            <p:nvPr/>
          </p:nvGrpSpPr>
          <p:grpSpPr bwMode="auto">
            <a:xfrm>
              <a:off x="6147767" y="3835746"/>
              <a:ext cx="796070" cy="392562"/>
              <a:chOff x="6147767" y="3835746"/>
              <a:chExt cx="796070" cy="392562"/>
            </a:xfrm>
          </p:grpSpPr>
          <p:sp>
            <p:nvSpPr>
              <p:cNvPr id="157" name="Textfeld 156"/>
              <p:cNvSpPr txBox="1"/>
              <p:nvPr/>
            </p:nvSpPr>
            <p:spPr bwMode="auto">
              <a:xfrm>
                <a:off x="6147767" y="3835746"/>
                <a:ext cx="792892" cy="19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N-Type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58" name="Textfeld 157"/>
              <p:cNvSpPr txBox="1"/>
              <p:nvPr/>
            </p:nvSpPr>
            <p:spPr bwMode="auto">
              <a:xfrm>
                <a:off x="6150945" y="4035861"/>
                <a:ext cx="792892" cy="1924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lIns="36000" tIns="0" rIns="3600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de-DE" sz="125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</a:t>
                </a:r>
                <a:r>
                  <a:rPr lang="de-DE" sz="12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160" name="Textfeld 159"/>
            <p:cNvSpPr txBox="1"/>
            <p:nvPr/>
          </p:nvSpPr>
          <p:spPr bwMode="auto">
            <a:xfrm>
              <a:off x="6147767" y="4332857"/>
              <a:ext cx="792892" cy="1924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61" name="Textfeld 160"/>
            <p:cNvSpPr txBox="1"/>
            <p:nvPr/>
          </p:nvSpPr>
          <p:spPr bwMode="auto">
            <a:xfrm>
              <a:off x="6150945" y="4532973"/>
              <a:ext cx="792892" cy="1924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cxnSp>
        <p:nvCxnSpPr>
          <p:cNvPr id="162" name="Gerade Verbindung 161"/>
          <p:cNvCxnSpPr/>
          <p:nvPr/>
        </p:nvCxnSpPr>
        <p:spPr bwMode="auto">
          <a:xfrm flipV="1">
            <a:off x="6018213" y="2022476"/>
            <a:ext cx="290512" cy="10017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/>
          <p:cNvCxnSpPr/>
          <p:nvPr/>
        </p:nvCxnSpPr>
        <p:spPr bwMode="auto">
          <a:xfrm flipV="1">
            <a:off x="6018215" y="2538414"/>
            <a:ext cx="293687" cy="4921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 bwMode="auto">
          <a:xfrm>
            <a:off x="6011865" y="3035300"/>
            <a:ext cx="28733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/>
          <p:cNvCxnSpPr/>
          <p:nvPr/>
        </p:nvCxnSpPr>
        <p:spPr bwMode="auto">
          <a:xfrm>
            <a:off x="6021388" y="3036888"/>
            <a:ext cx="277812" cy="5016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 bwMode="auto">
          <a:xfrm>
            <a:off x="6011865" y="3030538"/>
            <a:ext cx="300037" cy="9969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 bwMode="auto">
          <a:xfrm>
            <a:off x="6018213" y="3035301"/>
            <a:ext cx="285750" cy="1487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8" name="Gruppieren 184"/>
          <p:cNvGrpSpPr>
            <a:grpSpLocks/>
          </p:cNvGrpSpPr>
          <p:nvPr/>
        </p:nvGrpSpPr>
        <p:grpSpPr bwMode="auto">
          <a:xfrm>
            <a:off x="4033840" y="1846267"/>
            <a:ext cx="795337" cy="392385"/>
            <a:chOff x="1906588" y="1988843"/>
            <a:chExt cx="796070" cy="392259"/>
          </a:xfrm>
        </p:grpSpPr>
        <p:sp>
          <p:nvSpPr>
            <p:cNvPr id="199" name="Textfeld 198"/>
            <p:cNvSpPr txBox="1"/>
            <p:nvPr/>
          </p:nvSpPr>
          <p:spPr bwMode="auto">
            <a:xfrm>
              <a:off x="1906588" y="1988843"/>
              <a:ext cx="792892" cy="192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0" name="Textfeld 199"/>
            <p:cNvSpPr txBox="1"/>
            <p:nvPr/>
          </p:nvSpPr>
          <p:spPr bwMode="auto">
            <a:xfrm>
              <a:off x="1909766" y="2188804"/>
              <a:ext cx="792892" cy="1922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9719" name="Gruppieren 185"/>
          <p:cNvGrpSpPr>
            <a:grpSpLocks/>
          </p:cNvGrpSpPr>
          <p:nvPr/>
        </p:nvGrpSpPr>
        <p:grpSpPr bwMode="auto">
          <a:xfrm>
            <a:off x="4033840" y="2343152"/>
            <a:ext cx="795337" cy="392382"/>
            <a:chOff x="1906588" y="1988849"/>
            <a:chExt cx="796070" cy="392256"/>
          </a:xfrm>
        </p:grpSpPr>
        <p:sp>
          <p:nvSpPr>
            <p:cNvPr id="197" name="Textfeld 196"/>
            <p:cNvSpPr txBox="1"/>
            <p:nvPr/>
          </p:nvSpPr>
          <p:spPr bwMode="auto">
            <a:xfrm>
              <a:off x="1906588" y="1988849"/>
              <a:ext cx="792892" cy="192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8" name="Textfeld 197"/>
            <p:cNvSpPr txBox="1"/>
            <p:nvPr/>
          </p:nvSpPr>
          <p:spPr bwMode="auto">
            <a:xfrm>
              <a:off x="1909766" y="2188807"/>
              <a:ext cx="792892" cy="1922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87" name="Textfeld 186"/>
          <p:cNvSpPr txBox="1"/>
          <p:nvPr/>
        </p:nvSpPr>
        <p:spPr bwMode="auto">
          <a:xfrm>
            <a:off x="4033838" y="3338513"/>
            <a:ext cx="792162" cy="192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de-DE" sz="1250" dirty="0">
                <a:latin typeface="Arial" panose="020B0604020202020204" pitchFamily="34" charset="0"/>
                <a:cs typeface="Arial" panose="020B0604020202020204" pitchFamily="34" charset="0"/>
              </a:rPr>
              <a:t>N-Type</a:t>
            </a:r>
            <a:r>
              <a:rPr lang="de-DE" sz="125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8" name="Textfeld 187"/>
          <p:cNvSpPr txBox="1"/>
          <p:nvPr/>
        </p:nvSpPr>
        <p:spPr bwMode="auto">
          <a:xfrm>
            <a:off x="4037013" y="3538538"/>
            <a:ext cx="792162" cy="192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36000" tIns="0" rIns="36000" bIns="0">
            <a:spAutoFit/>
          </a:bodyPr>
          <a:lstStyle/>
          <a:p>
            <a:pPr algn="ctr" eaLnBrk="1" hangingPunct="1">
              <a:defRPr/>
            </a:pPr>
            <a:r>
              <a:rPr lang="de-DE" sz="1250" dirty="0">
                <a:latin typeface="Arial" panose="020B0604020202020204" pitchFamily="34" charset="0"/>
                <a:cs typeface="Arial" panose="020B0604020202020204" pitchFamily="34" charset="0"/>
              </a:rPr>
              <a:t>Referent</a:t>
            </a:r>
            <a:r>
              <a:rPr lang="de-DE" sz="125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9722" name="Gruppieren 188"/>
          <p:cNvGrpSpPr>
            <a:grpSpLocks/>
          </p:cNvGrpSpPr>
          <p:nvPr/>
        </p:nvGrpSpPr>
        <p:grpSpPr bwMode="auto">
          <a:xfrm>
            <a:off x="4033840" y="2841627"/>
            <a:ext cx="795337" cy="390798"/>
            <a:chOff x="1906588" y="1988840"/>
            <a:chExt cx="796070" cy="392260"/>
          </a:xfrm>
        </p:grpSpPr>
        <p:sp>
          <p:nvSpPr>
            <p:cNvPr id="195" name="Textfeld 194"/>
            <p:cNvSpPr txBox="1"/>
            <p:nvPr/>
          </p:nvSpPr>
          <p:spPr bwMode="auto">
            <a:xfrm>
              <a:off x="1906588" y="1988840"/>
              <a:ext cx="792892" cy="193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6" name="Textfeld 195"/>
            <p:cNvSpPr txBox="1"/>
            <p:nvPr/>
          </p:nvSpPr>
          <p:spPr bwMode="auto">
            <a:xfrm>
              <a:off x="1909766" y="2188020"/>
              <a:ext cx="792892" cy="193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9723" name="Gruppieren 189"/>
          <p:cNvGrpSpPr>
            <a:grpSpLocks/>
          </p:cNvGrpSpPr>
          <p:nvPr/>
        </p:nvGrpSpPr>
        <p:grpSpPr bwMode="auto">
          <a:xfrm>
            <a:off x="4033840" y="3835401"/>
            <a:ext cx="795337" cy="392391"/>
            <a:chOff x="6147767" y="3835728"/>
            <a:chExt cx="796070" cy="392263"/>
          </a:xfrm>
        </p:grpSpPr>
        <p:sp>
          <p:nvSpPr>
            <p:cNvPr id="193" name="Textfeld 192"/>
            <p:cNvSpPr txBox="1"/>
            <p:nvPr/>
          </p:nvSpPr>
          <p:spPr bwMode="auto">
            <a:xfrm>
              <a:off x="6147767" y="3835728"/>
              <a:ext cx="792892" cy="192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4" name="Textfeld 193"/>
            <p:cNvSpPr txBox="1"/>
            <p:nvPr/>
          </p:nvSpPr>
          <p:spPr bwMode="auto">
            <a:xfrm>
              <a:off x="6150945" y="4035694"/>
              <a:ext cx="792892" cy="1922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cxnSp>
        <p:nvCxnSpPr>
          <p:cNvPr id="203" name="Gerade Verbindung 202"/>
          <p:cNvCxnSpPr/>
          <p:nvPr/>
        </p:nvCxnSpPr>
        <p:spPr bwMode="auto">
          <a:xfrm flipV="1">
            <a:off x="3743326" y="2022476"/>
            <a:ext cx="290513" cy="10017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 bwMode="auto">
          <a:xfrm flipV="1">
            <a:off x="3743325" y="2538414"/>
            <a:ext cx="293688" cy="4921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 bwMode="auto">
          <a:xfrm>
            <a:off x="3736977" y="3035300"/>
            <a:ext cx="2889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 bwMode="auto">
          <a:xfrm>
            <a:off x="3746500" y="3036888"/>
            <a:ext cx="279400" cy="5016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/>
          <p:cNvCxnSpPr/>
          <p:nvPr/>
        </p:nvCxnSpPr>
        <p:spPr bwMode="auto">
          <a:xfrm>
            <a:off x="3736975" y="3030538"/>
            <a:ext cx="300038" cy="9969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29" name="Gruppieren 212"/>
          <p:cNvGrpSpPr>
            <a:grpSpLocks/>
          </p:cNvGrpSpPr>
          <p:nvPr/>
        </p:nvGrpSpPr>
        <p:grpSpPr bwMode="auto">
          <a:xfrm>
            <a:off x="1776415" y="2339977"/>
            <a:ext cx="795337" cy="392382"/>
            <a:chOff x="1906588" y="1988849"/>
            <a:chExt cx="796070" cy="392256"/>
          </a:xfrm>
        </p:grpSpPr>
        <p:sp>
          <p:nvSpPr>
            <p:cNvPr id="224" name="Textfeld 223"/>
            <p:cNvSpPr txBox="1"/>
            <p:nvPr/>
          </p:nvSpPr>
          <p:spPr bwMode="auto">
            <a:xfrm>
              <a:off x="1906588" y="1988849"/>
              <a:ext cx="792892" cy="192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" name="Textfeld 224"/>
            <p:cNvSpPr txBox="1"/>
            <p:nvPr/>
          </p:nvSpPr>
          <p:spPr bwMode="auto">
            <a:xfrm>
              <a:off x="1909766" y="2188807"/>
              <a:ext cx="792892" cy="1922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14" name="Textfeld 213"/>
          <p:cNvSpPr txBox="1"/>
          <p:nvPr/>
        </p:nvSpPr>
        <p:spPr bwMode="auto">
          <a:xfrm>
            <a:off x="1776413" y="3335338"/>
            <a:ext cx="792162" cy="192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de-DE" sz="1250" dirty="0">
                <a:latin typeface="Arial" panose="020B0604020202020204" pitchFamily="34" charset="0"/>
                <a:cs typeface="Arial" panose="020B0604020202020204" pitchFamily="34" charset="0"/>
              </a:rPr>
              <a:t>N-Type</a:t>
            </a:r>
            <a:r>
              <a:rPr lang="de-DE" sz="125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5" name="Textfeld 214"/>
          <p:cNvSpPr txBox="1"/>
          <p:nvPr/>
        </p:nvSpPr>
        <p:spPr bwMode="auto">
          <a:xfrm>
            <a:off x="1779588" y="3535364"/>
            <a:ext cx="792162" cy="192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36000" tIns="0" rIns="36000" bIns="0">
            <a:spAutoFit/>
          </a:bodyPr>
          <a:lstStyle/>
          <a:p>
            <a:pPr algn="ctr" eaLnBrk="1" hangingPunct="1">
              <a:defRPr/>
            </a:pPr>
            <a:r>
              <a:rPr lang="de-DE" sz="1250" dirty="0">
                <a:latin typeface="Arial" panose="020B0604020202020204" pitchFamily="34" charset="0"/>
                <a:cs typeface="Arial" panose="020B0604020202020204" pitchFamily="34" charset="0"/>
              </a:rPr>
              <a:t>Referent</a:t>
            </a:r>
            <a:r>
              <a:rPr lang="de-DE" sz="125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9732" name="Gruppieren 215"/>
          <p:cNvGrpSpPr>
            <a:grpSpLocks/>
          </p:cNvGrpSpPr>
          <p:nvPr/>
        </p:nvGrpSpPr>
        <p:grpSpPr bwMode="auto">
          <a:xfrm>
            <a:off x="1776415" y="2838452"/>
            <a:ext cx="795337" cy="392382"/>
            <a:chOff x="1906588" y="1988849"/>
            <a:chExt cx="796070" cy="392256"/>
          </a:xfrm>
        </p:grpSpPr>
        <p:sp>
          <p:nvSpPr>
            <p:cNvPr id="222" name="Textfeld 221"/>
            <p:cNvSpPr txBox="1"/>
            <p:nvPr/>
          </p:nvSpPr>
          <p:spPr bwMode="auto">
            <a:xfrm>
              <a:off x="1906588" y="1988849"/>
              <a:ext cx="792892" cy="192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N-Type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3" name="Textfeld 222"/>
            <p:cNvSpPr txBox="1"/>
            <p:nvPr/>
          </p:nvSpPr>
          <p:spPr bwMode="auto">
            <a:xfrm>
              <a:off x="1909766" y="2188807"/>
              <a:ext cx="792892" cy="1922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lIns="36000" tIns="0" rIns="36000" bIns="0">
              <a:spAutoFit/>
            </a:bodyPr>
            <a:lstStyle/>
            <a:p>
              <a:pPr algn="ctr" eaLnBrk="1" hangingPunct="1">
                <a:defRPr/>
              </a:pPr>
              <a:r>
                <a:rPr lang="de-DE" sz="1250" dirty="0">
                  <a:latin typeface="Arial" panose="020B0604020202020204" pitchFamily="34" charset="0"/>
                  <a:cs typeface="Arial" panose="020B0604020202020204" pitchFamily="34" charset="0"/>
                </a:rPr>
                <a:t>Referent</a:t>
              </a:r>
              <a:r>
                <a:rPr lang="de-DE" sz="12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231" name="Gerade Verbindung 230"/>
          <p:cNvCxnSpPr/>
          <p:nvPr/>
        </p:nvCxnSpPr>
        <p:spPr bwMode="auto">
          <a:xfrm flipV="1">
            <a:off x="1485900" y="2535240"/>
            <a:ext cx="293688" cy="4921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231"/>
          <p:cNvCxnSpPr/>
          <p:nvPr/>
        </p:nvCxnSpPr>
        <p:spPr bwMode="auto">
          <a:xfrm>
            <a:off x="1479552" y="3032124"/>
            <a:ext cx="2889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232"/>
          <p:cNvCxnSpPr/>
          <p:nvPr/>
        </p:nvCxnSpPr>
        <p:spPr bwMode="auto">
          <a:xfrm>
            <a:off x="1489075" y="3033713"/>
            <a:ext cx="279400" cy="5016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leichschenkliges Dreieck 5"/>
          <p:cNvSpPr/>
          <p:nvPr/>
        </p:nvSpPr>
        <p:spPr>
          <a:xfrm rot="5400000">
            <a:off x="2531271" y="2961483"/>
            <a:ext cx="339724" cy="15398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leichschenkliges Dreieck 83"/>
          <p:cNvSpPr/>
          <p:nvPr/>
        </p:nvSpPr>
        <p:spPr>
          <a:xfrm rot="5400000">
            <a:off x="4788696" y="2956720"/>
            <a:ext cx="339724" cy="15398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0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6011863" y="3141083"/>
            <a:ext cx="2592387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DET + N      </a:t>
            </a:r>
          </a:p>
        </p:txBody>
      </p:sp>
      <p:grpSp>
        <p:nvGrpSpPr>
          <p:cNvPr id="23562" name="Gruppieren 56"/>
          <p:cNvGrpSpPr>
            <a:grpSpLocks/>
          </p:cNvGrpSpPr>
          <p:nvPr/>
        </p:nvGrpSpPr>
        <p:grpSpPr bwMode="auto">
          <a:xfrm>
            <a:off x="1554163" y="692696"/>
            <a:ext cx="3948112" cy="949870"/>
            <a:chOff x="824683" y="3574773"/>
            <a:chExt cx="3948207" cy="949350"/>
          </a:xfrm>
        </p:grpSpPr>
        <p:sp>
          <p:nvSpPr>
            <p:cNvPr id="58" name="Textfeld 57"/>
            <p:cNvSpPr txBox="1"/>
            <p:nvPr/>
          </p:nvSpPr>
          <p:spPr>
            <a:xfrm>
              <a:off x="2180441" y="3866272"/>
              <a:ext cx="2592449" cy="369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e-DE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dër</a:t>
              </a:r>
              <a:r>
                <a:rPr lang="de-DE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+ N      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824683" y="3574773"/>
              <a:ext cx="792181" cy="2879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27858" y="3907119"/>
              <a:ext cx="792181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831033" y="4236133"/>
              <a:ext cx="790594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cxnSp>
          <p:nvCxnSpPr>
            <p:cNvPr id="62" name="Gerade Verbindung 61"/>
            <p:cNvCxnSpPr>
              <a:stCxn id="59" idx="3"/>
              <a:endCxn id="58" idx="1"/>
            </p:cNvCxnSpPr>
            <p:nvPr/>
          </p:nvCxnSpPr>
          <p:spPr>
            <a:xfrm>
              <a:off x="1616864" y="3718767"/>
              <a:ext cx="563577" cy="3323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1621627" y="4051908"/>
              <a:ext cx="5858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stCxn id="61" idx="3"/>
              <a:endCxn id="58" idx="1"/>
            </p:cNvCxnSpPr>
            <p:nvPr/>
          </p:nvCxnSpPr>
          <p:spPr>
            <a:xfrm flipV="1">
              <a:off x="1621627" y="4051115"/>
              <a:ext cx="558813" cy="329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65"/>
          <p:cNvCxnSpPr>
            <a:stCxn id="58" idx="3"/>
            <a:endCxn id="9" idx="1"/>
          </p:cNvCxnSpPr>
          <p:nvPr/>
        </p:nvCxnSpPr>
        <p:spPr>
          <a:xfrm>
            <a:off x="5502275" y="1169299"/>
            <a:ext cx="509588" cy="2155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>
            <a:spLocks noChangeArrowheads="1"/>
          </p:cNvSpPr>
          <p:nvPr/>
        </p:nvSpPr>
        <p:spPr bwMode="auto">
          <a:xfrm>
            <a:off x="6084168" y="3617712"/>
            <a:ext cx="27003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Determiniererschema</a:t>
            </a:r>
            <a:endParaRPr lang="de-DE" alt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uppieren 56"/>
          <p:cNvGrpSpPr>
            <a:grpSpLocks/>
          </p:cNvGrpSpPr>
          <p:nvPr/>
        </p:nvGrpSpPr>
        <p:grpSpPr bwMode="auto">
          <a:xfrm>
            <a:off x="1559992" y="1772816"/>
            <a:ext cx="3948112" cy="949870"/>
            <a:chOff x="824683" y="3574773"/>
            <a:chExt cx="3948207" cy="949350"/>
          </a:xfrm>
        </p:grpSpPr>
        <p:sp>
          <p:nvSpPr>
            <p:cNvPr id="57" name="Textfeld 56"/>
            <p:cNvSpPr txBox="1"/>
            <p:nvPr/>
          </p:nvSpPr>
          <p:spPr>
            <a:xfrm>
              <a:off x="2180441" y="3866272"/>
              <a:ext cx="2592449" cy="369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Possessivum</a:t>
              </a:r>
              <a:r>
                <a:rPr lang="de-DE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+ N      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24683" y="3574773"/>
              <a:ext cx="792181" cy="2879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27858" y="3907119"/>
              <a:ext cx="792181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31033" y="4236133"/>
              <a:ext cx="790594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cxnSp>
          <p:nvCxnSpPr>
            <p:cNvPr id="70" name="Gerade Verbindung 69"/>
            <p:cNvCxnSpPr>
              <a:stCxn id="65" idx="3"/>
              <a:endCxn id="57" idx="1"/>
            </p:cNvCxnSpPr>
            <p:nvPr/>
          </p:nvCxnSpPr>
          <p:spPr>
            <a:xfrm>
              <a:off x="1616864" y="3718767"/>
              <a:ext cx="563577" cy="3323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621627" y="4051908"/>
              <a:ext cx="5858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69" idx="3"/>
              <a:endCxn id="57" idx="1"/>
            </p:cNvCxnSpPr>
            <p:nvPr/>
          </p:nvCxnSpPr>
          <p:spPr>
            <a:xfrm flipV="1">
              <a:off x="1621627" y="4051115"/>
              <a:ext cx="558813" cy="329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56"/>
          <p:cNvGrpSpPr>
            <a:grpSpLocks/>
          </p:cNvGrpSpPr>
          <p:nvPr/>
        </p:nvGrpSpPr>
        <p:grpSpPr bwMode="auto">
          <a:xfrm>
            <a:off x="1563167" y="2852936"/>
            <a:ext cx="3948112" cy="949870"/>
            <a:chOff x="824683" y="3574773"/>
            <a:chExt cx="3948207" cy="949350"/>
          </a:xfrm>
        </p:grpSpPr>
        <p:sp>
          <p:nvSpPr>
            <p:cNvPr id="76" name="Textfeld 75"/>
            <p:cNvSpPr txBox="1"/>
            <p:nvPr/>
          </p:nvSpPr>
          <p:spPr>
            <a:xfrm>
              <a:off x="2180441" y="3866272"/>
              <a:ext cx="2592449" cy="369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e-DE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sëlb</a:t>
              </a:r>
              <a:r>
                <a:rPr lang="de-DE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+ N      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4683" y="3574773"/>
              <a:ext cx="792181" cy="2879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27858" y="3907119"/>
              <a:ext cx="792181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31033" y="4236133"/>
              <a:ext cx="790594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cxnSp>
          <p:nvCxnSpPr>
            <p:cNvPr id="82" name="Gerade Verbindung 81"/>
            <p:cNvCxnSpPr>
              <a:stCxn id="78" idx="3"/>
              <a:endCxn id="76" idx="1"/>
            </p:cNvCxnSpPr>
            <p:nvPr/>
          </p:nvCxnSpPr>
          <p:spPr>
            <a:xfrm>
              <a:off x="1616864" y="3718767"/>
              <a:ext cx="563577" cy="3323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1621627" y="4051908"/>
              <a:ext cx="5858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>
              <a:stCxn id="80" idx="3"/>
              <a:endCxn id="76" idx="1"/>
            </p:cNvCxnSpPr>
            <p:nvPr/>
          </p:nvCxnSpPr>
          <p:spPr>
            <a:xfrm flipV="1">
              <a:off x="1621627" y="4051115"/>
              <a:ext cx="558813" cy="329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56"/>
          <p:cNvGrpSpPr>
            <a:grpSpLocks/>
          </p:cNvGrpSpPr>
          <p:nvPr/>
        </p:nvGrpSpPr>
        <p:grpSpPr bwMode="auto">
          <a:xfrm>
            <a:off x="1572250" y="3956266"/>
            <a:ext cx="3948112" cy="949870"/>
            <a:chOff x="824683" y="3574773"/>
            <a:chExt cx="3948207" cy="949350"/>
          </a:xfrm>
        </p:grpSpPr>
        <p:sp>
          <p:nvSpPr>
            <p:cNvPr id="86" name="Textfeld 85"/>
            <p:cNvSpPr txBox="1"/>
            <p:nvPr/>
          </p:nvSpPr>
          <p:spPr>
            <a:xfrm>
              <a:off x="2180441" y="3866272"/>
              <a:ext cx="2592449" cy="369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e-DE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dëser</a:t>
              </a:r>
              <a:r>
                <a:rPr lang="de-DE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+ N      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824683" y="3574773"/>
              <a:ext cx="792181" cy="2879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827858" y="3907119"/>
              <a:ext cx="792181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831033" y="4236133"/>
              <a:ext cx="790594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cxnSp>
          <p:nvCxnSpPr>
            <p:cNvPr id="90" name="Gerade Verbindung 89"/>
            <p:cNvCxnSpPr>
              <a:stCxn id="87" idx="3"/>
              <a:endCxn id="86" idx="1"/>
            </p:cNvCxnSpPr>
            <p:nvPr/>
          </p:nvCxnSpPr>
          <p:spPr>
            <a:xfrm>
              <a:off x="1616864" y="3718767"/>
              <a:ext cx="563577" cy="3323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1621627" y="4051908"/>
              <a:ext cx="5858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>
              <a:stCxn id="89" idx="3"/>
              <a:endCxn id="86" idx="1"/>
            </p:cNvCxnSpPr>
            <p:nvPr/>
          </p:nvCxnSpPr>
          <p:spPr>
            <a:xfrm flipV="1">
              <a:off x="1621627" y="4051115"/>
              <a:ext cx="558813" cy="329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56"/>
          <p:cNvGrpSpPr>
            <a:grpSpLocks/>
          </p:cNvGrpSpPr>
          <p:nvPr/>
        </p:nvGrpSpPr>
        <p:grpSpPr bwMode="auto">
          <a:xfrm>
            <a:off x="1574748" y="5058536"/>
            <a:ext cx="3948112" cy="949870"/>
            <a:chOff x="824683" y="3574773"/>
            <a:chExt cx="3948207" cy="949350"/>
          </a:xfrm>
        </p:grpSpPr>
        <p:sp>
          <p:nvSpPr>
            <p:cNvPr id="94" name="Textfeld 93"/>
            <p:cNvSpPr txBox="1"/>
            <p:nvPr/>
          </p:nvSpPr>
          <p:spPr>
            <a:xfrm>
              <a:off x="2180441" y="3866272"/>
              <a:ext cx="2592449" cy="369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Genitivattribut</a:t>
              </a:r>
              <a:r>
                <a:rPr lang="de-DE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</a:rPr>
                <a:t>+ N      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824683" y="3574773"/>
              <a:ext cx="792181" cy="2879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827858" y="3907119"/>
              <a:ext cx="792181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31033" y="4236133"/>
              <a:ext cx="790594" cy="2879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cxnSp>
          <p:nvCxnSpPr>
            <p:cNvPr id="98" name="Gerade Verbindung 97"/>
            <p:cNvCxnSpPr>
              <a:stCxn id="95" idx="3"/>
              <a:endCxn id="94" idx="1"/>
            </p:cNvCxnSpPr>
            <p:nvPr/>
          </p:nvCxnSpPr>
          <p:spPr>
            <a:xfrm>
              <a:off x="1616864" y="3718767"/>
              <a:ext cx="563577" cy="3323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1621627" y="4051908"/>
              <a:ext cx="5858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97" idx="3"/>
              <a:endCxn id="94" idx="1"/>
            </p:cNvCxnSpPr>
            <p:nvPr/>
          </p:nvCxnSpPr>
          <p:spPr>
            <a:xfrm flipV="1">
              <a:off x="1621627" y="4051115"/>
              <a:ext cx="558813" cy="329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Gerade Verbindung 109"/>
          <p:cNvCxnSpPr>
            <a:stCxn id="57" idx="3"/>
            <a:endCxn id="9" idx="1"/>
          </p:cNvCxnSpPr>
          <p:nvPr/>
        </p:nvCxnSpPr>
        <p:spPr>
          <a:xfrm>
            <a:off x="5508104" y="2249419"/>
            <a:ext cx="503759" cy="10758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76" idx="3"/>
            <a:endCxn id="9" idx="1"/>
          </p:cNvCxnSpPr>
          <p:nvPr/>
        </p:nvCxnSpPr>
        <p:spPr>
          <a:xfrm flipV="1">
            <a:off x="5511279" y="3325233"/>
            <a:ext cx="500584" cy="43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86" idx="3"/>
            <a:endCxn id="9" idx="1"/>
          </p:cNvCxnSpPr>
          <p:nvPr/>
        </p:nvCxnSpPr>
        <p:spPr>
          <a:xfrm flipV="1">
            <a:off x="5520362" y="3325233"/>
            <a:ext cx="491501" cy="11076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94" idx="3"/>
            <a:endCxn id="9" idx="1"/>
          </p:cNvCxnSpPr>
          <p:nvPr/>
        </p:nvCxnSpPr>
        <p:spPr>
          <a:xfrm flipV="1">
            <a:off x="5522860" y="3325233"/>
            <a:ext cx="489003" cy="2209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80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70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Flick</dc:creator>
  <cp:lastModifiedBy>Flick, Johanna</cp:lastModifiedBy>
  <cp:revision>20</cp:revision>
  <dcterms:created xsi:type="dcterms:W3CDTF">2016-08-10T08:14:37Z</dcterms:created>
  <dcterms:modified xsi:type="dcterms:W3CDTF">2020-05-31T18:12:26Z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A018ED36-C913-4816-A320-E6A9566E2270</vt:lpwstr>
  </property>
  <property fmtid="{D5CDD505-2E9C-101B-9397-08002B2CF9AE}" pid="3" name="ArticulatePath">
    <vt:lpwstr>Abb._8.3_Expansion</vt:lpwstr>
  </property>
</Properties>
</file>