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0" autoAdjust="0"/>
    <p:restoredTop sz="94660"/>
  </p:normalViewPr>
  <p:slideViewPr>
    <p:cSldViewPr>
      <p:cViewPr>
        <p:scale>
          <a:sx n="150" d="100"/>
          <a:sy n="150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9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0774-CF2F-4DD5-BEE1-CFF5D90E55B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92F0-3ED5-493F-B46D-8FDB239A0D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757"/>
              </p:ext>
            </p:extLst>
          </p:nvPr>
        </p:nvGraphicFramePr>
        <p:xfrm>
          <a:off x="683568" y="116632"/>
          <a:ext cx="79833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080120"/>
                <a:gridCol w="1440160"/>
                <a:gridCol w="1368152"/>
                <a:gridCol w="1286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A) </a:t>
                      </a:r>
                      <a:r>
                        <a:rPr lang="de-DE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Elicitation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B) Revision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C) Classification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D) </a:t>
                      </a:r>
                      <a:r>
                        <a:rPr lang="de-DE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Selection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E) Expansion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Flussdiagramm: Dokument 16"/>
          <p:cNvSpPr/>
          <p:nvPr/>
        </p:nvSpPr>
        <p:spPr>
          <a:xfrm>
            <a:off x="683568" y="2366911"/>
            <a:ext cx="5256584" cy="7875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Flussdiagramm: Dokument 16"/>
          <p:cNvSpPr/>
          <p:nvPr/>
        </p:nvSpPr>
        <p:spPr>
          <a:xfrm>
            <a:off x="683568" y="1524137"/>
            <a:ext cx="5256584" cy="7875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629067" y="663826"/>
            <a:ext cx="770361" cy="25566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MANUAL INSPECTION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lussdiagramm: Dokument 5"/>
          <p:cNvSpPr/>
          <p:nvPr/>
        </p:nvSpPr>
        <p:spPr>
          <a:xfrm>
            <a:off x="2076752" y="663826"/>
            <a:ext cx="1223515" cy="53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</a:rPr>
              <a:t>OED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063040" y="1554429"/>
            <a:ext cx="1237226" cy="1544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</a:rPr>
              <a:t>COCA (via </a:t>
            </a:r>
            <a:r>
              <a:rPr lang="de-DE" sz="1000" dirty="0" err="1" smtClean="0">
                <a:solidFill>
                  <a:schemeClr val="accent3">
                    <a:lumMod val="50000"/>
                  </a:schemeClr>
                </a:solidFill>
              </a:rPr>
              <a:t>Coquery</a:t>
            </a:r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140301" y="2492896"/>
            <a:ext cx="1062280" cy="422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</a:rPr>
              <a:t>X</a:t>
            </a:r>
            <a:r>
              <a:rPr lang="de-DE" sz="800" dirty="0" smtClean="0">
                <a:solidFill>
                  <a:schemeClr val="tx1"/>
                </a:solidFill>
              </a:rPr>
              <a:t>-ment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hapaxes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</a:t>
            </a:r>
            <a:r>
              <a:rPr lang="de-DE" sz="800" dirty="0" err="1" smtClean="0">
                <a:solidFill>
                  <a:schemeClr val="tx1"/>
                </a:solidFill>
              </a:rPr>
              <a:t>low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frequency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143659" y="1844823"/>
            <a:ext cx="1062280" cy="43660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 smtClean="0">
                <a:solidFill>
                  <a:schemeClr val="tx1"/>
                </a:solidFill>
              </a:rPr>
              <a:t>V-ment 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hapaxes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</a:t>
            </a:r>
            <a:r>
              <a:rPr lang="de-DE" sz="800" dirty="0" err="1" smtClean="0">
                <a:solidFill>
                  <a:schemeClr val="tx1"/>
                </a:solidFill>
              </a:rPr>
              <a:t>low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frequency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157369" y="938775"/>
            <a:ext cx="1062281" cy="1990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 smtClean="0">
                <a:solidFill>
                  <a:schemeClr val="tx1"/>
                </a:solidFill>
              </a:rPr>
              <a:t>Neologisms 1900-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746640" y="1554429"/>
            <a:ext cx="1223515" cy="72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accent3">
                    <a:lumMod val="50000"/>
                  </a:schemeClr>
                </a:solidFill>
              </a:rPr>
              <a:t>VerbNet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27257" y="1844824"/>
            <a:ext cx="1062280" cy="31038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 smtClean="0">
                <a:solidFill>
                  <a:schemeClr val="tx1"/>
                </a:solidFill>
              </a:rPr>
              <a:t>6087 </a:t>
            </a:r>
            <a:r>
              <a:rPr lang="de-DE" sz="800" dirty="0" err="1" smtClean="0">
                <a:solidFill>
                  <a:schemeClr val="tx1"/>
                </a:solidFill>
              </a:rPr>
              <a:t>verbs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772186" y="663827"/>
            <a:ext cx="987458" cy="918628"/>
          </a:xfrm>
          <a:custGeom>
            <a:avLst/>
            <a:gdLst>
              <a:gd name="connsiteX0" fmla="*/ 0 w 1567913"/>
              <a:gd name="connsiteY0" fmla="*/ 0 h 6030169"/>
              <a:gd name="connsiteX1" fmla="*/ 1567913 w 1567913"/>
              <a:gd name="connsiteY1" fmla="*/ 0 h 6030169"/>
              <a:gd name="connsiteX2" fmla="*/ 1567913 w 1567913"/>
              <a:gd name="connsiteY2" fmla="*/ 6030169 h 6030169"/>
              <a:gd name="connsiteX3" fmla="*/ 0 w 1567913"/>
              <a:gd name="connsiteY3" fmla="*/ 6030169 h 6030169"/>
              <a:gd name="connsiteX4" fmla="*/ 0 w 1567913"/>
              <a:gd name="connsiteY4" fmla="*/ 0 h 6030169"/>
              <a:gd name="connsiteX0" fmla="*/ 0 w 1591977"/>
              <a:gd name="connsiteY0" fmla="*/ 0 h 6030169"/>
              <a:gd name="connsiteX1" fmla="*/ 1567913 w 1591977"/>
              <a:gd name="connsiteY1" fmla="*/ 0 h 6030169"/>
              <a:gd name="connsiteX2" fmla="*/ 1591977 w 1591977"/>
              <a:gd name="connsiteY2" fmla="*/ 1690780 h 6030169"/>
              <a:gd name="connsiteX3" fmla="*/ 0 w 1591977"/>
              <a:gd name="connsiteY3" fmla="*/ 6030169 h 6030169"/>
              <a:gd name="connsiteX4" fmla="*/ 0 w 1591977"/>
              <a:gd name="connsiteY4" fmla="*/ 0 h 6030169"/>
              <a:gd name="connsiteX0" fmla="*/ 0 w 1580070"/>
              <a:gd name="connsiteY0" fmla="*/ 0 h 6030169"/>
              <a:gd name="connsiteX1" fmla="*/ 1567913 w 1580070"/>
              <a:gd name="connsiteY1" fmla="*/ 0 h 6030169"/>
              <a:gd name="connsiteX2" fmla="*/ 1580070 w 1580070"/>
              <a:gd name="connsiteY2" fmla="*/ 1690780 h 6030169"/>
              <a:gd name="connsiteX3" fmla="*/ 0 w 1580070"/>
              <a:gd name="connsiteY3" fmla="*/ 6030169 h 6030169"/>
              <a:gd name="connsiteX4" fmla="*/ 0 w 1580070"/>
              <a:gd name="connsiteY4" fmla="*/ 0 h 6030169"/>
              <a:gd name="connsiteX0" fmla="*/ 0 w 1569112"/>
              <a:gd name="connsiteY0" fmla="*/ 0 h 6030169"/>
              <a:gd name="connsiteX1" fmla="*/ 1567913 w 1569112"/>
              <a:gd name="connsiteY1" fmla="*/ 0 h 6030169"/>
              <a:gd name="connsiteX2" fmla="*/ 1568164 w 1569112"/>
              <a:gd name="connsiteY2" fmla="*/ 1690780 h 6030169"/>
              <a:gd name="connsiteX3" fmla="*/ 0 w 1569112"/>
              <a:gd name="connsiteY3" fmla="*/ 6030169 h 6030169"/>
              <a:gd name="connsiteX4" fmla="*/ 0 w 1569112"/>
              <a:gd name="connsiteY4" fmla="*/ 0 h 6030169"/>
              <a:gd name="connsiteX0" fmla="*/ 0 w 1569112"/>
              <a:gd name="connsiteY0" fmla="*/ 0 h 2136349"/>
              <a:gd name="connsiteX1" fmla="*/ 1567913 w 1569112"/>
              <a:gd name="connsiteY1" fmla="*/ 0 h 2136349"/>
              <a:gd name="connsiteX2" fmla="*/ 1568164 w 1569112"/>
              <a:gd name="connsiteY2" fmla="*/ 1690780 h 2136349"/>
              <a:gd name="connsiteX3" fmla="*/ 0 w 1569112"/>
              <a:gd name="connsiteY3" fmla="*/ 2136349 h 2136349"/>
              <a:gd name="connsiteX4" fmla="*/ 0 w 1569112"/>
              <a:gd name="connsiteY4" fmla="*/ 0 h 213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112" h="2136349">
                <a:moveTo>
                  <a:pt x="0" y="0"/>
                </a:moveTo>
                <a:lnTo>
                  <a:pt x="1567913" y="0"/>
                </a:lnTo>
                <a:cubicBezTo>
                  <a:pt x="1571965" y="563593"/>
                  <a:pt x="1564112" y="1127187"/>
                  <a:pt x="1568164" y="1690780"/>
                </a:cubicBezTo>
                <a:lnTo>
                  <a:pt x="0" y="21363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VerbNet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858789" y="938787"/>
            <a:ext cx="847183" cy="31038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 smtClean="0">
                <a:solidFill>
                  <a:schemeClr val="tx1"/>
                </a:solidFill>
              </a:rPr>
              <a:t>a) </a:t>
            </a:r>
            <a:r>
              <a:rPr lang="de-DE" sz="800" dirty="0" err="1" smtClean="0">
                <a:solidFill>
                  <a:schemeClr val="tx1"/>
                </a:solidFill>
              </a:rPr>
              <a:t>direct</a:t>
            </a:r>
            <a:endParaRPr lang="de-DE" sz="800" dirty="0" smtClean="0">
              <a:solidFill>
                <a:schemeClr val="tx1"/>
              </a:solidFill>
            </a:endParaRPr>
          </a:p>
          <a:p>
            <a:r>
              <a:rPr lang="de-DE" sz="800" dirty="0" smtClean="0">
                <a:solidFill>
                  <a:schemeClr val="tx1"/>
                </a:solidFill>
              </a:rPr>
              <a:t>b) via </a:t>
            </a:r>
            <a:r>
              <a:rPr lang="de-DE" sz="800" dirty="0" err="1" smtClean="0">
                <a:solidFill>
                  <a:schemeClr val="tx1"/>
                </a:solidFill>
              </a:rPr>
              <a:t>synonyms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hteck 25"/>
          <p:cNvSpPr/>
          <p:nvPr/>
        </p:nvSpPr>
        <p:spPr>
          <a:xfrm rot="10800000">
            <a:off x="4772185" y="2321770"/>
            <a:ext cx="987458" cy="898699"/>
          </a:xfrm>
          <a:custGeom>
            <a:avLst/>
            <a:gdLst>
              <a:gd name="connsiteX0" fmla="*/ 0 w 1567913"/>
              <a:gd name="connsiteY0" fmla="*/ 0 h 6030169"/>
              <a:gd name="connsiteX1" fmla="*/ 1567913 w 1567913"/>
              <a:gd name="connsiteY1" fmla="*/ 0 h 6030169"/>
              <a:gd name="connsiteX2" fmla="*/ 1567913 w 1567913"/>
              <a:gd name="connsiteY2" fmla="*/ 6030169 h 6030169"/>
              <a:gd name="connsiteX3" fmla="*/ 0 w 1567913"/>
              <a:gd name="connsiteY3" fmla="*/ 6030169 h 6030169"/>
              <a:gd name="connsiteX4" fmla="*/ 0 w 1567913"/>
              <a:gd name="connsiteY4" fmla="*/ 0 h 6030169"/>
              <a:gd name="connsiteX0" fmla="*/ 0 w 1591977"/>
              <a:gd name="connsiteY0" fmla="*/ 0 h 6030169"/>
              <a:gd name="connsiteX1" fmla="*/ 1567913 w 1591977"/>
              <a:gd name="connsiteY1" fmla="*/ 0 h 6030169"/>
              <a:gd name="connsiteX2" fmla="*/ 1591977 w 1591977"/>
              <a:gd name="connsiteY2" fmla="*/ 1690780 h 6030169"/>
              <a:gd name="connsiteX3" fmla="*/ 0 w 1591977"/>
              <a:gd name="connsiteY3" fmla="*/ 6030169 h 6030169"/>
              <a:gd name="connsiteX4" fmla="*/ 0 w 1591977"/>
              <a:gd name="connsiteY4" fmla="*/ 0 h 6030169"/>
              <a:gd name="connsiteX0" fmla="*/ 0 w 1580070"/>
              <a:gd name="connsiteY0" fmla="*/ 0 h 6030169"/>
              <a:gd name="connsiteX1" fmla="*/ 1567913 w 1580070"/>
              <a:gd name="connsiteY1" fmla="*/ 0 h 6030169"/>
              <a:gd name="connsiteX2" fmla="*/ 1580070 w 1580070"/>
              <a:gd name="connsiteY2" fmla="*/ 1690780 h 6030169"/>
              <a:gd name="connsiteX3" fmla="*/ 0 w 1580070"/>
              <a:gd name="connsiteY3" fmla="*/ 6030169 h 6030169"/>
              <a:gd name="connsiteX4" fmla="*/ 0 w 1580070"/>
              <a:gd name="connsiteY4" fmla="*/ 0 h 6030169"/>
              <a:gd name="connsiteX0" fmla="*/ 0 w 1569112"/>
              <a:gd name="connsiteY0" fmla="*/ 0 h 6030169"/>
              <a:gd name="connsiteX1" fmla="*/ 1567913 w 1569112"/>
              <a:gd name="connsiteY1" fmla="*/ 0 h 6030169"/>
              <a:gd name="connsiteX2" fmla="*/ 1568164 w 1569112"/>
              <a:gd name="connsiteY2" fmla="*/ 1690780 h 6030169"/>
              <a:gd name="connsiteX3" fmla="*/ 0 w 1569112"/>
              <a:gd name="connsiteY3" fmla="*/ 6030169 h 6030169"/>
              <a:gd name="connsiteX4" fmla="*/ 0 w 1569112"/>
              <a:gd name="connsiteY4" fmla="*/ 0 h 6030169"/>
              <a:gd name="connsiteX0" fmla="*/ 0 w 1569112"/>
              <a:gd name="connsiteY0" fmla="*/ 0 h 2136349"/>
              <a:gd name="connsiteX1" fmla="*/ 1567913 w 1569112"/>
              <a:gd name="connsiteY1" fmla="*/ 0 h 2136349"/>
              <a:gd name="connsiteX2" fmla="*/ 1568164 w 1569112"/>
              <a:gd name="connsiteY2" fmla="*/ 1690780 h 2136349"/>
              <a:gd name="connsiteX3" fmla="*/ 0 w 1569112"/>
              <a:gd name="connsiteY3" fmla="*/ 2136349 h 2136349"/>
              <a:gd name="connsiteX4" fmla="*/ 0 w 1569112"/>
              <a:gd name="connsiteY4" fmla="*/ 0 h 213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112" h="2136349">
                <a:moveTo>
                  <a:pt x="0" y="0"/>
                </a:moveTo>
                <a:lnTo>
                  <a:pt x="1567913" y="0"/>
                </a:lnTo>
                <a:cubicBezTo>
                  <a:pt x="1571965" y="563593"/>
                  <a:pt x="1564112" y="1127187"/>
                  <a:pt x="1568164" y="1690780"/>
                </a:cubicBezTo>
                <a:lnTo>
                  <a:pt x="0" y="21363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07504" y="663826"/>
            <a:ext cx="504056" cy="817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07504" y="1531963"/>
            <a:ext cx="504056" cy="7797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accent2">
                    <a:lumMod val="50000"/>
                  </a:schemeClr>
                </a:solidFill>
              </a:rPr>
              <a:t>2a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07504" y="2366911"/>
            <a:ext cx="504056" cy="7875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accent2">
                    <a:lumMod val="50000"/>
                  </a:schemeClr>
                </a:solidFill>
              </a:rPr>
              <a:t>2b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084168" y="663862"/>
            <a:ext cx="1224136" cy="25566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Most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165096" y="946959"/>
            <a:ext cx="1062280" cy="58500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 smtClean="0">
                <a:solidFill>
                  <a:schemeClr val="tx1"/>
                </a:solidFill>
              </a:rPr>
              <a:t>- </a:t>
            </a:r>
            <a:r>
              <a:rPr lang="de-DE" sz="800" dirty="0" err="1" smtClean="0">
                <a:solidFill>
                  <a:schemeClr val="tx1"/>
                </a:solidFill>
              </a:rPr>
              <a:t>psych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verbs</a:t>
            </a:r>
            <a:r>
              <a:rPr lang="de-DE" sz="800" dirty="0" smtClean="0">
                <a:solidFill>
                  <a:schemeClr val="tx1"/>
                </a:solidFill>
              </a:rPr>
              <a:t> (n=X)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c-o-s </a:t>
            </a:r>
            <a:r>
              <a:rPr lang="de-DE" sz="800" dirty="0" err="1" smtClean="0">
                <a:solidFill>
                  <a:schemeClr val="tx1"/>
                </a:solidFill>
              </a:rPr>
              <a:t>verbs</a:t>
            </a:r>
            <a:r>
              <a:rPr lang="de-DE" sz="800" dirty="0" smtClean="0">
                <a:solidFill>
                  <a:schemeClr val="tx1"/>
                </a:solidFill>
              </a:rPr>
              <a:t> (n=X)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</a:t>
            </a:r>
            <a:r>
              <a:rPr lang="de-DE" sz="800" dirty="0" err="1" smtClean="0">
                <a:solidFill>
                  <a:schemeClr val="tx1"/>
                </a:solidFill>
              </a:rPr>
              <a:t>putting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verbs</a:t>
            </a:r>
            <a:r>
              <a:rPr lang="de-DE" sz="800" dirty="0" smtClean="0">
                <a:solidFill>
                  <a:schemeClr val="tx1"/>
                </a:solidFill>
              </a:rPr>
              <a:t> (n=X)</a:t>
            </a:r>
          </a:p>
          <a:p>
            <a:r>
              <a:rPr lang="de-DE" sz="800" dirty="0" smtClean="0">
                <a:solidFill>
                  <a:schemeClr val="tx1"/>
                </a:solidFill>
              </a:rPr>
              <a:t>- </a:t>
            </a:r>
            <a:r>
              <a:rPr lang="de-DE" sz="800" dirty="0" err="1" smtClean="0">
                <a:solidFill>
                  <a:schemeClr val="tx1"/>
                </a:solidFill>
              </a:rPr>
              <a:t>force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verbs</a:t>
            </a:r>
            <a:r>
              <a:rPr lang="de-DE" sz="800" dirty="0" smtClean="0">
                <a:solidFill>
                  <a:schemeClr val="tx1"/>
                </a:solidFill>
              </a:rPr>
              <a:t> (n=X)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>
            <a:stCxn id="26" idx="3"/>
            <a:endCxn id="29" idx="2"/>
          </p:cNvCxnSpPr>
          <p:nvPr/>
        </p:nvCxnSpPr>
        <p:spPr>
          <a:xfrm>
            <a:off x="4772186" y="1582455"/>
            <a:ext cx="596" cy="9267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6" idx="2"/>
            <a:endCxn id="29" idx="3"/>
          </p:cNvCxnSpPr>
          <p:nvPr/>
        </p:nvCxnSpPr>
        <p:spPr>
          <a:xfrm>
            <a:off x="5759047" y="1390861"/>
            <a:ext cx="596" cy="9309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Dokument 16"/>
          <p:cNvSpPr/>
          <p:nvPr/>
        </p:nvSpPr>
        <p:spPr>
          <a:xfrm>
            <a:off x="7443400" y="663898"/>
            <a:ext cx="1223515" cy="2556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Large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Corpora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7524017" y="946959"/>
            <a:ext cx="1062280" cy="58500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 err="1" smtClean="0">
                <a:solidFill>
                  <a:schemeClr val="tx1"/>
                </a:solidFill>
              </a:rPr>
              <a:t>further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attestations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for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each</a:t>
            </a:r>
            <a:r>
              <a:rPr lang="de-DE" sz="800" dirty="0" smtClean="0">
                <a:solidFill>
                  <a:schemeClr val="tx1"/>
                </a:solidFill>
              </a:rPr>
              <a:t> type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300266" y="4149080"/>
            <a:ext cx="220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familiarity</a:t>
            </a:r>
            <a:r>
              <a:rPr lang="de-DE" dirty="0" smtClean="0"/>
              <a:t> </a:t>
            </a:r>
            <a:r>
              <a:rPr lang="de-DE" dirty="0" err="1" smtClean="0"/>
              <a:t>surveys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Philosophische Fakultaet HHUD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Kawaletz</dc:creator>
  <cp:lastModifiedBy>Kawaletz</cp:lastModifiedBy>
  <cp:revision>15</cp:revision>
  <dcterms:created xsi:type="dcterms:W3CDTF">2017-02-15T12:27:17Z</dcterms:created>
  <dcterms:modified xsi:type="dcterms:W3CDTF">2017-02-15T16:51:20Z</dcterms:modified>
</cp:coreProperties>
</file>