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"/>
          <p:cNvSpPr txBox="1"/>
          <p:nvPr/>
        </p:nvSpPr>
        <p:spPr>
          <a:xfrm>
            <a:off x="1115671" y="2710009"/>
            <a:ext cx="7202311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500"/>
            </a:pPr>
            <a:r>
              <a:t>An explorative approach to </a:t>
            </a:r>
          </a:p>
          <a:p>
            <a:pPr algn="ctr">
              <a:defRPr b="1" sz="2500"/>
            </a:pPr>
            <a:r>
              <a:t>unsupervised intent recognition</a:t>
            </a:r>
          </a:p>
          <a:p>
            <a:pPr algn="ctr">
              <a:defRPr b="1"/>
            </a:pPr>
          </a:p>
          <a:p>
            <a:pPr algn="ctr">
              <a:defRPr b="1"/>
            </a:pPr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3"/>
          <p:cNvSpPr txBox="1"/>
          <p:nvPr/>
        </p:nvSpPr>
        <p:spPr>
          <a:xfrm>
            <a:off x="282895" y="727182"/>
            <a:ext cx="4642650" cy="148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Improve data understanding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Understand how ambiguity affects parsing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Improve similarity analysis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Simplify and bridge the two approaches</a:t>
            </a:r>
          </a:p>
          <a:p>
            <a:pPr/>
            <a:r>
              <a:t>etc …</a:t>
            </a:r>
          </a:p>
        </p:txBody>
      </p:sp>
      <p:pic>
        <p:nvPicPr>
          <p:cNvPr id="1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1078" y="2351774"/>
            <a:ext cx="2398586" cy="1889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traight Arrow Connector 11"/>
          <p:cNvSpPr/>
          <p:nvPr/>
        </p:nvSpPr>
        <p:spPr>
          <a:xfrm>
            <a:off x="7174410" y="4279417"/>
            <a:ext cx="7599" cy="763672"/>
          </a:xfrm>
          <a:prstGeom prst="line">
            <a:avLst/>
          </a:prstGeom>
          <a:ln w="12700">
            <a:solidFill>
              <a:srgbClr val="80808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9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4453" y="3940793"/>
            <a:ext cx="2475511" cy="1506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rcRect l="4118" t="4924" r="0" b="0"/>
          <a:stretch>
            <a:fillRect/>
          </a:stretch>
        </p:blipFill>
        <p:spPr>
          <a:xfrm>
            <a:off x="6810708" y="5252611"/>
            <a:ext cx="1841654" cy="12142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" name="Group 21"/>
          <p:cNvGrpSpPr/>
          <p:nvPr/>
        </p:nvGrpSpPr>
        <p:grpSpPr>
          <a:xfrm>
            <a:off x="414661" y="3192082"/>
            <a:ext cx="3419970" cy="1941246"/>
            <a:chOff x="-1" y="-1"/>
            <a:chExt cx="3419970" cy="1941245"/>
          </a:xfrm>
        </p:grpSpPr>
        <p:pic>
          <p:nvPicPr>
            <p:cNvPr id="201" name="Picture 22" descr="Picture 2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87748" y="-2"/>
              <a:ext cx="1732221" cy="1901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23" descr="Picture 2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150142"/>
              <a:ext cx="1663489" cy="1791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4" name="TextBox 24"/>
          <p:cNvSpPr txBox="1"/>
          <p:nvPr/>
        </p:nvSpPr>
        <p:spPr>
          <a:xfrm>
            <a:off x="3643815" y="193823"/>
            <a:ext cx="151480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Perspectives</a:t>
            </a:r>
          </a:p>
        </p:txBody>
      </p:sp>
      <p:sp>
        <p:nvSpPr>
          <p:cNvPr id="205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 txBox="1"/>
          <p:nvPr/>
        </p:nvSpPr>
        <p:spPr>
          <a:xfrm>
            <a:off x="948646" y="498083"/>
            <a:ext cx="7178338" cy="484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Sophisticated models that compete in performance and in complexity on benchmark corpora of annotated queries.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Models are typically classification or sequence models trained on databases of annotated queries then used to predict intents on unseen utterances.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Despite the approach’s growing popularity, it relies on extensive human annotations and its opacity provides little to no insights into the structure of intent representation.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+mj-lt"/>
                <a:ea typeface="+mj-ea"/>
                <a:cs typeface="+mj-cs"/>
                <a:sym typeface="Calibri"/>
              </a:defRPr>
            </a:pPr>
            <a:r>
              <a:t>The unsupervised approach, far less explored, could be used to reduce labelling workload while enabling the elaboration of a clear and concise formal model of natural language intent.</a:t>
            </a:r>
          </a:p>
        </p:txBody>
      </p:sp>
      <p:sp>
        <p:nvSpPr>
          <p:cNvPr id="97" name="Steeve Laquitaine"/>
          <p:cNvSpPr txBox="1"/>
          <p:nvPr/>
        </p:nvSpPr>
        <p:spPr>
          <a:xfrm>
            <a:off x="7015407" y="6342381"/>
            <a:ext cx="1934388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 txBox="1"/>
          <p:nvPr/>
        </p:nvSpPr>
        <p:spPr>
          <a:xfrm>
            <a:off x="1115671" y="294301"/>
            <a:ext cx="72023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/>
            </a:lvl1pPr>
          </a:lstStyle>
          <a:p>
            <a:pPr/>
            <a:r>
              <a:t>“Banking77” requires annotations</a:t>
            </a:r>
          </a:p>
        </p:txBody>
      </p:sp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18245" r="0" b="0"/>
          <a:stretch>
            <a:fillRect/>
          </a:stretch>
        </p:blipFill>
        <p:spPr>
          <a:xfrm>
            <a:off x="1634682" y="3308151"/>
            <a:ext cx="5794575" cy="209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10"/>
          <p:cNvSpPr txBox="1"/>
          <p:nvPr/>
        </p:nvSpPr>
        <p:spPr>
          <a:xfrm>
            <a:off x="5320072" y="5352753"/>
            <a:ext cx="213694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aseline="30000">
                <a:latin typeface="+mj-lt"/>
                <a:ea typeface="+mj-ea"/>
                <a:cs typeface="+mj-cs"/>
                <a:sym typeface="Calibri"/>
              </a:defRPr>
            </a:pPr>
            <a:r>
              <a:t>Casanueva et al., arxiv</a:t>
            </a:r>
            <a:r>
              <a:rPr baseline="0"/>
              <a:t>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２０２０</a:t>
            </a:r>
          </a:p>
        </p:txBody>
      </p:sp>
      <p:sp>
        <p:nvSpPr>
          <p:cNvPr id="102" name="TextBox 11"/>
          <p:cNvSpPr txBox="1"/>
          <p:nvPr/>
        </p:nvSpPr>
        <p:spPr>
          <a:xfrm>
            <a:off x="4707949" y="2864105"/>
            <a:ext cx="196731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Instances per labels</a:t>
            </a:r>
          </a:p>
        </p:txBody>
      </p:sp>
      <p:grpSp>
        <p:nvGrpSpPr>
          <p:cNvPr id="105" name="Group 13"/>
          <p:cNvGrpSpPr/>
          <p:nvPr/>
        </p:nvGrpSpPr>
        <p:grpSpPr>
          <a:xfrm>
            <a:off x="1634680" y="1780775"/>
            <a:ext cx="5972926" cy="622614"/>
            <a:chOff x="-1" y="0"/>
            <a:chExt cx="5972924" cy="622613"/>
          </a:xfrm>
        </p:grpSpPr>
        <p:pic>
          <p:nvPicPr>
            <p:cNvPr id="103" name="Picture 1" descr="Picture 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845" r="34782" b="36452"/>
            <a:stretch>
              <a:fillRect/>
            </a:stretch>
          </p:blipFill>
          <p:spPr>
            <a:xfrm>
              <a:off x="9374" y="-1"/>
              <a:ext cx="5963550" cy="398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2821" r="41242" b="923"/>
            <a:stretch>
              <a:fillRect/>
            </a:stretch>
          </p:blipFill>
          <p:spPr>
            <a:xfrm>
              <a:off x="-2" y="435950"/>
              <a:ext cx="5372848" cy="186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3"/>
          <p:cNvSpPr txBox="1"/>
          <p:nvPr/>
        </p:nvSpPr>
        <p:spPr>
          <a:xfrm>
            <a:off x="1115671" y="294300"/>
            <a:ext cx="72023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Intent Corpora</a:t>
            </a:r>
          </a:p>
        </p:txBody>
      </p:sp>
      <p:sp>
        <p:nvSpPr>
          <p:cNvPr id="109" name="Rectangle 1"/>
          <p:cNvSpPr txBox="1"/>
          <p:nvPr/>
        </p:nvSpPr>
        <p:spPr>
          <a:xfrm>
            <a:off x="1115669" y="1406115"/>
            <a:ext cx="5367771" cy="400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Banking77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Sector: Finance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Industry: Banking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task: task-oriented dialog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13,083 {question, intents}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77 intents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train input format: .csv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url: [13]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corpus url [30]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license 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* pros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	* Ecological relevance: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				* many intents, emulates commercial systems env. [13]</a:t>
            </a:r>
          </a:p>
        </p:txBody>
      </p:sp>
      <p:sp>
        <p:nvSpPr>
          <p:cNvPr id="110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Formalizing intent</a:t>
            </a:r>
          </a:p>
        </p:txBody>
      </p:sp>
      <p:pic>
        <p:nvPicPr>
          <p:cNvPr id="1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5472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5"/>
          <p:cNvSpPr txBox="1"/>
          <p:nvPr/>
        </p:nvSpPr>
        <p:spPr>
          <a:xfrm>
            <a:off x="6959968" y="5911243"/>
            <a:ext cx="1860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manage  sick notes</a:t>
            </a:r>
          </a:p>
        </p:txBody>
      </p:sp>
      <p:sp>
        <p:nvSpPr>
          <p:cNvPr id="115" name="TextBox 16"/>
          <p:cNvSpPr txBox="1"/>
          <p:nvPr/>
        </p:nvSpPr>
        <p:spPr>
          <a:xfrm>
            <a:off x="7215227" y="5569618"/>
            <a:ext cx="3581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VB</a:t>
            </a:r>
          </a:p>
        </p:txBody>
      </p:sp>
      <p:sp>
        <p:nvSpPr>
          <p:cNvPr id="116" name="TextBox 17"/>
          <p:cNvSpPr txBox="1"/>
          <p:nvPr/>
        </p:nvSpPr>
        <p:spPr>
          <a:xfrm>
            <a:off x="7924196" y="5565059"/>
            <a:ext cx="36979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NP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940112" y="2220566"/>
            <a:ext cx="221332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find out all the users …</a:t>
            </a:r>
          </a:p>
        </p:txBody>
      </p:sp>
      <p:sp>
        <p:nvSpPr>
          <p:cNvPr id="118" name="TextBox 19"/>
          <p:cNvSpPr txBox="1"/>
          <p:nvPr/>
        </p:nvSpPr>
        <p:spPr>
          <a:xfrm>
            <a:off x="7260942" y="1851236"/>
            <a:ext cx="3581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VB</a:t>
            </a:r>
          </a:p>
        </p:txBody>
      </p:sp>
      <p:sp>
        <p:nvSpPr>
          <p:cNvPr id="119" name="TextBox 20"/>
          <p:cNvSpPr txBox="1"/>
          <p:nvPr/>
        </p:nvSpPr>
        <p:spPr>
          <a:xfrm>
            <a:off x="7927095" y="1846677"/>
            <a:ext cx="36979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NP</a:t>
            </a:r>
          </a:p>
        </p:txBody>
      </p:sp>
      <p:sp>
        <p:nvSpPr>
          <p:cNvPr id="120" name="TextBox 21"/>
          <p:cNvSpPr txBox="1"/>
          <p:nvPr/>
        </p:nvSpPr>
        <p:spPr>
          <a:xfrm>
            <a:off x="6973671" y="4556114"/>
            <a:ext cx="223822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keep my phone from …</a:t>
            </a:r>
          </a:p>
        </p:txBody>
      </p:sp>
      <p:sp>
        <p:nvSpPr>
          <p:cNvPr id="121" name="TextBox 22"/>
          <p:cNvSpPr txBox="1"/>
          <p:nvPr/>
        </p:nvSpPr>
        <p:spPr>
          <a:xfrm>
            <a:off x="7233601" y="4176245"/>
            <a:ext cx="3581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VB</a:t>
            </a:r>
          </a:p>
        </p:txBody>
      </p:sp>
      <p:sp>
        <p:nvSpPr>
          <p:cNvPr id="122" name="TextBox 23"/>
          <p:cNvSpPr txBox="1"/>
          <p:nvPr/>
        </p:nvSpPr>
        <p:spPr>
          <a:xfrm>
            <a:off x="7928299" y="4169335"/>
            <a:ext cx="36979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NP</a:t>
            </a:r>
          </a:p>
        </p:txBody>
      </p:sp>
      <p:sp>
        <p:nvSpPr>
          <p:cNvPr id="123" name="TextBox 24"/>
          <p:cNvSpPr txBox="1"/>
          <p:nvPr/>
        </p:nvSpPr>
        <p:spPr>
          <a:xfrm>
            <a:off x="6989084" y="996388"/>
            <a:ext cx="197769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navigate to previous</a:t>
            </a:r>
          </a:p>
        </p:txBody>
      </p:sp>
      <p:sp>
        <p:nvSpPr>
          <p:cNvPr id="124" name="TextBox 25"/>
          <p:cNvSpPr txBox="1"/>
          <p:nvPr/>
        </p:nvSpPr>
        <p:spPr>
          <a:xfrm>
            <a:off x="7309915" y="627056"/>
            <a:ext cx="3581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VB</a:t>
            </a:r>
          </a:p>
        </p:txBody>
      </p:sp>
      <p:sp>
        <p:nvSpPr>
          <p:cNvPr id="125" name="TextBox 26"/>
          <p:cNvSpPr txBox="1"/>
          <p:nvPr/>
        </p:nvSpPr>
        <p:spPr>
          <a:xfrm>
            <a:off x="7933256" y="622496"/>
            <a:ext cx="36979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NP</a:t>
            </a:r>
          </a:p>
        </p:txBody>
      </p:sp>
      <p:sp>
        <p:nvSpPr>
          <p:cNvPr id="126" name="TextBox 28"/>
          <p:cNvSpPr txBox="1"/>
          <p:nvPr/>
        </p:nvSpPr>
        <p:spPr>
          <a:xfrm>
            <a:off x="7139906" y="3366639"/>
            <a:ext cx="138108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tweet when ..</a:t>
            </a:r>
          </a:p>
        </p:txBody>
      </p:sp>
      <p:sp>
        <p:nvSpPr>
          <p:cNvPr id="127" name="TextBox 29"/>
          <p:cNvSpPr txBox="1"/>
          <p:nvPr/>
        </p:nvSpPr>
        <p:spPr>
          <a:xfrm>
            <a:off x="7252454" y="3039285"/>
            <a:ext cx="3581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VB</a:t>
            </a:r>
          </a:p>
        </p:txBody>
      </p:sp>
      <p:sp>
        <p:nvSpPr>
          <p:cNvPr id="128" name="TextBox 30"/>
          <p:cNvSpPr txBox="1"/>
          <p:nvPr/>
        </p:nvSpPr>
        <p:spPr>
          <a:xfrm>
            <a:off x="7832983" y="3034725"/>
            <a:ext cx="34032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PP</a:t>
            </a:r>
          </a:p>
        </p:txBody>
      </p:sp>
      <p:sp>
        <p:nvSpPr>
          <p:cNvPr id="129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274" y="2044555"/>
            <a:ext cx="3327919" cy="255476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Rectangle 53"/>
          <p:cNvSpPr/>
          <p:nvPr/>
        </p:nvSpPr>
        <p:spPr>
          <a:xfrm>
            <a:off x="1518233" y="2552637"/>
            <a:ext cx="1998261" cy="2059136"/>
          </a:xfrm>
          <a:prstGeom prst="rect">
            <a:avLst/>
          </a:prstGeom>
          <a:ln>
            <a:solidFill>
              <a:srgbClr val="E2000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33" name="Picture 36" descr="Picture 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3016" y="1147085"/>
            <a:ext cx="4635278" cy="464459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Box 48"/>
          <p:cNvSpPr txBox="1"/>
          <p:nvPr/>
        </p:nvSpPr>
        <p:spPr>
          <a:xfrm>
            <a:off x="1347955" y="1593257"/>
            <a:ext cx="9900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Chunking</a:t>
            </a:r>
          </a:p>
        </p:txBody>
      </p:sp>
      <p:sp>
        <p:nvSpPr>
          <p:cNvPr id="135" name="TextBox 12"/>
          <p:cNvSpPr txBox="1"/>
          <p:nvPr/>
        </p:nvSpPr>
        <p:spPr>
          <a:xfrm>
            <a:off x="5218610" y="591822"/>
            <a:ext cx="271428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Semantic similarity analysis</a:t>
            </a:r>
          </a:p>
        </p:txBody>
      </p:sp>
      <p:sp>
        <p:nvSpPr>
          <p:cNvPr id="136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6" descr="Picture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016" y="1147085"/>
            <a:ext cx="4635278" cy="46445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 6"/>
          <p:cNvGrpSpPr/>
          <p:nvPr/>
        </p:nvGrpSpPr>
        <p:grpSpPr>
          <a:xfrm>
            <a:off x="163447" y="2227301"/>
            <a:ext cx="3954720" cy="3381079"/>
            <a:chOff x="-1" y="0"/>
            <a:chExt cx="3954718" cy="3381077"/>
          </a:xfrm>
        </p:grpSpPr>
        <p:pic>
          <p:nvPicPr>
            <p:cNvPr id="139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519" t="0" r="0" b="1976"/>
            <a:stretch>
              <a:fillRect/>
            </a:stretch>
          </p:blipFill>
          <p:spPr>
            <a:xfrm>
              <a:off x="-2" y="-1"/>
              <a:ext cx="3954720" cy="33810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" name="Rectangle 5"/>
            <p:cNvSpPr/>
            <p:nvPr/>
          </p:nvSpPr>
          <p:spPr>
            <a:xfrm>
              <a:off x="1483663" y="627186"/>
              <a:ext cx="251471" cy="18862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1" name="Rectangle 19"/>
            <p:cNvSpPr/>
            <p:nvPr/>
          </p:nvSpPr>
          <p:spPr>
            <a:xfrm>
              <a:off x="2101281" y="1194555"/>
              <a:ext cx="251471" cy="18862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2" name="Rectangle 21"/>
            <p:cNvSpPr/>
            <p:nvPr/>
          </p:nvSpPr>
          <p:spPr>
            <a:xfrm>
              <a:off x="905287" y="2841861"/>
              <a:ext cx="653816" cy="18862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44" name="TextBox 8"/>
          <p:cNvSpPr txBox="1"/>
          <p:nvPr/>
        </p:nvSpPr>
        <p:spPr>
          <a:xfrm>
            <a:off x="221743" y="1669207"/>
            <a:ext cx="358660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Some good labels but need real eval.</a:t>
            </a:r>
          </a:p>
        </p:txBody>
      </p:sp>
      <p:sp>
        <p:nvSpPr>
          <p:cNvPr id="145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1" y="2369947"/>
            <a:ext cx="3327919" cy="255476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ctangle 53"/>
          <p:cNvSpPr/>
          <p:nvPr/>
        </p:nvSpPr>
        <p:spPr>
          <a:xfrm>
            <a:off x="1232211" y="2878028"/>
            <a:ext cx="1998262" cy="2059136"/>
          </a:xfrm>
          <a:prstGeom prst="rect">
            <a:avLst/>
          </a:prstGeom>
          <a:ln>
            <a:solidFill>
              <a:srgbClr val="E2000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traight Arrow Connector 4"/>
          <p:cNvSpPr/>
          <p:nvPr/>
        </p:nvSpPr>
        <p:spPr>
          <a:xfrm>
            <a:off x="3353680" y="3947321"/>
            <a:ext cx="219873" cy="3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TextBox 36"/>
          <p:cNvSpPr txBox="1"/>
          <p:nvPr/>
        </p:nvSpPr>
        <p:spPr>
          <a:xfrm>
            <a:off x="4207290" y="1950809"/>
            <a:ext cx="184408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Functional parsing</a:t>
            </a:r>
          </a:p>
        </p:txBody>
      </p:sp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0447" y="3546816"/>
            <a:ext cx="2888935" cy="75416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9"/>
          <p:cNvSpPr txBox="1"/>
          <p:nvPr/>
        </p:nvSpPr>
        <p:spPr>
          <a:xfrm>
            <a:off x="4172963" y="3286910"/>
            <a:ext cx="42726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dobj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4462324" y="3713253"/>
            <a:ext cx="34461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det</a:t>
            </a:r>
          </a:p>
        </p:txBody>
      </p:sp>
      <p:sp>
        <p:nvSpPr>
          <p:cNvPr id="154" name="TextBox 45"/>
          <p:cNvSpPr txBox="1"/>
          <p:nvPr/>
        </p:nvSpPr>
        <p:spPr>
          <a:xfrm>
            <a:off x="5259187" y="3289887"/>
            <a:ext cx="40903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relcl</a:t>
            </a:r>
          </a:p>
        </p:txBody>
      </p:sp>
      <p:sp>
        <p:nvSpPr>
          <p:cNvPr id="155" name="TextBox 46"/>
          <p:cNvSpPr txBox="1"/>
          <p:nvPr/>
        </p:nvSpPr>
        <p:spPr>
          <a:xfrm>
            <a:off x="5473841" y="3741135"/>
            <a:ext cx="496460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nsubj</a:t>
            </a:r>
          </a:p>
        </p:txBody>
      </p:sp>
      <p:sp>
        <p:nvSpPr>
          <p:cNvPr id="156" name="TextBox 49"/>
          <p:cNvSpPr txBox="1"/>
          <p:nvPr/>
        </p:nvSpPr>
        <p:spPr>
          <a:xfrm>
            <a:off x="6010485" y="3506035"/>
            <a:ext cx="42726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dobj</a:t>
            </a:r>
          </a:p>
        </p:txBody>
      </p:sp>
      <p:sp>
        <p:nvSpPr>
          <p:cNvPr id="157" name="TextBox 51"/>
          <p:cNvSpPr txBox="1"/>
          <p:nvPr/>
        </p:nvSpPr>
        <p:spPr>
          <a:xfrm>
            <a:off x="7101755" y="1924706"/>
            <a:ext cx="161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Parametrization</a:t>
            </a:r>
          </a:p>
        </p:txBody>
      </p:sp>
      <p:sp>
        <p:nvSpPr>
          <p:cNvPr id="158" name="Rectangle 11"/>
          <p:cNvSpPr txBox="1"/>
          <p:nvPr/>
        </p:nvSpPr>
        <p:spPr>
          <a:xfrm>
            <a:off x="7096510" y="2614952"/>
            <a:ext cx="2085933" cy="250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/>
            </a:pPr>
            <a:r>
              <a:t>{</a:t>
            </a:r>
          </a:p>
          <a:p>
            <a:pPr>
              <a:defRPr sz="1600"/>
            </a:pPr>
            <a:r>
              <a:t>  Intent: </a:t>
            </a:r>
            <a:r>
              <a:rPr b="1"/>
              <a:t>track </a:t>
            </a:r>
            <a:endParaRPr b="1"/>
          </a:p>
          <a:p>
            <a:pPr>
              <a:defRPr sz="1600"/>
            </a:pPr>
            <a:r>
              <a:t>  Intendeed: </a:t>
            </a:r>
            <a:r>
              <a:rPr b="1"/>
              <a:t>card </a:t>
            </a:r>
            <a:endParaRPr b="1"/>
          </a:p>
          <a:p>
            <a:pPr>
              <a:defRPr sz="1600"/>
            </a:pPr>
            <a:r>
              <a:t>  entities: [</a:t>
            </a:r>
          </a:p>
          <a:p>
            <a:pPr>
              <a:defRPr sz="1600"/>
            </a:pPr>
            <a:r>
              <a:t>	{date: None,</a:t>
            </a:r>
          </a:p>
          <a:p>
            <a:pPr>
              <a:defRPr sz="1600"/>
            </a:pPr>
            <a:r>
              <a:t>	?x: None</a:t>
            </a:r>
          </a:p>
          <a:p>
            <a:pPr>
              <a:defRPr sz="1600"/>
            </a:pPr>
            <a:r>
              <a:t>	pp: </a:t>
            </a:r>
            <a:r>
              <a:rPr b="1"/>
              <a:t>you sent me</a:t>
            </a:r>
            <a:endParaRPr b="1"/>
          </a:p>
          <a:p>
            <a:pPr>
              <a:defRPr sz="1600"/>
            </a:pPr>
            <a:r>
              <a:t>	},</a:t>
            </a:r>
          </a:p>
          <a:p>
            <a:pPr>
              <a:defRPr sz="1600"/>
            </a:pPr>
            <a:r>
              <a:t>	]</a:t>
            </a:r>
          </a:p>
          <a:p>
            <a:pPr>
              <a:defRPr sz="1600"/>
            </a:pPr>
            <a:r>
              <a:t>}</a:t>
            </a:r>
          </a:p>
        </p:txBody>
      </p:sp>
      <p:sp>
        <p:nvSpPr>
          <p:cNvPr id="159" name="Straight Arrow Connector 52"/>
          <p:cNvSpPr/>
          <p:nvPr/>
        </p:nvSpPr>
        <p:spPr>
          <a:xfrm>
            <a:off x="6821260" y="3962751"/>
            <a:ext cx="219873" cy="3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extBox 13"/>
          <p:cNvSpPr txBox="1"/>
          <p:nvPr/>
        </p:nvSpPr>
        <p:spPr>
          <a:xfrm>
            <a:off x="3648271" y="3957739"/>
            <a:ext cx="410338" cy="307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161" name="TextBox 48"/>
          <p:cNvSpPr txBox="1"/>
          <p:nvPr/>
        </p:nvSpPr>
        <p:spPr>
          <a:xfrm>
            <a:off x="1347955" y="1948857"/>
            <a:ext cx="9900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Chunking</a:t>
            </a:r>
          </a:p>
        </p:txBody>
      </p:sp>
      <p:sp>
        <p:nvSpPr>
          <p:cNvPr id="162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Rounded Rectangle 5"/>
          <p:cNvGrpSpPr/>
          <p:nvPr/>
        </p:nvGrpSpPr>
        <p:grpSpPr>
          <a:xfrm>
            <a:off x="5098858" y="1922289"/>
            <a:ext cx="2303515" cy="469658"/>
            <a:chOff x="0" y="0"/>
            <a:chExt cx="2303514" cy="469656"/>
          </a:xfrm>
        </p:grpSpPr>
        <p:sp>
          <p:nvSpPr>
            <p:cNvPr id="164" name="Rounded Rectangle"/>
            <p:cNvSpPr/>
            <p:nvPr/>
          </p:nvSpPr>
          <p:spPr>
            <a:xfrm>
              <a:off x="-1" y="-1"/>
              <a:ext cx="2303516" cy="4696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5" name="Constituency parsing"/>
            <p:cNvSpPr txBox="1"/>
            <p:nvPr/>
          </p:nvSpPr>
          <p:spPr>
            <a:xfrm>
              <a:off x="73408" y="49406"/>
              <a:ext cx="215669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Chunking</a:t>
              </a:r>
            </a:p>
          </p:txBody>
        </p:sp>
      </p:grpSp>
      <p:grpSp>
        <p:nvGrpSpPr>
          <p:cNvPr id="169" name="Rounded Rectangle 9"/>
          <p:cNvGrpSpPr/>
          <p:nvPr/>
        </p:nvGrpSpPr>
        <p:grpSpPr>
          <a:xfrm>
            <a:off x="5070459" y="4518277"/>
            <a:ext cx="2303515" cy="469658"/>
            <a:chOff x="0" y="0"/>
            <a:chExt cx="2303514" cy="469656"/>
          </a:xfrm>
        </p:grpSpPr>
        <p:sp>
          <p:nvSpPr>
            <p:cNvPr id="167" name="Rounded Rectangle"/>
            <p:cNvSpPr/>
            <p:nvPr/>
          </p:nvSpPr>
          <p:spPr>
            <a:xfrm>
              <a:off x="-1" y="-1"/>
              <a:ext cx="2303516" cy="4696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8" name="Named entity recog."/>
            <p:cNvSpPr txBox="1"/>
            <p:nvPr/>
          </p:nvSpPr>
          <p:spPr>
            <a:xfrm>
              <a:off x="73408" y="49406"/>
              <a:ext cx="215669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Parametrization</a:t>
              </a:r>
            </a:p>
          </p:txBody>
        </p:sp>
      </p:grpSp>
      <p:sp>
        <p:nvSpPr>
          <p:cNvPr id="170" name="Rectangle 15"/>
          <p:cNvSpPr/>
          <p:nvPr/>
        </p:nvSpPr>
        <p:spPr>
          <a:xfrm>
            <a:off x="6447011" y="645537"/>
            <a:ext cx="1623565" cy="230966"/>
          </a:xfrm>
          <a:prstGeom prst="rect">
            <a:avLst/>
          </a:prstGeom>
          <a:solidFill>
            <a:srgbClr val="FC2A9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>
                <a:solidFill>
                  <a:srgbClr val="D99694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1" name="Rectangle 16"/>
          <p:cNvSpPr/>
          <p:nvPr/>
        </p:nvSpPr>
        <p:spPr>
          <a:xfrm>
            <a:off x="5587867" y="649870"/>
            <a:ext cx="531816" cy="222602"/>
          </a:xfrm>
          <a:prstGeom prst="rect">
            <a:avLst/>
          </a:prstGeom>
          <a:solidFill>
            <a:srgbClr val="FC2A9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>
                <a:solidFill>
                  <a:srgbClr val="D99694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2" name="TextBox 17"/>
          <p:cNvSpPr txBox="1"/>
          <p:nvPr/>
        </p:nvSpPr>
        <p:spPr>
          <a:xfrm>
            <a:off x="4661975" y="566255"/>
            <a:ext cx="351404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50000"/>
              </a:lnSpc>
              <a:defRPr sz="1600"/>
            </a:lvl1pPr>
          </a:lstStyle>
          <a:p>
            <a:pPr/>
            <a:r>
              <a:t>How do I track the card you sent me? </a:t>
            </a:r>
          </a:p>
        </p:txBody>
      </p:sp>
      <p:sp>
        <p:nvSpPr>
          <p:cNvPr id="173" name="Straight Arrow Connector 21"/>
          <p:cNvSpPr/>
          <p:nvPr/>
        </p:nvSpPr>
        <p:spPr>
          <a:xfrm>
            <a:off x="6247889" y="1076321"/>
            <a:ext cx="3" cy="738667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Straight Arrow Connector 24"/>
          <p:cNvSpPr/>
          <p:nvPr/>
        </p:nvSpPr>
        <p:spPr>
          <a:xfrm>
            <a:off x="6235439" y="2538918"/>
            <a:ext cx="2" cy="1927042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Rectangle 25"/>
          <p:cNvSpPr txBox="1"/>
          <p:nvPr/>
        </p:nvSpPr>
        <p:spPr>
          <a:xfrm>
            <a:off x="7448088" y="5011801"/>
            <a:ext cx="1400206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">
                <a:solidFill>
                  <a:srgbClr val="E20006"/>
                </a:solidFill>
              </a:defRPr>
            </a:pPr>
            <a:r>
              <a:t>{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  Intent: track 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  Intendeed: card 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  entities: [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	{date: None,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	?x: None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	},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	]</a:t>
            </a:r>
          </a:p>
          <a:p>
            <a:pPr>
              <a:defRPr sz="1200">
                <a:solidFill>
                  <a:srgbClr val="E20006"/>
                </a:solidFill>
              </a:defRPr>
            </a:pPr>
            <a:r>
              <a:t>}</a:t>
            </a:r>
          </a:p>
        </p:txBody>
      </p:sp>
      <p:sp>
        <p:nvSpPr>
          <p:cNvPr id="176" name="Straight Arrow Connector 26"/>
          <p:cNvSpPr/>
          <p:nvPr/>
        </p:nvSpPr>
        <p:spPr>
          <a:xfrm>
            <a:off x="6222986" y="5100001"/>
            <a:ext cx="3" cy="738667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TextBox 27"/>
          <p:cNvSpPr txBox="1"/>
          <p:nvPr/>
        </p:nvSpPr>
        <p:spPr>
          <a:xfrm>
            <a:off x="5727213" y="5905865"/>
            <a:ext cx="1009806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Expressive </a:t>
            </a:r>
          </a:p>
          <a:p>
            <a:pPr algn="ctr"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intent</a:t>
            </a:r>
          </a:p>
        </p:txBody>
      </p:sp>
      <p:grpSp>
        <p:nvGrpSpPr>
          <p:cNvPr id="180" name="Rounded Rectangle 28"/>
          <p:cNvGrpSpPr/>
          <p:nvPr/>
        </p:nvGrpSpPr>
        <p:grpSpPr>
          <a:xfrm>
            <a:off x="938583" y="1931333"/>
            <a:ext cx="2303512" cy="469658"/>
            <a:chOff x="0" y="0"/>
            <a:chExt cx="2303511" cy="469656"/>
          </a:xfrm>
        </p:grpSpPr>
        <p:sp>
          <p:nvSpPr>
            <p:cNvPr id="178" name="Rounded Rectangle"/>
            <p:cNvSpPr/>
            <p:nvPr/>
          </p:nvSpPr>
          <p:spPr>
            <a:xfrm>
              <a:off x="0" y="-1"/>
              <a:ext cx="2303512" cy="4696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9" name="Constituency parsing"/>
            <p:cNvSpPr txBox="1"/>
            <p:nvPr/>
          </p:nvSpPr>
          <p:spPr>
            <a:xfrm>
              <a:off x="73409" y="49406"/>
              <a:ext cx="2156694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Chunking</a:t>
              </a:r>
            </a:p>
          </p:txBody>
        </p:sp>
      </p:grpSp>
      <p:sp>
        <p:nvSpPr>
          <p:cNvPr id="181" name="Rectangle 32"/>
          <p:cNvSpPr/>
          <p:nvPr/>
        </p:nvSpPr>
        <p:spPr>
          <a:xfrm>
            <a:off x="2286735" y="667278"/>
            <a:ext cx="1623565" cy="230966"/>
          </a:xfrm>
          <a:prstGeom prst="rect">
            <a:avLst/>
          </a:prstGeom>
          <a:solidFill>
            <a:srgbClr val="FC2A9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>
                <a:solidFill>
                  <a:srgbClr val="D99694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2" name="Rectangle 33"/>
          <p:cNvSpPr/>
          <p:nvPr/>
        </p:nvSpPr>
        <p:spPr>
          <a:xfrm>
            <a:off x="1427592" y="646212"/>
            <a:ext cx="531816" cy="222602"/>
          </a:xfrm>
          <a:prstGeom prst="rect">
            <a:avLst/>
          </a:prstGeom>
          <a:solidFill>
            <a:srgbClr val="FC2A9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>
                <a:solidFill>
                  <a:srgbClr val="D99694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3" name="TextBox 34"/>
          <p:cNvSpPr txBox="1"/>
          <p:nvPr/>
        </p:nvSpPr>
        <p:spPr>
          <a:xfrm>
            <a:off x="501698" y="587995"/>
            <a:ext cx="351404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50000"/>
              </a:lnSpc>
              <a:defRPr sz="1600"/>
            </a:lvl1pPr>
          </a:lstStyle>
          <a:p>
            <a:pPr/>
            <a:r>
              <a:t>How do I track the card you sent me? </a:t>
            </a:r>
          </a:p>
        </p:txBody>
      </p:sp>
      <p:sp>
        <p:nvSpPr>
          <p:cNvPr id="184" name="Straight Arrow Connector 35"/>
          <p:cNvSpPr/>
          <p:nvPr/>
        </p:nvSpPr>
        <p:spPr>
          <a:xfrm>
            <a:off x="2087614" y="1085363"/>
            <a:ext cx="3" cy="738667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Rectangle 39"/>
          <p:cNvSpPr txBox="1"/>
          <p:nvPr/>
        </p:nvSpPr>
        <p:spPr>
          <a:xfrm>
            <a:off x="3298159" y="5935788"/>
            <a:ext cx="84954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E20006"/>
                </a:solidFill>
              </a:defRPr>
            </a:lvl1pPr>
          </a:lstStyle>
          <a:p>
            <a:pPr/>
            <a:r>
              <a:t>Class label</a:t>
            </a:r>
          </a:p>
        </p:txBody>
      </p:sp>
      <p:sp>
        <p:nvSpPr>
          <p:cNvPr id="186" name="TextBox 41"/>
          <p:cNvSpPr txBox="1"/>
          <p:nvPr/>
        </p:nvSpPr>
        <p:spPr>
          <a:xfrm>
            <a:off x="1762068" y="5914907"/>
            <a:ext cx="60013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Intent</a:t>
            </a:r>
          </a:p>
        </p:txBody>
      </p:sp>
      <p:grpSp>
        <p:nvGrpSpPr>
          <p:cNvPr id="189" name="Rounded Rectangle 42"/>
          <p:cNvGrpSpPr/>
          <p:nvPr/>
        </p:nvGrpSpPr>
        <p:grpSpPr>
          <a:xfrm>
            <a:off x="910956" y="4515140"/>
            <a:ext cx="2303513" cy="590264"/>
            <a:chOff x="0" y="-1"/>
            <a:chExt cx="2303512" cy="590263"/>
          </a:xfrm>
        </p:grpSpPr>
        <p:sp>
          <p:nvSpPr>
            <p:cNvPr id="187" name="Rounded Rectangle"/>
            <p:cNvSpPr/>
            <p:nvPr/>
          </p:nvSpPr>
          <p:spPr>
            <a:xfrm>
              <a:off x="0" y="-2"/>
              <a:ext cx="2303513" cy="5902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8" name="Semantic h.clustering"/>
            <p:cNvSpPr txBox="1"/>
            <p:nvPr/>
          </p:nvSpPr>
          <p:spPr>
            <a:xfrm>
              <a:off x="79296" y="109709"/>
              <a:ext cx="2144921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Semantic clustering</a:t>
              </a:r>
            </a:p>
          </p:txBody>
        </p:sp>
      </p:grpSp>
      <p:sp>
        <p:nvSpPr>
          <p:cNvPr id="190" name="TextBox 46"/>
          <p:cNvSpPr txBox="1"/>
          <p:nvPr/>
        </p:nvSpPr>
        <p:spPr>
          <a:xfrm>
            <a:off x="1572940" y="202548"/>
            <a:ext cx="118808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Approach 1</a:t>
            </a:r>
          </a:p>
        </p:txBody>
      </p:sp>
      <p:sp>
        <p:nvSpPr>
          <p:cNvPr id="191" name="TextBox 47"/>
          <p:cNvSpPr txBox="1"/>
          <p:nvPr/>
        </p:nvSpPr>
        <p:spPr>
          <a:xfrm>
            <a:off x="5684068" y="195432"/>
            <a:ext cx="118808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2000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Approach 2</a:t>
            </a:r>
          </a:p>
        </p:txBody>
      </p:sp>
      <p:sp>
        <p:nvSpPr>
          <p:cNvPr id="192" name="Straight Arrow Connector 50"/>
          <p:cNvSpPr/>
          <p:nvPr/>
        </p:nvSpPr>
        <p:spPr>
          <a:xfrm flipH="1">
            <a:off x="2075040" y="2489934"/>
            <a:ext cx="2" cy="2025009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traight Arrow Connector 51"/>
          <p:cNvSpPr/>
          <p:nvPr/>
        </p:nvSpPr>
        <p:spPr>
          <a:xfrm>
            <a:off x="2062465" y="5180848"/>
            <a:ext cx="3" cy="738667"/>
          </a:xfrm>
          <a:prstGeom prst="line">
            <a:avLst/>
          </a:prstGeom>
          <a:ln w="12700">
            <a:solidFill>
              <a:srgbClr val="A6A6A6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teeve Laquitaine"/>
          <p:cNvSpPr txBox="1"/>
          <p:nvPr/>
        </p:nvSpPr>
        <p:spPr>
          <a:xfrm>
            <a:off x="7015407" y="6342381"/>
            <a:ext cx="19343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Steeve Laquitaine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