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4" r:id="rId4"/>
    <p:sldId id="269" r:id="rId5"/>
    <p:sldId id="271" r:id="rId6"/>
    <p:sldId id="272" r:id="rId7"/>
    <p:sldId id="281" r:id="rId8"/>
    <p:sldId id="280" r:id="rId9"/>
    <p:sldId id="279" r:id="rId10"/>
    <p:sldId id="276" r:id="rId11"/>
    <p:sldId id="282" r:id="rId12"/>
    <p:sldId id="265" r:id="rId13"/>
    <p:sldId id="260" r:id="rId14"/>
    <p:sldId id="259" r:id="rId15"/>
    <p:sldId id="262" r:id="rId16"/>
    <p:sldId id="263" r:id="rId17"/>
    <p:sldId id="274" r:id="rId18"/>
    <p:sldId id="275" r:id="rId19"/>
    <p:sldId id="277" r:id="rId20"/>
    <p:sldId id="256" r:id="rId21"/>
    <p:sldId id="258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CC"/>
    <a:srgbClr val="BE0806"/>
    <a:srgbClr val="FC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8" autoAdjust="0"/>
  </p:normalViewPr>
  <p:slideViewPr>
    <p:cSldViewPr snapToGrid="0" snapToObjects="1">
      <p:cViewPr>
        <p:scale>
          <a:sx n="92" d="100"/>
          <a:sy n="9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8B22C-C2AB-B741-85D6-F39F3FED8B75}" type="datetimeFigureOut">
              <a:t>26/03/21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FF79-D2A9-7E40-9CCE-0E77AD8499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Two grammar formalisms : phrase structure</a:t>
            </a:r>
            <a:r>
              <a:rPr lang="en-US" baseline="0"/>
              <a:t> (</a:t>
            </a:r>
            <a:r>
              <a:rPr lang="en-US"/>
              <a:t>context</a:t>
            </a:r>
            <a:r>
              <a:rPr lang="en-US" baseline="0"/>
              <a:t> free grammar) and dependency structure</a:t>
            </a:r>
            <a:endParaRPr lang="en-US"/>
          </a:p>
          <a:p>
            <a:r>
              <a:rPr lang="en-US"/>
              <a:t>Hierarchical link community discovery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Signature features: </a:t>
            </a:r>
            <a:r>
              <a:rPr lang="en-US" sz="1200"/>
              <a:t>tense, mood, verb modalities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Syntax representational</a:t>
            </a:r>
            <a:r>
              <a:rPr lang="en-US" sz="1200" baseline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space has lower </a:t>
            </a:r>
            <a:r>
              <a:rPr lang="en-US" sz="1200" baseline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dimensionality</a:t>
            </a:r>
            <a:r>
              <a:rPr lang="en-US" sz="1200" baseline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than the lexical one</a:t>
            </a:r>
          </a:p>
          <a:p>
            <a:r>
              <a:rPr lang="en-US" sz="1200">
                <a:solidFill>
                  <a:srgbClr val="A6A6A6"/>
                </a:solidFill>
              </a:rPr>
              <a:t>Noise filtering</a:t>
            </a:r>
            <a:r>
              <a:rPr lang="en-US" sz="1200" baseline="0">
                <a:solidFill>
                  <a:srgbClr val="A6A6A6"/>
                </a:solidFill>
              </a:rPr>
              <a:t>: d</a:t>
            </a:r>
            <a:r>
              <a:rPr lang="en-US" sz="1200">
                <a:solidFill>
                  <a:srgbClr val="A6A6A6"/>
                </a:solidFill>
              </a:rPr>
              <a:t>iscard irrelevant constituents such as NP</a:t>
            </a:r>
          </a:p>
          <a:p>
            <a:r>
              <a:rPr lang="en-US" b="0"/>
              <a:t>Graph theoretical approach:</a:t>
            </a:r>
            <a:r>
              <a:rPr lang="en-US" b="0" baseline="0"/>
              <a:t> </a:t>
            </a:r>
            <a:r>
              <a:rPr lang="en-US"/>
              <a:t>More interpretable</a:t>
            </a:r>
          </a:p>
          <a:p>
            <a:endParaRPr lang="en-US" sz="1200">
              <a:solidFill>
                <a:srgbClr val="A6A6A6"/>
              </a:solidFill>
            </a:endParaRPr>
          </a:p>
          <a:p>
            <a:r>
              <a:rPr lang="en-US" sz="1200"/>
              <a:t>Next step: Bayesian markov model</a:t>
            </a:r>
          </a:p>
          <a:p>
            <a:r>
              <a:rPr lang="en-US" sz="1200"/>
              <a:t>- Communities not easily separable</a:t>
            </a:r>
          </a:p>
          <a:p>
            <a:pPr marL="171450" indent="-171450">
              <a:buFontTx/>
              <a:buChar char="-"/>
            </a:pPr>
            <a:r>
              <a:rPr lang="en-US" sz="1200"/>
              <a:t>Attach probability to each path</a:t>
            </a:r>
          </a:p>
          <a:p>
            <a:pPr marL="171450" indent="-171450">
              <a:buFontTx/>
              <a:buChar char="-"/>
            </a:pPr>
            <a:r>
              <a:rPr lang="en-US" sz="1200"/>
              <a:t>Nice link with computational linguistic liter.</a:t>
            </a:r>
          </a:p>
          <a:p>
            <a:endParaRPr lang="en-US" sz="120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 is extract</a:t>
            </a:r>
            <a:r>
              <a:rPr lang="en-US" baseline="0"/>
              <a:t> well-formed intent: denoising</a:t>
            </a:r>
          </a:p>
          <a:p>
            <a:r>
              <a:rPr lang="en-US" baseline="0"/>
              <a:t>Then work on these seed queries. Then generalize to ill-formed queries.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1859C"/>
                </a:solidFill>
              </a:rPr>
              <a:t>Suffixes tree</a:t>
            </a:r>
          </a:p>
          <a:p>
            <a:r>
              <a:rPr lang="en-US" b="0">
                <a:solidFill>
                  <a:srgbClr val="31859C"/>
                </a:solidFill>
              </a:rPr>
              <a:t>Why not longest</a:t>
            </a:r>
            <a:r>
              <a:rPr lang="en-US" b="0" baseline="0">
                <a:solidFill>
                  <a:srgbClr val="31859C"/>
                </a:solidFill>
              </a:rPr>
              <a:t> common subsequence </a:t>
            </a:r>
            <a:r>
              <a:rPr lang="mr-IN" b="0" baseline="0">
                <a:solidFill>
                  <a:srgbClr val="31859C"/>
                </a:solidFill>
              </a:rPr>
              <a:t>–</a:t>
            </a:r>
            <a:r>
              <a:rPr lang="en-US" b="0" baseline="0">
                <a:solidFill>
                  <a:srgbClr val="31859C"/>
                </a:solidFill>
              </a:rPr>
              <a:t> theoretical parallel exists w/ Recurrent Neural Networks?</a:t>
            </a:r>
            <a:endParaRPr lang="en-US" b="0">
              <a:solidFill>
                <a:srgbClr val="3185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1859C"/>
                </a:solidFill>
              </a:rPr>
              <a:t>Suffixes tree</a:t>
            </a:r>
          </a:p>
          <a:p>
            <a:r>
              <a:rPr lang="en-US" b="0">
                <a:solidFill>
                  <a:srgbClr val="31859C"/>
                </a:solidFill>
              </a:rPr>
              <a:t>Why not longest</a:t>
            </a:r>
            <a:r>
              <a:rPr lang="en-US" b="0" baseline="0">
                <a:solidFill>
                  <a:srgbClr val="31859C"/>
                </a:solidFill>
              </a:rPr>
              <a:t> common subsequence </a:t>
            </a:r>
            <a:r>
              <a:rPr lang="mr-IN" b="0" baseline="0">
                <a:solidFill>
                  <a:srgbClr val="31859C"/>
                </a:solidFill>
              </a:rPr>
              <a:t>–</a:t>
            </a:r>
            <a:r>
              <a:rPr lang="en-US" b="0" baseline="0">
                <a:solidFill>
                  <a:srgbClr val="31859C"/>
                </a:solidFill>
              </a:rPr>
              <a:t> theoretical parallel exists w/ Recurrent Neural Networks?</a:t>
            </a:r>
            <a:endParaRPr lang="en-US" b="0">
              <a:solidFill>
                <a:srgbClr val="3185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>
              <a:solidFill>
                <a:srgbClr val="31859C"/>
              </a:solidFill>
            </a:endParaRPr>
          </a:p>
          <a:p>
            <a:r>
              <a:rPr lang="en-US" b="1" baseline="0">
                <a:solidFill>
                  <a:srgbClr val="31859C"/>
                </a:solidFill>
              </a:rPr>
              <a:t>References </a:t>
            </a:r>
          </a:p>
          <a:p>
            <a:endParaRPr lang="en-US" b="1" baseline="0">
              <a:solidFill>
                <a:srgbClr val="31859C"/>
              </a:solidFill>
            </a:endParaRPr>
          </a:p>
          <a:p>
            <a:pPr marL="228600" indent="-228600">
              <a:buAutoNum type="arabicParenBoth"/>
            </a:pPr>
            <a:r>
              <a:rPr lang="en-US" b="0" baseline="0">
                <a:solidFill>
                  <a:srgbClr val="31859C"/>
                </a:solidFill>
              </a:rPr>
              <a:t>P414, Speech and language processing, Manning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="0" baseline="0">
                <a:solidFill>
                  <a:srgbClr val="31859C"/>
                </a:solidFill>
              </a:rPr>
              <a:t>P415, Speech and language processing, Manning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b="0" baseline="0">
              <a:solidFill>
                <a:srgbClr val="31859C"/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="0" baseline="0">
                <a:solidFill>
                  <a:srgbClr val="31859C"/>
                </a:solidFill>
              </a:rPr>
              <a:t>https://github.com/mlehman/nlp-intent-toolkit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>
              <a:solidFill>
                <a:srgbClr val="31859C"/>
              </a:solidFill>
            </a:endParaRPr>
          </a:p>
          <a:p>
            <a:r>
              <a:rPr lang="en-US" b="1" baseline="0">
                <a:solidFill>
                  <a:srgbClr val="31859C"/>
                </a:solidFill>
              </a:rPr>
              <a:t>References </a:t>
            </a:r>
          </a:p>
          <a:p>
            <a:endParaRPr lang="en-US" b="1" baseline="0">
              <a:solidFill>
                <a:srgbClr val="31859C"/>
              </a:solidFill>
            </a:endParaRPr>
          </a:p>
          <a:p>
            <a:pPr marL="228600" indent="-228600">
              <a:buAutoNum type="arabicParenBoth"/>
            </a:pPr>
            <a:r>
              <a:rPr lang="en-US" b="0" baseline="0">
                <a:solidFill>
                  <a:srgbClr val="31859C"/>
                </a:solidFill>
              </a:rPr>
              <a:t>P414, Speech and language processing, Manning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="0" baseline="0">
                <a:solidFill>
                  <a:srgbClr val="31859C"/>
                </a:solidFill>
              </a:rPr>
              <a:t>P415, Speech and language processing, Manning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1859C"/>
                </a:solidFill>
              </a:rPr>
              <a:t>Graph edit</a:t>
            </a:r>
            <a:r>
              <a:rPr lang="en-US" b="1" baseline="0">
                <a:solidFill>
                  <a:srgbClr val="31859C"/>
                </a:solidFill>
              </a:rPr>
              <a:t> distance: u</a:t>
            </a:r>
            <a:r>
              <a:rPr lang="en-US" b="1">
                <a:solidFill>
                  <a:srgbClr val="31859C"/>
                </a:solidFill>
              </a:rPr>
              <a:t>niform edit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1859C"/>
                </a:solidFill>
              </a:rPr>
              <a:t>Graph edit</a:t>
            </a:r>
            <a:r>
              <a:rPr lang="en-US" b="1" baseline="0">
                <a:solidFill>
                  <a:srgbClr val="31859C"/>
                </a:solidFill>
              </a:rPr>
              <a:t> distance: u</a:t>
            </a:r>
            <a:r>
              <a:rPr lang="en-US" b="1">
                <a:solidFill>
                  <a:srgbClr val="31859C"/>
                </a:solidFill>
              </a:rPr>
              <a:t>niform edit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rPr lang="uk-UA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00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B561-BFE6-E34B-8497-DAFB276E164D}" type="datetimeFigureOut">
              <a:t>26/03/21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allennlp.org/elm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g.upenn.edu/courses/Fall_2003/ling001/penn_treebank_po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600" y="685800"/>
            <a:ext cx="1667043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Overview</a:t>
            </a:r>
          </a:p>
          <a:p>
            <a:endParaRPr lang="en-US"/>
          </a:p>
          <a:p>
            <a:r>
              <a:rPr lang="en-US"/>
              <a:t>Pipeline</a:t>
            </a:r>
          </a:p>
          <a:p>
            <a:r>
              <a:rPr lang="en-US"/>
              <a:t>Queries ranking</a:t>
            </a:r>
          </a:p>
        </p:txBody>
      </p:sp>
    </p:spTree>
    <p:extLst>
      <p:ext uri="{BB962C8B-B14F-4D97-AF65-F5344CB8AC3E}">
        <p14:creationId xmlns:p14="http://schemas.microsoft.com/office/powerpoint/2010/main" val="103828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/>
              <a:t>Performances &amp; generalization</a:t>
            </a:r>
          </a:p>
          <a:p>
            <a:pPr lvl="1"/>
            <a:r>
              <a:rPr lang="en-US" sz="2500"/>
              <a:t>Constituency parsing</a:t>
            </a:r>
          </a:p>
          <a:p>
            <a:pPr lvl="1"/>
            <a:r>
              <a:rPr lang="en-US" sz="2500"/>
              <a:t>Dependency parsing</a:t>
            </a:r>
          </a:p>
          <a:p>
            <a:pPr marL="457200" lvl="1" indent="0">
              <a:buNone/>
            </a:pPr>
            <a:endParaRPr lang="en-US" sz="2500"/>
          </a:p>
          <a:p>
            <a:r>
              <a:rPr lang="en-US" sz="2500"/>
              <a:t>Improve VP tree search</a:t>
            </a:r>
          </a:p>
          <a:p>
            <a:pPr marL="514350" indent="-457200"/>
            <a:r>
              <a:rPr lang="en-US" sz="2500"/>
              <a:t>Test other similarity ranking approaches</a:t>
            </a:r>
          </a:p>
          <a:p>
            <a:pPr marL="514350" indent="-457200"/>
            <a:r>
              <a:rPr lang="en-US" sz="2500"/>
              <a:t>Test different syntactical expressivity</a:t>
            </a:r>
          </a:p>
          <a:p>
            <a:pPr marL="514350" indent="-457200"/>
            <a:r>
              <a:rPr lang="en-US" sz="2500"/>
              <a:t>Add intent detection stage (intent or not)</a:t>
            </a:r>
          </a:p>
          <a:p>
            <a:pPr marL="514350" indent="-457200"/>
            <a:r>
              <a:rPr lang="en-US" sz="2500"/>
              <a:t>Time/space complexity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92271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BE0806"/>
                </a:solidFill>
              </a:rPr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258766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Node clustering</a:t>
            </a:r>
          </a:p>
        </p:txBody>
      </p:sp>
      <p:pic>
        <p:nvPicPr>
          <p:cNvPr id="8" name="Picture 7" descr="Screenshot 2021-03-03 at 13.5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00" y="1172727"/>
            <a:ext cx="5913999" cy="5719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3714" y="3386667"/>
            <a:ext cx="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1859C"/>
                </a:solidFill>
              </a:rPr>
              <a:t>Louvain</a:t>
            </a:r>
          </a:p>
        </p:txBody>
      </p:sp>
    </p:spTree>
    <p:extLst>
      <p:ext uri="{BB962C8B-B14F-4D97-AF65-F5344CB8AC3E}">
        <p14:creationId xmlns:p14="http://schemas.microsoft.com/office/powerpoint/2010/main" val="338894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491" y="324141"/>
            <a:ext cx="3266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Well-formed intent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1590" y="299719"/>
            <a:ext cx="2827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Ill-formed intent</a:t>
            </a:r>
          </a:p>
        </p:txBody>
      </p:sp>
      <p:pic>
        <p:nvPicPr>
          <p:cNvPr id="14" name="Picture 13" descr="Screenshot 2021-03-03 at 16.4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42" y="1390437"/>
            <a:ext cx="4802966" cy="4680857"/>
          </a:xfrm>
          <a:prstGeom prst="rect">
            <a:avLst/>
          </a:prstGeom>
        </p:spPr>
      </p:pic>
      <p:pic>
        <p:nvPicPr>
          <p:cNvPr id="15" name="Picture 14" descr="Screenshot 2021-03-03 at 16.4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1726172"/>
            <a:ext cx="4354287" cy="4163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400" y="6083729"/>
            <a:ext cx="48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Signature of well </a:t>
            </a:r>
            <a:r>
              <a:rPr lang="en-US">
                <a:sym typeface="Wingdings"/>
              </a:rPr>
              <a:t></a:t>
            </a:r>
            <a:r>
              <a:rPr lang="en-US"/>
              <a:t> Subgraphs unique to “Well”?</a:t>
            </a:r>
          </a:p>
        </p:txBody>
      </p:sp>
      <p:sp>
        <p:nvSpPr>
          <p:cNvPr id="2" name="Rectangle 1"/>
          <p:cNvSpPr/>
          <p:nvPr/>
        </p:nvSpPr>
        <p:spPr>
          <a:xfrm>
            <a:off x="6719960" y="6115250"/>
            <a:ext cx="1275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1859C"/>
                </a:solidFill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10051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1-03-12 at 14.3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42" y="4"/>
            <a:ext cx="6487922" cy="6858000"/>
          </a:xfrm>
          <a:prstGeom prst="rect">
            <a:avLst/>
          </a:prstGeom>
        </p:spPr>
      </p:pic>
      <p:pic>
        <p:nvPicPr>
          <p:cNvPr id="6" name="Picture 5" descr="Screenshot 2021-03-12 at 14.3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6729" y="3002185"/>
            <a:ext cx="5388429" cy="129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6190" y="5034856"/>
            <a:ext cx="150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Drop diagonal</a:t>
            </a:r>
          </a:p>
          <a:p>
            <a:r>
              <a:rPr lang="en-US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1620762" y="5249333"/>
            <a:ext cx="435428" cy="10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477" y="193524"/>
            <a:ext cx="205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31859C"/>
                </a:solidFill>
              </a:rPr>
              <a:t>Graph edit distance</a:t>
            </a:r>
          </a:p>
          <a:p>
            <a:r>
              <a:rPr lang="en-US" b="1">
                <a:solidFill>
                  <a:srgbClr val="31859C"/>
                </a:solidFill>
              </a:rPr>
              <a:t>Uniform cost</a:t>
            </a:r>
          </a:p>
        </p:txBody>
      </p:sp>
    </p:spTree>
    <p:extLst>
      <p:ext uri="{BB962C8B-B14F-4D97-AF65-F5344CB8AC3E}">
        <p14:creationId xmlns:p14="http://schemas.microsoft.com/office/powerpoint/2010/main" val="219283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1-03-12 at 14.4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0" y="0"/>
            <a:ext cx="64189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382" y="3676952"/>
            <a:ext cx="205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31859C"/>
                </a:solidFill>
              </a:rPr>
              <a:t>Graph edit distance</a:t>
            </a:r>
          </a:p>
          <a:p>
            <a:r>
              <a:rPr lang="en-US" b="1">
                <a:solidFill>
                  <a:srgbClr val="31859C"/>
                </a:solidFill>
              </a:rPr>
              <a:t>Uniform cost</a:t>
            </a:r>
          </a:p>
        </p:txBody>
      </p:sp>
    </p:spTree>
    <p:extLst>
      <p:ext uri="{BB962C8B-B14F-4D97-AF65-F5344CB8AC3E}">
        <p14:creationId xmlns:p14="http://schemas.microsoft.com/office/powerpoint/2010/main" val="359223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shot 2021-03-03 at 16.4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" y="2184529"/>
            <a:ext cx="2239203" cy="214102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98243" y="2041306"/>
            <a:ext cx="2419361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2021-03-12 at 14.40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7" y="0"/>
            <a:ext cx="64189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6979" y="311452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Graph edit distance</a:t>
            </a:r>
          </a:p>
          <a:p>
            <a:pPr algn="ctr"/>
            <a:r>
              <a:rPr lang="en-US" sz="1400"/>
              <a:t>(widely used)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909" y="16934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543" y="373991"/>
            <a:ext cx="2432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Query ranking</a:t>
            </a:r>
          </a:p>
        </p:txBody>
      </p:sp>
    </p:spTree>
    <p:extLst>
      <p:ext uri="{BB962C8B-B14F-4D97-AF65-F5344CB8AC3E}">
        <p14:creationId xmlns:p14="http://schemas.microsoft.com/office/powerpoint/2010/main" val="154110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shot 2021-03-03 at 16.4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" y="2184529"/>
            <a:ext cx="2239203" cy="214102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98243" y="2041306"/>
            <a:ext cx="2419361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2021-03-12 at 14.40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7" y="0"/>
            <a:ext cx="641899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909" y="16934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7284" y="165704"/>
            <a:ext cx="1637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BE0806"/>
                </a:solidFill>
              </a:rPr>
              <a:t>Not so great !</a:t>
            </a:r>
          </a:p>
          <a:p>
            <a:r>
              <a:rPr lang="en-US" sz="1400" b="1">
                <a:solidFill>
                  <a:srgbClr val="BE0806"/>
                </a:solidFill>
              </a:rPr>
              <a:t>Why ? Test </a:t>
            </a:r>
          </a:p>
          <a:p>
            <a:r>
              <a:rPr lang="en-US" sz="1400" b="1">
                <a:solidFill>
                  <a:srgbClr val="BE0806"/>
                </a:solidFill>
              </a:rPr>
              <a:t>isomorphism </a:t>
            </a:r>
            <a:r>
              <a:rPr lang="mr-IN" sz="1400" b="1">
                <a:solidFill>
                  <a:srgbClr val="BE0806"/>
                </a:solidFill>
              </a:rPr>
              <a:t>…</a:t>
            </a:r>
            <a:r>
              <a:rPr lang="en-US" sz="1400" b="1">
                <a:solidFill>
                  <a:srgbClr val="BE0806"/>
                </a:solidFill>
              </a:rPr>
              <a:t> not </a:t>
            </a:r>
          </a:p>
          <a:p>
            <a:r>
              <a:rPr lang="en-US" sz="1400" b="1">
                <a:solidFill>
                  <a:srgbClr val="BE0806"/>
                </a:solidFill>
              </a:rPr>
              <a:t>what we look for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13400" y="1054101"/>
            <a:ext cx="2654300" cy="1587500"/>
          </a:xfrm>
          <a:prstGeom prst="roundRect">
            <a:avLst/>
          </a:prstGeom>
          <a:noFill/>
          <a:ln>
            <a:solidFill>
              <a:srgbClr val="BE08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BE0806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6979" y="311452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Graph edit distance</a:t>
            </a:r>
          </a:p>
          <a:p>
            <a:pPr algn="ctr"/>
            <a:r>
              <a:rPr lang="en-US" sz="1400"/>
              <a:t>(widely used)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543" y="373991"/>
            <a:ext cx="2432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Query ranking</a:t>
            </a:r>
          </a:p>
        </p:txBody>
      </p:sp>
    </p:spTree>
    <p:extLst>
      <p:ext uri="{BB962C8B-B14F-4D97-AF65-F5344CB8AC3E}">
        <p14:creationId xmlns:p14="http://schemas.microsoft.com/office/powerpoint/2010/main" val="253966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2518" y="1612350"/>
            <a:ext cx="343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“Intent pattern”: </a:t>
            </a:r>
            <a:r>
              <a:rPr lang="en-US" b="1"/>
              <a:t>VB -&gt; direct Obj*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210" y="1612350"/>
            <a:ext cx="13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 Entity slots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7422" y="2078971"/>
            <a:ext cx="1131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Modifiers </a:t>
            </a:r>
          </a:p>
          <a:p>
            <a:r>
              <a:rPr lang="en-US"/>
              <a:t>When</a:t>
            </a:r>
          </a:p>
          <a:p>
            <a:r>
              <a:rPr lang="en-US"/>
              <a:t>Where</a:t>
            </a:r>
          </a:p>
          <a:p>
            <a:r>
              <a:rPr lang="en-US"/>
              <a:t>How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2673" y="2078971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Dependency parsing </a:t>
            </a:r>
          </a:p>
          <a:p>
            <a:r>
              <a:rPr lang="en-US" sz="1400" b="1"/>
              <a:t>1. With dependency parser</a:t>
            </a:r>
          </a:p>
          <a:p>
            <a:r>
              <a:rPr lang="en-US" sz="1400"/>
              <a:t>2.Convert constituency tree to untyped dependency tree</a:t>
            </a:r>
          </a:p>
          <a:p>
            <a:r>
              <a:rPr lang="en-US" sz="1400"/>
              <a:t>w/o using a new dependency parser (faster, cheaper)(2)</a:t>
            </a:r>
          </a:p>
        </p:txBody>
      </p:sp>
      <p:pic>
        <p:nvPicPr>
          <p:cNvPr id="8" name="Picture 7" descr="Screenshot 2021-03-18 at 12.5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3" y="3279300"/>
            <a:ext cx="3215693" cy="1957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7258" y="5108123"/>
            <a:ext cx="10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*dObj 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122" y="42797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Intent parsing</a:t>
            </a:r>
          </a:p>
        </p:txBody>
      </p:sp>
    </p:spTree>
    <p:extLst>
      <p:ext uri="{BB962C8B-B14F-4D97-AF65-F5344CB8AC3E}">
        <p14:creationId xmlns:p14="http://schemas.microsoft.com/office/powerpoint/2010/main" val="8140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1-02-25 at 17.12.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4924"/>
          <a:stretch/>
        </p:blipFill>
        <p:spPr>
          <a:xfrm>
            <a:off x="6157178" y="3205238"/>
            <a:ext cx="2540092" cy="167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931" y="382404"/>
            <a:ext cx="263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Comic Sans MS"/>
                <a:cs typeface="Comic Sans MS"/>
              </a:rPr>
              <a:t>“I want to order </a:t>
            </a:r>
          </a:p>
          <a:p>
            <a:pPr algn="ctr"/>
            <a:r>
              <a:rPr lang="en-US" sz="2500">
                <a:latin typeface="Comic Sans MS"/>
                <a:cs typeface="Comic Sans MS"/>
              </a:rPr>
              <a:t>a credit card.”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65162" y="887701"/>
            <a:ext cx="1937721" cy="40635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9873" y="575470"/>
            <a:ext cx="188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Constituency parsing</a:t>
            </a:r>
          </a:p>
        </p:txBody>
      </p:sp>
      <p:pic>
        <p:nvPicPr>
          <p:cNvPr id="10" name="Picture 9" descr="Screenshot 2021-02-25 at 17.15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944" y="199513"/>
            <a:ext cx="2398584" cy="18897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027569" y="786280"/>
            <a:ext cx="1113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Verb phrase 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Extraction</a:t>
            </a:r>
          </a:p>
          <a:p>
            <a:pPr algn="ctr"/>
            <a:r>
              <a:rPr lang="en-US" sz="1400">
                <a:solidFill>
                  <a:srgbClr val="BE0806"/>
                </a:solidFill>
              </a:rPr>
              <a:t>(tree search)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4904" y="337380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Ill-formed intents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8709" y="33952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38778" y="2386932"/>
            <a:ext cx="107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Word graph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conversion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43277" y="2215182"/>
            <a:ext cx="7596" cy="76366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07357" y="665994"/>
            <a:ext cx="1652386" cy="718306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738" y="3757653"/>
            <a:ext cx="4603592" cy="2320502"/>
            <a:chOff x="108858" y="3569044"/>
            <a:chExt cx="4603592" cy="2320502"/>
          </a:xfrm>
        </p:grpSpPr>
        <p:pic>
          <p:nvPicPr>
            <p:cNvPr id="36" name="Picture 35" descr="Screenshot 2021-03-03 at 16.47.3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24" y="3569044"/>
              <a:ext cx="2331726" cy="2272445"/>
            </a:xfrm>
            <a:prstGeom prst="rect">
              <a:avLst/>
            </a:prstGeom>
          </p:spPr>
        </p:pic>
        <p:pic>
          <p:nvPicPr>
            <p:cNvPr id="37" name="Picture 36" descr="Screenshot 2021-03-03 at 16.47.5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58" y="3748520"/>
              <a:ext cx="2239203" cy="2141026"/>
            </a:xfrm>
            <a:prstGeom prst="rect">
              <a:avLst/>
            </a:prstGeom>
          </p:spPr>
        </p:pic>
      </p:grpSp>
      <p:cxnSp>
        <p:nvCxnSpPr>
          <p:cNvPr id="39" name="Straight Arrow Connector 38"/>
          <p:cNvCxnSpPr/>
          <p:nvPr/>
        </p:nvCxnSpPr>
        <p:spPr>
          <a:xfrm flipH="1">
            <a:off x="5624287" y="4499429"/>
            <a:ext cx="683070" cy="56847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98243" y="3793906"/>
            <a:ext cx="5024745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66017" y="47773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Similarity </a:t>
            </a:r>
          </a:p>
          <a:p>
            <a:pPr algn="ctr"/>
            <a:r>
              <a:rPr lang="en-US" sz="1400" b="1">
                <a:solidFill>
                  <a:srgbClr val="BE0806"/>
                </a:solidFill>
              </a:rPr>
              <a:t>ranking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17562" y="1040101"/>
            <a:ext cx="1470058" cy="887768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975297">
            <a:off x="2972046" y="1286907"/>
            <a:ext cx="188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BE0806"/>
                </a:solidFill>
              </a:rPr>
              <a:t>Dependency parsing</a:t>
            </a:r>
          </a:p>
        </p:txBody>
      </p:sp>
      <p:pic>
        <p:nvPicPr>
          <p:cNvPr id="3" name="Picture 2" descr="Screenshot 2021-03-18 at 12.56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20" y="1876557"/>
            <a:ext cx="2475508" cy="15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821" y="290286"/>
            <a:ext cx="39480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Constitutency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919" y="6246503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pic>
        <p:nvPicPr>
          <p:cNvPr id="9" name="Picture 8" descr="Screenshot 2021-03-03 at 14.04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20" y="1139632"/>
            <a:ext cx="4327665" cy="2611784"/>
          </a:xfrm>
          <a:prstGeom prst="rect">
            <a:avLst/>
          </a:prstGeom>
        </p:spPr>
      </p:pic>
      <p:pic>
        <p:nvPicPr>
          <p:cNvPr id="11" name="Picture 10" descr="Screenshot 2021-03-03 at 14.05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9" y="1078577"/>
            <a:ext cx="4254709" cy="33920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4100" y="4628967"/>
            <a:ext cx="64031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Allennlp’s ELMo model representations are:</a:t>
            </a:r>
          </a:p>
          <a:p>
            <a:endParaRPr lang="en-US" sz="1200"/>
          </a:p>
          <a:p>
            <a:r>
              <a:rPr lang="en-US" sz="1200" b="1"/>
              <a:t>Contextual</a:t>
            </a:r>
            <a:r>
              <a:rPr lang="en-US" sz="1200"/>
              <a:t>: The representation for each word depends on the entire context in which it is used.</a:t>
            </a:r>
          </a:p>
          <a:p>
            <a:endParaRPr lang="en-US" sz="1200" b="1"/>
          </a:p>
          <a:p>
            <a:r>
              <a:rPr lang="en-US" sz="1200" b="1"/>
              <a:t>Deep: T</a:t>
            </a:r>
            <a:r>
              <a:rPr lang="en-US" sz="1200"/>
              <a:t>he word representations combine all layers of a deep pre-trained neural network.</a:t>
            </a:r>
          </a:p>
          <a:p>
            <a:endParaRPr lang="en-US" sz="1200" b="1"/>
          </a:p>
          <a:p>
            <a:r>
              <a:rPr lang="en-US" sz="1200" b="1"/>
              <a:t>Character based</a:t>
            </a:r>
            <a:r>
              <a:rPr lang="en-US" sz="1200"/>
              <a:t>: ELMo representations are purely character based, allowing the network to use morphological clues to form robust representations for out-of-vocabulary tokens unseen in training.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2319" y="6260294"/>
            <a:ext cx="259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https://allennlp.org/elmo</a:t>
            </a:r>
            <a:r>
              <a:rPr lang="en-US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791992" y="4720657"/>
            <a:ext cx="2119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Peters, M. E., Neumann, M., Iyyer, M., Gardner, M., Clark, C., Lee, K., &amp; Zettlemoyer, L. (2018). Deep contextualized word representations. arXiv preprint arXiv:1802.05365.</a:t>
            </a:r>
          </a:p>
        </p:txBody>
      </p:sp>
    </p:spTree>
    <p:extLst>
      <p:ext uri="{BB962C8B-B14F-4D97-AF65-F5344CB8AC3E}">
        <p14:creationId xmlns:p14="http://schemas.microsoft.com/office/powerpoint/2010/main" val="27330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41" y="413798"/>
            <a:ext cx="8179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References </a:t>
            </a:r>
          </a:p>
          <a:p>
            <a:endParaRPr lang="en-US"/>
          </a:p>
          <a:p>
            <a:r>
              <a:rPr lang="en-US">
                <a:hlinkClick r:id="rId2"/>
              </a:rPr>
              <a:t>(1) https://www.ling.upenn.edu/courses/Fall_2003/ling001/penn_treebank_pos.html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04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41" y="4137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Tools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5616" y="2103637"/>
            <a:ext cx="6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tgrep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041" y="1329283"/>
            <a:ext cx="209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Constituency 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21" y="2875015"/>
            <a:ext cx="22749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Spacy 2.2.4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dependency parser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3999" y="10601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Joshi, V., Peters, M., &amp; Hopkins, M. (2018). Extending a parser to distant domains using a few dozen partially annotated examples. arXiv preprint arXiv:1805.06556.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659" y="4161255"/>
            <a:ext cx="2531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Similarity ranking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LCS similarity ranking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Graph edit distance</a:t>
            </a:r>
          </a:p>
        </p:txBody>
      </p:sp>
    </p:spTree>
    <p:extLst>
      <p:ext uri="{BB962C8B-B14F-4D97-AF65-F5344CB8AC3E}">
        <p14:creationId xmlns:p14="http://schemas.microsoft.com/office/powerpoint/2010/main" val="234367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shot 2021-03-03 at 16.4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" y="2184529"/>
            <a:ext cx="2239203" cy="214102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98243" y="2041306"/>
            <a:ext cx="2419361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4909" y="16934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543" y="373991"/>
            <a:ext cx="2432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Query ranking</a:t>
            </a:r>
          </a:p>
        </p:txBody>
      </p:sp>
    </p:spTree>
    <p:extLst>
      <p:ext uri="{BB962C8B-B14F-4D97-AF65-F5344CB8AC3E}">
        <p14:creationId xmlns:p14="http://schemas.microsoft.com/office/powerpoint/2010/main" val="1316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 2021-03-17 at 14.16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81" y="0"/>
            <a:ext cx="6271823" cy="6692900"/>
          </a:xfrm>
          <a:prstGeom prst="rect">
            <a:avLst/>
          </a:prstGeom>
        </p:spPr>
      </p:pic>
      <p:pic>
        <p:nvPicPr>
          <p:cNvPr id="37" name="Picture 36" descr="Screenshot 2021-03-03 at 16.47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" y="2184529"/>
            <a:ext cx="2239203" cy="214102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98243" y="2041306"/>
            <a:ext cx="2419361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4279" y="31145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Longest common contiguous </a:t>
            </a:r>
          </a:p>
          <a:p>
            <a:pPr algn="ctr"/>
            <a:r>
              <a:rPr lang="en-US" sz="1400" b="1"/>
              <a:t>subsequence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909" y="16934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543" y="373991"/>
            <a:ext cx="2432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Query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5576" y="54326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BE0806"/>
                </a:solidFill>
              </a:rPr>
              <a:t>OK for now</a:t>
            </a:r>
          </a:p>
        </p:txBody>
      </p:sp>
    </p:spTree>
    <p:extLst>
      <p:ext uri="{BB962C8B-B14F-4D97-AF65-F5344CB8AC3E}">
        <p14:creationId xmlns:p14="http://schemas.microsoft.com/office/powerpoint/2010/main" val="79027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shot 2021-03-03 at 16.4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8" y="2184529"/>
            <a:ext cx="2239203" cy="2141026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98243" y="2184529"/>
            <a:ext cx="2419361" cy="2423045"/>
          </a:xfrm>
          <a:prstGeom prst="roundRect">
            <a:avLst/>
          </a:prstGeom>
          <a:solidFill>
            <a:srgbClr val="FF0000">
              <a:alpha val="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4909" y="169343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Well-formed intents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938" y="373991"/>
            <a:ext cx="19543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Seed filtering</a:t>
            </a:r>
          </a:p>
        </p:txBody>
      </p:sp>
      <p:pic>
        <p:nvPicPr>
          <p:cNvPr id="7" name="Picture 6" descr="Screenshot 2021-03-17 at 18.10.55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17" y="530541"/>
            <a:ext cx="4940300" cy="601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9802" y="1239206"/>
            <a:ext cx="7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BE0806"/>
                </a:solidFill>
              </a:rPr>
              <a:t>VB NP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1389" y="556197"/>
            <a:ext cx="4731427" cy="1653988"/>
          </a:xfrm>
          <a:prstGeom prst="roundRect">
            <a:avLst/>
          </a:prstGeom>
          <a:noFill/>
          <a:ln>
            <a:solidFill>
              <a:srgbClr val="BE08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BE0806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8757" y="3263947"/>
            <a:ext cx="4731427" cy="430426"/>
          </a:xfrm>
          <a:prstGeom prst="roundRect">
            <a:avLst/>
          </a:prstGeom>
          <a:noFill/>
          <a:ln>
            <a:solidFill>
              <a:srgbClr val="BE08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BE0806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4329" y="217170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0.92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2781" y="196491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588569" y="2235841"/>
            <a:ext cx="5401483" cy="51313"/>
          </a:xfrm>
          <a:prstGeom prst="line">
            <a:avLst/>
          </a:prstGeom>
          <a:ln w="12700" cmpd="sng">
            <a:solidFill>
              <a:srgbClr val="BE080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451" y="4596852"/>
            <a:ext cx="2783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mic Sans MS"/>
                <a:cs typeface="Comic Sans MS"/>
              </a:rPr>
              <a:t>“to order a credit card.”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938" y="373991"/>
            <a:ext cx="2906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Intent &amp; slot parsing</a:t>
            </a:r>
          </a:p>
        </p:txBody>
      </p:sp>
      <p:pic>
        <p:nvPicPr>
          <p:cNvPr id="7" name="Picture 6" descr="Screenshot 2021-03-17 at 18.10.55.png"/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887"/>
          <a:stretch/>
        </p:blipFill>
        <p:spPr>
          <a:xfrm>
            <a:off x="3742517" y="917108"/>
            <a:ext cx="4940300" cy="1752487"/>
          </a:xfrm>
          <a:prstGeom prst="rect">
            <a:avLst/>
          </a:prstGeom>
        </p:spPr>
      </p:pic>
      <p:pic>
        <p:nvPicPr>
          <p:cNvPr id="4" name="Picture 3" descr="Screenshot 2021-03-21 at 17.32.2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16"/>
          <a:stretch/>
        </p:blipFill>
        <p:spPr>
          <a:xfrm>
            <a:off x="899059" y="2936321"/>
            <a:ext cx="6908800" cy="1255501"/>
          </a:xfrm>
          <a:prstGeom prst="rect">
            <a:avLst/>
          </a:prstGeom>
        </p:spPr>
      </p:pic>
      <p:pic>
        <p:nvPicPr>
          <p:cNvPr id="21" name="Picture 20" descr="Screenshot 2021-03-21 at 17.32.2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6"/>
          <a:stretch/>
        </p:blipFill>
        <p:spPr>
          <a:xfrm>
            <a:off x="899059" y="4323020"/>
            <a:ext cx="6908800" cy="233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48523" y="5294443"/>
            <a:ext cx="75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096" y="5316869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Query complexity</a:t>
            </a:r>
          </a:p>
          <a:p>
            <a:pPr marL="285750" indent="-285750">
              <a:buFontTx/>
              <a:buChar char="-"/>
            </a:pPr>
            <a:r>
              <a:rPr lang="en-US"/>
              <a:t>multi-sentence</a:t>
            </a:r>
          </a:p>
          <a:p>
            <a:pPr marL="285750" indent="-285750">
              <a:buFontTx/>
              <a:buChar char="-"/>
            </a:pPr>
            <a:r>
              <a:rPr lang="en-US"/>
              <a:t>multi-clause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2090" y="4914840"/>
            <a:ext cx="21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Performance factors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621" y="530526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Structural ambiguity</a:t>
            </a:r>
          </a:p>
          <a:p>
            <a:pPr marL="285750" indent="-285750">
              <a:buFontTx/>
              <a:buChar char="-"/>
            </a:pPr>
            <a:r>
              <a:rPr lang="en-US"/>
              <a:t>PP attachment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3208" y="588375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aseline="30000"/>
          </a:p>
          <a:p>
            <a:r>
              <a:rPr lang="en-US" b="1" baseline="30000"/>
              <a:t>lack of lexical conditioning: </a:t>
            </a:r>
            <a:r>
              <a:rPr lang="en-US" baseline="30000"/>
              <a:t>CFG rules don’t model syntactic facts about specific words, leading to problems with subcategorization ambiguities, preposition at- tachment, and coordinate structure ambiguities</a:t>
            </a:r>
            <a:endParaRPr lang="en-US"/>
          </a:p>
        </p:txBody>
      </p:sp>
      <p:pic>
        <p:nvPicPr>
          <p:cNvPr id="13" name="Picture 12" descr="Screenshot 2021-03-22 at 16.15.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36" y="4501204"/>
            <a:ext cx="2346828" cy="22824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179" y="1519222"/>
            <a:ext cx="205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 each intent as a graph?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05805" y="2812067"/>
            <a:ext cx="2650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Intendee should contain core topic only, most important word, cannot be in a subordinate clause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4925" y="3409160"/>
            <a:ext cx="3346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Noun phrase Intendees might be more relevant</a:t>
            </a:r>
          </a:p>
          <a:p>
            <a:r>
              <a:rPr lang="en-US" sz="1100">
                <a:solidFill>
                  <a:srgbClr val="FF0000"/>
                </a:solidFill>
              </a:rPr>
              <a:t>The topic “card” is missing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7001" y="3698595"/>
            <a:ext cx="176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Cannot be a verb form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7873" y="2636239"/>
            <a:ext cx="1216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Latent intent inferrable </a:t>
            </a:r>
          </a:p>
          <a:p>
            <a:r>
              <a:rPr lang="en-US" sz="1100">
                <a:solidFill>
                  <a:srgbClr val="FF0000"/>
                </a:solidFill>
              </a:rPr>
              <a:t>from entities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5728" y="3326324"/>
            <a:ext cx="12161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Topics modeled</a:t>
            </a:r>
          </a:p>
          <a:p>
            <a:r>
              <a:rPr lang="en-US" sz="1100">
                <a:solidFill>
                  <a:srgbClr val="FF0000"/>
                </a:solidFill>
              </a:rPr>
              <a:t>out of word graphs</a:t>
            </a:r>
          </a:p>
          <a:p>
            <a:r>
              <a:rPr lang="en-US" sz="1100">
                <a:solidFill>
                  <a:srgbClr val="FF0000"/>
                </a:solidFill>
              </a:rPr>
              <a:t>then detect that</a:t>
            </a:r>
          </a:p>
          <a:p>
            <a:r>
              <a:rPr lang="en-US" sz="1100">
                <a:solidFill>
                  <a:srgbClr val="FF0000"/>
                </a:solidFill>
              </a:rPr>
              <a:t>topic in each query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rgbClr val="FF0000"/>
                </a:solidFill>
              </a:rPr>
              <a:t>Simple: LDA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rgbClr val="FF0000"/>
                </a:solidFill>
              </a:rPr>
              <a:t>Then word gaphs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43687" y="3393405"/>
            <a:ext cx="121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Check topic alighnment with </a:t>
            </a:r>
          </a:p>
          <a:p>
            <a:r>
              <a:rPr lang="en-US" sz="1100">
                <a:solidFill>
                  <a:srgbClr val="FF0000"/>
                </a:solidFill>
              </a:rPr>
              <a:t>Verb phrase</a:t>
            </a:r>
          </a:p>
          <a:p>
            <a:r>
              <a:rPr lang="en-US" sz="1100">
                <a:solidFill>
                  <a:srgbClr val="FF0000"/>
                </a:solidFill>
              </a:rPr>
              <a:t>Dp VP always </a:t>
            </a:r>
          </a:p>
          <a:p>
            <a:r>
              <a:rPr lang="en-US" sz="1100">
                <a:solidFill>
                  <a:srgbClr val="FF0000"/>
                </a:solidFill>
              </a:rPr>
              <a:t>Contain VPs?</a:t>
            </a:r>
          </a:p>
          <a:p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09347" y="1755645"/>
            <a:ext cx="12161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Classiifaction</a:t>
            </a:r>
          </a:p>
          <a:p>
            <a:r>
              <a:rPr lang="en-US" sz="1100">
                <a:solidFill>
                  <a:srgbClr val="FF0000"/>
                </a:solidFill>
              </a:rPr>
              <a:t>Has high performance</a:t>
            </a:r>
          </a:p>
          <a:p>
            <a:r>
              <a:rPr lang="en-US" sz="1100">
                <a:solidFill>
                  <a:srgbClr val="FF0000"/>
                </a:solidFill>
              </a:rPr>
              <a:t>-&gt; lexicon very</a:t>
            </a:r>
          </a:p>
          <a:p>
            <a:r>
              <a:rPr lang="en-US" sz="1100">
                <a:solidFill>
                  <a:srgbClr val="FF0000"/>
                </a:solidFill>
              </a:rPr>
              <a:t>Intent discriminatif</a:t>
            </a:r>
          </a:p>
          <a:p>
            <a:r>
              <a:rPr lang="en-US" sz="1100">
                <a:solidFill>
                  <a:srgbClr val="FF0000"/>
                </a:solidFill>
              </a:rPr>
              <a:t>Reclassify with verb and noun only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682817" y="3133902"/>
            <a:ext cx="461183" cy="27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431" y="1676988"/>
            <a:ext cx="746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VPs </a:t>
            </a:r>
            <a:r>
              <a:rPr lang="en-US">
                <a:sym typeface="Wingdings"/>
              </a:rPr>
              <a:t> Topic modeling -&gt; N topic intents -&gt; select only VPs associated w/topic</a:t>
            </a:r>
          </a:p>
          <a:p>
            <a:r>
              <a:rPr lang="en-US">
                <a:sym typeface="Wingdings"/>
              </a:rPr>
              <a:t> from multi-clause queries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402" y="2401088"/>
            <a:ext cx="1216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Assumption: </a:t>
            </a:r>
          </a:p>
          <a:p>
            <a:r>
              <a:rPr lang="en-US" sz="1100">
                <a:solidFill>
                  <a:srgbClr val="FF0000"/>
                </a:solidFill>
              </a:rPr>
              <a:t>Most VP are well</a:t>
            </a:r>
          </a:p>
          <a:p>
            <a:r>
              <a:rPr lang="en-US" sz="1100">
                <a:solidFill>
                  <a:srgbClr val="FF0000"/>
                </a:solidFill>
              </a:rPr>
              <a:t>parsed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4773" y="2294824"/>
            <a:ext cx="26346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Assumption: </a:t>
            </a:r>
          </a:p>
          <a:p>
            <a:r>
              <a:rPr lang="en-US" sz="1100">
                <a:solidFill>
                  <a:srgbClr val="FF0000"/>
                </a:solidFill>
              </a:rPr>
              <a:t>Multi-clause queries are the most frequent causes of noise/ambiguity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431" y="763275"/>
            <a:ext cx="828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Wingdings"/>
              </a:rPr>
              <a:t>Lexical clustering  </a:t>
            </a:r>
            <a:r>
              <a:rPr lang="en-US"/>
              <a:t>VPs </a:t>
            </a:r>
            <a:r>
              <a:rPr lang="en-US">
                <a:sym typeface="Wingdings"/>
              </a:rPr>
              <a:t> w/n cluster verb modeling  within cluster dobj modeling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846" y="1156055"/>
            <a:ext cx="2964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Knowledge that belongs to a lexical cluster</a:t>
            </a:r>
          </a:p>
          <a:p>
            <a:r>
              <a:rPr lang="en-US" sz="1100">
                <a:solidFill>
                  <a:srgbClr val="FF0000"/>
                </a:solidFill>
              </a:rPr>
              <a:t>Should circumvent Noise from failed VP parsing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070" y="289920"/>
            <a:ext cx="75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IDEAS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094" y="4155527"/>
            <a:ext cx="328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Predicate modeling?</a:t>
            </a:r>
          </a:p>
          <a:p>
            <a:r>
              <a:rPr lang="en-US"/>
              <a:t>Predicate </a:t>
            </a:r>
            <a:r>
              <a:rPr lang="mr-IN"/>
              <a:t>–</a:t>
            </a:r>
            <a:r>
              <a:rPr lang="en-US"/>
              <a:t> argument clustering?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536" y="5209259"/>
            <a:ext cx="680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ym typeface="Wingdings"/>
              </a:rPr>
              <a:t>Solutions</a:t>
            </a:r>
            <a:r>
              <a:rPr lang="en-US">
                <a:sym typeface="Wingdings"/>
              </a:rPr>
              <a:t>:</a:t>
            </a:r>
          </a:p>
          <a:p>
            <a:r>
              <a:rPr lang="en-US">
                <a:sym typeface="Wingdings"/>
              </a:rPr>
              <a:t>- Use corpus contextual info to disambiguate “attachment ambiguities”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2182" y="6037841"/>
            <a:ext cx="3005951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30000"/>
              <a:t>Differentiate</a:t>
            </a:r>
            <a:r>
              <a:rPr lang="en-US" sz="1600"/>
              <a:t> V + Preposition vs. V</a:t>
            </a:r>
          </a:p>
          <a:p>
            <a:endParaRPr lang="en-US" sz="1600" baseline="30000"/>
          </a:p>
          <a:p>
            <a:r>
              <a:rPr lang="en-US" sz="1600" baseline="30000"/>
              <a:t>marry on(person, date)”, “marry(person, person)”.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859456" y="3071355"/>
            <a:ext cx="81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ym typeface="Wingdings"/>
              </a:rPr>
              <a:t>VP topic modeling  C noun topics  find verb attached  Intent = V + Topic + NE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842094" y="3440687"/>
            <a:ext cx="2457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Do VP always contain the “topic”?</a:t>
            </a:r>
          </a:p>
        </p:txBody>
      </p:sp>
    </p:spTree>
    <p:extLst>
      <p:ext uri="{BB962C8B-B14F-4D97-AF65-F5344CB8AC3E}">
        <p14:creationId xmlns:p14="http://schemas.microsoft.com/office/powerpoint/2010/main" val="18274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938" y="373991"/>
            <a:ext cx="2906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Intent &amp; slot parsing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8316" y="437650"/>
            <a:ext cx="245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filtering</a:t>
            </a:r>
          </a:p>
          <a:p>
            <a:pPr marL="285750" indent="-285750">
              <a:buFontTx/>
              <a:buChar char="-"/>
            </a:pPr>
            <a:r>
              <a:rPr lang="en-US"/>
              <a:t>By complexity</a:t>
            </a:r>
          </a:p>
          <a:p>
            <a:pPr marL="285750" indent="-285750">
              <a:buFontTx/>
              <a:buChar char="-"/>
            </a:pPr>
            <a:r>
              <a:rPr lang="en-US"/>
              <a:t>By syntax similarity</a:t>
            </a:r>
          </a:p>
          <a:p>
            <a:pPr marL="285750" indent="-285750">
              <a:buFontTx/>
              <a:buChar char="-"/>
            </a:pPr>
            <a:r>
              <a:rPr lang="en-US"/>
              <a:t>By mood</a:t>
            </a:r>
          </a:p>
        </p:txBody>
      </p:sp>
      <p:pic>
        <p:nvPicPr>
          <p:cNvPr id="10" name="Picture 9" descr="Screenshot 2021-03-23 at 16.21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0" y="1897364"/>
            <a:ext cx="5193611" cy="3543162"/>
          </a:xfrm>
          <a:prstGeom prst="rect">
            <a:avLst/>
          </a:prstGeom>
        </p:spPr>
      </p:pic>
      <p:pic>
        <p:nvPicPr>
          <p:cNvPr id="16" name="Picture 15" descr="Screenshot 2021-03-23 at 16.2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80" y="1869751"/>
            <a:ext cx="2235512" cy="3625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7520" y="5627549"/>
            <a:ext cx="311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Denoising produces 9% queries</a:t>
            </a:r>
          </a:p>
          <a:p>
            <a:r>
              <a:rPr lang="en-US"/>
              <a:t>Best result w/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253" y="5804520"/>
            <a:ext cx="215432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SEED            = " VB NP</a:t>
            </a:r>
            <a:r>
              <a:rPr lang="en-US" sz="110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       </a:t>
            </a:r>
            <a:endParaRPr lang="en-US" sz="11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THRES_NUM_SENT  = 1 </a:t>
            </a:r>
            <a:endParaRPr lang="en-US" sz="11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NUM_SENT        = 1</a:t>
            </a:r>
          </a:p>
          <a:p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THRES_SIM_SCORE = 1</a:t>
            </a:r>
          </a:p>
          <a:p>
            <a:r>
              <a:rPr lang="mr-IN" sz="1100">
                <a:solidFill>
                  <a:schemeClr val="accent5">
                    <a:lumMod val="75000"/>
                  </a:schemeClr>
                </a:solidFill>
              </a:rPr>
              <a:t>FILT_MOOD       = ("ask",) </a:t>
            </a:r>
            <a:endParaRPr 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6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1-03-23 at 10.5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4" y="1136262"/>
            <a:ext cx="7895444" cy="2807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938" y="373991"/>
            <a:ext cx="23837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Expected output</a:t>
            </a:r>
          </a:p>
        </p:txBody>
      </p:sp>
      <p:pic>
        <p:nvPicPr>
          <p:cNvPr id="7" name="Picture 6" descr="Screenshot 2021-03-25 at 18.44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36" y="3943531"/>
            <a:ext cx="3315188" cy="26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8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20620</TotalTime>
  <Words>1003</Words>
  <Application>Microsoft Macintosh PowerPoint</Application>
  <PresentationFormat>On-screen Show (4:3)</PresentationFormat>
  <Paragraphs>207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Perspectives </vt:lpstr>
      <vt:lpstr>PowerPoint Presentation</vt:lpstr>
      <vt:lpstr>Supplementary</vt:lpstr>
      <vt:lpstr>Node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Laquitaine</dc:creator>
  <cp:lastModifiedBy>Steeve Laquitaine</cp:lastModifiedBy>
  <cp:revision>997</cp:revision>
  <dcterms:created xsi:type="dcterms:W3CDTF">2021-01-08T12:50:59Z</dcterms:created>
  <dcterms:modified xsi:type="dcterms:W3CDTF">2021-03-26T11:55:15Z</dcterms:modified>
</cp:coreProperties>
</file>