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71" r:id="rId14"/>
    <p:sldId id="268" r:id="rId15"/>
    <p:sldId id="270" r:id="rId16"/>
    <p:sldId id="272" r:id="rId17"/>
    <p:sldId id="273" r:id="rId18"/>
    <p:sldId id="285" r:id="rId19"/>
    <p:sldId id="274" r:id="rId20"/>
    <p:sldId id="276" r:id="rId21"/>
    <p:sldId id="277" r:id="rId22"/>
    <p:sldId id="278" r:id="rId23"/>
    <p:sldId id="279" r:id="rId24"/>
    <p:sldId id="280" r:id="rId25"/>
    <p:sldId id="281" r:id="rId26"/>
    <p:sldId id="282" r:id="rId27"/>
    <p:sldId id="283" r:id="rId28"/>
    <p:sldId id="284"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21" autoAdjust="0"/>
  </p:normalViewPr>
  <p:slideViewPr>
    <p:cSldViewPr snapToGrid="0">
      <p:cViewPr varScale="1">
        <p:scale>
          <a:sx n="102" d="100"/>
          <a:sy n="102"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7FA45-BF0E-4DC3-B542-F00D481E43E6}" type="doc">
      <dgm:prSet loTypeId="urn:microsoft.com/office/officeart/2009/3/layout/HorizontalOrganizationChart" loCatId="hierarchy" qsTypeId="urn:microsoft.com/office/officeart/2005/8/quickstyle/3d1" qsCatId="3D" csTypeId="urn:microsoft.com/office/officeart/2005/8/colors/colorful1" csCatId="colorful" phldr="1"/>
      <dgm:spPr/>
      <dgm:t>
        <a:bodyPr/>
        <a:lstStyle/>
        <a:p>
          <a:endParaRPr lang="en-US"/>
        </a:p>
      </dgm:t>
    </dgm:pt>
    <dgm:pt modelId="{5571FF54-34FD-4605-AD68-41F01B70D228}">
      <dgm:prSet custT="1"/>
      <dgm:spPr/>
      <dgm:t>
        <a:bodyPr/>
        <a:lstStyle/>
        <a:p>
          <a:pPr algn="l"/>
          <a:r>
            <a:rPr lang="en-US" sz="2400" dirty="0"/>
            <a:t>For the spot-check, we are considering popular Classification algorithms to see which will be suitable for the dataset. We used the following algorithms:</a:t>
          </a:r>
        </a:p>
      </dgm:t>
    </dgm:pt>
    <dgm:pt modelId="{1BA9109F-2174-44A1-9BB2-B1FC2754D06A}" type="parTrans" cxnId="{0AE5A45D-7476-4E46-B084-2F4C4E0A1888}">
      <dgm:prSet/>
      <dgm:spPr/>
      <dgm:t>
        <a:bodyPr/>
        <a:lstStyle/>
        <a:p>
          <a:endParaRPr lang="en-US"/>
        </a:p>
      </dgm:t>
    </dgm:pt>
    <dgm:pt modelId="{868C2A35-1F2A-4C03-BA3E-5AE0B39A47A3}" type="sibTrans" cxnId="{0AE5A45D-7476-4E46-B084-2F4C4E0A1888}">
      <dgm:prSet/>
      <dgm:spPr/>
      <dgm:t>
        <a:bodyPr/>
        <a:lstStyle/>
        <a:p>
          <a:endParaRPr lang="en-US"/>
        </a:p>
      </dgm:t>
    </dgm:pt>
    <dgm:pt modelId="{170955DB-601C-4F9C-B31B-8BC8BD8F0713}">
      <dgm:prSet/>
      <dgm:spPr/>
      <dgm:t>
        <a:bodyPr/>
        <a:lstStyle/>
        <a:p>
          <a:r>
            <a:rPr lang="en-US"/>
            <a:t>Neural Network (NN)</a:t>
          </a:r>
        </a:p>
      </dgm:t>
    </dgm:pt>
    <dgm:pt modelId="{7CD6E7E9-9FB2-4769-ADB4-87C80B6B2390}" type="parTrans" cxnId="{DA63788A-34C5-4554-944A-00C7AF12DFF3}">
      <dgm:prSet/>
      <dgm:spPr/>
      <dgm:t>
        <a:bodyPr/>
        <a:lstStyle/>
        <a:p>
          <a:endParaRPr lang="en-US"/>
        </a:p>
      </dgm:t>
    </dgm:pt>
    <dgm:pt modelId="{180E41E3-331F-4300-A2B4-C4811C9A778D}" type="sibTrans" cxnId="{DA63788A-34C5-4554-944A-00C7AF12DFF3}">
      <dgm:prSet/>
      <dgm:spPr/>
      <dgm:t>
        <a:bodyPr/>
        <a:lstStyle/>
        <a:p>
          <a:endParaRPr lang="en-US"/>
        </a:p>
      </dgm:t>
    </dgm:pt>
    <dgm:pt modelId="{2C098736-9732-4C8D-8EFE-43D1346F0EE3}">
      <dgm:prSet/>
      <dgm:spPr/>
      <dgm:t>
        <a:bodyPr/>
        <a:lstStyle/>
        <a:p>
          <a:r>
            <a:rPr lang="en-US"/>
            <a:t>Logistic Regression (LR)</a:t>
          </a:r>
        </a:p>
      </dgm:t>
    </dgm:pt>
    <dgm:pt modelId="{4098D479-1731-4108-A1EA-E0A9205D452C}" type="parTrans" cxnId="{B64B0B51-37C1-4E82-ACA0-BC4F2B4B2A0B}">
      <dgm:prSet/>
      <dgm:spPr/>
      <dgm:t>
        <a:bodyPr/>
        <a:lstStyle/>
        <a:p>
          <a:endParaRPr lang="en-US"/>
        </a:p>
      </dgm:t>
    </dgm:pt>
    <dgm:pt modelId="{45E35305-E555-44BF-A364-E5A78C9D92C1}" type="sibTrans" cxnId="{B64B0B51-37C1-4E82-ACA0-BC4F2B4B2A0B}">
      <dgm:prSet/>
      <dgm:spPr/>
      <dgm:t>
        <a:bodyPr/>
        <a:lstStyle/>
        <a:p>
          <a:endParaRPr lang="en-US"/>
        </a:p>
      </dgm:t>
    </dgm:pt>
    <dgm:pt modelId="{D8FF6A02-7A0B-4DCC-A971-57C792E6D6C2}">
      <dgm:prSet/>
      <dgm:spPr/>
      <dgm:t>
        <a:bodyPr/>
        <a:lstStyle/>
        <a:p>
          <a:r>
            <a:rPr lang="en-US"/>
            <a:t>Linear Discriminant Analysis (LDA)</a:t>
          </a:r>
        </a:p>
      </dgm:t>
    </dgm:pt>
    <dgm:pt modelId="{3C6342C9-A789-42B1-BA6E-EA942BD273F5}" type="parTrans" cxnId="{3F1DE87B-560F-4B92-805E-31C7CBDFD605}">
      <dgm:prSet/>
      <dgm:spPr/>
      <dgm:t>
        <a:bodyPr/>
        <a:lstStyle/>
        <a:p>
          <a:endParaRPr lang="en-US"/>
        </a:p>
      </dgm:t>
    </dgm:pt>
    <dgm:pt modelId="{2847913E-AB7C-48A8-B856-4A088BBB9007}" type="sibTrans" cxnId="{3F1DE87B-560F-4B92-805E-31C7CBDFD605}">
      <dgm:prSet/>
      <dgm:spPr/>
      <dgm:t>
        <a:bodyPr/>
        <a:lstStyle/>
        <a:p>
          <a:endParaRPr lang="en-US"/>
        </a:p>
      </dgm:t>
    </dgm:pt>
    <dgm:pt modelId="{5FC5614F-B827-481A-96D3-51FA8E391CED}">
      <dgm:prSet/>
      <dgm:spPr/>
      <dgm:t>
        <a:bodyPr/>
        <a:lstStyle/>
        <a:p>
          <a:r>
            <a:rPr lang="en-US"/>
            <a:t>K-nearest neighbors (KNN)</a:t>
          </a:r>
        </a:p>
      </dgm:t>
    </dgm:pt>
    <dgm:pt modelId="{96E88A2E-287E-49B0-A43C-2578AC524060}" type="parTrans" cxnId="{CAC97AE0-50A8-4433-B309-EFB105CABE4D}">
      <dgm:prSet/>
      <dgm:spPr/>
      <dgm:t>
        <a:bodyPr/>
        <a:lstStyle/>
        <a:p>
          <a:endParaRPr lang="en-US"/>
        </a:p>
      </dgm:t>
    </dgm:pt>
    <dgm:pt modelId="{B5DEF39C-00DC-418F-A09C-8335C3FD2AE8}" type="sibTrans" cxnId="{CAC97AE0-50A8-4433-B309-EFB105CABE4D}">
      <dgm:prSet/>
      <dgm:spPr/>
      <dgm:t>
        <a:bodyPr/>
        <a:lstStyle/>
        <a:p>
          <a:endParaRPr lang="en-US"/>
        </a:p>
      </dgm:t>
    </dgm:pt>
    <dgm:pt modelId="{1A52D816-F0AD-4163-A1F5-487A2E4E5F93}">
      <dgm:prSet/>
      <dgm:spPr/>
      <dgm:t>
        <a:bodyPr/>
        <a:lstStyle/>
        <a:p>
          <a:r>
            <a:rPr lang="en-US"/>
            <a:t>Decision Trees (CART)</a:t>
          </a:r>
        </a:p>
      </dgm:t>
    </dgm:pt>
    <dgm:pt modelId="{1A9C469E-2BC8-4073-B602-B2FE1FAEAFDC}" type="parTrans" cxnId="{4C629B83-DAAB-4D0D-995A-656ED4DDD583}">
      <dgm:prSet/>
      <dgm:spPr/>
      <dgm:t>
        <a:bodyPr/>
        <a:lstStyle/>
        <a:p>
          <a:endParaRPr lang="en-US"/>
        </a:p>
      </dgm:t>
    </dgm:pt>
    <dgm:pt modelId="{6FC4C748-7185-4112-A785-589F355DDA5B}" type="sibTrans" cxnId="{4C629B83-DAAB-4D0D-995A-656ED4DDD583}">
      <dgm:prSet/>
      <dgm:spPr/>
      <dgm:t>
        <a:bodyPr/>
        <a:lstStyle/>
        <a:p>
          <a:endParaRPr lang="en-US"/>
        </a:p>
      </dgm:t>
    </dgm:pt>
    <dgm:pt modelId="{135C42EE-A750-4A09-8C4F-669602F5C426}">
      <dgm:prSet/>
      <dgm:spPr/>
      <dgm:t>
        <a:bodyPr/>
        <a:lstStyle/>
        <a:p>
          <a:r>
            <a:rPr lang="en-US"/>
            <a:t>Naïve Bayes (NB)</a:t>
          </a:r>
        </a:p>
      </dgm:t>
    </dgm:pt>
    <dgm:pt modelId="{4038F026-5B6A-4F17-91EF-F47D4AB0B865}" type="parTrans" cxnId="{DDEA47CF-AC69-4443-8C83-C5C7896D26CF}">
      <dgm:prSet/>
      <dgm:spPr/>
      <dgm:t>
        <a:bodyPr/>
        <a:lstStyle/>
        <a:p>
          <a:endParaRPr lang="en-US"/>
        </a:p>
      </dgm:t>
    </dgm:pt>
    <dgm:pt modelId="{C4E85705-9DA2-4D67-B153-4BDA44E22603}" type="sibTrans" cxnId="{DDEA47CF-AC69-4443-8C83-C5C7896D26CF}">
      <dgm:prSet/>
      <dgm:spPr/>
      <dgm:t>
        <a:bodyPr/>
        <a:lstStyle/>
        <a:p>
          <a:endParaRPr lang="en-US"/>
        </a:p>
      </dgm:t>
    </dgm:pt>
    <dgm:pt modelId="{7A7CAFB2-D48F-4247-9576-F2DD160509C7}">
      <dgm:prSet/>
      <dgm:spPr/>
      <dgm:t>
        <a:bodyPr/>
        <a:lstStyle/>
        <a:p>
          <a:r>
            <a:rPr lang="en-US" dirty="0"/>
            <a:t>SVM (SVM)</a:t>
          </a:r>
        </a:p>
      </dgm:t>
    </dgm:pt>
    <dgm:pt modelId="{13B344DE-9C9C-4691-BF28-3619F5CB6308}" type="parTrans" cxnId="{88BDF493-B57B-4475-A1C5-5D4361044A30}">
      <dgm:prSet/>
      <dgm:spPr/>
      <dgm:t>
        <a:bodyPr/>
        <a:lstStyle/>
        <a:p>
          <a:endParaRPr lang="en-US"/>
        </a:p>
      </dgm:t>
    </dgm:pt>
    <dgm:pt modelId="{1926488F-4C61-4E9C-8501-708CEB64444F}" type="sibTrans" cxnId="{88BDF493-B57B-4475-A1C5-5D4361044A30}">
      <dgm:prSet/>
      <dgm:spPr/>
      <dgm:t>
        <a:bodyPr/>
        <a:lstStyle/>
        <a:p>
          <a:endParaRPr lang="en-US"/>
        </a:p>
      </dgm:t>
    </dgm:pt>
    <dgm:pt modelId="{AE2958B6-AB15-4F52-8471-E51ACB92DC3F}" type="pres">
      <dgm:prSet presAssocID="{9377FA45-BF0E-4DC3-B542-F00D481E43E6}" presName="hierChild1" presStyleCnt="0">
        <dgm:presLayoutVars>
          <dgm:orgChart val="1"/>
          <dgm:chPref val="1"/>
          <dgm:dir/>
          <dgm:animOne val="branch"/>
          <dgm:animLvl val="lvl"/>
          <dgm:resizeHandles/>
        </dgm:presLayoutVars>
      </dgm:prSet>
      <dgm:spPr/>
    </dgm:pt>
    <dgm:pt modelId="{516D6679-D857-4E01-B7D8-60D617FFDF51}" type="pres">
      <dgm:prSet presAssocID="{5571FF54-34FD-4605-AD68-41F01B70D228}" presName="hierRoot1" presStyleCnt="0">
        <dgm:presLayoutVars>
          <dgm:hierBranch val="init"/>
        </dgm:presLayoutVars>
      </dgm:prSet>
      <dgm:spPr/>
    </dgm:pt>
    <dgm:pt modelId="{75C81238-6ABB-4F1C-85F7-5F1BEF1DE5CA}" type="pres">
      <dgm:prSet presAssocID="{5571FF54-34FD-4605-AD68-41F01B70D228}" presName="rootComposite1" presStyleCnt="0"/>
      <dgm:spPr/>
    </dgm:pt>
    <dgm:pt modelId="{9F056C4E-9810-4B75-90BC-3BA39BE88120}" type="pres">
      <dgm:prSet presAssocID="{5571FF54-34FD-4605-AD68-41F01B70D228}" presName="rootText1" presStyleLbl="node0" presStyleIdx="0" presStyleCnt="1" custScaleX="241492" custScaleY="604635">
        <dgm:presLayoutVars>
          <dgm:chPref val="3"/>
        </dgm:presLayoutVars>
      </dgm:prSet>
      <dgm:spPr/>
    </dgm:pt>
    <dgm:pt modelId="{83ED8679-2823-4B52-B6EC-A08FC7B574ED}" type="pres">
      <dgm:prSet presAssocID="{5571FF54-34FD-4605-AD68-41F01B70D228}" presName="rootConnector1" presStyleLbl="node1" presStyleIdx="0" presStyleCnt="0"/>
      <dgm:spPr/>
    </dgm:pt>
    <dgm:pt modelId="{6F335AD0-E79C-44D5-90A3-48A06D7E42AA}" type="pres">
      <dgm:prSet presAssocID="{5571FF54-34FD-4605-AD68-41F01B70D228}" presName="hierChild2" presStyleCnt="0"/>
      <dgm:spPr/>
    </dgm:pt>
    <dgm:pt modelId="{6F61444C-6D57-4D7F-A360-9FA0161D6A22}" type="pres">
      <dgm:prSet presAssocID="{7CD6E7E9-9FB2-4769-ADB4-87C80B6B2390}" presName="Name64" presStyleLbl="parChTrans1D2" presStyleIdx="0" presStyleCnt="7"/>
      <dgm:spPr/>
    </dgm:pt>
    <dgm:pt modelId="{48326201-2186-4F00-ACE9-817FF1DB25D5}" type="pres">
      <dgm:prSet presAssocID="{170955DB-601C-4F9C-B31B-8BC8BD8F0713}" presName="hierRoot2" presStyleCnt="0">
        <dgm:presLayoutVars>
          <dgm:hierBranch val="init"/>
        </dgm:presLayoutVars>
      </dgm:prSet>
      <dgm:spPr/>
    </dgm:pt>
    <dgm:pt modelId="{AD2E8F83-C355-4396-9EFB-17ABACDC31B0}" type="pres">
      <dgm:prSet presAssocID="{170955DB-601C-4F9C-B31B-8BC8BD8F0713}" presName="rootComposite" presStyleCnt="0"/>
      <dgm:spPr/>
    </dgm:pt>
    <dgm:pt modelId="{E6236881-B43B-4CC2-86EF-EBF56F0D57F8}" type="pres">
      <dgm:prSet presAssocID="{170955DB-601C-4F9C-B31B-8BC8BD8F0713}" presName="rootText" presStyleLbl="node2" presStyleIdx="0" presStyleCnt="7">
        <dgm:presLayoutVars>
          <dgm:chPref val="3"/>
        </dgm:presLayoutVars>
      </dgm:prSet>
      <dgm:spPr/>
    </dgm:pt>
    <dgm:pt modelId="{C9461DE9-C09D-4166-A666-22BA879E44FE}" type="pres">
      <dgm:prSet presAssocID="{170955DB-601C-4F9C-B31B-8BC8BD8F0713}" presName="rootConnector" presStyleLbl="node2" presStyleIdx="0" presStyleCnt="7"/>
      <dgm:spPr/>
    </dgm:pt>
    <dgm:pt modelId="{3DAC583C-3AD1-424A-A7D1-B5E084581A24}" type="pres">
      <dgm:prSet presAssocID="{170955DB-601C-4F9C-B31B-8BC8BD8F0713}" presName="hierChild4" presStyleCnt="0"/>
      <dgm:spPr/>
    </dgm:pt>
    <dgm:pt modelId="{1A3A49F3-8283-4F36-8D36-51FA511A59D1}" type="pres">
      <dgm:prSet presAssocID="{170955DB-601C-4F9C-B31B-8BC8BD8F0713}" presName="hierChild5" presStyleCnt="0"/>
      <dgm:spPr/>
    </dgm:pt>
    <dgm:pt modelId="{A33C0D69-1C59-41A6-8D87-C19335DC3A5F}" type="pres">
      <dgm:prSet presAssocID="{4098D479-1731-4108-A1EA-E0A9205D452C}" presName="Name64" presStyleLbl="parChTrans1D2" presStyleIdx="1" presStyleCnt="7"/>
      <dgm:spPr/>
    </dgm:pt>
    <dgm:pt modelId="{DA942A68-1A5A-401E-956D-F6F47A40371F}" type="pres">
      <dgm:prSet presAssocID="{2C098736-9732-4C8D-8EFE-43D1346F0EE3}" presName="hierRoot2" presStyleCnt="0">
        <dgm:presLayoutVars>
          <dgm:hierBranch val="init"/>
        </dgm:presLayoutVars>
      </dgm:prSet>
      <dgm:spPr/>
    </dgm:pt>
    <dgm:pt modelId="{A1D4F933-413B-4762-A8BB-F7D34C220619}" type="pres">
      <dgm:prSet presAssocID="{2C098736-9732-4C8D-8EFE-43D1346F0EE3}" presName="rootComposite" presStyleCnt="0"/>
      <dgm:spPr/>
    </dgm:pt>
    <dgm:pt modelId="{4DD54964-2FD4-42EE-A59D-F4256DB88E1D}" type="pres">
      <dgm:prSet presAssocID="{2C098736-9732-4C8D-8EFE-43D1346F0EE3}" presName="rootText" presStyleLbl="node2" presStyleIdx="1" presStyleCnt="7">
        <dgm:presLayoutVars>
          <dgm:chPref val="3"/>
        </dgm:presLayoutVars>
      </dgm:prSet>
      <dgm:spPr/>
    </dgm:pt>
    <dgm:pt modelId="{0F61CC04-1FE6-4241-987B-2CE8D8C58969}" type="pres">
      <dgm:prSet presAssocID="{2C098736-9732-4C8D-8EFE-43D1346F0EE3}" presName="rootConnector" presStyleLbl="node2" presStyleIdx="1" presStyleCnt="7"/>
      <dgm:spPr/>
    </dgm:pt>
    <dgm:pt modelId="{F883B29D-2252-42C2-B0DD-C5EF8D5F901E}" type="pres">
      <dgm:prSet presAssocID="{2C098736-9732-4C8D-8EFE-43D1346F0EE3}" presName="hierChild4" presStyleCnt="0"/>
      <dgm:spPr/>
    </dgm:pt>
    <dgm:pt modelId="{3449F17C-09E8-4BC6-9339-AF10A2CA2AD7}" type="pres">
      <dgm:prSet presAssocID="{2C098736-9732-4C8D-8EFE-43D1346F0EE3}" presName="hierChild5" presStyleCnt="0"/>
      <dgm:spPr/>
    </dgm:pt>
    <dgm:pt modelId="{9F4512B7-9E24-4321-84D5-A73818EEA155}" type="pres">
      <dgm:prSet presAssocID="{3C6342C9-A789-42B1-BA6E-EA942BD273F5}" presName="Name64" presStyleLbl="parChTrans1D2" presStyleIdx="2" presStyleCnt="7"/>
      <dgm:spPr/>
    </dgm:pt>
    <dgm:pt modelId="{E73E2F7B-6D4F-4293-8C4C-59285515B0B7}" type="pres">
      <dgm:prSet presAssocID="{D8FF6A02-7A0B-4DCC-A971-57C792E6D6C2}" presName="hierRoot2" presStyleCnt="0">
        <dgm:presLayoutVars>
          <dgm:hierBranch val="init"/>
        </dgm:presLayoutVars>
      </dgm:prSet>
      <dgm:spPr/>
    </dgm:pt>
    <dgm:pt modelId="{C6FF43AF-4E11-48AC-96EA-AC9DA962A8FB}" type="pres">
      <dgm:prSet presAssocID="{D8FF6A02-7A0B-4DCC-A971-57C792E6D6C2}" presName="rootComposite" presStyleCnt="0"/>
      <dgm:spPr/>
    </dgm:pt>
    <dgm:pt modelId="{4FDB1CC9-4EF7-4FFF-AC98-41EDB968E7FC}" type="pres">
      <dgm:prSet presAssocID="{D8FF6A02-7A0B-4DCC-A971-57C792E6D6C2}" presName="rootText" presStyleLbl="node2" presStyleIdx="2" presStyleCnt="7">
        <dgm:presLayoutVars>
          <dgm:chPref val="3"/>
        </dgm:presLayoutVars>
      </dgm:prSet>
      <dgm:spPr/>
    </dgm:pt>
    <dgm:pt modelId="{58714956-CFFB-4284-BB82-B99FCACE4B0E}" type="pres">
      <dgm:prSet presAssocID="{D8FF6A02-7A0B-4DCC-A971-57C792E6D6C2}" presName="rootConnector" presStyleLbl="node2" presStyleIdx="2" presStyleCnt="7"/>
      <dgm:spPr/>
    </dgm:pt>
    <dgm:pt modelId="{73151EC6-6EC5-4774-95EF-FE1CBA612E17}" type="pres">
      <dgm:prSet presAssocID="{D8FF6A02-7A0B-4DCC-A971-57C792E6D6C2}" presName="hierChild4" presStyleCnt="0"/>
      <dgm:spPr/>
    </dgm:pt>
    <dgm:pt modelId="{16433017-0848-4B47-B675-5124AE5BA386}" type="pres">
      <dgm:prSet presAssocID="{D8FF6A02-7A0B-4DCC-A971-57C792E6D6C2}" presName="hierChild5" presStyleCnt="0"/>
      <dgm:spPr/>
    </dgm:pt>
    <dgm:pt modelId="{3C5FCF50-AA3E-4F47-85F2-FE7A62558B0B}" type="pres">
      <dgm:prSet presAssocID="{96E88A2E-287E-49B0-A43C-2578AC524060}" presName="Name64" presStyleLbl="parChTrans1D2" presStyleIdx="3" presStyleCnt="7"/>
      <dgm:spPr/>
    </dgm:pt>
    <dgm:pt modelId="{78330691-A319-4FAD-BFB2-E5BC19D59CA3}" type="pres">
      <dgm:prSet presAssocID="{5FC5614F-B827-481A-96D3-51FA8E391CED}" presName="hierRoot2" presStyleCnt="0">
        <dgm:presLayoutVars>
          <dgm:hierBranch val="init"/>
        </dgm:presLayoutVars>
      </dgm:prSet>
      <dgm:spPr/>
    </dgm:pt>
    <dgm:pt modelId="{59A84DB9-8DF1-417A-9610-E4F453BD330D}" type="pres">
      <dgm:prSet presAssocID="{5FC5614F-B827-481A-96D3-51FA8E391CED}" presName="rootComposite" presStyleCnt="0"/>
      <dgm:spPr/>
    </dgm:pt>
    <dgm:pt modelId="{E222FC7E-14C0-497D-9C18-044216528CE6}" type="pres">
      <dgm:prSet presAssocID="{5FC5614F-B827-481A-96D3-51FA8E391CED}" presName="rootText" presStyleLbl="node2" presStyleIdx="3" presStyleCnt="7">
        <dgm:presLayoutVars>
          <dgm:chPref val="3"/>
        </dgm:presLayoutVars>
      </dgm:prSet>
      <dgm:spPr/>
    </dgm:pt>
    <dgm:pt modelId="{13BCA074-983C-418A-95E7-E89F1DB650D3}" type="pres">
      <dgm:prSet presAssocID="{5FC5614F-B827-481A-96D3-51FA8E391CED}" presName="rootConnector" presStyleLbl="node2" presStyleIdx="3" presStyleCnt="7"/>
      <dgm:spPr/>
    </dgm:pt>
    <dgm:pt modelId="{DD332D0A-1686-47D6-BF61-608D78EC4D43}" type="pres">
      <dgm:prSet presAssocID="{5FC5614F-B827-481A-96D3-51FA8E391CED}" presName="hierChild4" presStyleCnt="0"/>
      <dgm:spPr/>
    </dgm:pt>
    <dgm:pt modelId="{44FD5093-17C5-4CA3-9BD1-A55A3E490D03}" type="pres">
      <dgm:prSet presAssocID="{5FC5614F-B827-481A-96D3-51FA8E391CED}" presName="hierChild5" presStyleCnt="0"/>
      <dgm:spPr/>
    </dgm:pt>
    <dgm:pt modelId="{14C7CE21-EAC0-40BD-8067-075D5A31BD83}" type="pres">
      <dgm:prSet presAssocID="{1A9C469E-2BC8-4073-B602-B2FE1FAEAFDC}" presName="Name64" presStyleLbl="parChTrans1D2" presStyleIdx="4" presStyleCnt="7"/>
      <dgm:spPr/>
    </dgm:pt>
    <dgm:pt modelId="{E8B33ADD-171D-41C1-9EB5-B35678A3BE7A}" type="pres">
      <dgm:prSet presAssocID="{1A52D816-F0AD-4163-A1F5-487A2E4E5F93}" presName="hierRoot2" presStyleCnt="0">
        <dgm:presLayoutVars>
          <dgm:hierBranch val="init"/>
        </dgm:presLayoutVars>
      </dgm:prSet>
      <dgm:spPr/>
    </dgm:pt>
    <dgm:pt modelId="{121FD304-67CF-40FA-883B-3925CFC5FAD6}" type="pres">
      <dgm:prSet presAssocID="{1A52D816-F0AD-4163-A1F5-487A2E4E5F93}" presName="rootComposite" presStyleCnt="0"/>
      <dgm:spPr/>
    </dgm:pt>
    <dgm:pt modelId="{8CEE67DE-7F64-444F-863D-A61E1A77F351}" type="pres">
      <dgm:prSet presAssocID="{1A52D816-F0AD-4163-A1F5-487A2E4E5F93}" presName="rootText" presStyleLbl="node2" presStyleIdx="4" presStyleCnt="7">
        <dgm:presLayoutVars>
          <dgm:chPref val="3"/>
        </dgm:presLayoutVars>
      </dgm:prSet>
      <dgm:spPr/>
    </dgm:pt>
    <dgm:pt modelId="{A75BBB94-8CC1-490C-BAF3-E4F17B9E5031}" type="pres">
      <dgm:prSet presAssocID="{1A52D816-F0AD-4163-A1F5-487A2E4E5F93}" presName="rootConnector" presStyleLbl="node2" presStyleIdx="4" presStyleCnt="7"/>
      <dgm:spPr/>
    </dgm:pt>
    <dgm:pt modelId="{89F336F0-BACB-4DB7-9466-A6DE68E40D23}" type="pres">
      <dgm:prSet presAssocID="{1A52D816-F0AD-4163-A1F5-487A2E4E5F93}" presName="hierChild4" presStyleCnt="0"/>
      <dgm:spPr/>
    </dgm:pt>
    <dgm:pt modelId="{88763C6B-2031-42C9-AC09-DBD7DF7F5C8D}" type="pres">
      <dgm:prSet presAssocID="{1A52D816-F0AD-4163-A1F5-487A2E4E5F93}" presName="hierChild5" presStyleCnt="0"/>
      <dgm:spPr/>
    </dgm:pt>
    <dgm:pt modelId="{CD44BCDD-A8D6-4D4E-BC31-F9FDE9ECA3A0}" type="pres">
      <dgm:prSet presAssocID="{4038F026-5B6A-4F17-91EF-F47D4AB0B865}" presName="Name64" presStyleLbl="parChTrans1D2" presStyleIdx="5" presStyleCnt="7"/>
      <dgm:spPr/>
    </dgm:pt>
    <dgm:pt modelId="{9CA157E0-8D4B-4A9C-9E94-9C2A694E073D}" type="pres">
      <dgm:prSet presAssocID="{135C42EE-A750-4A09-8C4F-669602F5C426}" presName="hierRoot2" presStyleCnt="0">
        <dgm:presLayoutVars>
          <dgm:hierBranch val="init"/>
        </dgm:presLayoutVars>
      </dgm:prSet>
      <dgm:spPr/>
    </dgm:pt>
    <dgm:pt modelId="{BE2EC881-E024-4C0E-BB12-B1E7D699AF3B}" type="pres">
      <dgm:prSet presAssocID="{135C42EE-A750-4A09-8C4F-669602F5C426}" presName="rootComposite" presStyleCnt="0"/>
      <dgm:spPr/>
    </dgm:pt>
    <dgm:pt modelId="{89A7BFD8-65F1-4046-A631-3CF64CCE5421}" type="pres">
      <dgm:prSet presAssocID="{135C42EE-A750-4A09-8C4F-669602F5C426}" presName="rootText" presStyleLbl="node2" presStyleIdx="5" presStyleCnt="7">
        <dgm:presLayoutVars>
          <dgm:chPref val="3"/>
        </dgm:presLayoutVars>
      </dgm:prSet>
      <dgm:spPr/>
    </dgm:pt>
    <dgm:pt modelId="{011869F3-0480-46E4-BDA2-726D0AEEE6EB}" type="pres">
      <dgm:prSet presAssocID="{135C42EE-A750-4A09-8C4F-669602F5C426}" presName="rootConnector" presStyleLbl="node2" presStyleIdx="5" presStyleCnt="7"/>
      <dgm:spPr/>
    </dgm:pt>
    <dgm:pt modelId="{02F59610-E724-4AF9-A3EA-087A58C7E4B3}" type="pres">
      <dgm:prSet presAssocID="{135C42EE-A750-4A09-8C4F-669602F5C426}" presName="hierChild4" presStyleCnt="0"/>
      <dgm:spPr/>
    </dgm:pt>
    <dgm:pt modelId="{F412C77D-FD6D-473F-82B0-2A6BB2959E19}" type="pres">
      <dgm:prSet presAssocID="{135C42EE-A750-4A09-8C4F-669602F5C426}" presName="hierChild5" presStyleCnt="0"/>
      <dgm:spPr/>
    </dgm:pt>
    <dgm:pt modelId="{58FD5C21-032D-4F6E-BB9B-E6D9110CCECD}" type="pres">
      <dgm:prSet presAssocID="{13B344DE-9C9C-4691-BF28-3619F5CB6308}" presName="Name64" presStyleLbl="parChTrans1D2" presStyleIdx="6" presStyleCnt="7"/>
      <dgm:spPr/>
    </dgm:pt>
    <dgm:pt modelId="{32097591-2A75-46BF-B3F8-5DF6EF6A4156}" type="pres">
      <dgm:prSet presAssocID="{7A7CAFB2-D48F-4247-9576-F2DD160509C7}" presName="hierRoot2" presStyleCnt="0">
        <dgm:presLayoutVars>
          <dgm:hierBranch val="init"/>
        </dgm:presLayoutVars>
      </dgm:prSet>
      <dgm:spPr/>
    </dgm:pt>
    <dgm:pt modelId="{083FBEF4-302F-4852-87BA-A58768FA7B4E}" type="pres">
      <dgm:prSet presAssocID="{7A7CAFB2-D48F-4247-9576-F2DD160509C7}" presName="rootComposite" presStyleCnt="0"/>
      <dgm:spPr/>
    </dgm:pt>
    <dgm:pt modelId="{75F2D312-A77E-40DA-84BD-158C93DDBF86}" type="pres">
      <dgm:prSet presAssocID="{7A7CAFB2-D48F-4247-9576-F2DD160509C7}" presName="rootText" presStyleLbl="node2" presStyleIdx="6" presStyleCnt="7">
        <dgm:presLayoutVars>
          <dgm:chPref val="3"/>
        </dgm:presLayoutVars>
      </dgm:prSet>
      <dgm:spPr/>
    </dgm:pt>
    <dgm:pt modelId="{D6786558-E568-4E58-96A4-D0DDA8767044}" type="pres">
      <dgm:prSet presAssocID="{7A7CAFB2-D48F-4247-9576-F2DD160509C7}" presName="rootConnector" presStyleLbl="node2" presStyleIdx="6" presStyleCnt="7"/>
      <dgm:spPr/>
    </dgm:pt>
    <dgm:pt modelId="{34CA5AA4-ACD0-4A11-93D7-09D662668FD6}" type="pres">
      <dgm:prSet presAssocID="{7A7CAFB2-D48F-4247-9576-F2DD160509C7}" presName="hierChild4" presStyleCnt="0"/>
      <dgm:spPr/>
    </dgm:pt>
    <dgm:pt modelId="{956AEE34-1676-4A2E-8110-A2238EE7B9C9}" type="pres">
      <dgm:prSet presAssocID="{7A7CAFB2-D48F-4247-9576-F2DD160509C7}" presName="hierChild5" presStyleCnt="0"/>
      <dgm:spPr/>
    </dgm:pt>
    <dgm:pt modelId="{C29A54D6-6F2E-4664-93AE-3CEA5C06A1AC}" type="pres">
      <dgm:prSet presAssocID="{5571FF54-34FD-4605-AD68-41F01B70D228}" presName="hierChild3" presStyleCnt="0"/>
      <dgm:spPr/>
    </dgm:pt>
  </dgm:ptLst>
  <dgm:cxnLst>
    <dgm:cxn modelId="{BC3F000A-B4C6-4C70-9889-BAFFDF18397D}" type="presOf" srcId="{13B344DE-9C9C-4691-BF28-3619F5CB6308}" destId="{58FD5C21-032D-4F6E-BB9B-E6D9110CCECD}" srcOrd="0" destOrd="0" presId="urn:microsoft.com/office/officeart/2009/3/layout/HorizontalOrganizationChart"/>
    <dgm:cxn modelId="{C7C2881C-AC20-4A71-9AD0-E830A9841332}" type="presOf" srcId="{3C6342C9-A789-42B1-BA6E-EA942BD273F5}" destId="{9F4512B7-9E24-4321-84D5-A73818EEA155}" srcOrd="0" destOrd="0" presId="urn:microsoft.com/office/officeart/2009/3/layout/HorizontalOrganizationChart"/>
    <dgm:cxn modelId="{ED92B021-AB64-49B4-8D13-60383054ACE3}" type="presOf" srcId="{7A7CAFB2-D48F-4247-9576-F2DD160509C7}" destId="{D6786558-E568-4E58-96A4-D0DDA8767044}" srcOrd="1" destOrd="0" presId="urn:microsoft.com/office/officeart/2009/3/layout/HorizontalOrganizationChart"/>
    <dgm:cxn modelId="{00949C25-8E00-43E5-9238-B3FFC5F07DEA}" type="presOf" srcId="{4038F026-5B6A-4F17-91EF-F47D4AB0B865}" destId="{CD44BCDD-A8D6-4D4E-BC31-F9FDE9ECA3A0}" srcOrd="0" destOrd="0" presId="urn:microsoft.com/office/officeart/2009/3/layout/HorizontalOrganizationChart"/>
    <dgm:cxn modelId="{C471BD26-AC2B-430B-912D-D878EBBCB5B2}" type="presOf" srcId="{96E88A2E-287E-49B0-A43C-2578AC524060}" destId="{3C5FCF50-AA3E-4F47-85F2-FE7A62558B0B}" srcOrd="0" destOrd="0" presId="urn:microsoft.com/office/officeart/2009/3/layout/HorizontalOrganizationChart"/>
    <dgm:cxn modelId="{BB591F2E-1962-42E3-A4C6-F3B31F09A6C9}" type="presOf" srcId="{4098D479-1731-4108-A1EA-E0A9205D452C}" destId="{A33C0D69-1C59-41A6-8D87-C19335DC3A5F}" srcOrd="0" destOrd="0" presId="urn:microsoft.com/office/officeart/2009/3/layout/HorizontalOrganizationChart"/>
    <dgm:cxn modelId="{043E5635-FE1A-4504-910E-E85F080D8C3F}" type="presOf" srcId="{5571FF54-34FD-4605-AD68-41F01B70D228}" destId="{83ED8679-2823-4B52-B6EC-A08FC7B574ED}" srcOrd="1" destOrd="0" presId="urn:microsoft.com/office/officeart/2009/3/layout/HorizontalOrganizationChart"/>
    <dgm:cxn modelId="{EE5BE835-F63B-43CB-B8F3-F0EFC518CD68}" type="presOf" srcId="{170955DB-601C-4F9C-B31B-8BC8BD8F0713}" destId="{C9461DE9-C09D-4166-A666-22BA879E44FE}" srcOrd="1" destOrd="0" presId="urn:microsoft.com/office/officeart/2009/3/layout/HorizontalOrganizationChart"/>
    <dgm:cxn modelId="{0AE5A45D-7476-4E46-B084-2F4C4E0A1888}" srcId="{9377FA45-BF0E-4DC3-B542-F00D481E43E6}" destId="{5571FF54-34FD-4605-AD68-41F01B70D228}" srcOrd="0" destOrd="0" parTransId="{1BA9109F-2174-44A1-9BB2-B1FC2754D06A}" sibTransId="{868C2A35-1F2A-4C03-BA3E-5AE0B39A47A3}"/>
    <dgm:cxn modelId="{9D77CE42-F14E-4510-A843-713BF5E43053}" type="presOf" srcId="{2C098736-9732-4C8D-8EFE-43D1346F0EE3}" destId="{4DD54964-2FD4-42EE-A59D-F4256DB88E1D}" srcOrd="0" destOrd="0" presId="urn:microsoft.com/office/officeart/2009/3/layout/HorizontalOrganizationChart"/>
    <dgm:cxn modelId="{B64B0B51-37C1-4E82-ACA0-BC4F2B4B2A0B}" srcId="{5571FF54-34FD-4605-AD68-41F01B70D228}" destId="{2C098736-9732-4C8D-8EFE-43D1346F0EE3}" srcOrd="1" destOrd="0" parTransId="{4098D479-1731-4108-A1EA-E0A9205D452C}" sibTransId="{45E35305-E555-44BF-A364-E5A78C9D92C1}"/>
    <dgm:cxn modelId="{1CB5AC51-DA53-49F2-8C8A-5F8031673695}" type="presOf" srcId="{5FC5614F-B827-481A-96D3-51FA8E391CED}" destId="{E222FC7E-14C0-497D-9C18-044216528CE6}" srcOrd="0" destOrd="0" presId="urn:microsoft.com/office/officeart/2009/3/layout/HorizontalOrganizationChart"/>
    <dgm:cxn modelId="{C3AC9A54-A725-4147-ACFA-85F9E1447E55}" type="presOf" srcId="{2C098736-9732-4C8D-8EFE-43D1346F0EE3}" destId="{0F61CC04-1FE6-4241-987B-2CE8D8C58969}" srcOrd="1" destOrd="0" presId="urn:microsoft.com/office/officeart/2009/3/layout/HorizontalOrganizationChart"/>
    <dgm:cxn modelId="{9B5B5378-A917-407C-8C9A-BD43B2E6FFC7}" type="presOf" srcId="{7A7CAFB2-D48F-4247-9576-F2DD160509C7}" destId="{75F2D312-A77E-40DA-84BD-158C93DDBF86}" srcOrd="0" destOrd="0" presId="urn:microsoft.com/office/officeart/2009/3/layout/HorizontalOrganizationChart"/>
    <dgm:cxn modelId="{81108558-B551-4978-927D-1BB45577EDEB}" type="presOf" srcId="{1A52D816-F0AD-4163-A1F5-487A2E4E5F93}" destId="{A75BBB94-8CC1-490C-BAF3-E4F17B9E5031}" srcOrd="1" destOrd="0" presId="urn:microsoft.com/office/officeart/2009/3/layout/HorizontalOrganizationChart"/>
    <dgm:cxn modelId="{DC29E159-55DE-47EF-9934-2850F2717804}" type="presOf" srcId="{D8FF6A02-7A0B-4DCC-A971-57C792E6D6C2}" destId="{58714956-CFFB-4284-BB82-B99FCACE4B0E}" srcOrd="1" destOrd="0" presId="urn:microsoft.com/office/officeart/2009/3/layout/HorizontalOrganizationChart"/>
    <dgm:cxn modelId="{3F1DE87B-560F-4B92-805E-31C7CBDFD605}" srcId="{5571FF54-34FD-4605-AD68-41F01B70D228}" destId="{D8FF6A02-7A0B-4DCC-A971-57C792E6D6C2}" srcOrd="2" destOrd="0" parTransId="{3C6342C9-A789-42B1-BA6E-EA942BD273F5}" sibTransId="{2847913E-AB7C-48A8-B856-4A088BBB9007}"/>
    <dgm:cxn modelId="{27647D7E-F08F-4C3F-B293-E04C1854A4E7}" type="presOf" srcId="{7CD6E7E9-9FB2-4769-ADB4-87C80B6B2390}" destId="{6F61444C-6D57-4D7F-A360-9FA0161D6A22}" srcOrd="0" destOrd="0" presId="urn:microsoft.com/office/officeart/2009/3/layout/HorizontalOrganizationChart"/>
    <dgm:cxn modelId="{4C629B83-DAAB-4D0D-995A-656ED4DDD583}" srcId="{5571FF54-34FD-4605-AD68-41F01B70D228}" destId="{1A52D816-F0AD-4163-A1F5-487A2E4E5F93}" srcOrd="4" destOrd="0" parTransId="{1A9C469E-2BC8-4073-B602-B2FE1FAEAFDC}" sibTransId="{6FC4C748-7185-4112-A785-589F355DDA5B}"/>
    <dgm:cxn modelId="{DA63788A-34C5-4554-944A-00C7AF12DFF3}" srcId="{5571FF54-34FD-4605-AD68-41F01B70D228}" destId="{170955DB-601C-4F9C-B31B-8BC8BD8F0713}" srcOrd="0" destOrd="0" parTransId="{7CD6E7E9-9FB2-4769-ADB4-87C80B6B2390}" sibTransId="{180E41E3-331F-4300-A2B4-C4811C9A778D}"/>
    <dgm:cxn modelId="{88BDF493-B57B-4475-A1C5-5D4361044A30}" srcId="{5571FF54-34FD-4605-AD68-41F01B70D228}" destId="{7A7CAFB2-D48F-4247-9576-F2DD160509C7}" srcOrd="6" destOrd="0" parTransId="{13B344DE-9C9C-4691-BF28-3619F5CB6308}" sibTransId="{1926488F-4C61-4E9C-8501-708CEB64444F}"/>
    <dgm:cxn modelId="{10568B95-8858-4DEB-8FA3-01F3A83E8FD9}" type="presOf" srcId="{9377FA45-BF0E-4DC3-B542-F00D481E43E6}" destId="{AE2958B6-AB15-4F52-8471-E51ACB92DC3F}" srcOrd="0" destOrd="0" presId="urn:microsoft.com/office/officeart/2009/3/layout/HorizontalOrganizationChart"/>
    <dgm:cxn modelId="{917EB29E-1379-4B81-9BEA-F8893418B43F}" type="presOf" srcId="{D8FF6A02-7A0B-4DCC-A971-57C792E6D6C2}" destId="{4FDB1CC9-4EF7-4FFF-AC98-41EDB968E7FC}" srcOrd="0" destOrd="0" presId="urn:microsoft.com/office/officeart/2009/3/layout/HorizontalOrganizationChart"/>
    <dgm:cxn modelId="{C68E4FB5-8D9A-42A8-B1CB-89A66D0B2190}" type="presOf" srcId="{1A52D816-F0AD-4163-A1F5-487A2E4E5F93}" destId="{8CEE67DE-7F64-444F-863D-A61E1A77F351}" srcOrd="0" destOrd="0" presId="urn:microsoft.com/office/officeart/2009/3/layout/HorizontalOrganizationChart"/>
    <dgm:cxn modelId="{A95906B7-BA2C-4A38-8D9A-7468F657CA7D}" type="presOf" srcId="{1A9C469E-2BC8-4073-B602-B2FE1FAEAFDC}" destId="{14C7CE21-EAC0-40BD-8067-075D5A31BD83}" srcOrd="0" destOrd="0" presId="urn:microsoft.com/office/officeart/2009/3/layout/HorizontalOrganizationChart"/>
    <dgm:cxn modelId="{64C343BD-BDC1-4865-9984-4AD7FB98130F}" type="presOf" srcId="{170955DB-601C-4F9C-B31B-8BC8BD8F0713}" destId="{E6236881-B43B-4CC2-86EF-EBF56F0D57F8}" srcOrd="0" destOrd="0" presId="urn:microsoft.com/office/officeart/2009/3/layout/HorizontalOrganizationChart"/>
    <dgm:cxn modelId="{DDEA47CF-AC69-4443-8C83-C5C7896D26CF}" srcId="{5571FF54-34FD-4605-AD68-41F01B70D228}" destId="{135C42EE-A750-4A09-8C4F-669602F5C426}" srcOrd="5" destOrd="0" parTransId="{4038F026-5B6A-4F17-91EF-F47D4AB0B865}" sibTransId="{C4E85705-9DA2-4D67-B153-4BDA44E22603}"/>
    <dgm:cxn modelId="{969093CF-CA8B-48AB-B1F3-E3F4C33EF969}" type="presOf" srcId="{135C42EE-A750-4A09-8C4F-669602F5C426}" destId="{89A7BFD8-65F1-4046-A631-3CF64CCE5421}" srcOrd="0" destOrd="0" presId="urn:microsoft.com/office/officeart/2009/3/layout/HorizontalOrganizationChart"/>
    <dgm:cxn modelId="{052A51DD-7333-4324-A61B-DF40C45FD4FE}" type="presOf" srcId="{135C42EE-A750-4A09-8C4F-669602F5C426}" destId="{011869F3-0480-46E4-BDA2-726D0AEEE6EB}" srcOrd="1" destOrd="0" presId="urn:microsoft.com/office/officeart/2009/3/layout/HorizontalOrganizationChart"/>
    <dgm:cxn modelId="{CAC97AE0-50A8-4433-B309-EFB105CABE4D}" srcId="{5571FF54-34FD-4605-AD68-41F01B70D228}" destId="{5FC5614F-B827-481A-96D3-51FA8E391CED}" srcOrd="3" destOrd="0" parTransId="{96E88A2E-287E-49B0-A43C-2578AC524060}" sibTransId="{B5DEF39C-00DC-418F-A09C-8335C3FD2AE8}"/>
    <dgm:cxn modelId="{089ED4E5-6DA4-4713-A14F-4D5219A085CB}" type="presOf" srcId="{5571FF54-34FD-4605-AD68-41F01B70D228}" destId="{9F056C4E-9810-4B75-90BC-3BA39BE88120}" srcOrd="0" destOrd="0" presId="urn:microsoft.com/office/officeart/2009/3/layout/HorizontalOrganizationChart"/>
    <dgm:cxn modelId="{D66E7EFF-09AB-4F5A-87FD-55C9A50D39E4}" type="presOf" srcId="{5FC5614F-B827-481A-96D3-51FA8E391CED}" destId="{13BCA074-983C-418A-95E7-E89F1DB650D3}" srcOrd="1" destOrd="0" presId="urn:microsoft.com/office/officeart/2009/3/layout/HorizontalOrganizationChart"/>
    <dgm:cxn modelId="{4BA75E86-8B92-4658-828F-33E682609EA4}" type="presParOf" srcId="{AE2958B6-AB15-4F52-8471-E51ACB92DC3F}" destId="{516D6679-D857-4E01-B7D8-60D617FFDF51}" srcOrd="0" destOrd="0" presId="urn:microsoft.com/office/officeart/2009/3/layout/HorizontalOrganizationChart"/>
    <dgm:cxn modelId="{7554E0DA-EF9C-4FDD-B34B-FD40E75F626D}" type="presParOf" srcId="{516D6679-D857-4E01-B7D8-60D617FFDF51}" destId="{75C81238-6ABB-4F1C-85F7-5F1BEF1DE5CA}" srcOrd="0" destOrd="0" presId="urn:microsoft.com/office/officeart/2009/3/layout/HorizontalOrganizationChart"/>
    <dgm:cxn modelId="{E4CE3129-94B7-4FE0-88B8-CA83FB81E348}" type="presParOf" srcId="{75C81238-6ABB-4F1C-85F7-5F1BEF1DE5CA}" destId="{9F056C4E-9810-4B75-90BC-3BA39BE88120}" srcOrd="0" destOrd="0" presId="urn:microsoft.com/office/officeart/2009/3/layout/HorizontalOrganizationChart"/>
    <dgm:cxn modelId="{AB771348-4AA2-49CC-9FC0-3B36A413EF2D}" type="presParOf" srcId="{75C81238-6ABB-4F1C-85F7-5F1BEF1DE5CA}" destId="{83ED8679-2823-4B52-B6EC-A08FC7B574ED}" srcOrd="1" destOrd="0" presId="urn:microsoft.com/office/officeart/2009/3/layout/HorizontalOrganizationChart"/>
    <dgm:cxn modelId="{7A6A7F6C-A6C8-4AFC-A5C6-AD4943FB7F46}" type="presParOf" srcId="{516D6679-D857-4E01-B7D8-60D617FFDF51}" destId="{6F335AD0-E79C-44D5-90A3-48A06D7E42AA}" srcOrd="1" destOrd="0" presId="urn:microsoft.com/office/officeart/2009/3/layout/HorizontalOrganizationChart"/>
    <dgm:cxn modelId="{41B0A28C-D831-459E-914A-B7F06340F5B1}" type="presParOf" srcId="{6F335AD0-E79C-44D5-90A3-48A06D7E42AA}" destId="{6F61444C-6D57-4D7F-A360-9FA0161D6A22}" srcOrd="0" destOrd="0" presId="urn:microsoft.com/office/officeart/2009/3/layout/HorizontalOrganizationChart"/>
    <dgm:cxn modelId="{D57B4809-A91C-4F5B-B25A-5ADF65B58EDC}" type="presParOf" srcId="{6F335AD0-E79C-44D5-90A3-48A06D7E42AA}" destId="{48326201-2186-4F00-ACE9-817FF1DB25D5}" srcOrd="1" destOrd="0" presId="urn:microsoft.com/office/officeart/2009/3/layout/HorizontalOrganizationChart"/>
    <dgm:cxn modelId="{5C3D0D49-A7A3-47D5-B318-35292118324C}" type="presParOf" srcId="{48326201-2186-4F00-ACE9-817FF1DB25D5}" destId="{AD2E8F83-C355-4396-9EFB-17ABACDC31B0}" srcOrd="0" destOrd="0" presId="urn:microsoft.com/office/officeart/2009/3/layout/HorizontalOrganizationChart"/>
    <dgm:cxn modelId="{D8B1CB01-3615-4199-BD50-A72BF1205240}" type="presParOf" srcId="{AD2E8F83-C355-4396-9EFB-17ABACDC31B0}" destId="{E6236881-B43B-4CC2-86EF-EBF56F0D57F8}" srcOrd="0" destOrd="0" presId="urn:microsoft.com/office/officeart/2009/3/layout/HorizontalOrganizationChart"/>
    <dgm:cxn modelId="{961051D0-EE36-45C1-B6B7-3B7F464A39FA}" type="presParOf" srcId="{AD2E8F83-C355-4396-9EFB-17ABACDC31B0}" destId="{C9461DE9-C09D-4166-A666-22BA879E44FE}" srcOrd="1" destOrd="0" presId="urn:microsoft.com/office/officeart/2009/3/layout/HorizontalOrganizationChart"/>
    <dgm:cxn modelId="{939DFE3A-08A9-49E4-BF50-53265530FAC0}" type="presParOf" srcId="{48326201-2186-4F00-ACE9-817FF1DB25D5}" destId="{3DAC583C-3AD1-424A-A7D1-B5E084581A24}" srcOrd="1" destOrd="0" presId="urn:microsoft.com/office/officeart/2009/3/layout/HorizontalOrganizationChart"/>
    <dgm:cxn modelId="{299CB056-A073-40E3-A923-09F3163BBC24}" type="presParOf" srcId="{48326201-2186-4F00-ACE9-817FF1DB25D5}" destId="{1A3A49F3-8283-4F36-8D36-51FA511A59D1}" srcOrd="2" destOrd="0" presId="urn:microsoft.com/office/officeart/2009/3/layout/HorizontalOrganizationChart"/>
    <dgm:cxn modelId="{43DA727C-A045-46B4-BC8E-0504798884B3}" type="presParOf" srcId="{6F335AD0-E79C-44D5-90A3-48A06D7E42AA}" destId="{A33C0D69-1C59-41A6-8D87-C19335DC3A5F}" srcOrd="2" destOrd="0" presId="urn:microsoft.com/office/officeart/2009/3/layout/HorizontalOrganizationChart"/>
    <dgm:cxn modelId="{3E804DB5-1DEC-4872-A30B-ED90CFE76F74}" type="presParOf" srcId="{6F335AD0-E79C-44D5-90A3-48A06D7E42AA}" destId="{DA942A68-1A5A-401E-956D-F6F47A40371F}" srcOrd="3" destOrd="0" presId="urn:microsoft.com/office/officeart/2009/3/layout/HorizontalOrganizationChart"/>
    <dgm:cxn modelId="{AF716D5E-C750-4138-A80C-AA7752C3D3C6}" type="presParOf" srcId="{DA942A68-1A5A-401E-956D-F6F47A40371F}" destId="{A1D4F933-413B-4762-A8BB-F7D34C220619}" srcOrd="0" destOrd="0" presId="urn:microsoft.com/office/officeart/2009/3/layout/HorizontalOrganizationChart"/>
    <dgm:cxn modelId="{5537E25C-6E85-4AA1-8B6B-980D4133CFC0}" type="presParOf" srcId="{A1D4F933-413B-4762-A8BB-F7D34C220619}" destId="{4DD54964-2FD4-42EE-A59D-F4256DB88E1D}" srcOrd="0" destOrd="0" presId="urn:microsoft.com/office/officeart/2009/3/layout/HorizontalOrganizationChart"/>
    <dgm:cxn modelId="{20E65F60-07ED-429C-A6E2-AE92221A3F77}" type="presParOf" srcId="{A1D4F933-413B-4762-A8BB-F7D34C220619}" destId="{0F61CC04-1FE6-4241-987B-2CE8D8C58969}" srcOrd="1" destOrd="0" presId="urn:microsoft.com/office/officeart/2009/3/layout/HorizontalOrganizationChart"/>
    <dgm:cxn modelId="{7E6BA105-68A6-4763-B1DD-A40E071F48A0}" type="presParOf" srcId="{DA942A68-1A5A-401E-956D-F6F47A40371F}" destId="{F883B29D-2252-42C2-B0DD-C5EF8D5F901E}" srcOrd="1" destOrd="0" presId="urn:microsoft.com/office/officeart/2009/3/layout/HorizontalOrganizationChart"/>
    <dgm:cxn modelId="{CFC59E25-F71A-4436-B8C6-48CEF2FA27DC}" type="presParOf" srcId="{DA942A68-1A5A-401E-956D-F6F47A40371F}" destId="{3449F17C-09E8-4BC6-9339-AF10A2CA2AD7}" srcOrd="2" destOrd="0" presId="urn:microsoft.com/office/officeart/2009/3/layout/HorizontalOrganizationChart"/>
    <dgm:cxn modelId="{0B3F9D1A-459D-41E3-A13B-98DAA8E7A04C}" type="presParOf" srcId="{6F335AD0-E79C-44D5-90A3-48A06D7E42AA}" destId="{9F4512B7-9E24-4321-84D5-A73818EEA155}" srcOrd="4" destOrd="0" presId="urn:microsoft.com/office/officeart/2009/3/layout/HorizontalOrganizationChart"/>
    <dgm:cxn modelId="{0A477FB4-F670-463C-8280-78FFFC16942B}" type="presParOf" srcId="{6F335AD0-E79C-44D5-90A3-48A06D7E42AA}" destId="{E73E2F7B-6D4F-4293-8C4C-59285515B0B7}" srcOrd="5" destOrd="0" presId="urn:microsoft.com/office/officeart/2009/3/layout/HorizontalOrganizationChart"/>
    <dgm:cxn modelId="{F41D5194-A3F0-4F73-91A5-E9E42E302E7B}" type="presParOf" srcId="{E73E2F7B-6D4F-4293-8C4C-59285515B0B7}" destId="{C6FF43AF-4E11-48AC-96EA-AC9DA962A8FB}" srcOrd="0" destOrd="0" presId="urn:microsoft.com/office/officeart/2009/3/layout/HorizontalOrganizationChart"/>
    <dgm:cxn modelId="{B5A5C656-FDAE-49DF-B0D0-D261064929C0}" type="presParOf" srcId="{C6FF43AF-4E11-48AC-96EA-AC9DA962A8FB}" destId="{4FDB1CC9-4EF7-4FFF-AC98-41EDB968E7FC}" srcOrd="0" destOrd="0" presId="urn:microsoft.com/office/officeart/2009/3/layout/HorizontalOrganizationChart"/>
    <dgm:cxn modelId="{C990BF3F-EE2A-47FC-98E7-F6C43BE01629}" type="presParOf" srcId="{C6FF43AF-4E11-48AC-96EA-AC9DA962A8FB}" destId="{58714956-CFFB-4284-BB82-B99FCACE4B0E}" srcOrd="1" destOrd="0" presId="urn:microsoft.com/office/officeart/2009/3/layout/HorizontalOrganizationChart"/>
    <dgm:cxn modelId="{AA4ABFA8-36C9-406D-9709-87EA41246FF3}" type="presParOf" srcId="{E73E2F7B-6D4F-4293-8C4C-59285515B0B7}" destId="{73151EC6-6EC5-4774-95EF-FE1CBA612E17}" srcOrd="1" destOrd="0" presId="urn:microsoft.com/office/officeart/2009/3/layout/HorizontalOrganizationChart"/>
    <dgm:cxn modelId="{8A796272-39DE-476E-8F50-F909F9DE6B7F}" type="presParOf" srcId="{E73E2F7B-6D4F-4293-8C4C-59285515B0B7}" destId="{16433017-0848-4B47-B675-5124AE5BA386}" srcOrd="2" destOrd="0" presId="urn:microsoft.com/office/officeart/2009/3/layout/HorizontalOrganizationChart"/>
    <dgm:cxn modelId="{F1321682-0222-4258-BFFB-BCF5E0E7B49F}" type="presParOf" srcId="{6F335AD0-E79C-44D5-90A3-48A06D7E42AA}" destId="{3C5FCF50-AA3E-4F47-85F2-FE7A62558B0B}" srcOrd="6" destOrd="0" presId="urn:microsoft.com/office/officeart/2009/3/layout/HorizontalOrganizationChart"/>
    <dgm:cxn modelId="{707B253E-3145-4A1E-8182-914F64C489CC}" type="presParOf" srcId="{6F335AD0-E79C-44D5-90A3-48A06D7E42AA}" destId="{78330691-A319-4FAD-BFB2-E5BC19D59CA3}" srcOrd="7" destOrd="0" presId="urn:microsoft.com/office/officeart/2009/3/layout/HorizontalOrganizationChart"/>
    <dgm:cxn modelId="{21329CBC-8946-41C7-889F-160EBB21366F}" type="presParOf" srcId="{78330691-A319-4FAD-BFB2-E5BC19D59CA3}" destId="{59A84DB9-8DF1-417A-9610-E4F453BD330D}" srcOrd="0" destOrd="0" presId="urn:microsoft.com/office/officeart/2009/3/layout/HorizontalOrganizationChart"/>
    <dgm:cxn modelId="{CF10D80E-91FE-4398-BF41-9E49C1CF54EE}" type="presParOf" srcId="{59A84DB9-8DF1-417A-9610-E4F453BD330D}" destId="{E222FC7E-14C0-497D-9C18-044216528CE6}" srcOrd="0" destOrd="0" presId="urn:microsoft.com/office/officeart/2009/3/layout/HorizontalOrganizationChart"/>
    <dgm:cxn modelId="{C52327F3-4F3A-45EC-A7E4-EAA0BD090CD7}" type="presParOf" srcId="{59A84DB9-8DF1-417A-9610-E4F453BD330D}" destId="{13BCA074-983C-418A-95E7-E89F1DB650D3}" srcOrd="1" destOrd="0" presId="urn:microsoft.com/office/officeart/2009/3/layout/HorizontalOrganizationChart"/>
    <dgm:cxn modelId="{262C289A-87BA-4062-BA32-CCC1F8737ABE}" type="presParOf" srcId="{78330691-A319-4FAD-BFB2-E5BC19D59CA3}" destId="{DD332D0A-1686-47D6-BF61-608D78EC4D43}" srcOrd="1" destOrd="0" presId="urn:microsoft.com/office/officeart/2009/3/layout/HorizontalOrganizationChart"/>
    <dgm:cxn modelId="{8C8F510F-AB97-4E3E-BEAF-C28BA0279C52}" type="presParOf" srcId="{78330691-A319-4FAD-BFB2-E5BC19D59CA3}" destId="{44FD5093-17C5-4CA3-9BD1-A55A3E490D03}" srcOrd="2" destOrd="0" presId="urn:microsoft.com/office/officeart/2009/3/layout/HorizontalOrganizationChart"/>
    <dgm:cxn modelId="{9B6AC7CC-8E26-4018-B812-E83648E061E5}" type="presParOf" srcId="{6F335AD0-E79C-44D5-90A3-48A06D7E42AA}" destId="{14C7CE21-EAC0-40BD-8067-075D5A31BD83}" srcOrd="8" destOrd="0" presId="urn:microsoft.com/office/officeart/2009/3/layout/HorizontalOrganizationChart"/>
    <dgm:cxn modelId="{C9985780-B00F-4BAD-BD8F-7D4E0CF58F15}" type="presParOf" srcId="{6F335AD0-E79C-44D5-90A3-48A06D7E42AA}" destId="{E8B33ADD-171D-41C1-9EB5-B35678A3BE7A}" srcOrd="9" destOrd="0" presId="urn:microsoft.com/office/officeart/2009/3/layout/HorizontalOrganizationChart"/>
    <dgm:cxn modelId="{7C6488B5-6E02-4E54-B11B-E79AECBFC281}" type="presParOf" srcId="{E8B33ADD-171D-41C1-9EB5-B35678A3BE7A}" destId="{121FD304-67CF-40FA-883B-3925CFC5FAD6}" srcOrd="0" destOrd="0" presId="urn:microsoft.com/office/officeart/2009/3/layout/HorizontalOrganizationChart"/>
    <dgm:cxn modelId="{8A91FFD1-E1BB-4F60-879B-32AF557A2F7D}" type="presParOf" srcId="{121FD304-67CF-40FA-883B-3925CFC5FAD6}" destId="{8CEE67DE-7F64-444F-863D-A61E1A77F351}" srcOrd="0" destOrd="0" presId="urn:microsoft.com/office/officeart/2009/3/layout/HorizontalOrganizationChart"/>
    <dgm:cxn modelId="{9BC68E27-1FFE-4218-9B10-8EF26F9FC3E8}" type="presParOf" srcId="{121FD304-67CF-40FA-883B-3925CFC5FAD6}" destId="{A75BBB94-8CC1-490C-BAF3-E4F17B9E5031}" srcOrd="1" destOrd="0" presId="urn:microsoft.com/office/officeart/2009/3/layout/HorizontalOrganizationChart"/>
    <dgm:cxn modelId="{CA0F453E-9C7D-4171-B226-A565EE3ED2F3}" type="presParOf" srcId="{E8B33ADD-171D-41C1-9EB5-B35678A3BE7A}" destId="{89F336F0-BACB-4DB7-9466-A6DE68E40D23}" srcOrd="1" destOrd="0" presId="urn:microsoft.com/office/officeart/2009/3/layout/HorizontalOrganizationChart"/>
    <dgm:cxn modelId="{1CBB8070-9F18-48FB-A091-07CCC1FFF5BA}" type="presParOf" srcId="{E8B33ADD-171D-41C1-9EB5-B35678A3BE7A}" destId="{88763C6B-2031-42C9-AC09-DBD7DF7F5C8D}" srcOrd="2" destOrd="0" presId="urn:microsoft.com/office/officeart/2009/3/layout/HorizontalOrganizationChart"/>
    <dgm:cxn modelId="{1166FFAF-4621-4F8C-AD8A-CE4913AA1F3F}" type="presParOf" srcId="{6F335AD0-E79C-44D5-90A3-48A06D7E42AA}" destId="{CD44BCDD-A8D6-4D4E-BC31-F9FDE9ECA3A0}" srcOrd="10" destOrd="0" presId="urn:microsoft.com/office/officeart/2009/3/layout/HorizontalOrganizationChart"/>
    <dgm:cxn modelId="{F1153A67-BCC6-4752-B6C7-0D94BBABBD67}" type="presParOf" srcId="{6F335AD0-E79C-44D5-90A3-48A06D7E42AA}" destId="{9CA157E0-8D4B-4A9C-9E94-9C2A694E073D}" srcOrd="11" destOrd="0" presId="urn:microsoft.com/office/officeart/2009/3/layout/HorizontalOrganizationChart"/>
    <dgm:cxn modelId="{F2F2BF3A-83EC-4B11-9300-A357B4FB94A8}" type="presParOf" srcId="{9CA157E0-8D4B-4A9C-9E94-9C2A694E073D}" destId="{BE2EC881-E024-4C0E-BB12-B1E7D699AF3B}" srcOrd="0" destOrd="0" presId="urn:microsoft.com/office/officeart/2009/3/layout/HorizontalOrganizationChart"/>
    <dgm:cxn modelId="{60F6C6C4-4629-4142-9BE8-0B9621F4FDBB}" type="presParOf" srcId="{BE2EC881-E024-4C0E-BB12-B1E7D699AF3B}" destId="{89A7BFD8-65F1-4046-A631-3CF64CCE5421}" srcOrd="0" destOrd="0" presId="urn:microsoft.com/office/officeart/2009/3/layout/HorizontalOrganizationChart"/>
    <dgm:cxn modelId="{D9FC6375-BA6D-432B-A930-400B10FB2825}" type="presParOf" srcId="{BE2EC881-E024-4C0E-BB12-B1E7D699AF3B}" destId="{011869F3-0480-46E4-BDA2-726D0AEEE6EB}" srcOrd="1" destOrd="0" presId="urn:microsoft.com/office/officeart/2009/3/layout/HorizontalOrganizationChart"/>
    <dgm:cxn modelId="{AB927B5C-F2D7-4DEF-9D7B-FDD920C562F3}" type="presParOf" srcId="{9CA157E0-8D4B-4A9C-9E94-9C2A694E073D}" destId="{02F59610-E724-4AF9-A3EA-087A58C7E4B3}" srcOrd="1" destOrd="0" presId="urn:microsoft.com/office/officeart/2009/3/layout/HorizontalOrganizationChart"/>
    <dgm:cxn modelId="{5CF5ADC2-DA70-48B2-8D35-2C66E12D3217}" type="presParOf" srcId="{9CA157E0-8D4B-4A9C-9E94-9C2A694E073D}" destId="{F412C77D-FD6D-473F-82B0-2A6BB2959E19}" srcOrd="2" destOrd="0" presId="urn:microsoft.com/office/officeart/2009/3/layout/HorizontalOrganizationChart"/>
    <dgm:cxn modelId="{40D7913A-9939-4F0D-A603-2672886E0E51}" type="presParOf" srcId="{6F335AD0-E79C-44D5-90A3-48A06D7E42AA}" destId="{58FD5C21-032D-4F6E-BB9B-E6D9110CCECD}" srcOrd="12" destOrd="0" presId="urn:microsoft.com/office/officeart/2009/3/layout/HorizontalOrganizationChart"/>
    <dgm:cxn modelId="{A0A30FAC-AE73-4129-A9BC-B24F1DAA9C8C}" type="presParOf" srcId="{6F335AD0-E79C-44D5-90A3-48A06D7E42AA}" destId="{32097591-2A75-46BF-B3F8-5DF6EF6A4156}" srcOrd="13" destOrd="0" presId="urn:microsoft.com/office/officeart/2009/3/layout/HorizontalOrganizationChart"/>
    <dgm:cxn modelId="{3A8C7A30-E13F-469C-B0FC-5B46DDF5CEA4}" type="presParOf" srcId="{32097591-2A75-46BF-B3F8-5DF6EF6A4156}" destId="{083FBEF4-302F-4852-87BA-A58768FA7B4E}" srcOrd="0" destOrd="0" presId="urn:microsoft.com/office/officeart/2009/3/layout/HorizontalOrganizationChart"/>
    <dgm:cxn modelId="{8B8DBA6B-2C5F-46AB-91DC-4650571F6967}" type="presParOf" srcId="{083FBEF4-302F-4852-87BA-A58768FA7B4E}" destId="{75F2D312-A77E-40DA-84BD-158C93DDBF86}" srcOrd="0" destOrd="0" presId="urn:microsoft.com/office/officeart/2009/3/layout/HorizontalOrganizationChart"/>
    <dgm:cxn modelId="{353E5E94-FC58-4541-B98C-06BB65E09DC6}" type="presParOf" srcId="{083FBEF4-302F-4852-87BA-A58768FA7B4E}" destId="{D6786558-E568-4E58-96A4-D0DDA8767044}" srcOrd="1" destOrd="0" presId="urn:microsoft.com/office/officeart/2009/3/layout/HorizontalOrganizationChart"/>
    <dgm:cxn modelId="{941C6DEC-EDE4-4F5E-91B8-86A0568E8271}" type="presParOf" srcId="{32097591-2A75-46BF-B3F8-5DF6EF6A4156}" destId="{34CA5AA4-ACD0-4A11-93D7-09D662668FD6}" srcOrd="1" destOrd="0" presId="urn:microsoft.com/office/officeart/2009/3/layout/HorizontalOrganizationChart"/>
    <dgm:cxn modelId="{2BF09E5A-AEA1-4B08-93F1-4E1BEA9D3758}" type="presParOf" srcId="{32097591-2A75-46BF-B3F8-5DF6EF6A4156}" destId="{956AEE34-1676-4A2E-8110-A2238EE7B9C9}" srcOrd="2" destOrd="0" presId="urn:microsoft.com/office/officeart/2009/3/layout/HorizontalOrganizationChart"/>
    <dgm:cxn modelId="{0BD949C7-A76D-46C6-AE19-16DC42945319}" type="presParOf" srcId="{516D6679-D857-4E01-B7D8-60D617FFDF51}" destId="{C29A54D6-6F2E-4664-93AE-3CEA5C06A1A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D5C21-032D-4F6E-BB9B-E6D9110CCECD}">
      <dsp:nvSpPr>
        <dsp:cNvPr id="0" name=""/>
        <dsp:cNvSpPr/>
      </dsp:nvSpPr>
      <dsp:spPr>
        <a:xfrm>
          <a:off x="4329742" y="2460625"/>
          <a:ext cx="340986" cy="2199365"/>
        </a:xfrm>
        <a:custGeom>
          <a:avLst/>
          <a:gdLst/>
          <a:ahLst/>
          <a:cxnLst/>
          <a:rect l="0" t="0" r="0" b="0"/>
          <a:pathLst>
            <a:path>
              <a:moveTo>
                <a:pt x="0" y="0"/>
              </a:moveTo>
              <a:lnTo>
                <a:pt x="170493" y="0"/>
              </a:lnTo>
              <a:lnTo>
                <a:pt x="170493" y="2199365"/>
              </a:lnTo>
              <a:lnTo>
                <a:pt x="340986" y="2199365"/>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D44BCDD-A8D6-4D4E-BC31-F9FDE9ECA3A0}">
      <dsp:nvSpPr>
        <dsp:cNvPr id="0" name=""/>
        <dsp:cNvSpPr/>
      </dsp:nvSpPr>
      <dsp:spPr>
        <a:xfrm>
          <a:off x="4329742" y="2460625"/>
          <a:ext cx="340986" cy="1466243"/>
        </a:xfrm>
        <a:custGeom>
          <a:avLst/>
          <a:gdLst/>
          <a:ahLst/>
          <a:cxnLst/>
          <a:rect l="0" t="0" r="0" b="0"/>
          <a:pathLst>
            <a:path>
              <a:moveTo>
                <a:pt x="0" y="0"/>
              </a:moveTo>
              <a:lnTo>
                <a:pt x="170493" y="0"/>
              </a:lnTo>
              <a:lnTo>
                <a:pt x="170493" y="1466243"/>
              </a:lnTo>
              <a:lnTo>
                <a:pt x="340986" y="1466243"/>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C7CE21-EAC0-40BD-8067-075D5A31BD83}">
      <dsp:nvSpPr>
        <dsp:cNvPr id="0" name=""/>
        <dsp:cNvSpPr/>
      </dsp:nvSpPr>
      <dsp:spPr>
        <a:xfrm>
          <a:off x="4329742" y="2460625"/>
          <a:ext cx="340986" cy="733121"/>
        </a:xfrm>
        <a:custGeom>
          <a:avLst/>
          <a:gdLst/>
          <a:ahLst/>
          <a:cxnLst/>
          <a:rect l="0" t="0" r="0" b="0"/>
          <a:pathLst>
            <a:path>
              <a:moveTo>
                <a:pt x="0" y="0"/>
              </a:moveTo>
              <a:lnTo>
                <a:pt x="170493" y="0"/>
              </a:lnTo>
              <a:lnTo>
                <a:pt x="170493" y="733121"/>
              </a:lnTo>
              <a:lnTo>
                <a:pt x="340986" y="733121"/>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C5FCF50-AA3E-4F47-85F2-FE7A62558B0B}">
      <dsp:nvSpPr>
        <dsp:cNvPr id="0" name=""/>
        <dsp:cNvSpPr/>
      </dsp:nvSpPr>
      <dsp:spPr>
        <a:xfrm>
          <a:off x="4329742" y="2414905"/>
          <a:ext cx="340986" cy="91440"/>
        </a:xfrm>
        <a:custGeom>
          <a:avLst/>
          <a:gdLst/>
          <a:ahLst/>
          <a:cxnLst/>
          <a:rect l="0" t="0" r="0" b="0"/>
          <a:pathLst>
            <a:path>
              <a:moveTo>
                <a:pt x="0" y="45720"/>
              </a:moveTo>
              <a:lnTo>
                <a:pt x="340986" y="45720"/>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F4512B7-9E24-4321-84D5-A73818EEA155}">
      <dsp:nvSpPr>
        <dsp:cNvPr id="0" name=""/>
        <dsp:cNvSpPr/>
      </dsp:nvSpPr>
      <dsp:spPr>
        <a:xfrm>
          <a:off x="4329742" y="1727503"/>
          <a:ext cx="340986" cy="733121"/>
        </a:xfrm>
        <a:custGeom>
          <a:avLst/>
          <a:gdLst/>
          <a:ahLst/>
          <a:cxnLst/>
          <a:rect l="0" t="0" r="0" b="0"/>
          <a:pathLst>
            <a:path>
              <a:moveTo>
                <a:pt x="0" y="733121"/>
              </a:moveTo>
              <a:lnTo>
                <a:pt x="170493" y="733121"/>
              </a:lnTo>
              <a:lnTo>
                <a:pt x="170493" y="0"/>
              </a:lnTo>
              <a:lnTo>
                <a:pt x="340986" y="0"/>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33C0D69-1C59-41A6-8D87-C19335DC3A5F}">
      <dsp:nvSpPr>
        <dsp:cNvPr id="0" name=""/>
        <dsp:cNvSpPr/>
      </dsp:nvSpPr>
      <dsp:spPr>
        <a:xfrm>
          <a:off x="4329742" y="994381"/>
          <a:ext cx="340986" cy="1466243"/>
        </a:xfrm>
        <a:custGeom>
          <a:avLst/>
          <a:gdLst/>
          <a:ahLst/>
          <a:cxnLst/>
          <a:rect l="0" t="0" r="0" b="0"/>
          <a:pathLst>
            <a:path>
              <a:moveTo>
                <a:pt x="0" y="1466243"/>
              </a:moveTo>
              <a:lnTo>
                <a:pt x="170493" y="1466243"/>
              </a:lnTo>
              <a:lnTo>
                <a:pt x="170493" y="0"/>
              </a:lnTo>
              <a:lnTo>
                <a:pt x="340986" y="0"/>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F61444C-6D57-4D7F-A360-9FA0161D6A22}">
      <dsp:nvSpPr>
        <dsp:cNvPr id="0" name=""/>
        <dsp:cNvSpPr/>
      </dsp:nvSpPr>
      <dsp:spPr>
        <a:xfrm>
          <a:off x="4329742" y="261259"/>
          <a:ext cx="340986" cy="2199365"/>
        </a:xfrm>
        <a:custGeom>
          <a:avLst/>
          <a:gdLst/>
          <a:ahLst/>
          <a:cxnLst/>
          <a:rect l="0" t="0" r="0" b="0"/>
          <a:pathLst>
            <a:path>
              <a:moveTo>
                <a:pt x="0" y="2199365"/>
              </a:moveTo>
              <a:lnTo>
                <a:pt x="170493" y="2199365"/>
              </a:lnTo>
              <a:lnTo>
                <a:pt x="170493" y="0"/>
              </a:lnTo>
              <a:lnTo>
                <a:pt x="340986" y="0"/>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F056C4E-9810-4B75-90BC-3BA39BE88120}">
      <dsp:nvSpPr>
        <dsp:cNvPr id="0" name=""/>
        <dsp:cNvSpPr/>
      </dsp:nvSpPr>
      <dsp:spPr>
        <a:xfrm>
          <a:off x="212461" y="888558"/>
          <a:ext cx="4117280" cy="3144132"/>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sz="2400" kern="1200" dirty="0"/>
            <a:t>For the spot-check, we are considering popular Classification algorithms to see which will be suitable for the dataset. We used the following algorithms:</a:t>
          </a:r>
        </a:p>
      </dsp:txBody>
      <dsp:txXfrm>
        <a:off x="212461" y="888558"/>
        <a:ext cx="4117280" cy="3144132"/>
      </dsp:txXfrm>
    </dsp:sp>
    <dsp:sp modelId="{E6236881-B43B-4CC2-86EF-EBF56F0D57F8}">
      <dsp:nvSpPr>
        <dsp:cNvPr id="0" name=""/>
        <dsp:cNvSpPr/>
      </dsp:nvSpPr>
      <dsp:spPr>
        <a:xfrm>
          <a:off x="4670729" y="1256"/>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Neural Network (NN)</a:t>
          </a:r>
        </a:p>
      </dsp:txBody>
      <dsp:txXfrm>
        <a:off x="4670729" y="1256"/>
        <a:ext cx="1704934" cy="520005"/>
      </dsp:txXfrm>
    </dsp:sp>
    <dsp:sp modelId="{4DD54964-2FD4-42EE-A59D-F4256DB88E1D}">
      <dsp:nvSpPr>
        <dsp:cNvPr id="0" name=""/>
        <dsp:cNvSpPr/>
      </dsp:nvSpPr>
      <dsp:spPr>
        <a:xfrm>
          <a:off x="4670729" y="734378"/>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Logistic Regression (LR)</a:t>
          </a:r>
        </a:p>
      </dsp:txBody>
      <dsp:txXfrm>
        <a:off x="4670729" y="734378"/>
        <a:ext cx="1704934" cy="520005"/>
      </dsp:txXfrm>
    </dsp:sp>
    <dsp:sp modelId="{4FDB1CC9-4EF7-4FFF-AC98-41EDB968E7FC}">
      <dsp:nvSpPr>
        <dsp:cNvPr id="0" name=""/>
        <dsp:cNvSpPr/>
      </dsp:nvSpPr>
      <dsp:spPr>
        <a:xfrm>
          <a:off x="4670729" y="1467500"/>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Linear Discriminant Analysis (LDA)</a:t>
          </a:r>
        </a:p>
      </dsp:txBody>
      <dsp:txXfrm>
        <a:off x="4670729" y="1467500"/>
        <a:ext cx="1704934" cy="520005"/>
      </dsp:txXfrm>
    </dsp:sp>
    <dsp:sp modelId="{E222FC7E-14C0-497D-9C18-044216528CE6}">
      <dsp:nvSpPr>
        <dsp:cNvPr id="0" name=""/>
        <dsp:cNvSpPr/>
      </dsp:nvSpPr>
      <dsp:spPr>
        <a:xfrm>
          <a:off x="4670729" y="2200622"/>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K-nearest neighbors (KNN)</a:t>
          </a:r>
        </a:p>
      </dsp:txBody>
      <dsp:txXfrm>
        <a:off x="4670729" y="2200622"/>
        <a:ext cx="1704934" cy="520005"/>
      </dsp:txXfrm>
    </dsp:sp>
    <dsp:sp modelId="{8CEE67DE-7F64-444F-863D-A61E1A77F351}">
      <dsp:nvSpPr>
        <dsp:cNvPr id="0" name=""/>
        <dsp:cNvSpPr/>
      </dsp:nvSpPr>
      <dsp:spPr>
        <a:xfrm>
          <a:off x="4670729" y="2933744"/>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Decision Trees (CART)</a:t>
          </a:r>
        </a:p>
      </dsp:txBody>
      <dsp:txXfrm>
        <a:off x="4670729" y="2933744"/>
        <a:ext cx="1704934" cy="520005"/>
      </dsp:txXfrm>
    </dsp:sp>
    <dsp:sp modelId="{89A7BFD8-65F1-4046-A631-3CF64CCE5421}">
      <dsp:nvSpPr>
        <dsp:cNvPr id="0" name=""/>
        <dsp:cNvSpPr/>
      </dsp:nvSpPr>
      <dsp:spPr>
        <a:xfrm>
          <a:off x="4670729" y="3666866"/>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Naïve Bayes (NB)</a:t>
          </a:r>
        </a:p>
      </dsp:txBody>
      <dsp:txXfrm>
        <a:off x="4670729" y="3666866"/>
        <a:ext cx="1704934" cy="520005"/>
      </dsp:txXfrm>
    </dsp:sp>
    <dsp:sp modelId="{75F2D312-A77E-40DA-84BD-158C93DDBF86}">
      <dsp:nvSpPr>
        <dsp:cNvPr id="0" name=""/>
        <dsp:cNvSpPr/>
      </dsp:nvSpPr>
      <dsp:spPr>
        <a:xfrm>
          <a:off x="4670729" y="4399988"/>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SVM (SVM)</a:t>
          </a:r>
        </a:p>
      </dsp:txBody>
      <dsp:txXfrm>
        <a:off x="4670729" y="4399988"/>
        <a:ext cx="1704934" cy="52000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48FCE-CF3A-49A0-A125-E178C19B696B}"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F17B4-3EF7-46E3-AF7B-1FABD265F42D}" type="slidenum">
              <a:rPr lang="en-US" smtClean="0"/>
              <a:t>‹#›</a:t>
            </a:fld>
            <a:endParaRPr lang="en-US"/>
          </a:p>
        </p:txBody>
      </p:sp>
    </p:spTree>
    <p:extLst>
      <p:ext uri="{BB962C8B-B14F-4D97-AF65-F5344CB8AC3E}">
        <p14:creationId xmlns:p14="http://schemas.microsoft.com/office/powerpoint/2010/main" val="121311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16</a:t>
            </a:fld>
            <a:endParaRPr lang="en-US"/>
          </a:p>
        </p:txBody>
      </p:sp>
    </p:spTree>
    <p:extLst>
      <p:ext uri="{BB962C8B-B14F-4D97-AF65-F5344CB8AC3E}">
        <p14:creationId xmlns:p14="http://schemas.microsoft.com/office/powerpoint/2010/main" val="2272418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19</a:t>
            </a:fld>
            <a:endParaRPr lang="en-US"/>
          </a:p>
        </p:txBody>
      </p:sp>
    </p:spTree>
    <p:extLst>
      <p:ext uri="{BB962C8B-B14F-4D97-AF65-F5344CB8AC3E}">
        <p14:creationId xmlns:p14="http://schemas.microsoft.com/office/powerpoint/2010/main" val="91555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22</a:t>
            </a:fld>
            <a:endParaRPr lang="en-US"/>
          </a:p>
        </p:txBody>
      </p:sp>
    </p:spTree>
    <p:extLst>
      <p:ext uri="{BB962C8B-B14F-4D97-AF65-F5344CB8AC3E}">
        <p14:creationId xmlns:p14="http://schemas.microsoft.com/office/powerpoint/2010/main" val="345125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23</a:t>
            </a:fld>
            <a:endParaRPr lang="en-US"/>
          </a:p>
        </p:txBody>
      </p:sp>
    </p:spTree>
    <p:extLst>
      <p:ext uri="{BB962C8B-B14F-4D97-AF65-F5344CB8AC3E}">
        <p14:creationId xmlns:p14="http://schemas.microsoft.com/office/powerpoint/2010/main" val="344692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27</a:t>
            </a:fld>
            <a:endParaRPr lang="en-US"/>
          </a:p>
        </p:txBody>
      </p:sp>
    </p:spTree>
    <p:extLst>
      <p:ext uri="{BB962C8B-B14F-4D97-AF65-F5344CB8AC3E}">
        <p14:creationId xmlns:p14="http://schemas.microsoft.com/office/powerpoint/2010/main" val="112750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28</a:t>
            </a:fld>
            <a:endParaRPr lang="en-US"/>
          </a:p>
        </p:txBody>
      </p:sp>
    </p:spTree>
    <p:extLst>
      <p:ext uri="{BB962C8B-B14F-4D97-AF65-F5344CB8AC3E}">
        <p14:creationId xmlns:p14="http://schemas.microsoft.com/office/powerpoint/2010/main" val="9127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3AB76E2-90EB-4969-8EE2-F1C2E97AFFB9}"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09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B76E2-90EB-4969-8EE2-F1C2E97AFFB9}"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417129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B76E2-90EB-4969-8EE2-F1C2E97AFFB9}"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39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B76E2-90EB-4969-8EE2-F1C2E97AFFB9}"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146487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B76E2-90EB-4969-8EE2-F1C2E97AFFB9}"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9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AB76E2-90EB-4969-8EE2-F1C2E97AFFB9}"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92191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AB76E2-90EB-4969-8EE2-F1C2E97AFFB9}"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191869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AB76E2-90EB-4969-8EE2-F1C2E97AFFB9}"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42657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B76E2-90EB-4969-8EE2-F1C2E97AFFB9}"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176975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B76E2-90EB-4969-8EE2-F1C2E97AFFB9}"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129564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B76E2-90EB-4969-8EE2-F1C2E97AFFB9}"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18BB7-96B7-440D-8380-1DAB1D1B27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6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AB76E2-90EB-4969-8EE2-F1C2E97AFFB9}" type="datetimeFigureOut">
              <a:rPr lang="en-US" smtClean="0"/>
              <a:t>12/2/2022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C18BB7-96B7-440D-8380-1DAB1D1B27C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6389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28CE6-CED8-4CA0-A29D-DEE816077C3E}"/>
              </a:ext>
            </a:extLst>
          </p:cNvPr>
          <p:cNvSpPr>
            <a:spLocks noGrp="1"/>
          </p:cNvSpPr>
          <p:nvPr>
            <p:ph type="title"/>
          </p:nvPr>
        </p:nvSpPr>
        <p:spPr>
          <a:xfrm>
            <a:off x="4713224" y="1105351"/>
            <a:ext cx="6353967" cy="3023981"/>
          </a:xfrm>
        </p:spPr>
        <p:txBody>
          <a:bodyPr vert="horz" lIns="91440" tIns="45720" rIns="91440" bIns="45720" rtlCol="0" anchor="b">
            <a:normAutofit/>
          </a:bodyPr>
          <a:lstStyle/>
          <a:p>
            <a:pPr algn="l"/>
            <a:r>
              <a:rPr lang="en-US" sz="4800">
                <a:solidFill>
                  <a:srgbClr val="FFFFFF"/>
                </a:solidFill>
              </a:rPr>
              <a:t>Predictive Modeling of the salary dataset</a:t>
            </a:r>
          </a:p>
        </p:txBody>
      </p:sp>
      <p:sp>
        <p:nvSpPr>
          <p:cNvPr id="3" name="Subtitle 2">
            <a:extLst>
              <a:ext uri="{FF2B5EF4-FFF2-40B4-BE49-F238E27FC236}">
                <a16:creationId xmlns:a16="http://schemas.microsoft.com/office/drawing/2014/main" id="{6E44F89C-A1E3-4A36-A887-22D1506DFDE6}"/>
              </a:ext>
            </a:extLst>
          </p:cNvPr>
          <p:cNvSpPr>
            <a:spLocks noGrp="1"/>
          </p:cNvSpPr>
          <p:nvPr>
            <p:ph type="body" idx="1"/>
          </p:nvPr>
        </p:nvSpPr>
        <p:spPr>
          <a:xfrm>
            <a:off x="4713224" y="4297556"/>
            <a:ext cx="6353968" cy="1433391"/>
          </a:xfrm>
        </p:spPr>
        <p:txBody>
          <a:bodyPr vert="horz" lIns="91440" tIns="45720" rIns="91440" bIns="45720" rtlCol="0" anchor="t">
            <a:normAutofit/>
          </a:bodyPr>
          <a:lstStyle/>
          <a:p>
            <a:r>
              <a:rPr lang="en-US" altLang="zh-CN" sz="3600">
                <a:solidFill>
                  <a:srgbClr val="FFFFFF"/>
                </a:solidFill>
              </a:rPr>
              <a:t>Lang Wu</a:t>
            </a:r>
            <a:endParaRPr lang="en-US" sz="3600" dirty="0">
              <a:solidFill>
                <a:srgbClr val="FFFFFF"/>
              </a:solidFill>
            </a:endParaRPr>
          </a:p>
        </p:txBody>
      </p:sp>
      <p:cxnSp>
        <p:nvCxnSpPr>
          <p:cNvPr id="20" name="Straight Connector 19">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092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B33B-5DD6-4825-8A32-CC0527DFA93E}"/>
              </a:ext>
            </a:extLst>
          </p:cNvPr>
          <p:cNvSpPr>
            <a:spLocks noGrp="1"/>
          </p:cNvSpPr>
          <p:nvPr>
            <p:ph type="title"/>
          </p:nvPr>
        </p:nvSpPr>
        <p:spPr>
          <a:xfrm>
            <a:off x="897668" y="896501"/>
            <a:ext cx="9720072" cy="1499616"/>
          </a:xfrm>
        </p:spPr>
        <p:txBody>
          <a:bodyPr>
            <a:normAutofit fontScale="90000"/>
          </a:bodyPr>
          <a:lstStyle/>
          <a:p>
            <a:r>
              <a:rPr lang="en-US" dirty="0"/>
              <a:t>Assessing Years since Ph.D., Salary, and Discipline</a:t>
            </a:r>
            <a:br>
              <a:rPr lang="en-US" dirty="0"/>
            </a:br>
            <a:br>
              <a:rPr lang="en-US" dirty="0"/>
            </a:br>
            <a:endParaRPr lang="en-US" dirty="0"/>
          </a:p>
        </p:txBody>
      </p:sp>
      <p:pic>
        <p:nvPicPr>
          <p:cNvPr id="4" name="Picture 3" descr="A screenshot of a cell phone&#10;&#10;Description automatically generated">
            <a:extLst>
              <a:ext uri="{FF2B5EF4-FFF2-40B4-BE49-F238E27FC236}">
                <a16:creationId xmlns:a16="http://schemas.microsoft.com/office/drawing/2014/main" id="{6F91A130-F2D5-415B-A5B0-358B3AA8A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323" y="1344164"/>
            <a:ext cx="6455677" cy="4169672"/>
          </a:xfrm>
          <a:prstGeom prst="rect">
            <a:avLst/>
          </a:prstGeom>
        </p:spPr>
      </p:pic>
      <p:sp>
        <p:nvSpPr>
          <p:cNvPr id="5" name="TextBox 4">
            <a:extLst>
              <a:ext uri="{FF2B5EF4-FFF2-40B4-BE49-F238E27FC236}">
                <a16:creationId xmlns:a16="http://schemas.microsoft.com/office/drawing/2014/main" id="{038B697E-BE97-486C-B426-4EC7F0214F06}"/>
              </a:ext>
            </a:extLst>
          </p:cNvPr>
          <p:cNvSpPr txBox="1"/>
          <p:nvPr/>
        </p:nvSpPr>
        <p:spPr>
          <a:xfrm>
            <a:off x="1011675" y="1819058"/>
            <a:ext cx="4036979" cy="4154984"/>
          </a:xfrm>
          <a:prstGeom prst="rect">
            <a:avLst/>
          </a:prstGeom>
          <a:noFill/>
        </p:spPr>
        <p:txBody>
          <a:bodyPr wrap="square" rtlCol="0">
            <a:spAutoFit/>
          </a:bodyPr>
          <a:lstStyle/>
          <a:p>
            <a:r>
              <a:rPr lang="en-US" sz="2400" dirty="0"/>
              <a:t>There does not appear to be a strong relationship between salary and discipline or even between discipline and years since Ph.D. However, it does appear that the data points from faculty members in applied departments are situated higher than data points from faculty members in theoretical departments.</a:t>
            </a:r>
          </a:p>
        </p:txBody>
      </p:sp>
    </p:spTree>
    <p:extLst>
      <p:ext uri="{BB962C8B-B14F-4D97-AF65-F5344CB8AC3E}">
        <p14:creationId xmlns:p14="http://schemas.microsoft.com/office/powerpoint/2010/main" val="303790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734B-D3CE-4BFE-9698-44957A520679}"/>
              </a:ext>
            </a:extLst>
          </p:cNvPr>
          <p:cNvSpPr>
            <a:spLocks noGrp="1"/>
          </p:cNvSpPr>
          <p:nvPr>
            <p:ph type="title"/>
          </p:nvPr>
        </p:nvSpPr>
        <p:spPr>
          <a:xfrm>
            <a:off x="936579" y="828407"/>
            <a:ext cx="9720072" cy="1499616"/>
          </a:xfrm>
        </p:spPr>
        <p:txBody>
          <a:bodyPr>
            <a:normAutofit fontScale="90000"/>
          </a:bodyPr>
          <a:lstStyle/>
          <a:p>
            <a:r>
              <a:rPr lang="en-US" dirty="0"/>
              <a:t>Assessing Salary, Years of Service, and Rank</a:t>
            </a:r>
            <a:br>
              <a:rPr lang="en-US" dirty="0"/>
            </a:br>
            <a:br>
              <a:rPr lang="en-US" dirty="0"/>
            </a:br>
            <a:endParaRPr lang="en-US" dirty="0"/>
          </a:p>
        </p:txBody>
      </p:sp>
      <p:pic>
        <p:nvPicPr>
          <p:cNvPr id="4" name="Picture 3" descr="A screenshot of a cell phone&#10;&#10;Description automatically generated">
            <a:extLst>
              <a:ext uri="{FF2B5EF4-FFF2-40B4-BE49-F238E27FC236}">
                <a16:creationId xmlns:a16="http://schemas.microsoft.com/office/drawing/2014/main" id="{78F5B7F7-757E-408B-81C0-D78455BAF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07" y="1440538"/>
            <a:ext cx="6583693" cy="4169672"/>
          </a:xfrm>
          <a:prstGeom prst="rect">
            <a:avLst/>
          </a:prstGeom>
        </p:spPr>
      </p:pic>
      <p:sp>
        <p:nvSpPr>
          <p:cNvPr id="5" name="TextBox 4">
            <a:extLst>
              <a:ext uri="{FF2B5EF4-FFF2-40B4-BE49-F238E27FC236}">
                <a16:creationId xmlns:a16="http://schemas.microsoft.com/office/drawing/2014/main" id="{F55EA185-FD50-4F1C-87E0-F8D30CD8C250}"/>
              </a:ext>
            </a:extLst>
          </p:cNvPr>
          <p:cNvSpPr txBox="1"/>
          <p:nvPr/>
        </p:nvSpPr>
        <p:spPr>
          <a:xfrm>
            <a:off x="1061418" y="1649089"/>
            <a:ext cx="4207524" cy="4893647"/>
          </a:xfrm>
          <a:prstGeom prst="rect">
            <a:avLst/>
          </a:prstGeom>
          <a:noFill/>
        </p:spPr>
        <p:txBody>
          <a:bodyPr wrap="square" rtlCol="0">
            <a:spAutoFit/>
          </a:bodyPr>
          <a:lstStyle/>
          <a:p>
            <a:r>
              <a:rPr lang="en-US" sz="2400" dirty="0"/>
              <a:t>There does not appear to be a strong relationship between nine-month salary and years of service, but there is somewhat a relationship between rank and years of service as expected. Faculty members that are Professors or Associate Professors tend to have served longer in departments and therefore hold higher positions and get paid more compared to Assistant Professors.</a:t>
            </a:r>
          </a:p>
        </p:txBody>
      </p:sp>
    </p:spTree>
    <p:extLst>
      <p:ext uri="{BB962C8B-B14F-4D97-AF65-F5344CB8AC3E}">
        <p14:creationId xmlns:p14="http://schemas.microsoft.com/office/powerpoint/2010/main" val="93129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22C7-0594-4183-A9B1-60504469C4A9}"/>
              </a:ext>
            </a:extLst>
          </p:cNvPr>
          <p:cNvSpPr>
            <a:spLocks noGrp="1"/>
          </p:cNvSpPr>
          <p:nvPr>
            <p:ph type="title"/>
          </p:nvPr>
        </p:nvSpPr>
        <p:spPr>
          <a:xfrm>
            <a:off x="887941" y="818680"/>
            <a:ext cx="9720072" cy="1499616"/>
          </a:xfrm>
        </p:spPr>
        <p:txBody>
          <a:bodyPr>
            <a:normAutofit fontScale="90000"/>
          </a:bodyPr>
          <a:lstStyle/>
          <a:p>
            <a:r>
              <a:rPr lang="en-US" dirty="0"/>
              <a:t>Assessing Salary, Sex, Years of Service</a:t>
            </a:r>
            <a:br>
              <a:rPr lang="en-US" dirty="0"/>
            </a:br>
            <a:br>
              <a:rPr lang="en-US" dirty="0"/>
            </a:br>
            <a:endParaRPr lang="en-US" dirty="0"/>
          </a:p>
        </p:txBody>
      </p:sp>
      <p:pic>
        <p:nvPicPr>
          <p:cNvPr id="4" name="Picture 3" descr="A screenshot of a cell phone&#10;&#10;Description automatically generated">
            <a:extLst>
              <a:ext uri="{FF2B5EF4-FFF2-40B4-BE49-F238E27FC236}">
                <a16:creationId xmlns:a16="http://schemas.microsoft.com/office/drawing/2014/main" id="{95ADEBB8-B4A5-47D3-8A30-12B0156F6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193" y="1568488"/>
            <a:ext cx="6446533" cy="4169672"/>
          </a:xfrm>
          <a:prstGeom prst="rect">
            <a:avLst/>
          </a:prstGeom>
        </p:spPr>
      </p:pic>
      <p:sp>
        <p:nvSpPr>
          <p:cNvPr id="5" name="TextBox 4">
            <a:extLst>
              <a:ext uri="{FF2B5EF4-FFF2-40B4-BE49-F238E27FC236}">
                <a16:creationId xmlns:a16="http://schemas.microsoft.com/office/drawing/2014/main" id="{E9A63A3B-015D-442C-AE8B-176243A9DA4D}"/>
              </a:ext>
            </a:extLst>
          </p:cNvPr>
          <p:cNvSpPr txBox="1"/>
          <p:nvPr/>
        </p:nvSpPr>
        <p:spPr>
          <a:xfrm>
            <a:off x="887941" y="1850912"/>
            <a:ext cx="4127537" cy="3785652"/>
          </a:xfrm>
          <a:prstGeom prst="rect">
            <a:avLst/>
          </a:prstGeom>
          <a:noFill/>
        </p:spPr>
        <p:txBody>
          <a:bodyPr wrap="square" rtlCol="0">
            <a:spAutoFit/>
          </a:bodyPr>
          <a:lstStyle/>
          <a:p>
            <a:r>
              <a:rPr lang="en-US" dirty="0"/>
              <a:t>Th</a:t>
            </a:r>
            <a:r>
              <a:rPr lang="en-US" sz="2400" dirty="0"/>
              <a:t>ere does not appear to be a strong relationship between nine-month salary and sex or between sex and years of service. However, as noted previously, more observations in this dataset are from male faculty members (n = 358) compared to female faculty members (n = 39 ).</a:t>
            </a:r>
          </a:p>
        </p:txBody>
      </p:sp>
    </p:spTree>
    <p:extLst>
      <p:ext uri="{BB962C8B-B14F-4D97-AF65-F5344CB8AC3E}">
        <p14:creationId xmlns:p14="http://schemas.microsoft.com/office/powerpoint/2010/main" val="116325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F4C2-EBE2-4B60-A6DD-640F5BB8418B}"/>
              </a:ext>
            </a:extLst>
          </p:cNvPr>
          <p:cNvSpPr>
            <a:spLocks noGrp="1"/>
          </p:cNvSpPr>
          <p:nvPr>
            <p:ph type="title"/>
          </p:nvPr>
        </p:nvSpPr>
        <p:spPr>
          <a:xfrm>
            <a:off x="1024128" y="585216"/>
            <a:ext cx="10522604" cy="1499616"/>
          </a:xfrm>
        </p:spPr>
        <p:txBody>
          <a:bodyPr>
            <a:normAutofit/>
          </a:bodyPr>
          <a:lstStyle/>
          <a:p>
            <a:r>
              <a:rPr lang="en-US" spc="200" dirty="0"/>
              <a:t>Data Preprocessing</a:t>
            </a:r>
            <a:br>
              <a:rPr lang="en-US" spc="200" dirty="0"/>
            </a:br>
            <a:r>
              <a:rPr lang="en-US" sz="3100" spc="200" dirty="0"/>
              <a:t>Converting categorical and Continuous variables into integer</a:t>
            </a:r>
            <a:endParaRPr lang="en-US" dirty="0"/>
          </a:p>
        </p:txBody>
      </p:sp>
      <p:sp>
        <p:nvSpPr>
          <p:cNvPr id="3" name="TextBox 2">
            <a:extLst>
              <a:ext uri="{FF2B5EF4-FFF2-40B4-BE49-F238E27FC236}">
                <a16:creationId xmlns:a16="http://schemas.microsoft.com/office/drawing/2014/main" id="{028E6E55-519E-4F13-AD7F-1F057F900C87}"/>
              </a:ext>
            </a:extLst>
          </p:cNvPr>
          <p:cNvSpPr txBox="1"/>
          <p:nvPr/>
        </p:nvSpPr>
        <p:spPr>
          <a:xfrm>
            <a:off x="1196502" y="2217906"/>
            <a:ext cx="10048672" cy="6124754"/>
          </a:xfrm>
          <a:prstGeom prst="rect">
            <a:avLst/>
          </a:prstGeom>
          <a:noFill/>
        </p:spPr>
        <p:txBody>
          <a:bodyPr wrap="square" rtlCol="0">
            <a:spAutoFit/>
          </a:bodyPr>
          <a:lstStyle/>
          <a:p>
            <a:r>
              <a:rPr lang="en-US" sz="2800" dirty="0"/>
              <a:t>We need to convert the categorical features and continuous output into binary values in the following way:</a:t>
            </a:r>
          </a:p>
          <a:p>
            <a:endParaRPr lang="en-US" dirty="0"/>
          </a:p>
          <a:p>
            <a:r>
              <a:rPr lang="en-US" sz="3200" dirty="0"/>
              <a:t>rank: 			‘Prof’=1, ‘</a:t>
            </a:r>
            <a:r>
              <a:rPr lang="en-US" sz="3200" dirty="0" err="1"/>
              <a:t>AssocProf</a:t>
            </a:r>
            <a:r>
              <a:rPr lang="en-US" sz="3200" dirty="0"/>
              <a:t>’=2 and ‘</a:t>
            </a:r>
            <a:r>
              <a:rPr lang="en-US" sz="3200" dirty="0" err="1"/>
              <a:t>AsstProf</a:t>
            </a:r>
            <a:r>
              <a:rPr lang="en-US" sz="3200" dirty="0"/>
              <a:t>’=3</a:t>
            </a:r>
          </a:p>
          <a:p>
            <a:r>
              <a:rPr lang="en-US" sz="3200" dirty="0"/>
              <a:t>discipline:   ‘A’=1 and ‘B’=0</a:t>
            </a:r>
          </a:p>
          <a:p>
            <a:r>
              <a:rPr lang="en-US" sz="3200" dirty="0"/>
              <a:t>sex: 			‘male’=1 and ‘female’=0</a:t>
            </a:r>
          </a:p>
          <a:p>
            <a:endParaRPr lang="en-US" sz="3200" dirty="0"/>
          </a:p>
          <a:p>
            <a:r>
              <a:rPr lang="en-US" sz="3200" dirty="0"/>
              <a:t>salary: 		if: salary&gt; 75% quartile value, salary = 1; </a:t>
            </a:r>
          </a:p>
          <a:p>
            <a:r>
              <a:rPr lang="en-US" sz="3200" dirty="0"/>
              <a:t>		  		else: salary=0.</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7119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A533-6981-4704-8BBA-63BB2D8C70C0}"/>
              </a:ext>
            </a:extLst>
          </p:cNvPr>
          <p:cNvSpPr>
            <a:spLocks noGrp="1"/>
          </p:cNvSpPr>
          <p:nvPr>
            <p:ph type="title"/>
          </p:nvPr>
        </p:nvSpPr>
        <p:spPr>
          <a:xfrm>
            <a:off x="318702" y="5184122"/>
            <a:ext cx="8068141"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Data Preprocessing</a:t>
            </a:r>
            <a:br>
              <a:rPr lang="en-US" kern="1200" cap="all" spc="200" baseline="0" dirty="0">
                <a:solidFill>
                  <a:schemeClr val="tx1">
                    <a:lumMod val="95000"/>
                    <a:lumOff val="5000"/>
                  </a:schemeClr>
                </a:solidFill>
                <a:latin typeface="+mj-lt"/>
                <a:ea typeface="+mj-ea"/>
                <a:cs typeface="+mj-cs"/>
              </a:rPr>
            </a:br>
            <a:r>
              <a:rPr lang="en-US" sz="2000" kern="1200" cap="all" spc="200" baseline="0" dirty="0">
                <a:solidFill>
                  <a:schemeClr val="tx1">
                    <a:lumMod val="95000"/>
                    <a:lumOff val="5000"/>
                  </a:schemeClr>
                </a:solidFill>
                <a:latin typeface="+mj-lt"/>
                <a:ea typeface="+mj-ea"/>
                <a:cs typeface="+mj-cs"/>
              </a:rPr>
              <a:t>Converting categorical and Continuous variables into integer</a:t>
            </a:r>
            <a:endParaRPr lang="en-US" kern="1200" cap="all" spc="200" baseline="0" dirty="0">
              <a:solidFill>
                <a:schemeClr val="tx1">
                  <a:lumMod val="95000"/>
                  <a:lumOff val="5000"/>
                </a:schemeClr>
              </a:solidFill>
              <a:latin typeface="+mj-lt"/>
              <a:ea typeface="+mj-ea"/>
              <a:cs typeface="+mj-cs"/>
            </a:endParaRPr>
          </a:p>
        </p:txBody>
      </p:sp>
      <p:graphicFrame>
        <p:nvGraphicFramePr>
          <p:cNvPr id="3" name="Table 2">
            <a:extLst>
              <a:ext uri="{FF2B5EF4-FFF2-40B4-BE49-F238E27FC236}">
                <a16:creationId xmlns:a16="http://schemas.microsoft.com/office/drawing/2014/main" id="{F3011CCD-B010-424C-9A4F-94152958DD16}"/>
              </a:ext>
            </a:extLst>
          </p:cNvPr>
          <p:cNvGraphicFramePr>
            <a:graphicFrameLocks noGrp="1"/>
          </p:cNvGraphicFramePr>
          <p:nvPr/>
        </p:nvGraphicFramePr>
        <p:xfrm>
          <a:off x="7151910" y="1964033"/>
          <a:ext cx="4992513" cy="2802036"/>
        </p:xfrm>
        <a:graphic>
          <a:graphicData uri="http://schemas.openxmlformats.org/drawingml/2006/table">
            <a:tbl>
              <a:tblPr firstRow="1" bandRow="1">
                <a:tableStyleId>{8799B23B-EC83-4686-B30A-512413B5E67A}</a:tableStyleId>
              </a:tblPr>
              <a:tblGrid>
                <a:gridCol w="392767">
                  <a:extLst>
                    <a:ext uri="{9D8B030D-6E8A-4147-A177-3AD203B41FA5}">
                      <a16:colId xmlns:a16="http://schemas.microsoft.com/office/drawing/2014/main" val="2234572079"/>
                    </a:ext>
                  </a:extLst>
                </a:gridCol>
                <a:gridCol w="494782">
                  <a:extLst>
                    <a:ext uri="{9D8B030D-6E8A-4147-A177-3AD203B41FA5}">
                      <a16:colId xmlns:a16="http://schemas.microsoft.com/office/drawing/2014/main" val="2573482709"/>
                    </a:ext>
                  </a:extLst>
                </a:gridCol>
                <a:gridCol w="911027">
                  <a:extLst>
                    <a:ext uri="{9D8B030D-6E8A-4147-A177-3AD203B41FA5}">
                      <a16:colId xmlns:a16="http://schemas.microsoft.com/office/drawing/2014/main" val="2001601450"/>
                    </a:ext>
                  </a:extLst>
                </a:gridCol>
                <a:gridCol w="1193759">
                  <a:extLst>
                    <a:ext uri="{9D8B030D-6E8A-4147-A177-3AD203B41FA5}">
                      <a16:colId xmlns:a16="http://schemas.microsoft.com/office/drawing/2014/main" val="2976424059"/>
                    </a:ext>
                  </a:extLst>
                </a:gridCol>
                <a:gridCol w="926733">
                  <a:extLst>
                    <a:ext uri="{9D8B030D-6E8A-4147-A177-3AD203B41FA5}">
                      <a16:colId xmlns:a16="http://schemas.microsoft.com/office/drawing/2014/main" val="2327829982"/>
                    </a:ext>
                  </a:extLst>
                </a:gridCol>
                <a:gridCol w="439806">
                  <a:extLst>
                    <a:ext uri="{9D8B030D-6E8A-4147-A177-3AD203B41FA5}">
                      <a16:colId xmlns:a16="http://schemas.microsoft.com/office/drawing/2014/main" val="2551433505"/>
                    </a:ext>
                  </a:extLst>
                </a:gridCol>
                <a:gridCol w="633639">
                  <a:extLst>
                    <a:ext uri="{9D8B030D-6E8A-4147-A177-3AD203B41FA5}">
                      <a16:colId xmlns:a16="http://schemas.microsoft.com/office/drawing/2014/main" val="3304971527"/>
                    </a:ext>
                  </a:extLst>
                </a:gridCol>
              </a:tblGrid>
              <a:tr h="254524">
                <a:tc>
                  <a:txBody>
                    <a:bodyPr/>
                    <a:lstStyle/>
                    <a:p>
                      <a:pPr algn="r"/>
                      <a:endParaRPr lang="en-US" sz="1600" b="1" dirty="0">
                        <a:effectLst/>
                      </a:endParaRPr>
                    </a:p>
                  </a:txBody>
                  <a:tcPr marL="97824" marR="97824" marT="48912" marB="4891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effectLst/>
                        </a:rPr>
                        <a:t>rank</a:t>
                      </a:r>
                    </a:p>
                    <a:p>
                      <a:pPr algn="r"/>
                      <a:endParaRPr lang="en-US" sz="1200" b="1" dirty="0">
                        <a:effectLst/>
                      </a:endParaRPr>
                    </a:p>
                  </a:txBody>
                  <a:tcPr marL="97824" marR="97824" marT="48912" marB="48912" anchor="ctr"/>
                </a:tc>
                <a:tc>
                  <a:txBody>
                    <a:bodyPr/>
                    <a:lstStyle/>
                    <a:p>
                      <a:pPr algn="ctr"/>
                      <a:r>
                        <a:rPr lang="en-US" sz="1200" b="1" dirty="0">
                          <a:effectLst/>
                        </a:rPr>
                        <a:t>discipline</a:t>
                      </a:r>
                    </a:p>
                  </a:txBody>
                  <a:tcPr marL="97824" marR="97824" marT="48912" marB="48912" anchor="ctr"/>
                </a:tc>
                <a:tc>
                  <a:txBody>
                    <a:bodyPr/>
                    <a:lstStyle/>
                    <a:p>
                      <a:pPr algn="r"/>
                      <a:endParaRPr lang="en-US" sz="1200" b="1" dirty="0">
                        <a:effectLst/>
                      </a:endParaRPr>
                    </a:p>
                    <a:p>
                      <a:pPr algn="r"/>
                      <a:r>
                        <a:rPr lang="en-US" sz="1200" b="1" dirty="0" err="1">
                          <a:effectLst/>
                        </a:rPr>
                        <a:t>yrs.since.phd</a:t>
                      </a:r>
                      <a:endParaRPr lang="en-US" sz="1200" b="1" dirty="0">
                        <a:effectLst/>
                      </a:endParaRPr>
                    </a:p>
                    <a:p>
                      <a:pPr algn="r"/>
                      <a:endParaRPr lang="en-US" sz="1200" b="1" dirty="0">
                        <a:effectLst/>
                      </a:endParaRPr>
                    </a:p>
                  </a:txBody>
                  <a:tcPr marL="97824" marR="97824" marT="48912" marB="48912" anchor="ctr"/>
                </a:tc>
                <a:tc>
                  <a:txBody>
                    <a:bodyPr/>
                    <a:lstStyle/>
                    <a:p>
                      <a:pPr algn="r"/>
                      <a:r>
                        <a:rPr lang="en-US" sz="1200" b="1" dirty="0" err="1">
                          <a:effectLst/>
                        </a:rPr>
                        <a:t>yrs.service</a:t>
                      </a:r>
                      <a:endParaRPr lang="en-US" sz="1200" b="1" dirty="0">
                        <a:effectLst/>
                      </a:endParaRPr>
                    </a:p>
                  </a:txBody>
                  <a:tcPr marL="97824" marR="97824" marT="48912" marB="48912" anchor="ctr"/>
                </a:tc>
                <a:tc>
                  <a:txBody>
                    <a:bodyPr/>
                    <a:lstStyle/>
                    <a:p>
                      <a:pPr algn="r"/>
                      <a:r>
                        <a:rPr lang="en-US" sz="1200" b="1" dirty="0">
                          <a:effectLst/>
                        </a:rPr>
                        <a:t>sex</a:t>
                      </a:r>
                    </a:p>
                  </a:txBody>
                  <a:tcPr marL="97824" marR="97824" marT="48912" marB="48912" anchor="ctr"/>
                </a:tc>
                <a:tc>
                  <a:txBody>
                    <a:bodyPr/>
                    <a:lstStyle/>
                    <a:p>
                      <a:endParaRPr lang="en-US" sz="1200" b="1" dirty="0">
                        <a:effectLst/>
                      </a:endParaRPr>
                    </a:p>
                    <a:p>
                      <a:r>
                        <a:rPr lang="en-US" sz="1200" b="1" dirty="0">
                          <a:effectLst/>
                        </a:rPr>
                        <a:t>salary</a:t>
                      </a:r>
                      <a:endParaRPr lang="en-US" sz="1200" b="1" dirty="0"/>
                    </a:p>
                  </a:txBody>
                  <a:tcPr marL="97824" marR="97824" marT="48912" marB="48912"/>
                </a:tc>
                <a:extLst>
                  <a:ext uri="{0D108BD9-81ED-4DB2-BD59-A6C34878D82A}">
                    <a16:rowId xmlns:a16="http://schemas.microsoft.com/office/drawing/2014/main" val="3825234186"/>
                  </a:ext>
                </a:extLst>
              </a:tr>
              <a:tr h="305744">
                <a:tc>
                  <a:txBody>
                    <a:bodyPr/>
                    <a:lstStyle/>
                    <a:p>
                      <a:pPr fontAlgn="ctr"/>
                      <a:r>
                        <a:rPr lang="en-US" sz="1600" b="1">
                          <a:effectLst/>
                        </a:rPr>
                        <a:t>0</a:t>
                      </a:r>
                    </a:p>
                  </a:txBody>
                  <a:tcPr marL="115421" marR="115421" marT="57711" marB="57711" anchor="ctr"/>
                </a:tc>
                <a:tc>
                  <a:txBody>
                    <a:bodyPr/>
                    <a:lstStyle/>
                    <a:p>
                      <a:pPr algn="r"/>
                      <a:r>
                        <a:rPr lang="en-US" sz="1600" dirty="0">
                          <a:effectLst/>
                        </a:rPr>
                        <a:t>1</a:t>
                      </a:r>
                    </a:p>
                  </a:txBody>
                  <a:tcPr marL="115421" marR="115421" marT="57711" marB="57711" anchor="ctr"/>
                </a:tc>
                <a:tc>
                  <a:txBody>
                    <a:bodyPr/>
                    <a:lstStyle/>
                    <a:p>
                      <a:pPr algn="r"/>
                      <a:r>
                        <a:rPr lang="en-US" sz="1600" dirty="0">
                          <a:effectLst/>
                        </a:rPr>
                        <a:t>0</a:t>
                      </a:r>
                    </a:p>
                  </a:txBody>
                  <a:tcPr marL="115421" marR="115421" marT="57711" marB="57711" anchor="ctr"/>
                </a:tc>
                <a:tc>
                  <a:txBody>
                    <a:bodyPr/>
                    <a:lstStyle/>
                    <a:p>
                      <a:pPr algn="r"/>
                      <a:r>
                        <a:rPr lang="en-US" sz="1600">
                          <a:effectLst/>
                        </a:rPr>
                        <a:t>19</a:t>
                      </a:r>
                    </a:p>
                  </a:txBody>
                  <a:tcPr marL="115421" marR="115421" marT="57711" marB="57711" anchor="ctr"/>
                </a:tc>
                <a:tc>
                  <a:txBody>
                    <a:bodyPr/>
                    <a:lstStyle/>
                    <a:p>
                      <a:pPr algn="r"/>
                      <a:r>
                        <a:rPr lang="en-US" sz="1600">
                          <a:effectLst/>
                        </a:rPr>
                        <a:t>18</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1</a:t>
                      </a:r>
                    </a:p>
                  </a:txBody>
                  <a:tcPr marL="115421" marR="115421" marT="57711" marB="57711" anchor="ctr"/>
                </a:tc>
                <a:extLst>
                  <a:ext uri="{0D108BD9-81ED-4DB2-BD59-A6C34878D82A}">
                    <a16:rowId xmlns:a16="http://schemas.microsoft.com/office/drawing/2014/main" val="4157917982"/>
                  </a:ext>
                </a:extLst>
              </a:tr>
              <a:tr h="305744">
                <a:tc>
                  <a:txBody>
                    <a:bodyPr/>
                    <a:lstStyle/>
                    <a:p>
                      <a:pPr fontAlgn="ctr"/>
                      <a:r>
                        <a:rPr lang="en-US" sz="1600" b="1">
                          <a:effectLst/>
                        </a:rPr>
                        <a:t>1</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dirty="0">
                          <a:effectLst/>
                        </a:rPr>
                        <a:t>0</a:t>
                      </a:r>
                    </a:p>
                  </a:txBody>
                  <a:tcPr marL="115421" marR="115421" marT="57711" marB="57711" anchor="ctr"/>
                </a:tc>
                <a:tc>
                  <a:txBody>
                    <a:bodyPr/>
                    <a:lstStyle/>
                    <a:p>
                      <a:pPr algn="r"/>
                      <a:r>
                        <a:rPr lang="en-US" sz="1600">
                          <a:effectLst/>
                        </a:rPr>
                        <a:t>20</a:t>
                      </a:r>
                    </a:p>
                  </a:txBody>
                  <a:tcPr marL="115421" marR="115421" marT="57711" marB="57711" anchor="ctr"/>
                </a:tc>
                <a:tc>
                  <a:txBody>
                    <a:bodyPr/>
                    <a:lstStyle/>
                    <a:p>
                      <a:pPr algn="r"/>
                      <a:r>
                        <a:rPr lang="en-US" sz="1600">
                          <a:effectLst/>
                        </a:rPr>
                        <a:t>16</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1</a:t>
                      </a:r>
                    </a:p>
                  </a:txBody>
                  <a:tcPr marL="115421" marR="115421" marT="57711" marB="57711" anchor="ctr"/>
                </a:tc>
                <a:extLst>
                  <a:ext uri="{0D108BD9-81ED-4DB2-BD59-A6C34878D82A}">
                    <a16:rowId xmlns:a16="http://schemas.microsoft.com/office/drawing/2014/main" val="1956885937"/>
                  </a:ext>
                </a:extLst>
              </a:tr>
              <a:tr h="305744">
                <a:tc>
                  <a:txBody>
                    <a:bodyPr/>
                    <a:lstStyle/>
                    <a:p>
                      <a:pPr fontAlgn="ctr"/>
                      <a:r>
                        <a:rPr lang="en-US" sz="1600" b="1">
                          <a:effectLst/>
                        </a:rPr>
                        <a:t>2</a:t>
                      </a:r>
                    </a:p>
                  </a:txBody>
                  <a:tcPr marL="115421" marR="115421" marT="57711" marB="57711" anchor="ctr"/>
                </a:tc>
                <a:tc>
                  <a:txBody>
                    <a:bodyPr/>
                    <a:lstStyle/>
                    <a:p>
                      <a:pPr algn="r"/>
                      <a:r>
                        <a:rPr lang="en-US" sz="1600">
                          <a:effectLst/>
                        </a:rPr>
                        <a:t>3</a:t>
                      </a:r>
                    </a:p>
                  </a:txBody>
                  <a:tcPr marL="115421" marR="115421" marT="57711" marB="57711" anchor="ctr"/>
                </a:tc>
                <a:tc>
                  <a:txBody>
                    <a:bodyPr/>
                    <a:lstStyle/>
                    <a:p>
                      <a:pPr algn="r"/>
                      <a:r>
                        <a:rPr lang="en-US" sz="1600" dirty="0">
                          <a:effectLst/>
                        </a:rPr>
                        <a:t>0</a:t>
                      </a:r>
                    </a:p>
                  </a:txBody>
                  <a:tcPr marL="115421" marR="115421" marT="57711" marB="57711" anchor="ctr"/>
                </a:tc>
                <a:tc>
                  <a:txBody>
                    <a:bodyPr/>
                    <a:lstStyle/>
                    <a:p>
                      <a:pPr algn="r"/>
                      <a:r>
                        <a:rPr lang="en-US" sz="1600" dirty="0">
                          <a:effectLst/>
                        </a:rPr>
                        <a:t>4</a:t>
                      </a:r>
                    </a:p>
                  </a:txBody>
                  <a:tcPr marL="115421" marR="115421" marT="57711" marB="57711" anchor="ctr"/>
                </a:tc>
                <a:tc>
                  <a:txBody>
                    <a:bodyPr/>
                    <a:lstStyle/>
                    <a:p>
                      <a:pPr algn="r"/>
                      <a:r>
                        <a:rPr lang="en-US" sz="1600">
                          <a:effectLst/>
                        </a:rPr>
                        <a:t>3</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0</a:t>
                      </a:r>
                    </a:p>
                  </a:txBody>
                  <a:tcPr marL="115421" marR="115421" marT="57711" marB="57711" anchor="ctr"/>
                </a:tc>
                <a:extLst>
                  <a:ext uri="{0D108BD9-81ED-4DB2-BD59-A6C34878D82A}">
                    <a16:rowId xmlns:a16="http://schemas.microsoft.com/office/drawing/2014/main" val="2832590085"/>
                  </a:ext>
                </a:extLst>
              </a:tr>
              <a:tr h="305744">
                <a:tc>
                  <a:txBody>
                    <a:bodyPr/>
                    <a:lstStyle/>
                    <a:p>
                      <a:pPr fontAlgn="ctr"/>
                      <a:r>
                        <a:rPr lang="en-US" sz="1600" b="1">
                          <a:effectLst/>
                        </a:rPr>
                        <a:t>3</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0</a:t>
                      </a:r>
                    </a:p>
                  </a:txBody>
                  <a:tcPr marL="115421" marR="115421" marT="57711" marB="57711" anchor="ctr"/>
                </a:tc>
                <a:tc>
                  <a:txBody>
                    <a:bodyPr/>
                    <a:lstStyle/>
                    <a:p>
                      <a:pPr algn="r"/>
                      <a:r>
                        <a:rPr lang="en-US" sz="1600" dirty="0">
                          <a:effectLst/>
                        </a:rPr>
                        <a:t>45</a:t>
                      </a:r>
                    </a:p>
                  </a:txBody>
                  <a:tcPr marL="115421" marR="115421" marT="57711" marB="57711" anchor="ctr"/>
                </a:tc>
                <a:tc>
                  <a:txBody>
                    <a:bodyPr/>
                    <a:lstStyle/>
                    <a:p>
                      <a:pPr algn="r"/>
                      <a:r>
                        <a:rPr lang="en-US" sz="1600" dirty="0">
                          <a:effectLst/>
                        </a:rPr>
                        <a:t>39</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0</a:t>
                      </a:r>
                    </a:p>
                  </a:txBody>
                  <a:tcPr marL="115421" marR="115421" marT="57711" marB="57711" anchor="ctr"/>
                </a:tc>
                <a:extLst>
                  <a:ext uri="{0D108BD9-81ED-4DB2-BD59-A6C34878D82A}">
                    <a16:rowId xmlns:a16="http://schemas.microsoft.com/office/drawing/2014/main" val="1816408214"/>
                  </a:ext>
                </a:extLst>
              </a:tr>
              <a:tr h="305744">
                <a:tc>
                  <a:txBody>
                    <a:bodyPr/>
                    <a:lstStyle/>
                    <a:p>
                      <a:pPr fontAlgn="ctr"/>
                      <a:r>
                        <a:rPr lang="en-US" sz="1600" b="1">
                          <a:effectLst/>
                        </a:rPr>
                        <a:t>4</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0</a:t>
                      </a:r>
                    </a:p>
                  </a:txBody>
                  <a:tcPr marL="115421" marR="115421" marT="57711" marB="57711" anchor="ctr"/>
                </a:tc>
                <a:tc>
                  <a:txBody>
                    <a:bodyPr/>
                    <a:lstStyle/>
                    <a:p>
                      <a:pPr algn="r"/>
                      <a:r>
                        <a:rPr lang="en-US" sz="1600">
                          <a:effectLst/>
                        </a:rPr>
                        <a:t>40</a:t>
                      </a:r>
                    </a:p>
                  </a:txBody>
                  <a:tcPr marL="115421" marR="115421" marT="57711" marB="57711" anchor="ctr"/>
                </a:tc>
                <a:tc>
                  <a:txBody>
                    <a:bodyPr/>
                    <a:lstStyle/>
                    <a:p>
                      <a:pPr algn="r"/>
                      <a:r>
                        <a:rPr lang="en-US" sz="1600" dirty="0">
                          <a:effectLst/>
                        </a:rPr>
                        <a:t>41</a:t>
                      </a:r>
                    </a:p>
                  </a:txBody>
                  <a:tcPr marL="115421" marR="115421" marT="57711" marB="57711" anchor="ctr"/>
                </a:tc>
                <a:tc>
                  <a:txBody>
                    <a:bodyPr/>
                    <a:lstStyle/>
                    <a:p>
                      <a:pPr algn="r"/>
                      <a:r>
                        <a:rPr lang="en-US" sz="1600" dirty="0">
                          <a:effectLst/>
                        </a:rPr>
                        <a:t>1</a:t>
                      </a:r>
                    </a:p>
                  </a:txBody>
                  <a:tcPr marL="115421" marR="115421" marT="57711" marB="57711" anchor="ctr"/>
                </a:tc>
                <a:tc>
                  <a:txBody>
                    <a:bodyPr/>
                    <a:lstStyle/>
                    <a:p>
                      <a:pPr algn="r"/>
                      <a:r>
                        <a:rPr lang="en-US" sz="1600">
                          <a:effectLst/>
                        </a:rPr>
                        <a:t>1</a:t>
                      </a:r>
                    </a:p>
                  </a:txBody>
                  <a:tcPr marL="115421" marR="115421" marT="57711" marB="57711" anchor="ctr"/>
                </a:tc>
                <a:extLst>
                  <a:ext uri="{0D108BD9-81ED-4DB2-BD59-A6C34878D82A}">
                    <a16:rowId xmlns:a16="http://schemas.microsoft.com/office/drawing/2014/main" val="300272544"/>
                  </a:ext>
                </a:extLst>
              </a:tr>
              <a:tr h="305744">
                <a:tc>
                  <a:txBody>
                    <a:bodyPr/>
                    <a:lstStyle/>
                    <a:p>
                      <a:pPr fontAlgn="ctr"/>
                      <a:r>
                        <a:rPr lang="en-US" sz="1600" b="1">
                          <a:effectLst/>
                        </a:rPr>
                        <a:t>5</a:t>
                      </a:r>
                    </a:p>
                  </a:txBody>
                  <a:tcPr marL="115421" marR="115421" marT="57711" marB="57711" anchor="ctr"/>
                </a:tc>
                <a:tc>
                  <a:txBody>
                    <a:bodyPr/>
                    <a:lstStyle/>
                    <a:p>
                      <a:pPr algn="r"/>
                      <a:r>
                        <a:rPr lang="en-US" sz="1600">
                          <a:effectLst/>
                        </a:rPr>
                        <a:t>2</a:t>
                      </a:r>
                    </a:p>
                  </a:txBody>
                  <a:tcPr marL="115421" marR="115421" marT="57711" marB="57711" anchor="ctr"/>
                </a:tc>
                <a:tc>
                  <a:txBody>
                    <a:bodyPr/>
                    <a:lstStyle/>
                    <a:p>
                      <a:pPr algn="r"/>
                      <a:r>
                        <a:rPr lang="en-US" sz="1600">
                          <a:effectLst/>
                        </a:rPr>
                        <a:t>0</a:t>
                      </a:r>
                    </a:p>
                  </a:txBody>
                  <a:tcPr marL="115421" marR="115421" marT="57711" marB="57711" anchor="ctr"/>
                </a:tc>
                <a:tc>
                  <a:txBody>
                    <a:bodyPr/>
                    <a:lstStyle/>
                    <a:p>
                      <a:pPr algn="r"/>
                      <a:r>
                        <a:rPr lang="en-US" sz="1600">
                          <a:effectLst/>
                        </a:rPr>
                        <a:t>6</a:t>
                      </a:r>
                    </a:p>
                  </a:txBody>
                  <a:tcPr marL="115421" marR="115421" marT="57711" marB="57711" anchor="ctr"/>
                </a:tc>
                <a:tc>
                  <a:txBody>
                    <a:bodyPr/>
                    <a:lstStyle/>
                    <a:p>
                      <a:pPr algn="r"/>
                      <a:r>
                        <a:rPr lang="en-US" sz="1600">
                          <a:effectLst/>
                        </a:rPr>
                        <a:t>6</a:t>
                      </a:r>
                    </a:p>
                  </a:txBody>
                  <a:tcPr marL="115421" marR="115421" marT="57711" marB="57711" anchor="ctr"/>
                </a:tc>
                <a:tc>
                  <a:txBody>
                    <a:bodyPr/>
                    <a:lstStyle/>
                    <a:p>
                      <a:pPr algn="r"/>
                      <a:r>
                        <a:rPr lang="en-US" sz="1600" dirty="0">
                          <a:effectLst/>
                        </a:rPr>
                        <a:t>1</a:t>
                      </a:r>
                    </a:p>
                  </a:txBody>
                  <a:tcPr marL="115421" marR="115421" marT="57711" marB="57711" anchor="ctr"/>
                </a:tc>
                <a:tc>
                  <a:txBody>
                    <a:bodyPr/>
                    <a:lstStyle/>
                    <a:p>
                      <a:pPr algn="r"/>
                      <a:r>
                        <a:rPr lang="en-US" sz="1600" dirty="0">
                          <a:effectLst/>
                        </a:rPr>
                        <a:t>0</a:t>
                      </a:r>
                    </a:p>
                  </a:txBody>
                  <a:tcPr marL="115421" marR="115421" marT="57711" marB="57711" anchor="ctr"/>
                </a:tc>
                <a:extLst>
                  <a:ext uri="{0D108BD9-81ED-4DB2-BD59-A6C34878D82A}">
                    <a16:rowId xmlns:a16="http://schemas.microsoft.com/office/drawing/2014/main" val="337240286"/>
                  </a:ext>
                </a:extLst>
              </a:tr>
            </a:tbl>
          </a:graphicData>
        </a:graphic>
      </p:graphicFrame>
      <p:graphicFrame>
        <p:nvGraphicFramePr>
          <p:cNvPr id="20" name="Table 19">
            <a:extLst>
              <a:ext uri="{FF2B5EF4-FFF2-40B4-BE49-F238E27FC236}">
                <a16:creationId xmlns:a16="http://schemas.microsoft.com/office/drawing/2014/main" id="{EA5AB5CE-1535-4E41-9084-6F64BC5100E4}"/>
              </a:ext>
            </a:extLst>
          </p:cNvPr>
          <p:cNvGraphicFramePr>
            <a:graphicFrameLocks noGrp="1"/>
          </p:cNvGraphicFramePr>
          <p:nvPr/>
        </p:nvGraphicFramePr>
        <p:xfrm>
          <a:off x="318702" y="2007945"/>
          <a:ext cx="5591796" cy="2661090"/>
        </p:xfrm>
        <a:graphic>
          <a:graphicData uri="http://schemas.openxmlformats.org/drawingml/2006/table">
            <a:tbl>
              <a:tblPr firstRow="1" bandRow="1">
                <a:tableStyleId>{3B4B98B0-60AC-42C2-AFA5-B58CD77FA1E5}</a:tableStyleId>
              </a:tblPr>
              <a:tblGrid>
                <a:gridCol w="312785">
                  <a:extLst>
                    <a:ext uri="{9D8B030D-6E8A-4147-A177-3AD203B41FA5}">
                      <a16:colId xmlns:a16="http://schemas.microsoft.com/office/drawing/2014/main" val="2912276300"/>
                    </a:ext>
                  </a:extLst>
                </a:gridCol>
                <a:gridCol w="1036949">
                  <a:extLst>
                    <a:ext uri="{9D8B030D-6E8A-4147-A177-3AD203B41FA5}">
                      <a16:colId xmlns:a16="http://schemas.microsoft.com/office/drawing/2014/main" val="2751865700"/>
                    </a:ext>
                  </a:extLst>
                </a:gridCol>
                <a:gridCol w="1002671">
                  <a:extLst>
                    <a:ext uri="{9D8B030D-6E8A-4147-A177-3AD203B41FA5}">
                      <a16:colId xmlns:a16="http://schemas.microsoft.com/office/drawing/2014/main" val="648029737"/>
                    </a:ext>
                  </a:extLst>
                </a:gridCol>
                <a:gridCol w="1102701">
                  <a:extLst>
                    <a:ext uri="{9D8B030D-6E8A-4147-A177-3AD203B41FA5}">
                      <a16:colId xmlns:a16="http://schemas.microsoft.com/office/drawing/2014/main" val="3409471721"/>
                    </a:ext>
                  </a:extLst>
                </a:gridCol>
                <a:gridCol w="872972">
                  <a:extLst>
                    <a:ext uri="{9D8B030D-6E8A-4147-A177-3AD203B41FA5}">
                      <a16:colId xmlns:a16="http://schemas.microsoft.com/office/drawing/2014/main" val="1391988850"/>
                    </a:ext>
                  </a:extLst>
                </a:gridCol>
                <a:gridCol w="520937">
                  <a:extLst>
                    <a:ext uri="{9D8B030D-6E8A-4147-A177-3AD203B41FA5}">
                      <a16:colId xmlns:a16="http://schemas.microsoft.com/office/drawing/2014/main" val="3888474606"/>
                    </a:ext>
                  </a:extLst>
                </a:gridCol>
                <a:gridCol w="742781">
                  <a:extLst>
                    <a:ext uri="{9D8B030D-6E8A-4147-A177-3AD203B41FA5}">
                      <a16:colId xmlns:a16="http://schemas.microsoft.com/office/drawing/2014/main" val="707457091"/>
                    </a:ext>
                  </a:extLst>
                </a:gridCol>
              </a:tblGrid>
              <a:tr h="611558">
                <a:tc>
                  <a:txBody>
                    <a:bodyPr/>
                    <a:lstStyle/>
                    <a:p>
                      <a:pPr algn="r"/>
                      <a:endParaRPr lang="en-US" sz="1200" b="1" dirty="0">
                        <a:effectLst/>
                      </a:endParaRPr>
                    </a:p>
                  </a:txBody>
                  <a:tcPr marL="79885" marR="79885" marT="39943" marB="3994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effectLst/>
                        </a:rPr>
                        <a:t>rank</a:t>
                      </a:r>
                    </a:p>
                  </a:txBody>
                  <a:tcPr marL="97824" marR="97824" marT="48912" marB="48912" anchor="ctr"/>
                </a:tc>
                <a:tc>
                  <a:txBody>
                    <a:bodyPr/>
                    <a:lstStyle/>
                    <a:p>
                      <a:pPr algn="ctr"/>
                      <a:endParaRPr lang="en-US" sz="1200" b="1" dirty="0">
                        <a:effectLst/>
                      </a:endParaRPr>
                    </a:p>
                    <a:p>
                      <a:pPr algn="ctr"/>
                      <a:r>
                        <a:rPr lang="en-US" sz="1200" b="1" dirty="0">
                          <a:effectLst/>
                        </a:rPr>
                        <a:t>discipline</a:t>
                      </a:r>
                    </a:p>
                  </a:txBody>
                  <a:tcPr marL="97824" marR="97824" marT="48912" marB="48912" anchor="ctr"/>
                </a:tc>
                <a:tc>
                  <a:txBody>
                    <a:bodyPr/>
                    <a:lstStyle/>
                    <a:p>
                      <a:pPr algn="r"/>
                      <a:endParaRPr lang="en-US" sz="1200" b="1" dirty="0">
                        <a:effectLst/>
                      </a:endParaRPr>
                    </a:p>
                    <a:p>
                      <a:pPr algn="r"/>
                      <a:r>
                        <a:rPr lang="en-US" sz="1200" b="1" dirty="0" err="1">
                          <a:effectLst/>
                        </a:rPr>
                        <a:t>yrs.since.phd</a:t>
                      </a:r>
                      <a:endParaRPr lang="en-US" sz="1200" b="1" dirty="0">
                        <a:effectLst/>
                      </a:endParaRPr>
                    </a:p>
                  </a:txBody>
                  <a:tcPr marL="97824" marR="97824" marT="48912" marB="48912" anchor="ctr"/>
                </a:tc>
                <a:tc>
                  <a:txBody>
                    <a:bodyPr/>
                    <a:lstStyle/>
                    <a:p>
                      <a:pPr algn="r"/>
                      <a:endParaRPr lang="en-US" sz="1200" b="1" dirty="0">
                        <a:effectLst/>
                      </a:endParaRPr>
                    </a:p>
                    <a:p>
                      <a:pPr algn="r"/>
                      <a:r>
                        <a:rPr lang="en-US" sz="1200" b="1" dirty="0" err="1">
                          <a:effectLst/>
                        </a:rPr>
                        <a:t>yrs.service</a:t>
                      </a:r>
                      <a:endParaRPr lang="en-US" sz="1200" b="1" dirty="0">
                        <a:effectLst/>
                      </a:endParaRPr>
                    </a:p>
                  </a:txBody>
                  <a:tcPr marL="97824" marR="97824" marT="48912" marB="48912" anchor="ctr"/>
                </a:tc>
                <a:tc>
                  <a:txBody>
                    <a:bodyPr/>
                    <a:lstStyle/>
                    <a:p>
                      <a:pPr algn="r"/>
                      <a:endParaRPr lang="en-US" sz="1200" b="1" dirty="0">
                        <a:effectLst/>
                      </a:endParaRPr>
                    </a:p>
                    <a:p>
                      <a:pPr algn="r"/>
                      <a:r>
                        <a:rPr lang="en-US" sz="1200" b="1" dirty="0">
                          <a:effectLst/>
                        </a:rPr>
                        <a:t>sex</a:t>
                      </a:r>
                    </a:p>
                  </a:txBody>
                  <a:tcPr marL="97824" marR="97824" marT="48912" marB="48912" anchor="ctr"/>
                </a:tc>
                <a:tc>
                  <a:txBody>
                    <a:bodyPr/>
                    <a:lstStyle/>
                    <a:p>
                      <a:endParaRPr lang="en-US" sz="1200" b="1" dirty="0">
                        <a:effectLst/>
                      </a:endParaRPr>
                    </a:p>
                    <a:p>
                      <a:endParaRPr lang="en-US" sz="1200" b="1" dirty="0">
                        <a:effectLst/>
                      </a:endParaRPr>
                    </a:p>
                    <a:p>
                      <a:r>
                        <a:rPr lang="en-US" sz="1200" b="1" dirty="0">
                          <a:effectLst/>
                        </a:rPr>
                        <a:t>salary</a:t>
                      </a:r>
                      <a:endParaRPr lang="en-US" sz="1200" b="1" dirty="0"/>
                    </a:p>
                  </a:txBody>
                  <a:tcPr marL="97824" marR="97824" marT="48912" marB="48912"/>
                </a:tc>
                <a:extLst>
                  <a:ext uri="{0D108BD9-81ED-4DB2-BD59-A6C34878D82A}">
                    <a16:rowId xmlns:a16="http://schemas.microsoft.com/office/drawing/2014/main" val="2281917418"/>
                  </a:ext>
                </a:extLst>
              </a:tr>
              <a:tr h="335771">
                <a:tc>
                  <a:txBody>
                    <a:bodyPr/>
                    <a:lstStyle/>
                    <a:p>
                      <a:pPr fontAlgn="ctr"/>
                      <a:r>
                        <a:rPr lang="en-US" sz="1200" b="1">
                          <a:effectLst/>
                        </a:rPr>
                        <a:t>0</a:t>
                      </a:r>
                    </a:p>
                  </a:txBody>
                  <a:tcPr marL="79885" marR="79885" marT="39943" marB="39943" anchor="ctr"/>
                </a:tc>
                <a:tc>
                  <a:txBody>
                    <a:bodyPr/>
                    <a:lstStyle/>
                    <a:p>
                      <a:pPr algn="r"/>
                      <a:r>
                        <a:rPr lang="en-US" sz="1200" b="1">
                          <a:effectLst/>
                        </a:rPr>
                        <a:t>Prof</a:t>
                      </a:r>
                    </a:p>
                  </a:txBody>
                  <a:tcPr marL="79885" marR="79885" marT="39943" marB="39943" anchor="ctr"/>
                </a:tc>
                <a:tc>
                  <a:txBody>
                    <a:bodyPr/>
                    <a:lstStyle/>
                    <a:p>
                      <a:pPr algn="r"/>
                      <a:r>
                        <a:rPr lang="en-US" sz="1200" b="1" dirty="0">
                          <a:effectLst/>
                        </a:rPr>
                        <a:t>B</a:t>
                      </a:r>
                    </a:p>
                  </a:txBody>
                  <a:tcPr marL="79885" marR="79885" marT="39943" marB="39943" anchor="ctr"/>
                </a:tc>
                <a:tc>
                  <a:txBody>
                    <a:bodyPr/>
                    <a:lstStyle/>
                    <a:p>
                      <a:pPr algn="r"/>
                      <a:r>
                        <a:rPr lang="en-US" sz="1200" b="1">
                          <a:effectLst/>
                        </a:rPr>
                        <a:t>19</a:t>
                      </a:r>
                    </a:p>
                  </a:txBody>
                  <a:tcPr marL="79885" marR="79885" marT="39943" marB="39943" anchor="ctr"/>
                </a:tc>
                <a:tc>
                  <a:txBody>
                    <a:bodyPr/>
                    <a:lstStyle/>
                    <a:p>
                      <a:pPr algn="r"/>
                      <a:r>
                        <a:rPr lang="en-US" sz="1200" b="1">
                          <a:effectLst/>
                        </a:rPr>
                        <a:t>18</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dirty="0">
                          <a:effectLst/>
                        </a:rPr>
                        <a:t>139750</a:t>
                      </a:r>
                    </a:p>
                  </a:txBody>
                  <a:tcPr marL="79885" marR="79885" marT="39943" marB="39943" anchor="ctr"/>
                </a:tc>
                <a:extLst>
                  <a:ext uri="{0D108BD9-81ED-4DB2-BD59-A6C34878D82A}">
                    <a16:rowId xmlns:a16="http://schemas.microsoft.com/office/drawing/2014/main" val="3790152682"/>
                  </a:ext>
                </a:extLst>
              </a:tr>
              <a:tr h="335771">
                <a:tc>
                  <a:txBody>
                    <a:bodyPr/>
                    <a:lstStyle/>
                    <a:p>
                      <a:pPr fontAlgn="ctr"/>
                      <a:r>
                        <a:rPr lang="en-US" sz="1200" b="1">
                          <a:effectLst/>
                        </a:rPr>
                        <a:t>1</a:t>
                      </a:r>
                    </a:p>
                  </a:txBody>
                  <a:tcPr marL="79885" marR="79885" marT="39943" marB="39943" anchor="ctr"/>
                </a:tc>
                <a:tc>
                  <a:txBody>
                    <a:bodyPr/>
                    <a:lstStyle/>
                    <a:p>
                      <a:pPr algn="r"/>
                      <a:r>
                        <a:rPr lang="en-US" sz="1200" b="1">
                          <a:effectLst/>
                        </a:rPr>
                        <a:t>Prof</a:t>
                      </a: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20</a:t>
                      </a:r>
                    </a:p>
                  </a:txBody>
                  <a:tcPr marL="79885" marR="79885" marT="39943" marB="39943" anchor="ctr"/>
                </a:tc>
                <a:tc>
                  <a:txBody>
                    <a:bodyPr/>
                    <a:lstStyle/>
                    <a:p>
                      <a:pPr algn="r"/>
                      <a:r>
                        <a:rPr lang="en-US" sz="1200" b="1">
                          <a:effectLst/>
                        </a:rPr>
                        <a:t>16</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dirty="0">
                          <a:effectLst/>
                        </a:rPr>
                        <a:t>173200</a:t>
                      </a:r>
                    </a:p>
                  </a:txBody>
                  <a:tcPr marL="79885" marR="79885" marT="39943" marB="39943" anchor="ctr"/>
                </a:tc>
                <a:extLst>
                  <a:ext uri="{0D108BD9-81ED-4DB2-BD59-A6C34878D82A}">
                    <a16:rowId xmlns:a16="http://schemas.microsoft.com/office/drawing/2014/main" val="1328282988"/>
                  </a:ext>
                </a:extLst>
              </a:tr>
              <a:tr h="335771">
                <a:tc>
                  <a:txBody>
                    <a:bodyPr/>
                    <a:lstStyle/>
                    <a:p>
                      <a:pPr fontAlgn="ctr"/>
                      <a:r>
                        <a:rPr lang="en-US" sz="1200" b="1">
                          <a:effectLst/>
                        </a:rPr>
                        <a:t>2</a:t>
                      </a:r>
                    </a:p>
                  </a:txBody>
                  <a:tcPr marL="79885" marR="79885" marT="39943" marB="39943" anchor="ctr"/>
                </a:tc>
                <a:tc>
                  <a:txBody>
                    <a:bodyPr/>
                    <a:lstStyle/>
                    <a:p>
                      <a:pPr algn="r"/>
                      <a:r>
                        <a:rPr lang="en-US" sz="1200" b="1" dirty="0" err="1">
                          <a:effectLst/>
                        </a:rPr>
                        <a:t>AsstProf</a:t>
                      </a:r>
                      <a:endParaRPr lang="en-US" sz="1200" b="1" dirty="0">
                        <a:effectLst/>
                      </a:endParaRP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4</a:t>
                      </a:r>
                    </a:p>
                  </a:txBody>
                  <a:tcPr marL="79885" marR="79885" marT="39943" marB="39943" anchor="ctr"/>
                </a:tc>
                <a:tc>
                  <a:txBody>
                    <a:bodyPr/>
                    <a:lstStyle/>
                    <a:p>
                      <a:pPr algn="r"/>
                      <a:r>
                        <a:rPr lang="en-US" sz="1200" b="1">
                          <a:effectLst/>
                        </a:rPr>
                        <a:t>3</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a:effectLst/>
                        </a:rPr>
                        <a:t>79750</a:t>
                      </a:r>
                    </a:p>
                  </a:txBody>
                  <a:tcPr marL="79885" marR="79885" marT="39943" marB="39943" anchor="ctr"/>
                </a:tc>
                <a:extLst>
                  <a:ext uri="{0D108BD9-81ED-4DB2-BD59-A6C34878D82A}">
                    <a16:rowId xmlns:a16="http://schemas.microsoft.com/office/drawing/2014/main" val="52825481"/>
                  </a:ext>
                </a:extLst>
              </a:tr>
              <a:tr h="335771">
                <a:tc>
                  <a:txBody>
                    <a:bodyPr/>
                    <a:lstStyle/>
                    <a:p>
                      <a:pPr fontAlgn="ctr"/>
                      <a:r>
                        <a:rPr lang="en-US" sz="1200" b="1">
                          <a:effectLst/>
                        </a:rPr>
                        <a:t>3</a:t>
                      </a:r>
                    </a:p>
                  </a:txBody>
                  <a:tcPr marL="79885" marR="79885" marT="39943" marB="39943" anchor="ctr"/>
                </a:tc>
                <a:tc>
                  <a:txBody>
                    <a:bodyPr/>
                    <a:lstStyle/>
                    <a:p>
                      <a:pPr algn="r"/>
                      <a:r>
                        <a:rPr lang="en-US" sz="1200" b="1">
                          <a:effectLst/>
                        </a:rPr>
                        <a:t>Prof</a:t>
                      </a: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45</a:t>
                      </a:r>
                    </a:p>
                  </a:txBody>
                  <a:tcPr marL="79885" marR="79885" marT="39943" marB="39943" anchor="ctr"/>
                </a:tc>
                <a:tc>
                  <a:txBody>
                    <a:bodyPr/>
                    <a:lstStyle/>
                    <a:p>
                      <a:pPr algn="r"/>
                      <a:r>
                        <a:rPr lang="en-US" sz="1200" b="1">
                          <a:effectLst/>
                        </a:rPr>
                        <a:t>39</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a:effectLst/>
                        </a:rPr>
                        <a:t>115000</a:t>
                      </a:r>
                    </a:p>
                  </a:txBody>
                  <a:tcPr marL="79885" marR="79885" marT="39943" marB="39943" anchor="ctr"/>
                </a:tc>
                <a:extLst>
                  <a:ext uri="{0D108BD9-81ED-4DB2-BD59-A6C34878D82A}">
                    <a16:rowId xmlns:a16="http://schemas.microsoft.com/office/drawing/2014/main" val="808936559"/>
                  </a:ext>
                </a:extLst>
              </a:tr>
              <a:tr h="335771">
                <a:tc>
                  <a:txBody>
                    <a:bodyPr/>
                    <a:lstStyle/>
                    <a:p>
                      <a:pPr fontAlgn="ctr"/>
                      <a:r>
                        <a:rPr lang="en-US" sz="1200" b="1">
                          <a:effectLst/>
                        </a:rPr>
                        <a:t>4</a:t>
                      </a:r>
                    </a:p>
                  </a:txBody>
                  <a:tcPr marL="79885" marR="79885" marT="39943" marB="39943" anchor="ctr"/>
                </a:tc>
                <a:tc>
                  <a:txBody>
                    <a:bodyPr/>
                    <a:lstStyle/>
                    <a:p>
                      <a:pPr algn="r"/>
                      <a:r>
                        <a:rPr lang="en-US" sz="1200" b="1">
                          <a:effectLst/>
                        </a:rPr>
                        <a:t>Prof</a:t>
                      </a: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40</a:t>
                      </a:r>
                    </a:p>
                  </a:txBody>
                  <a:tcPr marL="79885" marR="79885" marT="39943" marB="39943" anchor="ctr"/>
                </a:tc>
                <a:tc>
                  <a:txBody>
                    <a:bodyPr/>
                    <a:lstStyle/>
                    <a:p>
                      <a:pPr algn="r"/>
                      <a:r>
                        <a:rPr lang="en-US" sz="1200" b="1">
                          <a:effectLst/>
                        </a:rPr>
                        <a:t>41</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a:effectLst/>
                        </a:rPr>
                        <a:t>141500</a:t>
                      </a:r>
                    </a:p>
                  </a:txBody>
                  <a:tcPr marL="79885" marR="79885" marT="39943" marB="39943" anchor="ctr"/>
                </a:tc>
                <a:extLst>
                  <a:ext uri="{0D108BD9-81ED-4DB2-BD59-A6C34878D82A}">
                    <a16:rowId xmlns:a16="http://schemas.microsoft.com/office/drawing/2014/main" val="3436198288"/>
                  </a:ext>
                </a:extLst>
              </a:tr>
              <a:tr h="335771">
                <a:tc>
                  <a:txBody>
                    <a:bodyPr/>
                    <a:lstStyle/>
                    <a:p>
                      <a:pPr fontAlgn="ctr"/>
                      <a:r>
                        <a:rPr lang="en-US" sz="1200" b="1">
                          <a:effectLst/>
                        </a:rPr>
                        <a:t>5</a:t>
                      </a:r>
                    </a:p>
                  </a:txBody>
                  <a:tcPr marL="79885" marR="79885" marT="39943" marB="39943" anchor="ctr"/>
                </a:tc>
                <a:tc>
                  <a:txBody>
                    <a:bodyPr/>
                    <a:lstStyle/>
                    <a:p>
                      <a:pPr algn="r"/>
                      <a:r>
                        <a:rPr lang="en-US" sz="1200" b="1" dirty="0" err="1">
                          <a:effectLst/>
                        </a:rPr>
                        <a:t>AssocProf</a:t>
                      </a:r>
                      <a:endParaRPr lang="en-US" sz="1200" b="1" dirty="0">
                        <a:effectLst/>
                      </a:endParaRP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6</a:t>
                      </a:r>
                    </a:p>
                  </a:txBody>
                  <a:tcPr marL="79885" marR="79885" marT="39943" marB="39943" anchor="ctr"/>
                </a:tc>
                <a:tc>
                  <a:txBody>
                    <a:bodyPr/>
                    <a:lstStyle/>
                    <a:p>
                      <a:pPr algn="r"/>
                      <a:r>
                        <a:rPr lang="en-US" sz="1200" b="1">
                          <a:effectLst/>
                        </a:rPr>
                        <a:t>6</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dirty="0">
                          <a:effectLst/>
                        </a:rPr>
                        <a:t>97000</a:t>
                      </a:r>
                    </a:p>
                  </a:txBody>
                  <a:tcPr marL="79885" marR="79885" marT="39943" marB="39943" anchor="ctr"/>
                </a:tc>
                <a:extLst>
                  <a:ext uri="{0D108BD9-81ED-4DB2-BD59-A6C34878D82A}">
                    <a16:rowId xmlns:a16="http://schemas.microsoft.com/office/drawing/2014/main" val="2638686163"/>
                  </a:ext>
                </a:extLst>
              </a:tr>
            </a:tbl>
          </a:graphicData>
        </a:graphic>
      </p:graphicFrame>
      <p:sp>
        <p:nvSpPr>
          <p:cNvPr id="5" name="Arrow: Right 4">
            <a:extLst>
              <a:ext uri="{FF2B5EF4-FFF2-40B4-BE49-F238E27FC236}">
                <a16:creationId xmlns:a16="http://schemas.microsoft.com/office/drawing/2014/main" id="{79620EEE-4B83-46A2-9E77-CBECEC9AF884}"/>
              </a:ext>
            </a:extLst>
          </p:cNvPr>
          <p:cNvSpPr/>
          <p:nvPr/>
        </p:nvSpPr>
        <p:spPr>
          <a:xfrm>
            <a:off x="6096000" y="2884602"/>
            <a:ext cx="870408" cy="544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614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9EE555-9E10-4735-AB0E-2CE9549F7583}"/>
              </a:ext>
            </a:extLst>
          </p:cNvPr>
          <p:cNvSpPr>
            <a:spLocks noGrp="1"/>
          </p:cNvSpPr>
          <p:nvPr>
            <p:ph type="title"/>
          </p:nvPr>
        </p:nvSpPr>
        <p:spPr>
          <a:xfrm>
            <a:off x="1023938" y="585788"/>
            <a:ext cx="9720262" cy="969635"/>
          </a:xfrm>
        </p:spPr>
        <p:txBody>
          <a:bodyPr vert="horz" lIns="91440" tIns="45720" rIns="91440" bIns="45720" rtlCol="0" anchor="b">
            <a:normAutofit/>
          </a:bodyPr>
          <a:lstStyle/>
          <a:p>
            <a:r>
              <a:rPr lang="en-US" sz="4400" spc="200" dirty="0"/>
              <a:t>Imbalance Class Problem</a:t>
            </a:r>
            <a:endParaRPr lang="en-US" sz="4400" kern="1200" cap="all" spc="200" baseline="0" dirty="0">
              <a:solidFill>
                <a:schemeClr val="tx1">
                  <a:lumMod val="95000"/>
                  <a:lumOff val="5000"/>
                </a:schemeClr>
              </a:solidFill>
              <a:latin typeface="+mj-lt"/>
              <a:ea typeface="+mj-ea"/>
              <a:cs typeface="+mj-cs"/>
            </a:endParaRPr>
          </a:p>
        </p:txBody>
      </p:sp>
      <p:pic>
        <p:nvPicPr>
          <p:cNvPr id="5" name="Picture 4" descr="A picture containing drawing&#10;&#10;Description automatically generated">
            <a:extLst>
              <a:ext uri="{FF2B5EF4-FFF2-40B4-BE49-F238E27FC236}">
                <a16:creationId xmlns:a16="http://schemas.microsoft.com/office/drawing/2014/main" id="{75F0ECD9-9A1A-4529-806B-F10969600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756" y="1254868"/>
            <a:ext cx="4858594" cy="4754880"/>
          </a:xfrm>
          <a:prstGeom prst="rect">
            <a:avLst/>
          </a:prstGeom>
        </p:spPr>
      </p:pic>
      <p:sp>
        <p:nvSpPr>
          <p:cNvPr id="6" name="TextBox 5">
            <a:extLst>
              <a:ext uri="{FF2B5EF4-FFF2-40B4-BE49-F238E27FC236}">
                <a16:creationId xmlns:a16="http://schemas.microsoft.com/office/drawing/2014/main" id="{84062C40-6D10-47E8-9D77-50324A21FC4F}"/>
              </a:ext>
            </a:extLst>
          </p:cNvPr>
          <p:cNvSpPr txBox="1"/>
          <p:nvPr/>
        </p:nvSpPr>
        <p:spPr>
          <a:xfrm>
            <a:off x="1100128" y="2012522"/>
            <a:ext cx="5677745" cy="4431983"/>
          </a:xfrm>
          <a:prstGeom prst="rect">
            <a:avLst/>
          </a:prstGeom>
          <a:noFill/>
        </p:spPr>
        <p:txBody>
          <a:bodyPr wrap="square" rtlCol="0">
            <a:spAutoFit/>
          </a:bodyPr>
          <a:lstStyle/>
          <a:p>
            <a:r>
              <a:rPr lang="en-US" sz="2400" dirty="0"/>
              <a:t>We need to deal with this imbalance class problem. Some of the ways are:</a:t>
            </a:r>
          </a:p>
          <a:p>
            <a:pPr marL="342900" indent="-342900" fontAlgn="base">
              <a:buFont typeface="+mj-lt"/>
              <a:buAutoNum type="arabicPeriod"/>
            </a:pPr>
            <a:r>
              <a:rPr lang="en-US" sz="2400" dirty="0"/>
              <a:t>Up-sample Minority Class</a:t>
            </a:r>
          </a:p>
          <a:p>
            <a:pPr marL="342900" indent="-342900" fontAlgn="base">
              <a:buFont typeface="+mj-lt"/>
              <a:buAutoNum type="arabicPeriod"/>
            </a:pPr>
            <a:r>
              <a:rPr lang="en-US" sz="2400" dirty="0"/>
              <a:t>Down-sample Majority Class</a:t>
            </a:r>
          </a:p>
          <a:p>
            <a:pPr marL="342900" indent="-342900">
              <a:buAutoNum type="arabicPeriod"/>
            </a:pPr>
            <a:r>
              <a:rPr lang="en-US" sz="2400" dirty="0"/>
              <a:t>Penalize Algorithms (Cost-Sensitive Training)</a:t>
            </a:r>
          </a:p>
          <a:p>
            <a:pPr marL="342900" indent="-342900">
              <a:buAutoNum type="arabicPeriod"/>
            </a:pPr>
            <a:r>
              <a:rPr lang="en-US" sz="2400" dirty="0"/>
              <a:t>Change Your Performance Metric</a:t>
            </a:r>
          </a:p>
          <a:p>
            <a:pPr marL="342900" indent="-342900">
              <a:buAutoNum type="arabicPeriod"/>
            </a:pPr>
            <a:endParaRPr lang="en-US" sz="2400" dirty="0"/>
          </a:p>
          <a:p>
            <a:r>
              <a:rPr lang="en-US" sz="2400" dirty="0"/>
              <a:t>After experimenting, I am considering Up-sample of the minority class method for this Dataset.</a:t>
            </a:r>
          </a:p>
          <a:p>
            <a:pPr marL="342900" indent="-342900">
              <a:buAutoNum type="arabicPeriod"/>
            </a:pPr>
            <a:endParaRPr lang="en-US" dirty="0"/>
          </a:p>
        </p:txBody>
      </p:sp>
      <p:sp>
        <p:nvSpPr>
          <p:cNvPr id="7" name="TextBox 6">
            <a:extLst>
              <a:ext uri="{FF2B5EF4-FFF2-40B4-BE49-F238E27FC236}">
                <a16:creationId xmlns:a16="http://schemas.microsoft.com/office/drawing/2014/main" id="{871A543F-B7A5-4567-9BA1-9190D519380F}"/>
              </a:ext>
            </a:extLst>
          </p:cNvPr>
          <p:cNvSpPr txBox="1"/>
          <p:nvPr/>
        </p:nvSpPr>
        <p:spPr>
          <a:xfrm>
            <a:off x="7791855" y="6138313"/>
            <a:ext cx="4046707" cy="369332"/>
          </a:xfrm>
          <a:prstGeom prst="rect">
            <a:avLst/>
          </a:prstGeom>
          <a:noFill/>
        </p:spPr>
        <p:txBody>
          <a:bodyPr wrap="square" rtlCol="0">
            <a:spAutoFit/>
          </a:bodyPr>
          <a:lstStyle/>
          <a:p>
            <a:r>
              <a:rPr lang="en-US" dirty="0"/>
              <a:t>Imbalanced classes in the salary output</a:t>
            </a:r>
          </a:p>
        </p:txBody>
      </p:sp>
    </p:spTree>
    <p:extLst>
      <p:ext uri="{BB962C8B-B14F-4D97-AF65-F5344CB8AC3E}">
        <p14:creationId xmlns:p14="http://schemas.microsoft.com/office/powerpoint/2010/main" val="303266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FD50-83F5-4584-BD28-92DE6B12E77B}"/>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Up-sample Minority Class</a:t>
            </a:r>
          </a:p>
        </p:txBody>
      </p:sp>
      <p:sp>
        <p:nvSpPr>
          <p:cNvPr id="5" name="Rectangle 1">
            <a:extLst>
              <a:ext uri="{FF2B5EF4-FFF2-40B4-BE49-F238E27FC236}">
                <a16:creationId xmlns:a16="http://schemas.microsoft.com/office/drawing/2014/main" id="{BDF8A535-9B5D-4C9F-A09B-7CFA365EBF58}"/>
              </a:ext>
            </a:extLst>
          </p:cNvPr>
          <p:cNvSpPr>
            <a:spLocks noChangeArrowheads="1"/>
          </p:cNvSpPr>
          <p:nvPr/>
        </p:nvSpPr>
        <p:spPr bwMode="auto">
          <a:xfrm>
            <a:off x="956034" y="2084832"/>
            <a:ext cx="4666553" cy="39319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fontScale="925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eaLnBrk="1" hangingPunct="1">
              <a:lnSpc>
                <a:spcPct val="90000"/>
              </a:lnSpc>
              <a:buClr>
                <a:schemeClr val="accent1"/>
              </a:buClr>
            </a:pPr>
            <a:r>
              <a:rPr lang="en-US" sz="2000" dirty="0">
                <a:latin typeface="+mn-lt"/>
              </a:rPr>
              <a:t>Up-sampling : Randomly duplicating observations from the minority class in order to reinforce its signal. The steps are:</a:t>
            </a:r>
          </a:p>
          <a:p>
            <a:pPr defTabSz="914400" eaLnBrk="1" hangingPunct="1">
              <a:lnSpc>
                <a:spcPct val="90000"/>
              </a:lnSpc>
              <a:buClr>
                <a:schemeClr val="accent1"/>
              </a:buClr>
            </a:pPr>
            <a:endParaRPr lang="en-US" sz="2000" dirty="0">
              <a:latin typeface="+mn-lt"/>
            </a:endParaRPr>
          </a:p>
          <a:p>
            <a:pPr marL="0" marR="0" lvl="0" indent="0" defTabSz="914400" eaLnBrk="1" fontAlgn="base" hangingPunct="1">
              <a:lnSpc>
                <a:spcPct val="90000"/>
              </a:lnSpc>
              <a:spcBef>
                <a:spcPct val="0"/>
              </a:spcBef>
              <a:spcAft>
                <a:spcPts val="600"/>
              </a:spcAft>
              <a:buClr>
                <a:schemeClr val="accent1"/>
              </a:buClr>
              <a:buSzTx/>
              <a:buFontTx/>
              <a:buAutoNum type="arabicPeriod"/>
              <a:tabLst/>
            </a:pPr>
            <a:r>
              <a:rPr kumimoji="0" lang="en-US" altLang="en-US" sz="2000" b="0" i="0" u="none" strike="noStrike" cap="none" normalizeH="0" baseline="0" dirty="0">
                <a:ln>
                  <a:noFill/>
                </a:ln>
                <a:effectLst/>
                <a:latin typeface="+mn-lt"/>
              </a:rPr>
              <a:t>  First, we'll separate observations from each class into different </a:t>
            </a:r>
            <a:r>
              <a:rPr kumimoji="0" lang="en-US" altLang="en-US" sz="2000" b="0" i="0" u="none" strike="noStrike" cap="none" normalizeH="0" baseline="0" dirty="0" err="1">
                <a:ln>
                  <a:noFill/>
                </a:ln>
                <a:effectLst/>
                <a:latin typeface="+mn-lt"/>
              </a:rPr>
              <a:t>DataFrames</a:t>
            </a:r>
            <a:r>
              <a:rPr kumimoji="0" lang="en-US" altLang="en-US" sz="2000" b="0" i="0" u="none" strike="noStrike" cap="none" normalizeH="0" baseline="0" dirty="0">
                <a:ln>
                  <a:noFill/>
                </a:ln>
                <a:effectLst/>
                <a:latin typeface="+mn-lt"/>
              </a:rPr>
              <a:t>.</a:t>
            </a:r>
          </a:p>
          <a:p>
            <a:pPr marL="0" marR="0" lvl="0" indent="0" defTabSz="914400" eaLnBrk="1" fontAlgn="base" hangingPunct="1">
              <a:lnSpc>
                <a:spcPct val="90000"/>
              </a:lnSpc>
              <a:spcBef>
                <a:spcPct val="0"/>
              </a:spcBef>
              <a:spcAft>
                <a:spcPts val="600"/>
              </a:spcAft>
              <a:buClr>
                <a:schemeClr val="accent1"/>
              </a:buClr>
              <a:buSzTx/>
              <a:buFontTx/>
              <a:buAutoNum type="arabicPeriod"/>
              <a:tabLst/>
            </a:pPr>
            <a:endParaRPr kumimoji="0" lang="en-US" altLang="en-US" sz="2000" b="0" i="0" u="none" strike="noStrike" cap="none" normalizeH="0" baseline="0" dirty="0">
              <a:ln>
                <a:noFill/>
              </a:ln>
              <a:effectLst/>
              <a:latin typeface="+mn-lt"/>
            </a:endParaRPr>
          </a:p>
          <a:p>
            <a:pPr marL="0" marR="0" lvl="0" indent="0" defTabSz="914400" eaLnBrk="1" fontAlgn="base" hangingPunct="1">
              <a:lnSpc>
                <a:spcPct val="90000"/>
              </a:lnSpc>
              <a:spcBef>
                <a:spcPct val="0"/>
              </a:spcBef>
              <a:spcAft>
                <a:spcPts val="600"/>
              </a:spcAft>
              <a:buClr>
                <a:schemeClr val="accent1"/>
              </a:buClr>
              <a:buSzTx/>
              <a:buFontTx/>
              <a:buAutoNum type="arabicPeriod" startAt="2"/>
              <a:tabLst/>
            </a:pPr>
            <a:r>
              <a:rPr kumimoji="0" lang="en-US" altLang="en-US" sz="2000" b="0" i="0" u="none" strike="noStrike" cap="none" normalizeH="0" baseline="0" dirty="0">
                <a:ln>
                  <a:noFill/>
                </a:ln>
                <a:effectLst/>
                <a:latin typeface="+mn-lt"/>
              </a:rPr>
              <a:t>  Next, we'll resample the minority class </a:t>
            </a:r>
            <a:r>
              <a:rPr kumimoji="0" lang="en-US" altLang="en-US" sz="2000" b="1" i="0" u="none" strike="noStrike" cap="none" normalizeH="0" baseline="0" dirty="0">
                <a:ln>
                  <a:noFill/>
                </a:ln>
                <a:effectLst/>
                <a:latin typeface="+mn-lt"/>
              </a:rPr>
              <a:t>with replacement</a:t>
            </a:r>
            <a:r>
              <a:rPr kumimoji="0" lang="en-US" altLang="en-US" sz="2000" b="0" i="0" u="none" strike="noStrike" cap="none" normalizeH="0" baseline="0" dirty="0">
                <a:ln>
                  <a:noFill/>
                </a:ln>
                <a:effectLst/>
                <a:latin typeface="+mn-lt"/>
              </a:rPr>
              <a:t>, setting the number of samples to match that of the majority class.</a:t>
            </a:r>
          </a:p>
          <a:p>
            <a:pPr marL="0" marR="0" lvl="0" indent="0" defTabSz="914400" eaLnBrk="1" fontAlgn="base" hangingPunct="1">
              <a:lnSpc>
                <a:spcPct val="90000"/>
              </a:lnSpc>
              <a:spcBef>
                <a:spcPct val="0"/>
              </a:spcBef>
              <a:spcAft>
                <a:spcPts val="600"/>
              </a:spcAft>
              <a:buClr>
                <a:schemeClr val="accent1"/>
              </a:buClr>
              <a:buSzTx/>
              <a:buFontTx/>
              <a:buAutoNum type="arabicPeriod" startAt="2"/>
              <a:tabLst/>
            </a:pPr>
            <a:endParaRPr kumimoji="0" lang="en-US" altLang="en-US" sz="2000" b="0" i="0" u="none" strike="noStrike" cap="none" normalizeH="0" baseline="0" dirty="0">
              <a:ln>
                <a:noFill/>
              </a:ln>
              <a:effectLst/>
              <a:latin typeface="+mn-lt"/>
            </a:endParaRPr>
          </a:p>
          <a:p>
            <a:pPr marL="0" marR="0" lvl="0" indent="0" defTabSz="914400" eaLnBrk="1" fontAlgn="base" hangingPunct="1">
              <a:lnSpc>
                <a:spcPct val="90000"/>
              </a:lnSpc>
              <a:spcBef>
                <a:spcPct val="0"/>
              </a:spcBef>
              <a:spcAft>
                <a:spcPts val="600"/>
              </a:spcAft>
              <a:buClr>
                <a:schemeClr val="accent1"/>
              </a:buClr>
              <a:buSzTx/>
              <a:buFontTx/>
              <a:buAutoNum type="arabicPeriod" startAt="3"/>
              <a:tabLst/>
            </a:pPr>
            <a:r>
              <a:rPr kumimoji="0" lang="en-US" altLang="en-US" sz="2000" b="0" i="0" u="none" strike="noStrike" cap="none" normalizeH="0" baseline="0" dirty="0">
                <a:ln>
                  <a:noFill/>
                </a:ln>
                <a:effectLst/>
                <a:latin typeface="+mn-lt"/>
              </a:rPr>
              <a:t>  Finally, we'll combine the up-sampled minority class </a:t>
            </a:r>
            <a:r>
              <a:rPr kumimoji="0" lang="en-US" altLang="en-US" sz="2000" b="0" i="0" u="none" strike="noStrike" cap="none" normalizeH="0" baseline="0" dirty="0" err="1">
                <a:ln>
                  <a:noFill/>
                </a:ln>
                <a:effectLst/>
                <a:latin typeface="+mn-lt"/>
              </a:rPr>
              <a:t>DataFrame</a:t>
            </a:r>
            <a:r>
              <a:rPr kumimoji="0" lang="en-US" altLang="en-US" sz="2000" b="0" i="0" u="none" strike="noStrike" cap="none" normalizeH="0" baseline="0" dirty="0">
                <a:ln>
                  <a:noFill/>
                </a:ln>
                <a:effectLst/>
                <a:latin typeface="+mn-lt"/>
              </a:rPr>
              <a:t> with the original majority class </a:t>
            </a:r>
            <a:r>
              <a:rPr kumimoji="0" lang="en-US" altLang="en-US" sz="2000" b="0" i="0" u="none" strike="noStrike" cap="none" normalizeH="0" baseline="0" dirty="0" err="1">
                <a:ln>
                  <a:noFill/>
                </a:ln>
                <a:effectLst/>
                <a:latin typeface="+mn-lt"/>
              </a:rPr>
              <a:t>DataFrame</a:t>
            </a:r>
            <a:r>
              <a:rPr kumimoji="0" lang="en-US" altLang="en-US" sz="2000" b="0" i="0" u="none" strike="noStrike" cap="none" normalizeH="0" baseline="0" dirty="0">
                <a:ln>
                  <a:noFill/>
                </a:ln>
                <a:effectLst/>
                <a:latin typeface="+mn-lt"/>
              </a:rPr>
              <a:t>.</a:t>
            </a:r>
          </a:p>
          <a:p>
            <a:pPr marL="0" marR="0" lvl="0" indent="0" defTabSz="914400" eaLnBrk="1" fontAlgn="base" hangingPunct="1">
              <a:lnSpc>
                <a:spcPct val="90000"/>
              </a:lnSpc>
              <a:spcBef>
                <a:spcPct val="0"/>
              </a:spcBef>
              <a:spcAft>
                <a:spcPts val="600"/>
              </a:spcAft>
              <a:buClr>
                <a:schemeClr val="accent1"/>
              </a:buClr>
              <a:buSzTx/>
              <a:buFontTx/>
              <a:buNone/>
              <a:tabLst/>
            </a:pPr>
            <a:endParaRPr kumimoji="0" lang="en-US" altLang="en-US" sz="1500" b="0" i="0" u="none" strike="noStrike" cap="none" normalizeH="0" baseline="0" dirty="0">
              <a:ln>
                <a:noFill/>
              </a:ln>
              <a:effectLst/>
              <a:latin typeface="+mn-lt"/>
            </a:endParaRPr>
          </a:p>
        </p:txBody>
      </p:sp>
      <p:pic>
        <p:nvPicPr>
          <p:cNvPr id="7" name="Picture 6" descr="A screenshot of a cell phone&#10;&#10;Description automatically generated">
            <a:extLst>
              <a:ext uri="{FF2B5EF4-FFF2-40B4-BE49-F238E27FC236}">
                <a16:creationId xmlns:a16="http://schemas.microsoft.com/office/drawing/2014/main" id="{8D064301-E38C-467F-B018-5C5283A4E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85216"/>
            <a:ext cx="5699503" cy="5577840"/>
          </a:xfrm>
          <a:prstGeom prst="rect">
            <a:avLst/>
          </a:prstGeom>
        </p:spPr>
      </p:pic>
      <p:sp>
        <p:nvSpPr>
          <p:cNvPr id="8" name="TextBox 7">
            <a:extLst>
              <a:ext uri="{FF2B5EF4-FFF2-40B4-BE49-F238E27FC236}">
                <a16:creationId xmlns:a16="http://schemas.microsoft.com/office/drawing/2014/main" id="{0D8A2B72-9856-4C50-A9B5-F37478B05936}"/>
              </a:ext>
            </a:extLst>
          </p:cNvPr>
          <p:cNvSpPr txBox="1"/>
          <p:nvPr/>
        </p:nvSpPr>
        <p:spPr>
          <a:xfrm>
            <a:off x="6507804" y="6272784"/>
            <a:ext cx="5593405" cy="369332"/>
          </a:xfrm>
          <a:prstGeom prst="rect">
            <a:avLst/>
          </a:prstGeom>
          <a:noFill/>
        </p:spPr>
        <p:txBody>
          <a:bodyPr wrap="square" rtlCol="0">
            <a:spAutoFit/>
          </a:bodyPr>
          <a:lstStyle/>
          <a:p>
            <a:r>
              <a:rPr lang="en-US" dirty="0"/>
              <a:t>Thus both classes are balanced now in the salary output</a:t>
            </a:r>
          </a:p>
        </p:txBody>
      </p:sp>
    </p:spTree>
    <p:extLst>
      <p:ext uri="{BB962C8B-B14F-4D97-AF65-F5344CB8AC3E}">
        <p14:creationId xmlns:p14="http://schemas.microsoft.com/office/powerpoint/2010/main" val="286596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A7C7-F4DC-4B20-84DC-B5C0F625FA16}"/>
              </a:ext>
            </a:extLst>
          </p:cNvPr>
          <p:cNvSpPr>
            <a:spLocks noGrp="1"/>
          </p:cNvSpPr>
          <p:nvPr>
            <p:ph type="title"/>
          </p:nvPr>
        </p:nvSpPr>
        <p:spPr/>
        <p:txBody>
          <a:bodyPr/>
          <a:lstStyle/>
          <a:p>
            <a:r>
              <a:rPr lang="en-US" dirty="0"/>
              <a:t>Standardize the data &amp; Split </a:t>
            </a:r>
          </a:p>
        </p:txBody>
      </p:sp>
      <p:sp>
        <p:nvSpPr>
          <p:cNvPr id="3" name="TextBox 2">
            <a:extLst>
              <a:ext uri="{FF2B5EF4-FFF2-40B4-BE49-F238E27FC236}">
                <a16:creationId xmlns:a16="http://schemas.microsoft.com/office/drawing/2014/main" id="{69C24909-E78E-4B0F-A091-E835819EBA5E}"/>
              </a:ext>
            </a:extLst>
          </p:cNvPr>
          <p:cNvSpPr txBox="1"/>
          <p:nvPr/>
        </p:nvSpPr>
        <p:spPr>
          <a:xfrm>
            <a:off x="1215956" y="2247089"/>
            <a:ext cx="8657617" cy="3539430"/>
          </a:xfrm>
          <a:prstGeom prst="rect">
            <a:avLst/>
          </a:prstGeom>
          <a:noFill/>
        </p:spPr>
        <p:txBody>
          <a:bodyPr wrap="square" rtlCol="0">
            <a:spAutoFit/>
          </a:bodyPr>
          <a:lstStyle/>
          <a:p>
            <a:pPr marL="342900" indent="-342900">
              <a:buFont typeface="Wingdings" panose="05000000000000000000" pitchFamily="2" charset="2"/>
              <a:buChar char="v"/>
            </a:pPr>
            <a:r>
              <a:rPr lang="en-US" sz="2800" dirty="0"/>
              <a:t>Standardization gives both a data point and full data set greater meaning. </a:t>
            </a:r>
          </a:p>
          <a:p>
            <a:pPr marL="342900" indent="-342900">
              <a:buFont typeface="Wingdings" panose="05000000000000000000" pitchFamily="2" charset="2"/>
              <a:buChar char="v"/>
            </a:pPr>
            <a:r>
              <a:rPr lang="en-US" sz="2800" dirty="0"/>
              <a:t>Also making sure that data is internally consistent; that is, each data type has the same content and format.</a:t>
            </a:r>
          </a:p>
          <a:p>
            <a:pPr marL="342900" indent="-342900">
              <a:buFont typeface="Wingdings" panose="05000000000000000000" pitchFamily="2" charset="2"/>
              <a:buChar char="v"/>
            </a:pPr>
            <a:endParaRPr lang="en-US" sz="2800" dirty="0"/>
          </a:p>
          <a:p>
            <a:pPr marL="342900" indent="-342900">
              <a:buFont typeface="Wingdings" panose="05000000000000000000" pitchFamily="2" charset="2"/>
              <a:buChar char="v"/>
            </a:pPr>
            <a:endParaRPr lang="en-US" sz="2800" dirty="0"/>
          </a:p>
          <a:p>
            <a:r>
              <a:rPr lang="en-US" sz="2800" dirty="0"/>
              <a:t>We split the data as a rule of thumb into 80/20% criteria. Thus, 80% data are in training set and 20% are in test set.</a:t>
            </a:r>
          </a:p>
        </p:txBody>
      </p:sp>
    </p:spTree>
    <p:extLst>
      <p:ext uri="{BB962C8B-B14F-4D97-AF65-F5344CB8AC3E}">
        <p14:creationId xmlns:p14="http://schemas.microsoft.com/office/powerpoint/2010/main" val="127533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716D-AB2A-4244-8835-1EE1508DDFBD}"/>
              </a:ext>
            </a:extLst>
          </p:cNvPr>
          <p:cNvSpPr>
            <a:spLocks noGrp="1"/>
          </p:cNvSpPr>
          <p:nvPr>
            <p:ph type="title"/>
          </p:nvPr>
        </p:nvSpPr>
        <p:spPr>
          <a:xfrm>
            <a:off x="1039392" y="483212"/>
            <a:ext cx="3415612" cy="1684953"/>
          </a:xfrm>
        </p:spPr>
        <p:txBody>
          <a:bodyPr vert="horz" lIns="91440" tIns="45720" rIns="91440" bIns="45720" rtlCol="0" anchor="ctr">
            <a:normAutofit/>
          </a:bodyPr>
          <a:lstStyle/>
          <a:p>
            <a:r>
              <a:rPr lang="en-US" kern="1200" cap="all" spc="100" baseline="0" dirty="0">
                <a:solidFill>
                  <a:schemeClr val="tx1"/>
                </a:solidFill>
                <a:latin typeface="+mj-lt"/>
                <a:ea typeface="+mj-ea"/>
                <a:cs typeface="+mj-cs"/>
              </a:rPr>
              <a:t>Spot-Check Algorithm</a:t>
            </a:r>
          </a:p>
        </p:txBody>
      </p:sp>
      <p:graphicFrame>
        <p:nvGraphicFramePr>
          <p:cNvPr id="5" name="TextBox 2">
            <a:extLst>
              <a:ext uri="{FF2B5EF4-FFF2-40B4-BE49-F238E27FC236}">
                <a16:creationId xmlns:a16="http://schemas.microsoft.com/office/drawing/2014/main" id="{B953377C-32C9-4E41-913B-0BC0ACD19D80}"/>
              </a:ext>
            </a:extLst>
          </p:cNvPr>
          <p:cNvGraphicFramePr/>
          <p:nvPr>
            <p:extLst>
              <p:ext uri="{D42A27DB-BD31-4B8C-83A1-F6EECF244321}">
                <p14:modId xmlns:p14="http://schemas.microsoft.com/office/powerpoint/2010/main" val="4115835288"/>
              </p:ext>
            </p:extLst>
          </p:nvPr>
        </p:nvGraphicFramePr>
        <p:xfrm>
          <a:off x="3709088" y="859820"/>
          <a:ext cx="658812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16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1A75E5-3630-4C48-BB15-24787CE02294}"/>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sz="5000"/>
              <a:t>K-fold cross-validation Score</a:t>
            </a:r>
          </a:p>
        </p:txBody>
      </p:sp>
      <p:sp>
        <p:nvSpPr>
          <p:cNvPr id="9" name="Text Placeholder 8">
            <a:extLst>
              <a:ext uri="{FF2B5EF4-FFF2-40B4-BE49-F238E27FC236}">
                <a16:creationId xmlns:a16="http://schemas.microsoft.com/office/drawing/2014/main" id="{33DDB620-0A5F-4289-88E8-620E5B8B910A}"/>
              </a:ext>
            </a:extLst>
          </p:cNvPr>
          <p:cNvSpPr>
            <a:spLocks noGrp="1"/>
          </p:cNvSpPr>
          <p:nvPr>
            <p:ph type="body" sz="half" idx="2"/>
          </p:nvPr>
        </p:nvSpPr>
        <p:spPr>
          <a:xfrm>
            <a:off x="1024128" y="2286000"/>
            <a:ext cx="4429615" cy="3931920"/>
          </a:xfrm>
        </p:spPr>
        <p:txBody>
          <a:bodyPr vert="horz" lIns="45720" tIns="45720" rIns="45720" bIns="45720" rtlCol="0">
            <a:normAutofit/>
          </a:bodyPr>
          <a:lstStyle/>
          <a:p>
            <a:pPr>
              <a:lnSpc>
                <a:spcPct val="90000"/>
              </a:lnSpc>
            </a:pPr>
            <a:r>
              <a:rPr lang="en-US" sz="1500"/>
              <a:t>By taking K=10, the 10-fold cross validation score for each algorithm is shown here.  We used F1 score as the CV scoring criteria, as it’s an imbalanced class problem.</a:t>
            </a:r>
          </a:p>
          <a:p>
            <a:pPr>
              <a:lnSpc>
                <a:spcPct val="90000"/>
              </a:lnSpc>
            </a:pPr>
            <a:r>
              <a:rPr lang="en-US" sz="1500"/>
              <a:t>Decision Tree(CART) outperformed every other algorithms by some distance.</a:t>
            </a:r>
          </a:p>
          <a:p>
            <a:pPr>
              <a:lnSpc>
                <a:spcPct val="90000"/>
              </a:lnSpc>
            </a:pPr>
            <a:r>
              <a:rPr lang="en-US" sz="1500"/>
              <a:t>Alogorithm | mean of CV error  | variance of CV error</a:t>
            </a:r>
          </a:p>
          <a:p>
            <a:pPr>
              <a:lnSpc>
                <a:spcPct val="90000"/>
              </a:lnSpc>
            </a:pPr>
            <a:r>
              <a:rPr lang="en-US" sz="1500"/>
              <a:t>NN            |   0.725532          |       0.066911</a:t>
            </a:r>
          </a:p>
          <a:p>
            <a:pPr>
              <a:lnSpc>
                <a:spcPct val="90000"/>
              </a:lnSpc>
            </a:pPr>
            <a:r>
              <a:rPr lang="en-US" sz="1500"/>
              <a:t>LR              |    0.734043         |       0.058074</a:t>
            </a:r>
          </a:p>
          <a:p>
            <a:pPr>
              <a:lnSpc>
                <a:spcPct val="90000"/>
              </a:lnSpc>
            </a:pPr>
            <a:r>
              <a:rPr lang="en-US" sz="1500"/>
              <a:t>LDA           |    0.734043          |       0.049671</a:t>
            </a:r>
          </a:p>
          <a:p>
            <a:pPr>
              <a:lnSpc>
                <a:spcPct val="90000"/>
              </a:lnSpc>
            </a:pPr>
            <a:r>
              <a:rPr lang="en-US" sz="1500"/>
              <a:t>KNN          |    0.793617          |       0.047623</a:t>
            </a:r>
          </a:p>
          <a:p>
            <a:pPr>
              <a:lnSpc>
                <a:spcPct val="90000"/>
              </a:lnSpc>
            </a:pPr>
            <a:r>
              <a:rPr lang="en-US" sz="1500"/>
              <a:t>CART         |    0.861702          |      0.058074 </a:t>
            </a:r>
          </a:p>
          <a:p>
            <a:pPr>
              <a:lnSpc>
                <a:spcPct val="90000"/>
              </a:lnSpc>
            </a:pPr>
            <a:r>
              <a:rPr lang="en-US" sz="1500"/>
              <a:t>NB             |    0.719149          |      0.036606</a:t>
            </a:r>
          </a:p>
          <a:p>
            <a:pPr>
              <a:lnSpc>
                <a:spcPct val="90000"/>
              </a:lnSpc>
            </a:pPr>
            <a:r>
              <a:rPr lang="en-US" sz="1500"/>
              <a:t>SVM          |    0.753191          |      0.046809</a:t>
            </a:r>
          </a:p>
          <a:p>
            <a:pPr>
              <a:lnSpc>
                <a:spcPct val="90000"/>
              </a:lnSpc>
            </a:pPr>
            <a:endParaRPr lang="en-US" sz="1500"/>
          </a:p>
        </p:txBody>
      </p:sp>
      <p:pic>
        <p:nvPicPr>
          <p:cNvPr id="1026" name="Picture 2">
            <a:extLst>
              <a:ext uri="{FF2B5EF4-FFF2-40B4-BE49-F238E27FC236}">
                <a16:creationId xmlns:a16="http://schemas.microsoft.com/office/drawing/2014/main" id="{4FF544EC-07C1-4C51-BB26-9D501079B3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4427" y="356830"/>
            <a:ext cx="5271058" cy="55778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D55FCDB-C467-492D-8DC6-58DC8C508E58}"/>
              </a:ext>
            </a:extLst>
          </p:cNvPr>
          <p:cNvSpPr txBox="1"/>
          <p:nvPr/>
        </p:nvSpPr>
        <p:spPr>
          <a:xfrm>
            <a:off x="6214427" y="5934670"/>
            <a:ext cx="5891457" cy="923330"/>
          </a:xfrm>
          <a:prstGeom prst="rect">
            <a:avLst/>
          </a:prstGeom>
          <a:noFill/>
        </p:spPr>
        <p:txBody>
          <a:bodyPr wrap="square" rtlCol="0">
            <a:spAutoFit/>
          </a:bodyPr>
          <a:lstStyle/>
          <a:p>
            <a:pPr>
              <a:spcAft>
                <a:spcPts val="600"/>
              </a:spcAft>
            </a:pPr>
            <a:r>
              <a:rPr lang="en-US" dirty="0"/>
              <a:t>The box and whisker plot showing the spread of the accuracy scores across each cross validation fold for each algorithm. </a:t>
            </a:r>
            <a:br>
              <a:rPr lang="en-US" dirty="0"/>
            </a:br>
            <a:endParaRPr lang="en-US"/>
          </a:p>
        </p:txBody>
      </p:sp>
    </p:spTree>
    <p:extLst>
      <p:ext uri="{BB962C8B-B14F-4D97-AF65-F5344CB8AC3E}">
        <p14:creationId xmlns:p14="http://schemas.microsoft.com/office/powerpoint/2010/main" val="21331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7E49-F2A9-4299-AC2A-350DFD5950EA}"/>
              </a:ext>
            </a:extLst>
          </p:cNvPr>
          <p:cNvSpPr>
            <a:spLocks noGrp="1"/>
          </p:cNvSpPr>
          <p:nvPr>
            <p:ph type="title"/>
          </p:nvPr>
        </p:nvSpPr>
        <p:spPr/>
        <p:txBody>
          <a:bodyPr/>
          <a:lstStyle/>
          <a:p>
            <a:r>
              <a:rPr lang="en-US" dirty="0"/>
              <a:t>Predictive Modeling</a:t>
            </a:r>
          </a:p>
        </p:txBody>
      </p:sp>
      <p:sp>
        <p:nvSpPr>
          <p:cNvPr id="3" name="Content Placeholder 2">
            <a:extLst>
              <a:ext uri="{FF2B5EF4-FFF2-40B4-BE49-F238E27FC236}">
                <a16:creationId xmlns:a16="http://schemas.microsoft.com/office/drawing/2014/main" id="{49917D52-C2BB-4C4B-94AC-4EBFAE965CE9}"/>
              </a:ext>
            </a:extLst>
          </p:cNvPr>
          <p:cNvSpPr>
            <a:spLocks noGrp="1"/>
          </p:cNvSpPr>
          <p:nvPr>
            <p:ph idx="1"/>
          </p:nvPr>
        </p:nvSpPr>
        <p:spPr>
          <a:xfrm>
            <a:off x="1024128" y="2286000"/>
            <a:ext cx="9720073" cy="4023360"/>
          </a:xfrm>
        </p:spPr>
        <p:txBody>
          <a:bodyPr/>
          <a:lstStyle/>
          <a:p>
            <a:pPr>
              <a:buFont typeface="Wingdings" panose="05000000000000000000" pitchFamily="2" charset="2"/>
              <a:buChar char="q"/>
            </a:pPr>
            <a:r>
              <a:rPr lang="en-US" sz="3200" dirty="0"/>
              <a:t>The Purpose</a:t>
            </a:r>
          </a:p>
          <a:p>
            <a:pPr>
              <a:buFont typeface="Wingdings" panose="05000000000000000000" pitchFamily="2" charset="2"/>
              <a:buChar char="q"/>
            </a:pPr>
            <a:endParaRPr lang="en-US" sz="3200" dirty="0"/>
          </a:p>
          <a:p>
            <a:pPr lvl="4">
              <a:buFont typeface="Wingdings" panose="05000000000000000000" pitchFamily="2" charset="2"/>
              <a:buChar char="q"/>
            </a:pPr>
            <a:r>
              <a:rPr lang="en-US" sz="3600" dirty="0"/>
              <a:t>To build a classification predictive model, with the response being whether the salary is in the top quartile or not.</a:t>
            </a:r>
            <a:br>
              <a:rPr lang="en-US" dirty="0"/>
            </a:br>
            <a:endParaRPr lang="en-US" dirty="0"/>
          </a:p>
        </p:txBody>
      </p:sp>
    </p:spTree>
    <p:extLst>
      <p:ext uri="{BB962C8B-B14F-4D97-AF65-F5344CB8AC3E}">
        <p14:creationId xmlns:p14="http://schemas.microsoft.com/office/powerpoint/2010/main" val="3584240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4FB3-7C40-4106-8F8B-FD13A5AB04C0}"/>
              </a:ext>
            </a:extLst>
          </p:cNvPr>
          <p:cNvSpPr>
            <a:spLocks noGrp="1"/>
          </p:cNvSpPr>
          <p:nvPr>
            <p:ph type="title"/>
          </p:nvPr>
        </p:nvSpPr>
        <p:spPr/>
        <p:txBody>
          <a:bodyPr/>
          <a:lstStyle/>
          <a:p>
            <a:r>
              <a:rPr lang="en-US" dirty="0"/>
              <a:t>Ensembles of Decision Tree</a:t>
            </a:r>
          </a:p>
        </p:txBody>
      </p:sp>
      <p:sp>
        <p:nvSpPr>
          <p:cNvPr id="3" name="TextBox 2">
            <a:extLst>
              <a:ext uri="{FF2B5EF4-FFF2-40B4-BE49-F238E27FC236}">
                <a16:creationId xmlns:a16="http://schemas.microsoft.com/office/drawing/2014/main" id="{15EFB4BD-C3DD-4EE5-AE7C-F4FA810A31B1}"/>
              </a:ext>
            </a:extLst>
          </p:cNvPr>
          <p:cNvSpPr txBox="1"/>
          <p:nvPr/>
        </p:nvSpPr>
        <p:spPr>
          <a:xfrm>
            <a:off x="848412" y="2234152"/>
            <a:ext cx="4873658" cy="3046988"/>
          </a:xfrm>
          <a:prstGeom prst="rect">
            <a:avLst/>
          </a:prstGeom>
          <a:noFill/>
        </p:spPr>
        <p:txBody>
          <a:bodyPr wrap="square" rtlCol="0">
            <a:spAutoFit/>
          </a:bodyPr>
          <a:lstStyle/>
          <a:p>
            <a:r>
              <a:rPr lang="en-US" sz="2400" dirty="0"/>
              <a:t>One disadvantage of decision tree is it’s tendency to overfit. There are some strong modeling ensembles techniques and much more robust than a single </a:t>
            </a:r>
            <a:r>
              <a:rPr lang="en-US" sz="2400" b="1" dirty="0"/>
              <a:t>decision tree</a:t>
            </a:r>
            <a:r>
              <a:rPr lang="en-US" sz="2400" dirty="0"/>
              <a:t>. They aggregate many </a:t>
            </a:r>
            <a:r>
              <a:rPr lang="en-US" sz="2400" b="1" dirty="0"/>
              <a:t>decision trees</a:t>
            </a:r>
            <a:r>
              <a:rPr lang="en-US" sz="2400" dirty="0"/>
              <a:t> to limit overfitting as well as error due to bias and therefore yield useful results</a:t>
            </a:r>
          </a:p>
        </p:txBody>
      </p:sp>
      <p:sp>
        <p:nvSpPr>
          <p:cNvPr id="4" name="TextBox 3">
            <a:extLst>
              <a:ext uri="{FF2B5EF4-FFF2-40B4-BE49-F238E27FC236}">
                <a16:creationId xmlns:a16="http://schemas.microsoft.com/office/drawing/2014/main" id="{8F86FD9B-F0A1-4007-8388-E6A37AAC5CF0}"/>
              </a:ext>
            </a:extLst>
          </p:cNvPr>
          <p:cNvSpPr txBox="1"/>
          <p:nvPr/>
        </p:nvSpPr>
        <p:spPr>
          <a:xfrm>
            <a:off x="6542202" y="2422689"/>
            <a:ext cx="5081047" cy="3323987"/>
          </a:xfrm>
          <a:prstGeom prst="rect">
            <a:avLst/>
          </a:prstGeom>
          <a:noFill/>
        </p:spPr>
        <p:txBody>
          <a:bodyPr wrap="square" rtlCol="0">
            <a:spAutoFit/>
          </a:bodyPr>
          <a:lstStyle/>
          <a:p>
            <a:r>
              <a:rPr lang="en-US" sz="2400" dirty="0"/>
              <a:t>Some of the popular Ensembles techniques for Decision Trees are:</a:t>
            </a:r>
          </a:p>
          <a:p>
            <a:endParaRPr lang="en-US" sz="2400" dirty="0"/>
          </a:p>
          <a:p>
            <a:pPr marL="285750" indent="-285750">
              <a:buFont typeface="Arial" panose="020B0604020202020204" pitchFamily="34" charset="0"/>
              <a:buChar char="•"/>
            </a:pPr>
            <a:r>
              <a:rPr lang="en-US" sz="2400" dirty="0"/>
              <a:t>AdaBoost</a:t>
            </a:r>
          </a:p>
          <a:p>
            <a:pPr marL="285750" indent="-285750">
              <a:buFont typeface="Arial" panose="020B0604020202020204" pitchFamily="34" charset="0"/>
              <a:buChar char="•"/>
            </a:pPr>
            <a:r>
              <a:rPr lang="en-US" sz="2400" dirty="0"/>
              <a:t>Random Forest</a:t>
            </a:r>
          </a:p>
          <a:p>
            <a:pPr marL="285750" indent="-285750">
              <a:buFont typeface="Arial" panose="020B0604020202020204" pitchFamily="34" charset="0"/>
              <a:buChar char="•"/>
            </a:pPr>
            <a:r>
              <a:rPr lang="en-US" sz="2400" dirty="0"/>
              <a:t>Extra Tree Classifiers</a:t>
            </a:r>
          </a:p>
          <a:p>
            <a:pPr marL="285750" indent="-285750">
              <a:buFont typeface="Arial" panose="020B0604020202020204" pitchFamily="34" charset="0"/>
              <a:buChar char="•"/>
            </a:pPr>
            <a:r>
              <a:rPr lang="en-US" sz="2400" dirty="0" err="1"/>
              <a:t>XGBoost</a:t>
            </a:r>
            <a:endParaRPr lang="en-US" sz="2400" dirty="0"/>
          </a:p>
          <a:p>
            <a:pPr marL="285750" indent="-285750">
              <a:buFont typeface="Arial" panose="020B0604020202020204" pitchFamily="34" charset="0"/>
              <a:buChar char="•"/>
            </a:pPr>
            <a:r>
              <a:rPr lang="en-US" sz="2400" dirty="0"/>
              <a:t>Stochastic Gradient Boosting</a:t>
            </a:r>
          </a:p>
          <a:p>
            <a:endParaRPr lang="en-US" dirty="0"/>
          </a:p>
        </p:txBody>
      </p:sp>
      <p:cxnSp>
        <p:nvCxnSpPr>
          <p:cNvPr id="6" name="Straight Connector 5">
            <a:extLst>
              <a:ext uri="{FF2B5EF4-FFF2-40B4-BE49-F238E27FC236}">
                <a16:creationId xmlns:a16="http://schemas.microsoft.com/office/drawing/2014/main" id="{ACB36A98-3D04-4E95-BAC2-9A7C24FF3C49}"/>
              </a:ext>
            </a:extLst>
          </p:cNvPr>
          <p:cNvCxnSpPr/>
          <p:nvPr/>
        </p:nvCxnSpPr>
        <p:spPr>
          <a:xfrm>
            <a:off x="6096000" y="2084832"/>
            <a:ext cx="0" cy="407087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23796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5DBC8-19E4-42D2-A770-C2F639B5C7E3}"/>
              </a:ext>
            </a:extLst>
          </p:cNvPr>
          <p:cNvSpPr>
            <a:spLocks noGrp="1"/>
          </p:cNvSpPr>
          <p:nvPr>
            <p:ph type="title"/>
          </p:nvPr>
        </p:nvSpPr>
        <p:spPr>
          <a:xfrm>
            <a:off x="611848" y="248852"/>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10-fold CV error for the  decision tree ensembles</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8038A70-CC8D-418B-9E32-54ECB15E1943}"/>
              </a:ext>
            </a:extLst>
          </p:cNvPr>
          <p:cNvSpPr txBox="1"/>
          <p:nvPr/>
        </p:nvSpPr>
        <p:spPr>
          <a:xfrm>
            <a:off x="943066" y="3998068"/>
            <a:ext cx="4280687" cy="2677656"/>
          </a:xfrm>
          <a:prstGeom prst="rect">
            <a:avLst/>
          </a:prstGeom>
          <a:noFill/>
        </p:spPr>
        <p:txBody>
          <a:bodyPr wrap="square" rtlCol="0">
            <a:spAutoFit/>
          </a:bodyPr>
          <a:lstStyle/>
          <a:p>
            <a:r>
              <a:rPr lang="en-US" sz="2400" dirty="0"/>
              <a:t>From the CV error, we can see that Random Forest and Extra Tree Classifiers have higher performance than other ensembles. We will take Random Forest as our final algorithms for the predictive modeling.</a:t>
            </a:r>
          </a:p>
        </p:txBody>
      </p:sp>
      <p:sp>
        <p:nvSpPr>
          <p:cNvPr id="16" name="TextBox 15">
            <a:extLst>
              <a:ext uri="{FF2B5EF4-FFF2-40B4-BE49-F238E27FC236}">
                <a16:creationId xmlns:a16="http://schemas.microsoft.com/office/drawing/2014/main" id="{3F74C970-68A0-4924-9523-0194915517A4}"/>
              </a:ext>
            </a:extLst>
          </p:cNvPr>
          <p:cNvSpPr txBox="1"/>
          <p:nvPr/>
        </p:nvSpPr>
        <p:spPr>
          <a:xfrm>
            <a:off x="6094363" y="5752394"/>
            <a:ext cx="5891457" cy="923330"/>
          </a:xfrm>
          <a:prstGeom prst="rect">
            <a:avLst/>
          </a:prstGeom>
          <a:noFill/>
        </p:spPr>
        <p:txBody>
          <a:bodyPr wrap="square" rtlCol="0">
            <a:spAutoFit/>
          </a:bodyPr>
          <a:lstStyle/>
          <a:p>
            <a:r>
              <a:rPr lang="en-US" dirty="0"/>
              <a:t>The box and whisker plot showing the spread of the accuracy scores across each cross validation fold for each algorithm. </a:t>
            </a:r>
            <a:br>
              <a:rPr lang="en-US" dirty="0"/>
            </a:br>
            <a:endParaRPr lang="en-US" dirty="0"/>
          </a:p>
        </p:txBody>
      </p:sp>
      <p:pic>
        <p:nvPicPr>
          <p:cNvPr id="2050" name="Picture 2">
            <a:extLst>
              <a:ext uri="{FF2B5EF4-FFF2-40B4-BE49-F238E27FC236}">
                <a16:creationId xmlns:a16="http://schemas.microsoft.com/office/drawing/2014/main" id="{2BB67DC6-D5B4-4804-A178-B765A116B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819" y="9729"/>
            <a:ext cx="5564702" cy="589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885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B2CC-6DC0-4F94-AF20-78560D32E3D5}"/>
              </a:ext>
            </a:extLst>
          </p:cNvPr>
          <p:cNvSpPr>
            <a:spLocks noGrp="1"/>
          </p:cNvSpPr>
          <p:nvPr>
            <p:ph type="title"/>
          </p:nvPr>
        </p:nvSpPr>
        <p:spPr>
          <a:xfrm>
            <a:off x="1024128" y="585216"/>
            <a:ext cx="9720072" cy="1499616"/>
          </a:xfrm>
        </p:spPr>
        <p:txBody>
          <a:bodyPr/>
          <a:lstStyle/>
          <a:p>
            <a:r>
              <a:rPr lang="en-US" dirty="0"/>
              <a:t>Feature Selection</a:t>
            </a:r>
          </a:p>
        </p:txBody>
      </p:sp>
      <p:sp>
        <p:nvSpPr>
          <p:cNvPr id="3" name="TextBox 2">
            <a:extLst>
              <a:ext uri="{FF2B5EF4-FFF2-40B4-BE49-F238E27FC236}">
                <a16:creationId xmlns:a16="http://schemas.microsoft.com/office/drawing/2014/main" id="{EF1547E4-74B6-40BC-92E2-60BF23BBBBAC}"/>
              </a:ext>
            </a:extLst>
          </p:cNvPr>
          <p:cNvSpPr txBox="1"/>
          <p:nvPr/>
        </p:nvSpPr>
        <p:spPr>
          <a:xfrm>
            <a:off x="1284050" y="2084832"/>
            <a:ext cx="9883821" cy="2677656"/>
          </a:xfrm>
          <a:prstGeom prst="rect">
            <a:avLst/>
          </a:prstGeom>
          <a:noFill/>
        </p:spPr>
        <p:txBody>
          <a:bodyPr wrap="square" rtlCol="0">
            <a:spAutoFit/>
          </a:bodyPr>
          <a:lstStyle/>
          <a:p>
            <a:r>
              <a:rPr lang="en-US" sz="2800" dirty="0">
                <a:solidFill>
                  <a:schemeClr val="tx1">
                    <a:lumMod val="95000"/>
                    <a:lumOff val="5000"/>
                  </a:schemeClr>
                </a:solidFill>
              </a:rPr>
              <a:t>Extra features can decrease performance because they may “confuse” the model by giving it irrelevant data that prevents it from learning the actual relationships. The random forest performs implicit feature selections because it splits nodes on the most important variables. From the analysis, we can get the most important features in the dataset.</a:t>
            </a:r>
          </a:p>
        </p:txBody>
      </p:sp>
    </p:spTree>
    <p:extLst>
      <p:ext uri="{BB962C8B-B14F-4D97-AF65-F5344CB8AC3E}">
        <p14:creationId xmlns:p14="http://schemas.microsoft.com/office/powerpoint/2010/main" val="1303994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BEED-7371-47E2-A058-86F1BA0F795E}"/>
              </a:ext>
            </a:extLst>
          </p:cNvPr>
          <p:cNvSpPr>
            <a:spLocks noGrp="1"/>
          </p:cNvSpPr>
          <p:nvPr>
            <p:ph type="title"/>
          </p:nvPr>
        </p:nvSpPr>
        <p:spPr>
          <a:xfrm>
            <a:off x="963340" y="254475"/>
            <a:ext cx="9720072" cy="1499616"/>
          </a:xfrm>
        </p:spPr>
        <p:txBody>
          <a:bodyPr/>
          <a:lstStyle/>
          <a:p>
            <a:r>
              <a:rPr lang="en-US" dirty="0"/>
              <a:t>Feature Selection</a:t>
            </a:r>
          </a:p>
        </p:txBody>
      </p:sp>
      <p:pic>
        <p:nvPicPr>
          <p:cNvPr id="8" name="Picture 7" descr="A picture containing drawing&#10;&#10;Description automatically generated">
            <a:extLst>
              <a:ext uri="{FF2B5EF4-FFF2-40B4-BE49-F238E27FC236}">
                <a16:creationId xmlns:a16="http://schemas.microsoft.com/office/drawing/2014/main" id="{493B2946-0123-4F32-A018-134722FE7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410" y="34047"/>
            <a:ext cx="6000750" cy="68580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CA0FC287-4667-405C-9D51-15885E63F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14" y="1314207"/>
            <a:ext cx="4880610" cy="5577840"/>
          </a:xfrm>
          <a:prstGeom prst="rect">
            <a:avLst/>
          </a:prstGeom>
        </p:spPr>
      </p:pic>
    </p:spTree>
    <p:extLst>
      <p:ext uri="{BB962C8B-B14F-4D97-AF65-F5344CB8AC3E}">
        <p14:creationId xmlns:p14="http://schemas.microsoft.com/office/powerpoint/2010/main" val="632429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FEB0-F13B-4D6B-8A45-01513C85ABF2}"/>
              </a:ext>
            </a:extLst>
          </p:cNvPr>
          <p:cNvSpPr>
            <a:spLocks noGrp="1"/>
          </p:cNvSpPr>
          <p:nvPr>
            <p:ph type="title"/>
          </p:nvPr>
        </p:nvSpPr>
        <p:spPr/>
        <p:txBody>
          <a:bodyPr/>
          <a:lstStyle/>
          <a:p>
            <a:r>
              <a:rPr lang="en-US" dirty="0"/>
              <a:t>Feature Selection</a:t>
            </a:r>
          </a:p>
        </p:txBody>
      </p:sp>
      <p:sp>
        <p:nvSpPr>
          <p:cNvPr id="3" name="TextBox 2">
            <a:extLst>
              <a:ext uri="{FF2B5EF4-FFF2-40B4-BE49-F238E27FC236}">
                <a16:creationId xmlns:a16="http://schemas.microsoft.com/office/drawing/2014/main" id="{76E3FC36-52F8-48CE-A8B6-B0043E4F4C4A}"/>
              </a:ext>
            </a:extLst>
          </p:cNvPr>
          <p:cNvSpPr txBox="1"/>
          <p:nvPr/>
        </p:nvSpPr>
        <p:spPr>
          <a:xfrm>
            <a:off x="741007" y="2084832"/>
            <a:ext cx="10778547" cy="1815882"/>
          </a:xfrm>
          <a:prstGeom prst="rect">
            <a:avLst/>
          </a:prstGeom>
          <a:noFill/>
        </p:spPr>
        <p:txBody>
          <a:bodyPr wrap="square" rtlCol="0">
            <a:spAutoFit/>
          </a:bodyPr>
          <a:lstStyle/>
          <a:p>
            <a:r>
              <a:rPr lang="en-US" sz="2800" dirty="0"/>
              <a:t>From the Previous slide results, we can see than sex and discipline have minimum impact on Random Forest algorithm. Although they are less important, they have a positive impact on the Random Forest performance. Thus, we are not removing these from the model.</a:t>
            </a:r>
          </a:p>
        </p:txBody>
      </p:sp>
    </p:spTree>
    <p:extLst>
      <p:ext uri="{BB962C8B-B14F-4D97-AF65-F5344CB8AC3E}">
        <p14:creationId xmlns:p14="http://schemas.microsoft.com/office/powerpoint/2010/main" val="3670405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215B-9222-4D57-8D2F-011D15CAD6EA}"/>
              </a:ext>
            </a:extLst>
          </p:cNvPr>
          <p:cNvSpPr>
            <a:spLocks noGrp="1"/>
          </p:cNvSpPr>
          <p:nvPr>
            <p:ph type="title"/>
          </p:nvPr>
        </p:nvSpPr>
        <p:spPr/>
        <p:txBody>
          <a:bodyPr/>
          <a:lstStyle/>
          <a:p>
            <a:r>
              <a:rPr lang="en-US" dirty="0"/>
              <a:t>Hyperparameter tuning by Random search</a:t>
            </a:r>
          </a:p>
        </p:txBody>
      </p:sp>
      <p:sp>
        <p:nvSpPr>
          <p:cNvPr id="4" name="TextBox 3">
            <a:extLst>
              <a:ext uri="{FF2B5EF4-FFF2-40B4-BE49-F238E27FC236}">
                <a16:creationId xmlns:a16="http://schemas.microsoft.com/office/drawing/2014/main" id="{B354E67E-9BE5-4288-A08D-DF2F52C69D5F}"/>
              </a:ext>
            </a:extLst>
          </p:cNvPr>
          <p:cNvSpPr txBox="1"/>
          <p:nvPr/>
        </p:nvSpPr>
        <p:spPr>
          <a:xfrm>
            <a:off x="1131215" y="2234153"/>
            <a:ext cx="10482607" cy="4062651"/>
          </a:xfrm>
          <a:prstGeom prst="rect">
            <a:avLst/>
          </a:prstGeom>
          <a:noFill/>
        </p:spPr>
        <p:txBody>
          <a:bodyPr wrap="square" rtlCol="0">
            <a:spAutoFit/>
          </a:bodyPr>
          <a:lstStyle/>
          <a:p>
            <a:r>
              <a:rPr lang="en-US" sz="2400" dirty="0"/>
              <a:t>There are lots of hyperparameters in the Random Forest that need to be tuned. We can use random search technique with 5-fold cross validation to tune the parameters in the Random Forest. Most notable hyperparameter of the Random Forest are:</a:t>
            </a:r>
          </a:p>
          <a:p>
            <a:endParaRPr lang="en-US" dirty="0"/>
          </a:p>
          <a:p>
            <a:pPr marL="285750" indent="-285750">
              <a:buFont typeface="Arial" panose="020B0604020202020204" pitchFamily="34" charset="0"/>
              <a:buChar char="•"/>
            </a:pPr>
            <a:r>
              <a:rPr lang="en-US" sz="2400" dirty="0"/>
              <a:t>Number of trees</a:t>
            </a:r>
          </a:p>
          <a:p>
            <a:pPr marL="285750" indent="-285750">
              <a:buFont typeface="Arial" panose="020B0604020202020204" pitchFamily="34" charset="0"/>
              <a:buChar char="•"/>
            </a:pPr>
            <a:r>
              <a:rPr lang="en-US" sz="2400" dirty="0"/>
              <a:t>Depth of the tree</a:t>
            </a:r>
          </a:p>
          <a:p>
            <a:pPr marL="285750" indent="-285750">
              <a:buFont typeface="Arial" panose="020B0604020202020204" pitchFamily="34" charset="0"/>
              <a:buChar char="•"/>
            </a:pPr>
            <a:r>
              <a:rPr lang="en-US" sz="2400" dirty="0"/>
              <a:t>Minimum leaf size in splitting criteria</a:t>
            </a:r>
          </a:p>
          <a:p>
            <a:pPr marL="285750" indent="-285750">
              <a:buFont typeface="Arial" panose="020B0604020202020204" pitchFamily="34" charset="0"/>
              <a:buChar char="•"/>
            </a:pPr>
            <a:r>
              <a:rPr lang="en-US" sz="2400" dirty="0"/>
              <a:t>Maximum features to split in a tree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13780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FD7A-150C-41B3-BE5C-49D54FBBE6C5}"/>
              </a:ext>
            </a:extLst>
          </p:cNvPr>
          <p:cNvSpPr>
            <a:spLocks noGrp="1"/>
          </p:cNvSpPr>
          <p:nvPr>
            <p:ph type="title"/>
          </p:nvPr>
        </p:nvSpPr>
        <p:spPr/>
        <p:txBody>
          <a:bodyPr/>
          <a:lstStyle/>
          <a:p>
            <a:r>
              <a:rPr lang="en-US" dirty="0"/>
              <a:t>Classification Reports based on the test data</a:t>
            </a:r>
          </a:p>
        </p:txBody>
      </p:sp>
      <p:sp>
        <p:nvSpPr>
          <p:cNvPr id="5" name="TextBox 4">
            <a:extLst>
              <a:ext uri="{FF2B5EF4-FFF2-40B4-BE49-F238E27FC236}">
                <a16:creationId xmlns:a16="http://schemas.microsoft.com/office/drawing/2014/main" id="{BD50DC30-89BD-4645-B305-D776B9650900}"/>
              </a:ext>
            </a:extLst>
          </p:cNvPr>
          <p:cNvSpPr txBox="1"/>
          <p:nvPr/>
        </p:nvSpPr>
        <p:spPr>
          <a:xfrm>
            <a:off x="1158459" y="4317694"/>
            <a:ext cx="9823767" cy="2585323"/>
          </a:xfrm>
          <a:prstGeom prst="rect">
            <a:avLst/>
          </a:prstGeom>
          <a:noFill/>
        </p:spPr>
        <p:txBody>
          <a:bodyPr wrap="square" rtlCol="0">
            <a:spAutoFit/>
          </a:bodyPr>
          <a:lstStyle/>
          <a:p>
            <a:r>
              <a:rPr lang="en-US" sz="2400" dirty="0"/>
              <a:t>Random Forest have high precision and recall for each class.</a:t>
            </a:r>
          </a:p>
          <a:p>
            <a:r>
              <a:rPr lang="en-US" sz="2400" dirty="0"/>
              <a:t>The algorithm has also high F1 score on both class.</a:t>
            </a:r>
          </a:p>
          <a:p>
            <a:endParaRPr lang="en-US" sz="2400" dirty="0"/>
          </a:p>
          <a:p>
            <a:r>
              <a:rPr lang="en-US" sz="2400" dirty="0"/>
              <a:t>The confusion matrix:</a:t>
            </a:r>
          </a:p>
          <a:p>
            <a:pPr lvl="6"/>
            <a:r>
              <a:rPr lang="en-US" sz="2400" dirty="0"/>
              <a:t>[[47 	   4] </a:t>
            </a:r>
          </a:p>
          <a:p>
            <a:pPr lvl="6"/>
            <a:r>
              <a:rPr lang="en-US" sz="2400" dirty="0"/>
              <a:t>[ 5 		11]] </a:t>
            </a:r>
          </a:p>
          <a:p>
            <a:endParaRPr lang="en-US" dirty="0"/>
          </a:p>
        </p:txBody>
      </p:sp>
      <p:pic>
        <p:nvPicPr>
          <p:cNvPr id="7" name="Picture 6">
            <a:extLst>
              <a:ext uri="{FF2B5EF4-FFF2-40B4-BE49-F238E27FC236}">
                <a16:creationId xmlns:a16="http://schemas.microsoft.com/office/drawing/2014/main" id="{673DFF4D-EE8F-45D1-9E1D-C8030C38677F}"/>
              </a:ext>
            </a:extLst>
          </p:cNvPr>
          <p:cNvPicPr>
            <a:picLocks noChangeAspect="1"/>
          </p:cNvPicPr>
          <p:nvPr/>
        </p:nvPicPr>
        <p:blipFill>
          <a:blip r:embed="rId2"/>
          <a:stretch>
            <a:fillRect/>
          </a:stretch>
        </p:blipFill>
        <p:spPr>
          <a:xfrm>
            <a:off x="2209358" y="1736040"/>
            <a:ext cx="6736219" cy="2232862"/>
          </a:xfrm>
          <a:prstGeom prst="rect">
            <a:avLst/>
          </a:prstGeom>
        </p:spPr>
      </p:pic>
    </p:spTree>
    <p:extLst>
      <p:ext uri="{BB962C8B-B14F-4D97-AF65-F5344CB8AC3E}">
        <p14:creationId xmlns:p14="http://schemas.microsoft.com/office/powerpoint/2010/main" val="75421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225B-E4D4-47FF-93E0-6B98B9DB3D60}"/>
              </a:ext>
            </a:extLst>
          </p:cNvPr>
          <p:cNvSpPr>
            <a:spLocks noGrp="1"/>
          </p:cNvSpPr>
          <p:nvPr>
            <p:ph type="title"/>
          </p:nvPr>
        </p:nvSpPr>
        <p:spPr/>
        <p:txBody>
          <a:bodyPr/>
          <a:lstStyle/>
          <a:p>
            <a:r>
              <a:rPr lang="en-US" dirty="0"/>
              <a:t>Analysis of the result</a:t>
            </a:r>
          </a:p>
        </p:txBody>
      </p:sp>
      <p:pic>
        <p:nvPicPr>
          <p:cNvPr id="5" name="Picture 4" descr="A picture containing man&#10;&#10;Description automatically generated">
            <a:extLst>
              <a:ext uri="{FF2B5EF4-FFF2-40B4-BE49-F238E27FC236}">
                <a16:creationId xmlns:a16="http://schemas.microsoft.com/office/drawing/2014/main" id="{89496C87-5088-4CED-AA52-745337339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540" y="94267"/>
            <a:ext cx="5991530" cy="5760720"/>
          </a:xfrm>
          <a:prstGeom prst="rect">
            <a:avLst/>
          </a:prstGeom>
        </p:spPr>
      </p:pic>
      <p:sp>
        <p:nvSpPr>
          <p:cNvPr id="6" name="TextBox 5">
            <a:extLst>
              <a:ext uri="{FF2B5EF4-FFF2-40B4-BE49-F238E27FC236}">
                <a16:creationId xmlns:a16="http://schemas.microsoft.com/office/drawing/2014/main" id="{5D74B3B4-8DD5-4D27-BFF5-39DDA2B6113E}"/>
              </a:ext>
            </a:extLst>
          </p:cNvPr>
          <p:cNvSpPr txBox="1"/>
          <p:nvPr/>
        </p:nvSpPr>
        <p:spPr>
          <a:xfrm>
            <a:off x="1024128" y="1595021"/>
            <a:ext cx="4703975" cy="5262979"/>
          </a:xfrm>
          <a:prstGeom prst="rect">
            <a:avLst/>
          </a:prstGeom>
          <a:noFill/>
        </p:spPr>
        <p:txBody>
          <a:bodyPr wrap="square" rtlCol="0">
            <a:spAutoFit/>
          </a:bodyPr>
          <a:lstStyle/>
          <a:p>
            <a:r>
              <a:rPr lang="en-US" sz="2400" dirty="0"/>
              <a:t>Finally, we showed the Receiver Operating Characteristic (ROC) curve, which plots model specificity against sensitivity. The model outputs the probability of abnormality in the study, and the ROC curve is generated by varying the thresholds used for the classification boundary. The area under the ROC curve (AUROC) of the model is 0.808. Using a threshold of 0.5, the model achieves a sensitivity of 0.92 and a specificity of 0.69. Thus, this is a good prediction model. </a:t>
            </a:r>
          </a:p>
        </p:txBody>
      </p:sp>
      <p:sp>
        <p:nvSpPr>
          <p:cNvPr id="7" name="TextBox 6">
            <a:extLst>
              <a:ext uri="{FF2B5EF4-FFF2-40B4-BE49-F238E27FC236}">
                <a16:creationId xmlns:a16="http://schemas.microsoft.com/office/drawing/2014/main" id="{26E78F95-4F64-4844-9FDF-8276BFFF15E0}"/>
              </a:ext>
            </a:extLst>
          </p:cNvPr>
          <p:cNvSpPr txBox="1"/>
          <p:nvPr/>
        </p:nvSpPr>
        <p:spPr>
          <a:xfrm>
            <a:off x="6096000" y="5939571"/>
            <a:ext cx="5762920" cy="1200329"/>
          </a:xfrm>
          <a:prstGeom prst="rect">
            <a:avLst/>
          </a:prstGeom>
          <a:noFill/>
        </p:spPr>
        <p:txBody>
          <a:bodyPr wrap="square" rtlCol="0">
            <a:spAutoFit/>
          </a:bodyPr>
          <a:lstStyle/>
          <a:p>
            <a:pPr fontAlgn="base"/>
            <a:r>
              <a:rPr lang="en-US" dirty="0"/>
              <a:t>ROC Curve Plot for a No Skill Classifier and a Random Forest Classifier Model</a:t>
            </a:r>
          </a:p>
          <a:p>
            <a:br>
              <a:rPr lang="en-US" dirty="0"/>
            </a:br>
            <a:endParaRPr lang="en-US" dirty="0"/>
          </a:p>
        </p:txBody>
      </p:sp>
    </p:spTree>
    <p:extLst>
      <p:ext uri="{BB962C8B-B14F-4D97-AF65-F5344CB8AC3E}">
        <p14:creationId xmlns:p14="http://schemas.microsoft.com/office/powerpoint/2010/main" val="1670360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768A-7488-4391-B836-DBE36C95A5A3}"/>
              </a:ext>
            </a:extLst>
          </p:cNvPr>
          <p:cNvSpPr>
            <a:spLocks noGrp="1"/>
          </p:cNvSpPr>
          <p:nvPr>
            <p:ph type="title"/>
          </p:nvPr>
        </p:nvSpPr>
        <p:spPr>
          <a:xfrm>
            <a:off x="1043583" y="427064"/>
            <a:ext cx="9720072" cy="1499616"/>
          </a:xfrm>
        </p:spPr>
        <p:txBody>
          <a:bodyPr/>
          <a:lstStyle/>
          <a:p>
            <a:r>
              <a:rPr lang="en-US" b="1" dirty="0"/>
              <a:t>Precision-Recall Curves</a:t>
            </a:r>
            <a:br>
              <a:rPr lang="en-US" b="1" dirty="0"/>
            </a:br>
            <a:endParaRPr lang="en-US" dirty="0"/>
          </a:p>
        </p:txBody>
      </p:sp>
      <p:pic>
        <p:nvPicPr>
          <p:cNvPr id="4" name="Picture 3">
            <a:extLst>
              <a:ext uri="{FF2B5EF4-FFF2-40B4-BE49-F238E27FC236}">
                <a16:creationId xmlns:a16="http://schemas.microsoft.com/office/drawing/2014/main" id="{1015854D-515A-43AA-9F34-8B2F6A992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97280"/>
            <a:ext cx="5991530" cy="5760720"/>
          </a:xfrm>
          <a:prstGeom prst="rect">
            <a:avLst/>
          </a:prstGeom>
        </p:spPr>
      </p:pic>
      <p:sp>
        <p:nvSpPr>
          <p:cNvPr id="5" name="TextBox 4">
            <a:extLst>
              <a:ext uri="{FF2B5EF4-FFF2-40B4-BE49-F238E27FC236}">
                <a16:creationId xmlns:a16="http://schemas.microsoft.com/office/drawing/2014/main" id="{D5FDE5B3-A4E2-4113-A5A9-08DF8FD6AE78}"/>
              </a:ext>
            </a:extLst>
          </p:cNvPr>
          <p:cNvSpPr txBox="1"/>
          <p:nvPr/>
        </p:nvSpPr>
        <p:spPr>
          <a:xfrm>
            <a:off x="1322962" y="1906621"/>
            <a:ext cx="4773038" cy="4524315"/>
          </a:xfrm>
          <a:prstGeom prst="rect">
            <a:avLst/>
          </a:prstGeom>
          <a:noFill/>
        </p:spPr>
        <p:txBody>
          <a:bodyPr wrap="square" rtlCol="0">
            <a:spAutoFit/>
          </a:bodyPr>
          <a:lstStyle/>
          <a:p>
            <a:r>
              <a:rPr lang="en-US" sz="2400" dirty="0"/>
              <a:t>The Precision-Recall Plot Is more Informative than the ROC Plot when evaluating Binary Classifiers on imbalanced Datasets. The precision-recall curve plot is created showing the precision/recall for each threshold for a Random Forest model (orange) compared to a no skill model (blue). The plot of the precision-recall curve highlights that the model  prediction power is above the no skill line for most thresholds.</a:t>
            </a:r>
          </a:p>
        </p:txBody>
      </p:sp>
    </p:spTree>
    <p:extLst>
      <p:ext uri="{BB962C8B-B14F-4D97-AF65-F5344CB8AC3E}">
        <p14:creationId xmlns:p14="http://schemas.microsoft.com/office/powerpoint/2010/main" val="1949454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9EBAE4A8-54B4-41F2-AC3B-0D25035F82FD}"/>
              </a:ext>
            </a:extLst>
          </p:cNvPr>
          <p:cNvPicPr>
            <a:picLocks noChangeAspect="1"/>
          </p:cNvPicPr>
          <p:nvPr/>
        </p:nvPicPr>
        <p:blipFill rotWithShape="1">
          <a:blip r:embed="rId2">
            <a:extLst>
              <a:ext uri="{28A0092B-C50C-407E-A947-70E740481C1C}">
                <a14:useLocalDpi xmlns:a14="http://schemas.microsoft.com/office/drawing/2010/main" val="0"/>
              </a:ext>
            </a:extLst>
          </a:blip>
          <a:srcRect t="25497"/>
          <a:stretch/>
        </p:blipFill>
        <p:spPr>
          <a:xfrm>
            <a:off x="243816" y="262030"/>
            <a:ext cx="11704368" cy="6583680"/>
          </a:xfrm>
          <a:prstGeom prst="rect">
            <a:avLst/>
          </a:prstGeom>
        </p:spPr>
      </p:pic>
      <p:sp>
        <p:nvSpPr>
          <p:cNvPr id="4" name="TextBox 3">
            <a:extLst>
              <a:ext uri="{FF2B5EF4-FFF2-40B4-BE49-F238E27FC236}">
                <a16:creationId xmlns:a16="http://schemas.microsoft.com/office/drawing/2014/main" id="{D5E39BF3-A539-4A41-B08B-0F5C025CB220}"/>
              </a:ext>
            </a:extLst>
          </p:cNvPr>
          <p:cNvSpPr txBox="1"/>
          <p:nvPr/>
        </p:nvSpPr>
        <p:spPr>
          <a:xfrm>
            <a:off x="7973961" y="6233652"/>
            <a:ext cx="3696929"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80867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83C1-016D-4394-9FE5-2E667E336255}"/>
              </a:ext>
            </a:extLst>
          </p:cNvPr>
          <p:cNvSpPr>
            <a:spLocks noGrp="1"/>
          </p:cNvSpPr>
          <p:nvPr>
            <p:ph type="title"/>
          </p:nvPr>
        </p:nvSpPr>
        <p:spPr/>
        <p:txBody>
          <a:bodyPr/>
          <a:lstStyle/>
          <a:p>
            <a:r>
              <a:rPr lang="en-US" dirty="0"/>
              <a:t>Steps in Model building</a:t>
            </a:r>
          </a:p>
        </p:txBody>
      </p:sp>
      <p:sp>
        <p:nvSpPr>
          <p:cNvPr id="3" name="TextBox 2">
            <a:extLst>
              <a:ext uri="{FF2B5EF4-FFF2-40B4-BE49-F238E27FC236}">
                <a16:creationId xmlns:a16="http://schemas.microsoft.com/office/drawing/2014/main" id="{1E50033C-A65B-4573-9C99-5BA4B4A2D8D1}"/>
              </a:ext>
            </a:extLst>
          </p:cNvPr>
          <p:cNvSpPr txBox="1"/>
          <p:nvPr/>
        </p:nvSpPr>
        <p:spPr>
          <a:xfrm>
            <a:off x="1304144" y="2263515"/>
            <a:ext cx="9983449"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t>Descriptive Analysis</a:t>
            </a:r>
          </a:p>
          <a:p>
            <a:pPr marL="571500" indent="-571500">
              <a:buFont typeface="Arial" panose="020B0604020202020204" pitchFamily="34" charset="0"/>
              <a:buChar char="•"/>
            </a:pPr>
            <a:r>
              <a:rPr lang="en-US" sz="4000" dirty="0"/>
              <a:t>Data Visualization</a:t>
            </a:r>
          </a:p>
          <a:p>
            <a:pPr marL="571500" indent="-571500">
              <a:buFont typeface="Arial" panose="020B0604020202020204" pitchFamily="34" charset="0"/>
              <a:buChar char="•"/>
            </a:pPr>
            <a:r>
              <a:rPr lang="en-US" sz="4000" dirty="0"/>
              <a:t>Data Preprocessing</a:t>
            </a:r>
          </a:p>
          <a:p>
            <a:pPr marL="571500" indent="-571500">
              <a:buFont typeface="Arial" panose="020B0604020202020204" pitchFamily="34" charset="0"/>
              <a:buChar char="•"/>
            </a:pPr>
            <a:r>
              <a:rPr lang="en-US" sz="4000" dirty="0"/>
              <a:t>Inferential Analysis : Modeling</a:t>
            </a:r>
          </a:p>
        </p:txBody>
      </p:sp>
    </p:spTree>
    <p:extLst>
      <p:ext uri="{BB962C8B-B14F-4D97-AF65-F5344CB8AC3E}">
        <p14:creationId xmlns:p14="http://schemas.microsoft.com/office/powerpoint/2010/main" val="153280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8B3C-D447-44E3-9A38-F22895174479}"/>
              </a:ext>
            </a:extLst>
          </p:cNvPr>
          <p:cNvSpPr>
            <a:spLocks noGrp="1"/>
          </p:cNvSpPr>
          <p:nvPr>
            <p:ph type="title"/>
          </p:nvPr>
        </p:nvSpPr>
        <p:spPr>
          <a:xfrm>
            <a:off x="719526" y="0"/>
            <a:ext cx="11047751" cy="5096656"/>
          </a:xfrm>
        </p:spPr>
        <p:txBody>
          <a:bodyPr>
            <a:normAutofit/>
          </a:bodyPr>
          <a:lstStyle/>
          <a:p>
            <a:r>
              <a:rPr lang="en-US" dirty="0"/>
              <a:t>quantitative variables:</a:t>
            </a:r>
            <a:br>
              <a:rPr lang="en-US" dirty="0"/>
            </a:br>
            <a:br>
              <a:rPr lang="en-US" dirty="0"/>
            </a:br>
            <a:r>
              <a:rPr lang="en-US" dirty="0"/>
              <a:t>1. nine-month salary</a:t>
            </a:r>
            <a:br>
              <a:rPr lang="en-US" dirty="0"/>
            </a:br>
            <a:r>
              <a:rPr lang="en-US" dirty="0"/>
              <a:t>2. years since Ph.D.</a:t>
            </a:r>
            <a:br>
              <a:rPr lang="en-US" dirty="0"/>
            </a:br>
            <a:r>
              <a:rPr lang="en-US" dirty="0"/>
              <a:t>3. years of service</a:t>
            </a:r>
          </a:p>
        </p:txBody>
      </p:sp>
    </p:spTree>
    <p:extLst>
      <p:ext uri="{BB962C8B-B14F-4D97-AF65-F5344CB8AC3E}">
        <p14:creationId xmlns:p14="http://schemas.microsoft.com/office/powerpoint/2010/main" val="408418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3C1C-337A-4C4B-AC50-F57E750D09CE}"/>
              </a:ext>
            </a:extLst>
          </p:cNvPr>
          <p:cNvSpPr>
            <a:spLocks noGrp="1"/>
          </p:cNvSpPr>
          <p:nvPr>
            <p:ph type="title"/>
          </p:nvPr>
        </p:nvSpPr>
        <p:spPr>
          <a:xfrm>
            <a:off x="892153" y="594643"/>
            <a:ext cx="9720072" cy="1499616"/>
          </a:xfrm>
        </p:spPr>
        <p:txBody>
          <a:bodyPr/>
          <a:lstStyle/>
          <a:p>
            <a:r>
              <a:rPr lang="en-US" dirty="0"/>
              <a:t>Quartiles of the Nine Month Salary Data</a:t>
            </a:r>
          </a:p>
        </p:txBody>
      </p:sp>
      <p:graphicFrame>
        <p:nvGraphicFramePr>
          <p:cNvPr id="4" name="Table 4">
            <a:extLst>
              <a:ext uri="{FF2B5EF4-FFF2-40B4-BE49-F238E27FC236}">
                <a16:creationId xmlns:a16="http://schemas.microsoft.com/office/drawing/2014/main" id="{2D197561-A4F1-4F8B-BB90-141DF1515BBD}"/>
              </a:ext>
            </a:extLst>
          </p:cNvPr>
          <p:cNvGraphicFramePr>
            <a:graphicFrameLocks noGrp="1"/>
          </p:cNvGraphicFramePr>
          <p:nvPr/>
        </p:nvGraphicFramePr>
        <p:xfrm>
          <a:off x="3087312" y="1860394"/>
          <a:ext cx="2639505" cy="2214880"/>
        </p:xfrm>
        <a:graphic>
          <a:graphicData uri="http://schemas.openxmlformats.org/drawingml/2006/table">
            <a:tbl>
              <a:tblPr firstRow="1" bandRow="1">
                <a:tableStyleId>{5C22544A-7EE6-4342-B048-85BDC9FD1C3A}</a:tableStyleId>
              </a:tblPr>
              <a:tblGrid>
                <a:gridCol w="1252068">
                  <a:extLst>
                    <a:ext uri="{9D8B030D-6E8A-4147-A177-3AD203B41FA5}">
                      <a16:colId xmlns:a16="http://schemas.microsoft.com/office/drawing/2014/main" val="4246684394"/>
                    </a:ext>
                  </a:extLst>
                </a:gridCol>
                <a:gridCol w="1387437">
                  <a:extLst>
                    <a:ext uri="{9D8B030D-6E8A-4147-A177-3AD203B41FA5}">
                      <a16:colId xmlns:a16="http://schemas.microsoft.com/office/drawing/2014/main" val="276602352"/>
                    </a:ext>
                  </a:extLst>
                </a:gridCol>
              </a:tblGrid>
              <a:tr h="370840">
                <a:tc>
                  <a:txBody>
                    <a:bodyPr/>
                    <a:lstStyle/>
                    <a:p>
                      <a:r>
                        <a:rPr lang="en-US" dirty="0"/>
                        <a:t>Quartile</a:t>
                      </a:r>
                    </a:p>
                  </a:txBody>
                  <a:tcPr/>
                </a:tc>
                <a:tc>
                  <a:txBody>
                    <a:bodyPr/>
                    <a:lstStyle/>
                    <a:p>
                      <a:r>
                        <a:rPr lang="en-US" dirty="0"/>
                        <a:t>value</a:t>
                      </a:r>
                    </a:p>
                  </a:txBody>
                  <a:tcPr/>
                </a:tc>
                <a:extLst>
                  <a:ext uri="{0D108BD9-81ED-4DB2-BD59-A6C34878D82A}">
                    <a16:rowId xmlns:a16="http://schemas.microsoft.com/office/drawing/2014/main" val="2874647551"/>
                  </a:ext>
                </a:extLst>
              </a:tr>
              <a:tr h="185420">
                <a:tc>
                  <a:txBody>
                    <a:bodyPr/>
                    <a:lstStyle/>
                    <a:p>
                      <a:r>
                        <a:rPr lang="en-US" dirty="0"/>
                        <a:t>min</a:t>
                      </a:r>
                    </a:p>
                  </a:txBody>
                  <a:tcPr/>
                </a:tc>
                <a:tc>
                  <a:txBody>
                    <a:bodyPr/>
                    <a:lstStyle/>
                    <a:p>
                      <a:r>
                        <a:rPr lang="en-US" dirty="0"/>
                        <a:t>57800</a:t>
                      </a:r>
                    </a:p>
                  </a:txBody>
                  <a:tcPr/>
                </a:tc>
                <a:extLst>
                  <a:ext uri="{0D108BD9-81ED-4DB2-BD59-A6C34878D82A}">
                    <a16:rowId xmlns:a16="http://schemas.microsoft.com/office/drawing/2014/main" val="2735784453"/>
                  </a:ext>
                </a:extLst>
              </a:tr>
              <a:tr h="185420">
                <a:tc>
                  <a:txBody>
                    <a:bodyPr/>
                    <a:lstStyle/>
                    <a:p>
                      <a:r>
                        <a:rPr lang="en-US" dirty="0"/>
                        <a:t>25%</a:t>
                      </a:r>
                    </a:p>
                  </a:txBody>
                  <a:tcPr/>
                </a:tc>
                <a:tc>
                  <a:txBody>
                    <a:bodyPr/>
                    <a:lstStyle/>
                    <a:p>
                      <a:r>
                        <a:rPr lang="en-US" dirty="0"/>
                        <a:t>91000</a:t>
                      </a:r>
                    </a:p>
                  </a:txBody>
                  <a:tcPr/>
                </a:tc>
                <a:extLst>
                  <a:ext uri="{0D108BD9-81ED-4DB2-BD59-A6C34878D82A}">
                    <a16:rowId xmlns:a16="http://schemas.microsoft.com/office/drawing/2014/main" val="2240682021"/>
                  </a:ext>
                </a:extLst>
              </a:tr>
              <a:tr h="370840">
                <a:tc>
                  <a:txBody>
                    <a:bodyPr/>
                    <a:lstStyle/>
                    <a:p>
                      <a:r>
                        <a:rPr lang="en-US" dirty="0"/>
                        <a:t>50% </a:t>
                      </a:r>
                    </a:p>
                  </a:txBody>
                  <a:tcPr/>
                </a:tc>
                <a:tc>
                  <a:txBody>
                    <a:bodyPr/>
                    <a:lstStyle/>
                    <a:p>
                      <a:r>
                        <a:rPr lang="en-US" dirty="0"/>
                        <a:t>107300</a:t>
                      </a:r>
                    </a:p>
                  </a:txBody>
                  <a:tcPr/>
                </a:tc>
                <a:extLst>
                  <a:ext uri="{0D108BD9-81ED-4DB2-BD59-A6C34878D82A}">
                    <a16:rowId xmlns:a16="http://schemas.microsoft.com/office/drawing/2014/main" val="2768837192"/>
                  </a:ext>
                </a:extLst>
              </a:tr>
              <a:tr h="370840">
                <a:tc>
                  <a:txBody>
                    <a:bodyPr/>
                    <a:lstStyle/>
                    <a:p>
                      <a:r>
                        <a:rPr lang="en-US" dirty="0"/>
                        <a:t>75% </a:t>
                      </a:r>
                    </a:p>
                  </a:txBody>
                  <a:tcPr/>
                </a:tc>
                <a:tc>
                  <a:txBody>
                    <a:bodyPr/>
                    <a:lstStyle/>
                    <a:p>
                      <a:r>
                        <a:rPr lang="en-US" dirty="0"/>
                        <a:t>134185</a:t>
                      </a:r>
                    </a:p>
                  </a:txBody>
                  <a:tcPr/>
                </a:tc>
                <a:extLst>
                  <a:ext uri="{0D108BD9-81ED-4DB2-BD59-A6C34878D82A}">
                    <a16:rowId xmlns:a16="http://schemas.microsoft.com/office/drawing/2014/main" val="266695787"/>
                  </a:ext>
                </a:extLst>
              </a:tr>
              <a:tr h="370840">
                <a:tc>
                  <a:txBody>
                    <a:bodyPr/>
                    <a:lstStyle/>
                    <a:p>
                      <a:r>
                        <a:rPr lang="en-US" dirty="0"/>
                        <a:t>max</a:t>
                      </a:r>
                    </a:p>
                  </a:txBody>
                  <a:tcPr/>
                </a:tc>
                <a:tc>
                  <a:txBody>
                    <a:bodyPr/>
                    <a:lstStyle/>
                    <a:p>
                      <a:r>
                        <a:rPr lang="en-US" dirty="0"/>
                        <a:t>231545</a:t>
                      </a:r>
                    </a:p>
                  </a:txBody>
                  <a:tcPr/>
                </a:tc>
                <a:extLst>
                  <a:ext uri="{0D108BD9-81ED-4DB2-BD59-A6C34878D82A}">
                    <a16:rowId xmlns:a16="http://schemas.microsoft.com/office/drawing/2014/main" val="4156708541"/>
                  </a:ext>
                </a:extLst>
              </a:tr>
            </a:tbl>
          </a:graphicData>
        </a:graphic>
      </p:graphicFrame>
      <p:sp>
        <p:nvSpPr>
          <p:cNvPr id="6" name="TextBox 5">
            <a:extLst>
              <a:ext uri="{FF2B5EF4-FFF2-40B4-BE49-F238E27FC236}">
                <a16:creationId xmlns:a16="http://schemas.microsoft.com/office/drawing/2014/main" id="{F132D1B7-AEA1-4D39-8D20-BD58D65989B0}"/>
              </a:ext>
            </a:extLst>
          </p:cNvPr>
          <p:cNvSpPr txBox="1"/>
          <p:nvPr/>
        </p:nvSpPr>
        <p:spPr>
          <a:xfrm>
            <a:off x="1892782" y="4763742"/>
            <a:ext cx="7581156" cy="1384995"/>
          </a:xfrm>
          <a:prstGeom prst="rect">
            <a:avLst/>
          </a:prstGeom>
          <a:noFill/>
        </p:spPr>
        <p:txBody>
          <a:bodyPr wrap="square" rtlCol="0">
            <a:spAutoFit/>
          </a:bodyPr>
          <a:lstStyle/>
          <a:p>
            <a:r>
              <a:rPr lang="en-US" sz="2800" dirty="0"/>
              <a:t>According to Broadband salary structure, We can consider the top quartile salary range as the salaries which are greater then 75% quartile value. </a:t>
            </a:r>
          </a:p>
        </p:txBody>
      </p:sp>
      <p:pic>
        <p:nvPicPr>
          <p:cNvPr id="8" name="Picture 7" descr="A screenshot of a cell phone&#10;&#10;Description automatically generated">
            <a:extLst>
              <a:ext uri="{FF2B5EF4-FFF2-40B4-BE49-F238E27FC236}">
                <a16:creationId xmlns:a16="http://schemas.microsoft.com/office/drawing/2014/main" id="{5007E9F9-4A41-45F0-BC65-5EC4FC2A4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690" y="1604455"/>
            <a:ext cx="4693144" cy="3159287"/>
          </a:xfrm>
          <a:prstGeom prst="rect">
            <a:avLst/>
          </a:prstGeom>
        </p:spPr>
      </p:pic>
    </p:spTree>
    <p:extLst>
      <p:ext uri="{BB962C8B-B14F-4D97-AF65-F5344CB8AC3E}">
        <p14:creationId xmlns:p14="http://schemas.microsoft.com/office/powerpoint/2010/main" val="71979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8B9B-E6C2-4984-B344-0C0692FF531B}"/>
              </a:ext>
            </a:extLst>
          </p:cNvPr>
          <p:cNvSpPr>
            <a:spLocks noGrp="1"/>
          </p:cNvSpPr>
          <p:nvPr>
            <p:ph type="title"/>
          </p:nvPr>
        </p:nvSpPr>
        <p:spPr>
          <a:xfrm>
            <a:off x="879835" y="783546"/>
            <a:ext cx="3378099" cy="2044100"/>
          </a:xfrm>
        </p:spPr>
        <p:txBody>
          <a:bodyPr vert="horz" lIns="91440" tIns="45720" rIns="91440" bIns="45720" rtlCol="0" anchor="b">
            <a:normAutofit/>
          </a:bodyPr>
          <a:lstStyle/>
          <a:p>
            <a:r>
              <a:rPr lang="en-US" sz="3600" kern="1200" cap="all" spc="200" baseline="0" dirty="0">
                <a:solidFill>
                  <a:schemeClr val="tx1">
                    <a:lumMod val="95000"/>
                    <a:lumOff val="5000"/>
                  </a:schemeClr>
                </a:solidFill>
                <a:latin typeface="+mj-lt"/>
                <a:ea typeface="+mj-ea"/>
                <a:cs typeface="+mj-cs"/>
              </a:rPr>
              <a:t>The distributions of Nine Months Salary is shown below</a:t>
            </a:r>
            <a:r>
              <a:rPr lang="en-US" sz="4400" kern="1200" cap="all" spc="200" baseline="0" dirty="0">
                <a:solidFill>
                  <a:schemeClr val="tx1">
                    <a:lumMod val="95000"/>
                    <a:lumOff val="5000"/>
                  </a:schemeClr>
                </a:solidFill>
                <a:latin typeface="+mj-lt"/>
                <a:ea typeface="+mj-ea"/>
                <a:cs typeface="+mj-cs"/>
              </a:rPr>
              <a:t>.</a:t>
            </a:r>
          </a:p>
        </p:txBody>
      </p:sp>
      <p:pic>
        <p:nvPicPr>
          <p:cNvPr id="4" name="Picture 3" descr="A screenshot of a cell phone&#10;&#10;Description automatically generated">
            <a:extLst>
              <a:ext uri="{FF2B5EF4-FFF2-40B4-BE49-F238E27FC236}">
                <a16:creationId xmlns:a16="http://schemas.microsoft.com/office/drawing/2014/main" id="{331DEB6B-706D-4200-8F24-97348F984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552" y="679494"/>
            <a:ext cx="7904704" cy="5394960"/>
          </a:xfrm>
          <a:prstGeom prst="rect">
            <a:avLst/>
          </a:prstGeom>
        </p:spPr>
      </p:pic>
      <p:sp>
        <p:nvSpPr>
          <p:cNvPr id="5" name="TextBox 4">
            <a:extLst>
              <a:ext uri="{FF2B5EF4-FFF2-40B4-BE49-F238E27FC236}">
                <a16:creationId xmlns:a16="http://schemas.microsoft.com/office/drawing/2014/main" id="{E6315232-B0D1-405A-AD47-06EBCE383FF4}"/>
              </a:ext>
            </a:extLst>
          </p:cNvPr>
          <p:cNvSpPr txBox="1"/>
          <p:nvPr/>
        </p:nvSpPr>
        <p:spPr>
          <a:xfrm>
            <a:off x="522999" y="3019161"/>
            <a:ext cx="2967644" cy="3046988"/>
          </a:xfrm>
          <a:prstGeom prst="rect">
            <a:avLst/>
          </a:prstGeom>
          <a:noFill/>
        </p:spPr>
        <p:txBody>
          <a:bodyPr wrap="square" rtlCol="0">
            <a:spAutoFit/>
          </a:bodyPr>
          <a:lstStyle/>
          <a:p>
            <a:r>
              <a:rPr lang="en-US" sz="2400" dirty="0"/>
              <a:t>The distribution for the nine-month salary variable above seems to be skewed right. As shown from the histogram, most of the salary data are not in the top quartile range.</a:t>
            </a:r>
          </a:p>
        </p:txBody>
      </p:sp>
      <p:sp>
        <p:nvSpPr>
          <p:cNvPr id="7" name="TextBox 6">
            <a:extLst>
              <a:ext uri="{FF2B5EF4-FFF2-40B4-BE49-F238E27FC236}">
                <a16:creationId xmlns:a16="http://schemas.microsoft.com/office/drawing/2014/main" id="{1D6D6BB7-188D-46F5-8847-3D0461FFD400}"/>
              </a:ext>
            </a:extLst>
          </p:cNvPr>
          <p:cNvSpPr txBox="1"/>
          <p:nvPr/>
        </p:nvSpPr>
        <p:spPr>
          <a:xfrm>
            <a:off x="9072087" y="2286000"/>
            <a:ext cx="2240078" cy="1846659"/>
          </a:xfrm>
          <a:prstGeom prst="rect">
            <a:avLst/>
          </a:prstGeom>
          <a:noFill/>
        </p:spPr>
        <p:txBody>
          <a:bodyPr wrap="square" rtlCol="0">
            <a:spAutoFit/>
          </a:bodyPr>
          <a:lstStyle/>
          <a:p>
            <a:r>
              <a:rPr lang="en-US" sz="2400" dirty="0"/>
              <a:t>Dashed line represents the 75% quartile salary</a:t>
            </a:r>
          </a:p>
          <a:p>
            <a:endParaRPr lang="en-US" dirty="0"/>
          </a:p>
        </p:txBody>
      </p:sp>
    </p:spTree>
    <p:extLst>
      <p:ext uri="{BB962C8B-B14F-4D97-AF65-F5344CB8AC3E}">
        <p14:creationId xmlns:p14="http://schemas.microsoft.com/office/powerpoint/2010/main" val="374701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1CB5-3C35-4043-8DED-B1D35F09F6BF}"/>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sz="3500"/>
              <a:t>Years since Ph.D. Distribution</a:t>
            </a:r>
            <a:br>
              <a:rPr lang="en-US" sz="3500"/>
            </a:br>
            <a:endParaRPr lang="en-US" sz="3500"/>
          </a:p>
        </p:txBody>
      </p:sp>
      <p:sp>
        <p:nvSpPr>
          <p:cNvPr id="5" name="TextBox 4">
            <a:extLst>
              <a:ext uri="{FF2B5EF4-FFF2-40B4-BE49-F238E27FC236}">
                <a16:creationId xmlns:a16="http://schemas.microsoft.com/office/drawing/2014/main" id="{CA0B7E73-E3DE-4570-9A8E-93C3AB473025}"/>
              </a:ext>
            </a:extLst>
          </p:cNvPr>
          <p:cNvSpPr txBox="1"/>
          <p:nvPr/>
        </p:nvSpPr>
        <p:spPr>
          <a:xfrm>
            <a:off x="607787" y="2084832"/>
            <a:ext cx="4848129" cy="3931920"/>
          </a:xfrm>
          <a:prstGeom prst="rect">
            <a:avLst/>
          </a:prstGeom>
        </p:spPr>
        <p:txBody>
          <a:bodyPr vert="horz" lIns="45720" tIns="45720" rIns="45720" bIns="45720" rtlCol="0">
            <a:normAutofit lnSpcReduction="10000"/>
          </a:bodyPr>
          <a:lstStyle/>
          <a:p>
            <a:pPr defTabSz="914400">
              <a:lnSpc>
                <a:spcPct val="90000"/>
              </a:lnSpc>
              <a:spcAft>
                <a:spcPts val="600"/>
              </a:spcAft>
              <a:buClr>
                <a:schemeClr val="accent1"/>
              </a:buClr>
            </a:pPr>
            <a:r>
              <a:rPr lang="en-US" sz="2400" dirty="0"/>
              <a:t>The years since obtaining a Ph.D. variable seems to take on a relatively normal distribution, perhaps showing slight skewness to the right. The median number of years since receiving a Ph.D. for faculty members is 21 years whereas the mean is ~22 years (rounded from the estimate of 22.31 years). Thus 50% of the faculty members received their Ph.D. between 1-21 years ago whereas the other 50% received their Ph.D. between 21-56 years ago.</a:t>
            </a:r>
          </a:p>
        </p:txBody>
      </p:sp>
      <p:pic>
        <p:nvPicPr>
          <p:cNvPr id="4" name="Picture 3" descr="A picture containing drawing&#10;&#10;Description automatically generated">
            <a:extLst>
              <a:ext uri="{FF2B5EF4-FFF2-40B4-BE49-F238E27FC236}">
                <a16:creationId xmlns:a16="http://schemas.microsoft.com/office/drawing/2014/main" id="{0ED1B0BA-1431-496E-8708-D424EF4F8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706" y="1489345"/>
            <a:ext cx="6564924" cy="4480560"/>
          </a:xfrm>
          <a:prstGeom prst="rect">
            <a:avLst/>
          </a:prstGeom>
        </p:spPr>
      </p:pic>
    </p:spTree>
    <p:extLst>
      <p:ext uri="{BB962C8B-B14F-4D97-AF65-F5344CB8AC3E}">
        <p14:creationId xmlns:p14="http://schemas.microsoft.com/office/powerpoint/2010/main" val="142905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01C7-06CC-4F24-ADA4-990525CC76E6}"/>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Years of Service Distribution</a:t>
            </a:r>
          </a:p>
        </p:txBody>
      </p:sp>
      <p:sp>
        <p:nvSpPr>
          <p:cNvPr id="5" name="TextBox 4">
            <a:extLst>
              <a:ext uri="{FF2B5EF4-FFF2-40B4-BE49-F238E27FC236}">
                <a16:creationId xmlns:a16="http://schemas.microsoft.com/office/drawing/2014/main" id="{70C27337-3C82-4967-BAF9-2786D4100F5A}"/>
              </a:ext>
            </a:extLst>
          </p:cNvPr>
          <p:cNvSpPr txBox="1"/>
          <p:nvPr/>
        </p:nvSpPr>
        <p:spPr>
          <a:xfrm>
            <a:off x="778361" y="2084832"/>
            <a:ext cx="3625114"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400" dirty="0"/>
              <a:t>The distribution of years of service seems to be slightly skewed right, similar to the distribution of years since Ph.D. The median number of years that faculty members have served is 16 years whereas the mean is ~17 years (rounded from the estimate 17.61 years.</a:t>
            </a:r>
          </a:p>
        </p:txBody>
      </p:sp>
      <p:pic>
        <p:nvPicPr>
          <p:cNvPr id="4" name="Picture 3" descr="A picture containing drawing&#10;&#10;Description automatically generated">
            <a:extLst>
              <a:ext uri="{FF2B5EF4-FFF2-40B4-BE49-F238E27FC236}">
                <a16:creationId xmlns:a16="http://schemas.microsoft.com/office/drawing/2014/main" id="{995BCF02-B719-4A32-B454-A495EBDAF006}"/>
              </a:ext>
            </a:extLst>
          </p:cNvPr>
          <p:cNvPicPr>
            <a:picLocks noChangeAspect="1"/>
          </p:cNvPicPr>
          <p:nvPr/>
        </p:nvPicPr>
        <p:blipFill rotWithShape="1">
          <a:blip r:embed="rId2">
            <a:extLst>
              <a:ext uri="{28A0092B-C50C-407E-A947-70E740481C1C}">
                <a14:useLocalDpi xmlns:a14="http://schemas.microsoft.com/office/drawing/2010/main" val="0"/>
              </a:ext>
            </a:extLst>
          </a:blip>
          <a:srcRect r="15623" b="-1"/>
          <a:stretch/>
        </p:blipFill>
        <p:spPr>
          <a:xfrm>
            <a:off x="4649242" y="640080"/>
            <a:ext cx="6895776" cy="5577840"/>
          </a:xfrm>
          <a:prstGeom prst="rect">
            <a:avLst/>
          </a:prstGeom>
        </p:spPr>
      </p:pic>
    </p:spTree>
    <p:extLst>
      <p:ext uri="{BB962C8B-B14F-4D97-AF65-F5344CB8AC3E}">
        <p14:creationId xmlns:p14="http://schemas.microsoft.com/office/powerpoint/2010/main" val="132381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1688-24C7-4418-A80F-2CD1451924A1}"/>
              </a:ext>
            </a:extLst>
          </p:cNvPr>
          <p:cNvSpPr>
            <a:spLocks noGrp="1"/>
          </p:cNvSpPr>
          <p:nvPr>
            <p:ph type="title"/>
          </p:nvPr>
        </p:nvSpPr>
        <p:spPr>
          <a:xfrm>
            <a:off x="994945" y="438126"/>
            <a:ext cx="9720072" cy="1499616"/>
          </a:xfrm>
        </p:spPr>
        <p:txBody>
          <a:bodyPr>
            <a:normAutofit fontScale="90000"/>
          </a:bodyPr>
          <a:lstStyle/>
          <a:p>
            <a:br>
              <a:rPr lang="en-US" dirty="0"/>
            </a:br>
            <a:r>
              <a:rPr lang="en-US" dirty="0"/>
              <a:t>Assessing Years since Ph.D., Salary, and Rank</a:t>
            </a:r>
            <a:br>
              <a:rPr lang="en-US" dirty="0"/>
            </a:br>
            <a:br>
              <a:rPr lang="en-US" dirty="0"/>
            </a:br>
            <a:endParaRPr lang="en-US" dirty="0"/>
          </a:p>
        </p:txBody>
      </p:sp>
      <p:pic>
        <p:nvPicPr>
          <p:cNvPr id="4" name="Picture 3" descr="A picture containing screenshot&#10;&#10;Description automatically generated">
            <a:extLst>
              <a:ext uri="{FF2B5EF4-FFF2-40B4-BE49-F238E27FC236}">
                <a16:creationId xmlns:a16="http://schemas.microsoft.com/office/drawing/2014/main" id="{35AEC5C1-29B6-4AF1-A9AC-5B9245690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07" y="1500394"/>
            <a:ext cx="6583693" cy="4169672"/>
          </a:xfrm>
          <a:prstGeom prst="rect">
            <a:avLst/>
          </a:prstGeom>
        </p:spPr>
      </p:pic>
      <p:sp>
        <p:nvSpPr>
          <p:cNvPr id="5" name="TextBox 4">
            <a:extLst>
              <a:ext uri="{FF2B5EF4-FFF2-40B4-BE49-F238E27FC236}">
                <a16:creationId xmlns:a16="http://schemas.microsoft.com/office/drawing/2014/main" id="{BF5E35D5-E61D-4A3B-853B-429C12091E54}"/>
              </a:ext>
            </a:extLst>
          </p:cNvPr>
          <p:cNvSpPr txBox="1"/>
          <p:nvPr/>
        </p:nvSpPr>
        <p:spPr>
          <a:xfrm>
            <a:off x="892739" y="1613691"/>
            <a:ext cx="4479898" cy="5170646"/>
          </a:xfrm>
          <a:prstGeom prst="rect">
            <a:avLst/>
          </a:prstGeom>
          <a:noFill/>
        </p:spPr>
        <p:txBody>
          <a:bodyPr wrap="square" rtlCol="0">
            <a:spAutoFit/>
          </a:bodyPr>
          <a:lstStyle/>
          <a:p>
            <a:r>
              <a:rPr lang="en-US" sz="2400" dirty="0"/>
              <a:t>Generally, as the number of years since a faculty member received their Ph.D. increases, their salary increases as well.</a:t>
            </a:r>
          </a:p>
          <a:p>
            <a:r>
              <a:rPr lang="en-US" sz="2400" dirty="0"/>
              <a:t>Furthermore, it appears that rank is also somewhat positively correlated with years since Ph.D. and salary as well. Assistant Professors appear to have the lowest nine-month salaries and Professors tend to have the highest range in nine-month salaries based on the graph.</a:t>
            </a:r>
          </a:p>
          <a:p>
            <a:endParaRPr lang="en-US" dirty="0"/>
          </a:p>
        </p:txBody>
      </p:sp>
    </p:spTree>
    <p:extLst>
      <p:ext uri="{BB962C8B-B14F-4D97-AF65-F5344CB8AC3E}">
        <p14:creationId xmlns:p14="http://schemas.microsoft.com/office/powerpoint/2010/main" val="2274024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1787</Words>
  <Application>Microsoft Office PowerPoint</Application>
  <PresentationFormat>Widescreen</PresentationFormat>
  <Paragraphs>253</Paragraphs>
  <Slides>29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Tw Cen MT</vt:lpstr>
      <vt:lpstr>Tw Cen MT Condensed</vt:lpstr>
      <vt:lpstr>Wingdings</vt:lpstr>
      <vt:lpstr>Wingdings 3</vt:lpstr>
      <vt:lpstr>Integral</vt:lpstr>
      <vt:lpstr>Predictive Modeling of the salary dataset</vt:lpstr>
      <vt:lpstr>Predictive Modeling</vt:lpstr>
      <vt:lpstr>Steps in Model building</vt:lpstr>
      <vt:lpstr>quantitative variables:  1. nine-month salary 2. years since Ph.D. 3. years of service</vt:lpstr>
      <vt:lpstr>Quartiles of the Nine Month Salary Data</vt:lpstr>
      <vt:lpstr>The distributions of Nine Months Salary is shown below.</vt:lpstr>
      <vt:lpstr>Years since Ph.D. Distribution </vt:lpstr>
      <vt:lpstr>Years of Service Distribution</vt:lpstr>
      <vt:lpstr> Assessing Years since Ph.D., Salary, and Rank  </vt:lpstr>
      <vt:lpstr>Assessing Years since Ph.D., Salary, and Discipline  </vt:lpstr>
      <vt:lpstr>Assessing Salary, Years of Service, and Rank  </vt:lpstr>
      <vt:lpstr>Assessing Salary, Sex, Years of Service  </vt:lpstr>
      <vt:lpstr>Data Preprocessing Converting categorical and Continuous variables into integer</vt:lpstr>
      <vt:lpstr>Data Preprocessing Converting categorical and Continuous variables into integer</vt:lpstr>
      <vt:lpstr>Imbalance Class Problem</vt:lpstr>
      <vt:lpstr>Up-sample Minority Class</vt:lpstr>
      <vt:lpstr>Standardize the data &amp; Split </vt:lpstr>
      <vt:lpstr>Spot-Check Algorithm</vt:lpstr>
      <vt:lpstr>K-fold cross-validation Score</vt:lpstr>
      <vt:lpstr>Ensembles of Decision Tree</vt:lpstr>
      <vt:lpstr>10-fold CV error for the  decision tree ensembles</vt:lpstr>
      <vt:lpstr>Feature Selection</vt:lpstr>
      <vt:lpstr>Feature Selection</vt:lpstr>
      <vt:lpstr>Feature Selection</vt:lpstr>
      <vt:lpstr>Hyperparameter tuning by Random search</vt:lpstr>
      <vt:lpstr>Classification Reports based on the test data</vt:lpstr>
      <vt:lpstr>Analysis of the result</vt:lpstr>
      <vt:lpstr>Precision-Recall Curves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of the salary dataset</dc:title>
  <dc:creator>MIthun Ghosh</dc:creator>
  <cp:lastModifiedBy>Lang Wu</cp:lastModifiedBy>
  <cp:revision>3</cp:revision>
  <dcterms:created xsi:type="dcterms:W3CDTF">2020-08-18T07:01:53Z</dcterms:created>
  <dcterms:modified xsi:type="dcterms:W3CDTF">2022-12-02T23:31:21Z</dcterms:modified>
</cp:coreProperties>
</file>