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7" r:id="rId2"/>
    <p:sldId id="630" r:id="rId3"/>
    <p:sldId id="637" r:id="rId4"/>
    <p:sldId id="638" r:id="rId5"/>
    <p:sldId id="628" r:id="rId6"/>
    <p:sldId id="634" r:id="rId7"/>
    <p:sldId id="635" r:id="rId8"/>
    <p:sldId id="643" r:id="rId9"/>
    <p:sldId id="644" r:id="rId10"/>
    <p:sldId id="629" r:id="rId11"/>
    <p:sldId id="627" r:id="rId12"/>
    <p:sldId id="596" r:id="rId13"/>
    <p:sldId id="597" r:id="rId14"/>
    <p:sldId id="639" r:id="rId15"/>
    <p:sldId id="631" r:id="rId16"/>
    <p:sldId id="645" r:id="rId17"/>
    <p:sldId id="632" r:id="rId18"/>
    <p:sldId id="633" r:id="rId19"/>
    <p:sldId id="640" r:id="rId20"/>
    <p:sldId id="641" r:id="rId21"/>
    <p:sldId id="642" r:id="rId22"/>
    <p:sldId id="646" r:id="rId23"/>
    <p:sldId id="586" r:id="rId24"/>
    <p:sldId id="271"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37A1DA"/>
    <a:srgbClr val="FF9999"/>
    <a:srgbClr val="97CDE5"/>
    <a:srgbClr val="95C674"/>
    <a:srgbClr val="79ADED"/>
    <a:srgbClr val="EC9A84"/>
    <a:srgbClr val="EABDBC"/>
    <a:srgbClr val="F4D3D0"/>
    <a:srgbClr val="FFFF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15" autoAdjust="0"/>
    <p:restoredTop sz="82222" autoAdjust="0"/>
  </p:normalViewPr>
  <p:slideViewPr>
    <p:cSldViewPr snapToGrid="0">
      <p:cViewPr varScale="1">
        <p:scale>
          <a:sx n="53" d="100"/>
          <a:sy n="53" d="100"/>
        </p:scale>
        <p:origin x="-653" y="-62"/>
      </p:cViewPr>
      <p:guideLst>
        <p:guide orient="horz" pos="6"/>
        <p:guide orient="horz" pos="1096"/>
        <p:guide/>
        <p:guide pos="7205"/>
      </p:guideLst>
    </p:cSldViewPr>
  </p:slideViewPr>
  <p:notesTextViewPr>
    <p:cViewPr>
      <p:scale>
        <a:sx n="1" d="1"/>
        <a:sy n="1" d="1"/>
      </p:scale>
      <p:origin x="0" y="0"/>
    </p:cViewPr>
  </p:notesTextViewPr>
  <p:notesViewPr>
    <p:cSldViewPr snapToGrid="0" showGuides="1">
      <p:cViewPr varScale="1">
        <p:scale>
          <a:sx n="68" d="100"/>
          <a:sy n="68" d="100"/>
        </p:scale>
        <p:origin x="-285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0A3CD435-2AB5-4113-A35F-6AE0729AC345}" type="datetimeFigureOut">
              <a:rPr lang="zh-CN" altLang="en-US" smtClean="0"/>
              <a:pPr/>
              <a:t>2020/7/30</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EB42F0CA-B970-4312-9445-1F41E20742AF}" type="slidenum">
              <a:rPr lang="zh-CN" altLang="en-US" smtClean="0"/>
              <a:pPr/>
              <a:t>‹#›</a:t>
            </a:fld>
            <a:endParaRPr lang="zh-CN" altLang="en-US" dirty="0"/>
          </a:p>
        </p:txBody>
      </p:sp>
    </p:spTree>
    <p:extLst>
      <p:ext uri="{BB962C8B-B14F-4D97-AF65-F5344CB8AC3E}">
        <p14:creationId xmlns:p14="http://schemas.microsoft.com/office/powerpoint/2010/main" val="3156569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ym typeface="+mn-ea"/>
              </a:rPr>
              <a:t>种种问题都会引起人们的好奇，而了解这些问题更能激起人们学习计算机的热情。只有了解计算机与人类社会密不可分的关系，才能更加明白学习计算机的重要性。帮助学习者全面了解计算机与人类社会的密切关系，需要从计算机技术的演变开始。计算机技术的不断发展是社会进步的表现，也是社会应用需求作用的结果。只有深入了解计算机的功能和发展趋势，才能更好地理解计算机在人类社会中的作用，并有效地利用计算机技术造福人类社会。</a:t>
            </a:r>
            <a:endParaRPr lang="zh-CN" altLang="en-US" dirty="0">
              <a:solidFill>
                <a:schemeClr val="tx1"/>
              </a:solidFill>
            </a:endParaRPr>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lvl="0" fontAlgn="auto">
              <a:lnSpc>
                <a:spcPct val="150000"/>
              </a:lnSpc>
            </a:pPr>
            <a:r>
              <a:rPr lang="zh-CN" altLang="en-US" dirty="0">
                <a:sym typeface="+mn-ea"/>
              </a:rPr>
              <a:t>理解数据、信息的概念，认识计算机处理信息的过程是了解计算机工作的基础，更是以后有效地使用计算机的基础，只有全面理解计算机处理的对象和处理数据的一般过程，才能真正把握利用计算机处理数据的各个环节，充分发挥计算机的工作效率。所以，相关知识也是需要认真学习的重要内容。</a:t>
            </a:r>
            <a:endParaRPr lang="zh-CN" altLang="en-US" dirty="0">
              <a:solidFill>
                <a:schemeClr val="tx1"/>
              </a:solidFill>
            </a:endParaRPr>
          </a:p>
          <a:p>
            <a:pPr lvl="0" fontAlgn="auto">
              <a:lnSpc>
                <a:spcPct val="150000"/>
              </a:lnSpc>
            </a:pPr>
            <a:r>
              <a:rPr lang="zh-CN" altLang="en-US" dirty="0">
                <a:sym typeface="+mn-ea"/>
              </a:rPr>
              <a:t>了解数据、信息的含义是基础，从数据中获取有用信息是使用计算机处理数据的根本目的。因此，理解计算机处理数据的任务可以从了解数据和信息的概念开始，先弄懂计算机应用环境中提到的</a:t>
            </a:r>
            <a:r>
              <a:rPr lang="en-US" altLang="zh-CN" dirty="0">
                <a:sym typeface="+mn-ea"/>
              </a:rPr>
              <a:t>“</a:t>
            </a:r>
            <a:r>
              <a:rPr lang="zh-CN" altLang="en-US" dirty="0">
                <a:sym typeface="+mn-ea"/>
              </a:rPr>
              <a:t>数据</a:t>
            </a:r>
            <a:r>
              <a:rPr lang="en-US" altLang="zh-CN" dirty="0">
                <a:sym typeface="+mn-ea"/>
              </a:rPr>
              <a:t>”</a:t>
            </a:r>
            <a:r>
              <a:rPr lang="zh-CN" altLang="en-US" dirty="0">
                <a:sym typeface="+mn-ea"/>
              </a:rPr>
              <a:t>和</a:t>
            </a:r>
            <a:r>
              <a:rPr lang="en-US" altLang="zh-CN" dirty="0">
                <a:sym typeface="+mn-ea"/>
              </a:rPr>
              <a:t>“</a:t>
            </a:r>
            <a:r>
              <a:rPr lang="zh-CN" altLang="en-US" dirty="0">
                <a:sym typeface="+mn-ea"/>
              </a:rPr>
              <a:t>信息</a:t>
            </a:r>
            <a:r>
              <a:rPr lang="en-US" altLang="zh-CN" dirty="0">
                <a:sym typeface="+mn-ea"/>
              </a:rPr>
              <a:t>”</a:t>
            </a:r>
            <a:r>
              <a:rPr lang="zh-CN" altLang="en-US" dirty="0">
                <a:sym typeface="+mn-ea"/>
              </a:rPr>
              <a:t>的含义，然后再了解计算机处理数据的全过程。</a:t>
            </a:r>
            <a:endParaRPr lang="zh-CN" altLang="en-US" dirty="0">
              <a:solidFill>
                <a:schemeClr val="tx1"/>
              </a:solidFill>
            </a:endParaRPr>
          </a:p>
          <a:p>
            <a:r>
              <a:rPr lang="zh-CN" altLang="en-US" dirty="0">
                <a:sym typeface="+mn-ea"/>
              </a:rPr>
              <a:t>数据和信息的概念</a:t>
            </a:r>
            <a:endParaRPr lang="zh-CN" altLang="en-US" dirty="0"/>
          </a:p>
          <a:p>
            <a:pPr lvl="0"/>
            <a:r>
              <a:rPr lang="zh-CN" altLang="en-US" dirty="0">
                <a:sym typeface="+mn-ea"/>
              </a:rPr>
              <a:t>数据是对事物描述的符号，而其中的含义成为信息。</a:t>
            </a:r>
            <a:endParaRPr lang="zh-CN" altLang="en-US" dirty="0">
              <a:solidFill>
                <a:schemeClr val="tx1"/>
              </a:solidFill>
            </a:endParaRPr>
          </a:p>
          <a:p>
            <a:pPr lvl="0"/>
            <a:r>
              <a:rPr lang="zh-CN" altLang="en-US" dirty="0">
                <a:sym typeface="+mn-ea"/>
              </a:rPr>
              <a:t>用自然语言描述世间万物很直接，但有时会很烦琐，也不便于形式化描述，因此，人们常常只抽取某些感兴趣的事物特征或属性作为事物的描述。例如，对于某职业院校学生可以如此描述：陈思成，20150186，男，1998，河南，电子商务专业，2015。对这样的记录，一般人可能不解其意，但是知道其含义的人可以从中得知“陈思成是电子商务专业的学生，学号为20150186，于1998年出生，是河南人”。</a:t>
            </a:r>
            <a:endParaRPr lang="zh-CN" altLang="en-US" dirty="0">
              <a:solidFill>
                <a:schemeClr val="tx1"/>
              </a:solidFill>
            </a:endParaRPr>
          </a:p>
          <a:p>
            <a:pPr lvl="0"/>
            <a:r>
              <a:rPr lang="zh-CN" altLang="en-US" dirty="0">
                <a:sym typeface="+mn-ea"/>
              </a:rPr>
              <a:t>数据有一定的格式，这些格式的规定是数据的语法，而数据的含义是数据的语义，从数据所获得的有意义的内容称为信息。因此，数据是信息存在的一种形式，只有通过解释或处理才能称为有用的信息。</a:t>
            </a:r>
            <a:endParaRPr lang="zh-CN" altLang="en-US" dirty="0">
              <a:solidFill>
                <a:schemeClr val="tx1"/>
              </a:solidFill>
            </a:endParaRPr>
          </a:p>
          <a:p>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3392734" y="3883145"/>
            <a:ext cx="5888673" cy="644525"/>
          </a:xfrm>
        </p:spPr>
        <p:txBody>
          <a:bodyPr anchor="ctr">
            <a:noAutofit/>
          </a:bodyPr>
          <a:lstStyle>
            <a:lvl1pPr marL="0" indent="0" algn="ctr">
              <a:buFontTx/>
              <a:buNone/>
              <a:defRPr sz="3200">
                <a:solidFill>
                  <a:schemeClr val="tx1">
                    <a:lumMod val="75000"/>
                    <a:lumOff val="25000"/>
                  </a:schemeClr>
                </a:solidFill>
              </a:defRPr>
            </a:lvl1pPr>
          </a:lstStyle>
          <a:p>
            <a:pPr lvl="0"/>
            <a:r>
              <a:rPr lang="zh-CN" altLang="en-US" dirty="0"/>
              <a:t>单击此处编辑母版文本样式</a:t>
            </a:r>
          </a:p>
        </p:txBody>
      </p:sp>
      <p:sp>
        <p:nvSpPr>
          <p:cNvPr id="5" name="文本占位符 4"/>
          <p:cNvSpPr>
            <a:spLocks noGrp="1"/>
          </p:cNvSpPr>
          <p:nvPr>
            <p:ph type="body" sz="quarter" idx="11" hasCustomPrompt="1"/>
          </p:nvPr>
        </p:nvSpPr>
        <p:spPr>
          <a:xfrm>
            <a:off x="4335303" y="4964583"/>
            <a:ext cx="3338512" cy="514350"/>
          </a:xfrm>
        </p:spPr>
        <p:txBody>
          <a:bodyPr anchor="ctr">
            <a:normAutofit/>
          </a:bodyPr>
          <a:lstStyle>
            <a:lvl1pPr marL="0" indent="0" algn="ctr">
              <a:buFontTx/>
              <a:buNone/>
              <a:defRPr sz="2400">
                <a:solidFill>
                  <a:schemeClr val="bg1">
                    <a:lumMod val="50000"/>
                  </a:schemeClr>
                </a:solidFill>
              </a:defRPr>
            </a:lvl1pPr>
          </a:lstStyle>
          <a:p>
            <a:pPr lvl="0"/>
            <a:r>
              <a:rPr lang="zh-CN" altLang="en-US" dirty="0"/>
              <a:t>单击此处添加副标题</a:t>
            </a:r>
          </a:p>
        </p:txBody>
      </p:sp>
      <p:sp>
        <p:nvSpPr>
          <p:cNvPr id="7" name="文本占位符 2"/>
          <p:cNvSpPr>
            <a:spLocks noGrp="1"/>
          </p:cNvSpPr>
          <p:nvPr>
            <p:ph type="body" sz="quarter" idx="12"/>
          </p:nvPr>
        </p:nvSpPr>
        <p:spPr>
          <a:xfrm>
            <a:off x="3459236" y="1721836"/>
            <a:ext cx="5888673" cy="644525"/>
          </a:xfrm>
        </p:spPr>
        <p:txBody>
          <a:bodyPr anchor="ctr">
            <a:noAutofit/>
          </a:bodyPr>
          <a:lstStyle>
            <a:lvl1pPr marL="0" indent="0" algn="ctr">
              <a:buFontTx/>
              <a:buNone/>
              <a:defRPr sz="3200">
                <a:solidFill>
                  <a:schemeClr val="tx1">
                    <a:lumMod val="75000"/>
                    <a:lumOff val="25000"/>
                  </a:schemeClr>
                </a:solidFill>
              </a:defRPr>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729047" y="101176"/>
            <a:ext cx="8113222" cy="1016847"/>
          </a:xfrm>
        </p:spPr>
        <p:txBody>
          <a:bodyPr>
            <a:normAutofit/>
          </a:bodyPr>
          <a:lstStyle>
            <a:lvl1pPr algn="ctr">
              <a:defRPr sz="2800">
                <a:solidFill>
                  <a:schemeClr val="bg1"/>
                </a:solidFill>
              </a:defRPr>
            </a:lvl1pPr>
          </a:lstStyle>
          <a:p>
            <a:r>
              <a:rPr lang="zh-CN" altLang="en-US" dirty="0"/>
              <a:t>单击此处编辑母版标题</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2020/7/30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
        <p:nvSpPr>
          <p:cNvPr id="10" name="内容占位符 2"/>
          <p:cNvSpPr>
            <a:spLocks noGrp="1"/>
          </p:cNvSpPr>
          <p:nvPr>
            <p:ph idx="1"/>
          </p:nvPr>
        </p:nvSpPr>
        <p:spPr>
          <a:xfrm>
            <a:off x="838200" y="1825625"/>
            <a:ext cx="10515600" cy="4351338"/>
          </a:xfrm>
        </p:spPr>
        <p:txBody>
          <a:bodyPr/>
          <a:lstStyle>
            <a:lvl1pPr>
              <a:lnSpc>
                <a:spcPct val="120000"/>
              </a:lnSpc>
              <a:spcBef>
                <a:spcPts val="0"/>
              </a:spcBef>
              <a:spcAft>
                <a:spcPts val="1800"/>
              </a:spcAft>
              <a:defRPr sz="1800">
                <a:solidFill>
                  <a:schemeClr val="bg1">
                    <a:lumMod val="50000"/>
                  </a:schemeClr>
                </a:solidFill>
              </a:defRPr>
            </a:lvl1pPr>
            <a:lvl2pPr>
              <a:lnSpc>
                <a:spcPct val="120000"/>
              </a:lnSpc>
              <a:spcBef>
                <a:spcPts val="0"/>
              </a:spcBef>
              <a:spcAft>
                <a:spcPts val="1800"/>
              </a:spcAft>
              <a:defRPr sz="1600">
                <a:solidFill>
                  <a:schemeClr val="bg1">
                    <a:lumMod val="50000"/>
                  </a:schemeClr>
                </a:solidFill>
              </a:defRPr>
            </a:lvl2pPr>
            <a:lvl3pPr>
              <a:lnSpc>
                <a:spcPct val="120000"/>
              </a:lnSpc>
              <a:spcBef>
                <a:spcPts val="0"/>
              </a:spcBef>
              <a:spcAft>
                <a:spcPts val="1800"/>
              </a:spcAft>
              <a:defRPr sz="1400">
                <a:solidFill>
                  <a:schemeClr val="bg1">
                    <a:lumMod val="50000"/>
                  </a:schemeClr>
                </a:solidFill>
              </a:defRPr>
            </a:lvl3pPr>
            <a:lvl4pPr>
              <a:lnSpc>
                <a:spcPct val="120000"/>
              </a:lnSpc>
              <a:spcBef>
                <a:spcPts val="0"/>
              </a:spcBef>
              <a:spcAft>
                <a:spcPts val="1800"/>
              </a:spcAft>
              <a:defRPr sz="1200">
                <a:solidFill>
                  <a:schemeClr val="bg1">
                    <a:lumMod val="50000"/>
                  </a:schemeClr>
                </a:solidFill>
              </a:defRPr>
            </a:lvl4pPr>
            <a:lvl5pPr>
              <a:lnSpc>
                <a:spcPct val="120000"/>
              </a:lnSpc>
              <a:spcBef>
                <a:spcPts val="0"/>
              </a:spcBef>
              <a:spcAft>
                <a:spcPts val="1800"/>
              </a:spcAft>
              <a:defRPr sz="1100">
                <a:solidFill>
                  <a:schemeClr val="bg1">
                    <a:lumMod val="50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右小幅图片及说明">
    <p:spTree>
      <p:nvGrpSpPr>
        <p:cNvPr id="1" name=""/>
        <p:cNvGrpSpPr/>
        <p:nvPr/>
      </p:nvGrpSpPr>
      <p:grpSpPr>
        <a:xfrm>
          <a:off x="0" y="0"/>
          <a:ext cx="0" cy="0"/>
          <a:chOff x="0" y="0"/>
          <a:chExt cx="0" cy="0"/>
        </a:xfrm>
      </p:grpSpPr>
      <p:sp>
        <p:nvSpPr>
          <p:cNvPr id="16" name="文本占位符 15"/>
          <p:cNvSpPr>
            <a:spLocks noGrp="1"/>
          </p:cNvSpPr>
          <p:nvPr>
            <p:ph type="body" sz="quarter" idx="11"/>
          </p:nvPr>
        </p:nvSpPr>
        <p:spPr>
          <a:xfrm>
            <a:off x="1534863" y="4980137"/>
            <a:ext cx="3556000" cy="707886"/>
          </a:xfrm>
        </p:spPr>
        <p:txBody>
          <a:bodyPr/>
          <a:lstStyle>
            <a:lvl1pPr marL="0" indent="0">
              <a:buFontTx/>
              <a:buNone/>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1pPr>
            <a:lvl2pPr marL="0" indent="0" algn="l" defTabSz="914400" rtl="0" eaLnBrk="1" latinLnBrk="0" hangingPunct="1">
              <a:buFontTx/>
              <a:buNone/>
              <a:defRPr lang="zh-CN" altLang="en-US" sz="1200" kern="1200" dirty="0" smtClean="0">
                <a:solidFill>
                  <a:schemeClr val="tx1">
                    <a:lumMod val="50000"/>
                    <a:lumOff val="50000"/>
                  </a:schemeClr>
                </a:solidFill>
                <a:latin typeface="微软雅黑" panose="020B0503020204020204" pitchFamily="34" charset="-122"/>
                <a:ea typeface="微软雅黑" panose="020B0503020204020204" pitchFamily="34" charset="-122"/>
                <a:cs typeface="+mn-cs"/>
              </a:defRPr>
            </a:lvl2pPr>
            <a:lvl5pPr marL="1828800" indent="0">
              <a:buNone/>
              <a:defRPr/>
            </a:lvl5pPr>
          </a:lstStyle>
          <a:p>
            <a:pPr lvl="0"/>
            <a:r>
              <a:rPr lang="zh-CN" altLang="en-US" dirty="0"/>
              <a:t>单击此处编辑母版文本样式</a:t>
            </a:r>
          </a:p>
          <a:p>
            <a:pPr lvl="1"/>
            <a:r>
              <a:rPr lang="zh-CN" altLang="en-US" dirty="0"/>
              <a:t>第二级</a:t>
            </a:r>
          </a:p>
          <a:p>
            <a:pPr lvl="4"/>
            <a:endParaRPr lang="zh-CN" altLang="en-US" dirty="0"/>
          </a:p>
        </p:txBody>
      </p:sp>
      <p:sp>
        <p:nvSpPr>
          <p:cNvPr id="3" name="图片占位符 2"/>
          <p:cNvSpPr>
            <a:spLocks noGrp="1"/>
          </p:cNvSpPr>
          <p:nvPr>
            <p:ph type="pic" sz="quarter" idx="10"/>
          </p:nvPr>
        </p:nvSpPr>
        <p:spPr>
          <a:xfrm>
            <a:off x="5703299" y="1535000"/>
            <a:ext cx="5590517" cy="4732075"/>
          </a:xfrm>
        </p:spPr>
        <p:txBody>
          <a:bodyPr/>
          <a:lstStyle/>
          <a:p>
            <a:endParaRPr lang="zh-CN" altLang="en-US" dirty="0"/>
          </a:p>
        </p:txBody>
      </p:sp>
      <p:cxnSp>
        <p:nvCxnSpPr>
          <p:cNvPr id="15" name="直接连接符 14"/>
          <p:cNvCxnSpPr/>
          <p:nvPr userDrawn="1"/>
        </p:nvCxnSpPr>
        <p:spPr>
          <a:xfrm>
            <a:off x="5277566" y="1242681"/>
            <a:ext cx="0" cy="5040509"/>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文本占位符 15"/>
          <p:cNvSpPr>
            <a:spLocks noGrp="1"/>
          </p:cNvSpPr>
          <p:nvPr>
            <p:ph type="body" sz="quarter" idx="12"/>
          </p:nvPr>
        </p:nvSpPr>
        <p:spPr>
          <a:xfrm>
            <a:off x="1534862" y="3569250"/>
            <a:ext cx="3556000" cy="707886"/>
          </a:xfrm>
        </p:spPr>
        <p:txBody>
          <a:bodyPr/>
          <a:lstStyle>
            <a:lvl1pPr marL="0" indent="0">
              <a:buFontTx/>
              <a:buNone/>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1pPr>
            <a:lvl2pPr marL="0" indent="0" algn="l" defTabSz="914400" rtl="0" eaLnBrk="1" latinLnBrk="0" hangingPunct="1">
              <a:buFontTx/>
              <a:buNone/>
              <a:defRPr lang="zh-CN" altLang="en-US" sz="1200" kern="1200" dirty="0" smtClean="0">
                <a:solidFill>
                  <a:schemeClr val="tx1">
                    <a:lumMod val="50000"/>
                    <a:lumOff val="50000"/>
                  </a:schemeClr>
                </a:solidFill>
                <a:latin typeface="微软雅黑" panose="020B0503020204020204" pitchFamily="34" charset="-122"/>
                <a:ea typeface="微软雅黑" panose="020B0503020204020204" pitchFamily="34" charset="-122"/>
                <a:cs typeface="+mn-cs"/>
              </a:defRPr>
            </a:lvl2pPr>
            <a:lvl5pPr marL="1828800" indent="0">
              <a:buNone/>
              <a:defRPr/>
            </a:lvl5pPr>
          </a:lstStyle>
          <a:p>
            <a:pPr lvl="0"/>
            <a:r>
              <a:rPr lang="zh-CN" altLang="en-US" dirty="0"/>
              <a:t>单击此处编辑母版文本样式</a:t>
            </a:r>
          </a:p>
          <a:p>
            <a:pPr lvl="1"/>
            <a:r>
              <a:rPr lang="zh-CN" altLang="en-US" dirty="0"/>
              <a:t>第二级</a:t>
            </a:r>
          </a:p>
          <a:p>
            <a:pPr lvl="4"/>
            <a:endParaRPr lang="zh-CN" altLang="en-US" dirty="0"/>
          </a:p>
        </p:txBody>
      </p:sp>
      <p:sp>
        <p:nvSpPr>
          <p:cNvPr id="18" name="文本占位符 15"/>
          <p:cNvSpPr>
            <a:spLocks noGrp="1"/>
          </p:cNvSpPr>
          <p:nvPr>
            <p:ph type="body" sz="quarter" idx="13"/>
          </p:nvPr>
        </p:nvSpPr>
        <p:spPr>
          <a:xfrm>
            <a:off x="1534862" y="2158363"/>
            <a:ext cx="3556000" cy="707886"/>
          </a:xfrm>
        </p:spPr>
        <p:txBody>
          <a:bodyPr/>
          <a:lstStyle>
            <a:lvl1pPr marL="0" indent="0">
              <a:buFontTx/>
              <a:buNone/>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1pPr>
            <a:lvl2pPr marL="0" indent="0" algn="l" defTabSz="914400" rtl="0" eaLnBrk="1" latinLnBrk="0" hangingPunct="1">
              <a:buFontTx/>
              <a:buNone/>
              <a:defRPr lang="zh-CN" altLang="en-US" sz="1200" kern="1200" dirty="0" smtClean="0">
                <a:solidFill>
                  <a:schemeClr val="tx1">
                    <a:lumMod val="50000"/>
                    <a:lumOff val="50000"/>
                  </a:schemeClr>
                </a:solidFill>
                <a:latin typeface="微软雅黑" panose="020B0503020204020204" pitchFamily="34" charset="-122"/>
                <a:ea typeface="微软雅黑" panose="020B0503020204020204" pitchFamily="34" charset="-122"/>
                <a:cs typeface="+mn-cs"/>
              </a:defRPr>
            </a:lvl2pPr>
            <a:lvl5pPr marL="1828800" indent="0">
              <a:buNone/>
              <a:defRPr/>
            </a:lvl5pPr>
          </a:lstStyle>
          <a:p>
            <a:pPr lvl="0"/>
            <a:r>
              <a:rPr lang="zh-CN" altLang="en-US" dirty="0"/>
              <a:t>单击此处编辑母版文本样式</a:t>
            </a:r>
          </a:p>
          <a:p>
            <a:pPr lvl="1"/>
            <a:r>
              <a:rPr lang="zh-CN" altLang="en-US" dirty="0"/>
              <a:t>第二级</a:t>
            </a:r>
          </a:p>
          <a:p>
            <a:pPr lvl="4"/>
            <a:endParaRPr lang="zh-CN" altLang="en-US" dirty="0"/>
          </a:p>
        </p:txBody>
      </p:sp>
      <p:sp>
        <p:nvSpPr>
          <p:cNvPr id="19" name="标题 1"/>
          <p:cNvSpPr>
            <a:spLocks noGrp="1"/>
          </p:cNvSpPr>
          <p:nvPr>
            <p:ph type="title" hasCustomPrompt="1"/>
          </p:nvPr>
        </p:nvSpPr>
        <p:spPr>
          <a:xfrm>
            <a:off x="1712070" y="109489"/>
            <a:ext cx="8271515" cy="1016847"/>
          </a:xfrm>
        </p:spPr>
        <p:txBody>
          <a:bodyPr>
            <a:normAutofit/>
          </a:bodyPr>
          <a:lstStyle>
            <a:lvl1pPr algn="ctr">
              <a:defRPr sz="2800">
                <a:solidFill>
                  <a:schemeClr val="bg1"/>
                </a:solidFill>
              </a:defRPr>
            </a:lvl1pPr>
          </a:lstStyle>
          <a:p>
            <a:r>
              <a:rPr lang="zh-CN" altLang="en-US" dirty="0"/>
              <a:t>单击此处编辑母版标题</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竖版幻灯片">
    <p:spTree>
      <p:nvGrpSpPr>
        <p:cNvPr id="1" name=""/>
        <p:cNvGrpSpPr/>
        <p:nvPr/>
      </p:nvGrpSpPr>
      <p:grpSpPr>
        <a:xfrm>
          <a:off x="0" y="0"/>
          <a:ext cx="0" cy="0"/>
          <a:chOff x="0" y="0"/>
          <a:chExt cx="0" cy="0"/>
        </a:xfrm>
      </p:grpSpPr>
      <p:cxnSp>
        <p:nvCxnSpPr>
          <p:cNvPr id="8" name="直接连接符 7"/>
          <p:cNvCxnSpPr/>
          <p:nvPr userDrawn="1"/>
        </p:nvCxnSpPr>
        <p:spPr>
          <a:xfrm flipV="1">
            <a:off x="4304249" y="1316765"/>
            <a:ext cx="7072337" cy="10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内容占位符 9"/>
          <p:cNvSpPr>
            <a:spLocks noGrp="1"/>
          </p:cNvSpPr>
          <p:nvPr>
            <p:ph sz="quarter" idx="10"/>
          </p:nvPr>
        </p:nvSpPr>
        <p:spPr>
          <a:xfrm>
            <a:off x="1612526" y="0"/>
            <a:ext cx="10583863" cy="6858000"/>
          </a:xfrm>
        </p:spPr>
        <p:txBody>
          <a:bodyPr anchor="ctr"/>
          <a:lstStyle>
            <a:lvl1pPr>
              <a:defRPr sz="20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sz="1200">
                <a:solidFill>
                  <a:schemeClr val="bg1">
                    <a:lumMod val="50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标题 1"/>
          <p:cNvSpPr>
            <a:spLocks noGrp="1"/>
          </p:cNvSpPr>
          <p:nvPr>
            <p:ph type="title" hasCustomPrompt="1"/>
          </p:nvPr>
        </p:nvSpPr>
        <p:spPr>
          <a:xfrm>
            <a:off x="1729047" y="101176"/>
            <a:ext cx="8113222" cy="1016847"/>
          </a:xfrm>
        </p:spPr>
        <p:txBody>
          <a:bodyPr>
            <a:normAutofit/>
          </a:bodyPr>
          <a:lstStyle>
            <a:lvl1pPr algn="ctr">
              <a:defRPr sz="2800">
                <a:solidFill>
                  <a:schemeClr val="bg1"/>
                </a:solidFill>
              </a:defRPr>
            </a:lvl1pPr>
          </a:lstStyle>
          <a:p>
            <a:r>
              <a:rPr lang="zh-CN" altLang="en-US" dirty="0"/>
              <a:t>单击此处编辑母版标题</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双幅图片及说明">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6206539" y="1175261"/>
            <a:ext cx="5505497" cy="298811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 name="图片占位符 2"/>
          <p:cNvSpPr>
            <a:spLocks noGrp="1"/>
          </p:cNvSpPr>
          <p:nvPr>
            <p:ph type="pic" idx="13"/>
          </p:nvPr>
        </p:nvSpPr>
        <p:spPr>
          <a:xfrm>
            <a:off x="353794" y="3506667"/>
            <a:ext cx="5505497" cy="298811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7" name="文本占位符 15"/>
          <p:cNvSpPr>
            <a:spLocks noGrp="1"/>
          </p:cNvSpPr>
          <p:nvPr>
            <p:ph type="body" sz="quarter" idx="15"/>
          </p:nvPr>
        </p:nvSpPr>
        <p:spPr>
          <a:xfrm>
            <a:off x="6743062" y="4736318"/>
            <a:ext cx="3779519" cy="595078"/>
          </a:xfrm>
        </p:spPr>
        <p:txBody>
          <a:bodyPr/>
          <a:lstStyle>
            <a:lvl1pPr marL="0" indent="0" algn="l" defTabSz="914400" rtl="0" eaLnBrk="1" latinLnBrk="0" hangingPunct="1">
              <a:buFontTx/>
              <a:buNone/>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1pPr>
            <a:lvl2pPr marL="0" indent="0" algn="l" defTabSz="914400" rtl="0" eaLnBrk="1" latinLnBrk="0" hangingPunct="1">
              <a:buFontTx/>
              <a:buNone/>
              <a:defRPr lang="zh-CN" altLang="en-US" sz="1200" kern="1200" dirty="0" smtClean="0">
                <a:solidFill>
                  <a:schemeClr val="tx1">
                    <a:lumMod val="50000"/>
                    <a:lumOff val="50000"/>
                  </a:schemeClr>
                </a:solidFill>
                <a:latin typeface="微软雅黑" panose="020B0503020204020204" pitchFamily="34" charset="-122"/>
                <a:ea typeface="微软雅黑" panose="020B0503020204020204" pitchFamily="34" charset="-122"/>
                <a:cs typeface="+mn-cs"/>
              </a:defRPr>
            </a:lvl2pPr>
          </a:lstStyle>
          <a:p>
            <a:pPr lvl="0"/>
            <a:r>
              <a:rPr lang="zh-CN" altLang="en-US" dirty="0"/>
              <a:t>单击此处编辑母版文本样式</a:t>
            </a:r>
          </a:p>
          <a:p>
            <a:pPr lvl="1"/>
            <a:r>
              <a:rPr lang="zh-CN" altLang="en-US" dirty="0"/>
              <a:t>第二级</a:t>
            </a:r>
          </a:p>
        </p:txBody>
      </p:sp>
      <p:sp>
        <p:nvSpPr>
          <p:cNvPr id="16" name="文本占位符 15"/>
          <p:cNvSpPr>
            <a:spLocks noGrp="1"/>
          </p:cNvSpPr>
          <p:nvPr>
            <p:ph type="body" sz="quarter" idx="14"/>
          </p:nvPr>
        </p:nvSpPr>
        <p:spPr>
          <a:xfrm>
            <a:off x="1704588" y="1471213"/>
            <a:ext cx="3779519" cy="595078"/>
          </a:xfrm>
        </p:spPr>
        <p:txBody>
          <a:bodyPr/>
          <a:lstStyle>
            <a:lvl1pPr marL="0" indent="0" algn="r" defTabSz="914400" rtl="0" eaLnBrk="1" latinLnBrk="0" hangingPunct="1">
              <a:buFontTx/>
              <a:buNone/>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1pPr>
            <a:lvl2pPr marL="0" indent="0" algn="r" defTabSz="914400" rtl="0" eaLnBrk="1" latinLnBrk="0" hangingPunct="1">
              <a:buFontTx/>
              <a:buNone/>
              <a:defRPr lang="zh-CN" altLang="en-US" sz="1200" kern="1200" dirty="0" smtClean="0">
                <a:solidFill>
                  <a:schemeClr val="tx1">
                    <a:lumMod val="50000"/>
                    <a:lumOff val="50000"/>
                  </a:schemeClr>
                </a:solidFill>
                <a:latin typeface="微软雅黑" panose="020B0503020204020204" pitchFamily="34" charset="-122"/>
                <a:ea typeface="微软雅黑" panose="020B0503020204020204" pitchFamily="34" charset="-122"/>
                <a:cs typeface="+mn-cs"/>
              </a:defRPr>
            </a:lvl2pPr>
          </a:lstStyle>
          <a:p>
            <a:pPr lvl="0"/>
            <a:r>
              <a:rPr lang="zh-CN" altLang="en-US" dirty="0"/>
              <a:t>单击此处编辑母版文本样式</a:t>
            </a:r>
          </a:p>
          <a:p>
            <a:pPr lvl="1"/>
            <a:r>
              <a:rPr lang="zh-CN" altLang="en-US" dirty="0"/>
              <a:t>第二级</a:t>
            </a:r>
          </a:p>
        </p:txBody>
      </p:sp>
      <p:sp>
        <p:nvSpPr>
          <p:cNvPr id="6" name="标题 1"/>
          <p:cNvSpPr>
            <a:spLocks noGrp="1"/>
          </p:cNvSpPr>
          <p:nvPr>
            <p:ph type="title" hasCustomPrompt="1"/>
          </p:nvPr>
        </p:nvSpPr>
        <p:spPr>
          <a:xfrm>
            <a:off x="1729047" y="101176"/>
            <a:ext cx="8113222" cy="1016847"/>
          </a:xfrm>
        </p:spPr>
        <p:txBody>
          <a:bodyPr>
            <a:normAutofit/>
          </a:bodyPr>
          <a:lstStyle>
            <a:lvl1pPr algn="ctr">
              <a:defRPr sz="2800">
                <a:solidFill>
                  <a:schemeClr val="bg1"/>
                </a:solidFill>
              </a:defRPr>
            </a:lvl1pPr>
          </a:lstStyle>
          <a:p>
            <a:r>
              <a:rPr lang="zh-CN" altLang="en-US" dirty="0"/>
              <a:t>单击此处编辑母版标题</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左大幅图片带说明">
    <p:spTree>
      <p:nvGrpSpPr>
        <p:cNvPr id="1" name=""/>
        <p:cNvGrpSpPr/>
        <p:nvPr/>
      </p:nvGrpSpPr>
      <p:grpSpPr>
        <a:xfrm>
          <a:off x="0" y="0"/>
          <a:ext cx="0" cy="0"/>
          <a:chOff x="0" y="0"/>
          <a:chExt cx="0" cy="0"/>
        </a:xfrm>
      </p:grpSpPr>
      <p:sp>
        <p:nvSpPr>
          <p:cNvPr id="18" name="图片占位符 17"/>
          <p:cNvSpPr>
            <a:spLocks noGrp="1"/>
          </p:cNvSpPr>
          <p:nvPr>
            <p:ph type="pic" sz="quarter" idx="13"/>
          </p:nvPr>
        </p:nvSpPr>
        <p:spPr>
          <a:xfrm>
            <a:off x="315884" y="1288472"/>
            <a:ext cx="8428066" cy="5025015"/>
          </a:xfrm>
        </p:spPr>
        <p:txBody>
          <a:bodyPr/>
          <a:lstStyle/>
          <a:p>
            <a:endParaRPr lang="zh-CN" altLang="en-US"/>
          </a:p>
        </p:txBody>
      </p:sp>
      <p:sp>
        <p:nvSpPr>
          <p:cNvPr id="14" name="文本占位符 13"/>
          <p:cNvSpPr>
            <a:spLocks noGrp="1"/>
          </p:cNvSpPr>
          <p:nvPr>
            <p:ph type="body" sz="quarter" idx="10" hasCustomPrompt="1"/>
          </p:nvPr>
        </p:nvSpPr>
        <p:spPr>
          <a:xfrm>
            <a:off x="8900159" y="4848184"/>
            <a:ext cx="2788073" cy="923329"/>
          </a:xfrm>
        </p:spPr>
        <p:txBody>
          <a:bodyPr/>
          <a:lstStyle>
            <a:lvl1pPr marL="0" indent="0">
              <a:buFontTx/>
              <a:buNone/>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1pPr>
            <a:lvl2pPr marL="0" indent="0" algn="l" defTabSz="914400" rtl="0" eaLnBrk="1" latinLnBrk="0" hangingPunct="1">
              <a:buFontTx/>
              <a:buNone/>
              <a:defRPr lang="zh-CN" altLang="en-US" sz="1200" kern="1200" dirty="0" smtClean="0">
                <a:solidFill>
                  <a:schemeClr val="tx1">
                    <a:lumMod val="50000"/>
                    <a:lumOff val="50000"/>
                  </a:schemeClr>
                </a:solidFill>
                <a:latin typeface="微软雅黑" panose="020B0503020204020204" pitchFamily="34" charset="-122"/>
                <a:ea typeface="微软雅黑" panose="020B0503020204020204" pitchFamily="34" charset="-122"/>
                <a:cs typeface="+mn-cs"/>
              </a:defRPr>
            </a:lvl2pPr>
          </a:lstStyle>
          <a:p>
            <a:pPr lvl="0"/>
            <a:r>
              <a:rPr lang="zh-CN" altLang="en-US" dirty="0"/>
              <a:t>单击此处编辑母版文本式</a:t>
            </a:r>
          </a:p>
          <a:p>
            <a:pPr lvl="1"/>
            <a:r>
              <a:rPr lang="zh-CN" altLang="en-US" dirty="0"/>
              <a:t>第二级</a:t>
            </a:r>
          </a:p>
        </p:txBody>
      </p:sp>
      <p:sp>
        <p:nvSpPr>
          <p:cNvPr id="15" name="文本占位符 13"/>
          <p:cNvSpPr>
            <a:spLocks noGrp="1"/>
          </p:cNvSpPr>
          <p:nvPr>
            <p:ph type="body" sz="quarter" idx="11" hasCustomPrompt="1"/>
          </p:nvPr>
        </p:nvSpPr>
        <p:spPr>
          <a:xfrm>
            <a:off x="8900159" y="3022771"/>
            <a:ext cx="2788073" cy="923329"/>
          </a:xfrm>
        </p:spPr>
        <p:txBody>
          <a:bodyPr/>
          <a:lstStyle>
            <a:lvl1pPr marL="0" indent="0">
              <a:buFontTx/>
              <a:buNone/>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1pPr>
            <a:lvl2pPr marL="0" indent="0" algn="l" defTabSz="914400" rtl="0" eaLnBrk="1" latinLnBrk="0" hangingPunct="1">
              <a:buFontTx/>
              <a:buNone/>
              <a:defRPr lang="zh-CN" altLang="en-US" sz="1200" kern="1200" dirty="0" smtClean="0">
                <a:solidFill>
                  <a:schemeClr val="tx1">
                    <a:lumMod val="50000"/>
                    <a:lumOff val="50000"/>
                  </a:schemeClr>
                </a:solidFill>
                <a:latin typeface="微软雅黑" panose="020B0503020204020204" pitchFamily="34" charset="-122"/>
                <a:ea typeface="微软雅黑" panose="020B0503020204020204" pitchFamily="34" charset="-122"/>
                <a:cs typeface="+mn-cs"/>
              </a:defRPr>
            </a:lvl2pPr>
          </a:lstStyle>
          <a:p>
            <a:pPr lvl="0"/>
            <a:r>
              <a:rPr lang="zh-CN" altLang="en-US" dirty="0"/>
              <a:t>单击此处编辑母版文本式</a:t>
            </a:r>
          </a:p>
          <a:p>
            <a:pPr lvl="1"/>
            <a:r>
              <a:rPr lang="zh-CN" altLang="en-US" dirty="0"/>
              <a:t>第二级</a:t>
            </a:r>
          </a:p>
        </p:txBody>
      </p:sp>
      <p:sp>
        <p:nvSpPr>
          <p:cNvPr id="16" name="文本占位符 13"/>
          <p:cNvSpPr>
            <a:spLocks noGrp="1"/>
          </p:cNvSpPr>
          <p:nvPr>
            <p:ph type="body" sz="quarter" idx="12" hasCustomPrompt="1"/>
          </p:nvPr>
        </p:nvSpPr>
        <p:spPr>
          <a:xfrm>
            <a:off x="8900159" y="1321120"/>
            <a:ext cx="2788073" cy="923329"/>
          </a:xfrm>
        </p:spPr>
        <p:txBody>
          <a:bodyPr/>
          <a:lstStyle>
            <a:lvl1pPr marL="0" indent="0">
              <a:buFontTx/>
              <a:buNone/>
              <a:defRPr lang="zh-CN" altLang="en-US" sz="1600" kern="1200" dirty="0" smtClean="0">
                <a:solidFill>
                  <a:schemeClr val="tx1"/>
                </a:solidFill>
                <a:latin typeface="微软雅黑" panose="020B0503020204020204" pitchFamily="34" charset="-122"/>
                <a:ea typeface="微软雅黑" panose="020B0503020204020204" pitchFamily="34" charset="-122"/>
                <a:cs typeface="+mn-cs"/>
              </a:defRPr>
            </a:lvl1pPr>
            <a:lvl2pPr marL="0" indent="0" algn="l" defTabSz="914400" rtl="0" eaLnBrk="1" latinLnBrk="0" hangingPunct="1">
              <a:buFontTx/>
              <a:buNone/>
              <a:defRPr lang="zh-CN" altLang="en-US" sz="1200" kern="1200" dirty="0" smtClean="0">
                <a:solidFill>
                  <a:schemeClr val="tx1">
                    <a:lumMod val="50000"/>
                    <a:lumOff val="50000"/>
                  </a:schemeClr>
                </a:solidFill>
                <a:latin typeface="微软雅黑" panose="020B0503020204020204" pitchFamily="34" charset="-122"/>
                <a:ea typeface="微软雅黑" panose="020B0503020204020204" pitchFamily="34" charset="-122"/>
                <a:cs typeface="+mn-cs"/>
              </a:defRPr>
            </a:lvl2pPr>
          </a:lstStyle>
          <a:p>
            <a:pPr lvl="0"/>
            <a:r>
              <a:rPr lang="zh-CN" altLang="en-US" dirty="0"/>
              <a:t>单击此处编辑母版文本式</a:t>
            </a:r>
          </a:p>
          <a:p>
            <a:pPr lvl="1"/>
            <a:r>
              <a:rPr lang="zh-CN" altLang="en-US" dirty="0"/>
              <a:t>第二级</a:t>
            </a:r>
          </a:p>
        </p:txBody>
      </p:sp>
      <p:sp>
        <p:nvSpPr>
          <p:cNvPr id="6" name="标题 1"/>
          <p:cNvSpPr>
            <a:spLocks noGrp="1"/>
          </p:cNvSpPr>
          <p:nvPr>
            <p:ph type="title" hasCustomPrompt="1"/>
          </p:nvPr>
        </p:nvSpPr>
        <p:spPr>
          <a:xfrm>
            <a:off x="1729047" y="101176"/>
            <a:ext cx="8113222" cy="1016847"/>
          </a:xfrm>
        </p:spPr>
        <p:txBody>
          <a:bodyPr>
            <a:normAutofit/>
          </a:bodyPr>
          <a:lstStyle>
            <a:lvl1pPr algn="ctr">
              <a:defRPr sz="2800">
                <a:solidFill>
                  <a:schemeClr val="bg1"/>
                </a:solidFill>
              </a:defRPr>
            </a:lvl1pPr>
          </a:lstStyle>
          <a:p>
            <a:r>
              <a:rPr lang="zh-CN" altLang="en-US" dirty="0"/>
              <a:t>单击此处编辑母版标题</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全幅图无说明">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0" y="0"/>
            <a:ext cx="12192000" cy="6858000"/>
          </a:xfrm>
        </p:spPr>
        <p:txBody>
          <a:bodyPr/>
          <a:lstStyle/>
          <a:p>
            <a:endParaRPr lang="zh-CN" altLang="en-US" dirty="0"/>
          </a:p>
        </p:txBody>
      </p:sp>
      <p:sp>
        <p:nvSpPr>
          <p:cNvPr id="3" name="标题 1"/>
          <p:cNvSpPr>
            <a:spLocks noGrp="1"/>
          </p:cNvSpPr>
          <p:nvPr>
            <p:ph type="title" hasCustomPrompt="1"/>
          </p:nvPr>
        </p:nvSpPr>
        <p:spPr>
          <a:xfrm>
            <a:off x="1729047" y="101176"/>
            <a:ext cx="8113222" cy="1016847"/>
          </a:xfrm>
        </p:spPr>
        <p:txBody>
          <a:bodyPr>
            <a:normAutofit/>
          </a:bodyPr>
          <a:lstStyle>
            <a:lvl1pPr algn="ctr">
              <a:defRPr sz="2800">
                <a:solidFill>
                  <a:schemeClr val="bg1"/>
                </a:solidFill>
              </a:defRPr>
            </a:lvl1pPr>
          </a:lstStyle>
          <a:p>
            <a:r>
              <a:rPr lang="zh-CN" altLang="en-US" dirty="0"/>
              <a:t>单击此处编辑母版标题</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cstate="print">
            <a:lum/>
          </a:blip>
          <a:srcRect/>
          <a:stretch>
            <a:fillRect t="-1000" b="-1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82F288E0-7875-42C4-84C8-98DBBD3BF4D2}" type="datetimeFigureOut">
              <a:rPr lang="zh-CN" altLang="en-US" smtClean="0"/>
              <a:pPr/>
              <a:t>2020/7/30</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7D9BB5D0-35E4-459D-AEF3-FE4D7C45CC19}"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23.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normAutofit/>
          </a:bodyPr>
          <a:lstStyle/>
          <a:p>
            <a:r>
              <a:rPr lang="zh-CN" altLang="en-US" sz="2000" dirty="0">
                <a:solidFill>
                  <a:schemeClr val="bg1"/>
                </a:solidFill>
                <a:latin typeface="微软雅黑" panose="020B0503020204020204" pitchFamily="34" charset="-122"/>
              </a:rPr>
              <a:t>主讲人</a:t>
            </a:r>
            <a:r>
              <a:rPr lang="zh-CN" altLang="en-US" sz="2000" dirty="0" smtClean="0">
                <a:solidFill>
                  <a:schemeClr val="bg1"/>
                </a:solidFill>
                <a:latin typeface="微软雅黑" panose="020B0503020204020204" pitchFamily="34" charset="-122"/>
              </a:rPr>
              <a:t>：郎幸鸽</a:t>
            </a:r>
            <a:endParaRPr lang="zh-CN" altLang="en-US" sz="2000" dirty="0">
              <a:solidFill>
                <a:schemeClr val="bg1"/>
              </a:solidFill>
              <a:latin typeface="微软雅黑" panose="020B0503020204020204" pitchFamily="34" charset="-122"/>
            </a:endParaRPr>
          </a:p>
        </p:txBody>
      </p:sp>
      <p:sp>
        <p:nvSpPr>
          <p:cNvPr id="5" name="文本占位符 4"/>
          <p:cNvSpPr>
            <a:spLocks noGrp="1"/>
          </p:cNvSpPr>
          <p:nvPr>
            <p:ph type="body" sz="quarter" idx="10"/>
          </p:nvPr>
        </p:nvSpPr>
        <p:spPr>
          <a:xfrm>
            <a:off x="3358263" y="1867110"/>
            <a:ext cx="5888673" cy="644525"/>
          </a:xfrm>
        </p:spPr>
        <p:txBody>
          <a:bodyPr/>
          <a:lstStyle/>
          <a:p>
            <a:r>
              <a:rPr lang="zh-CN" altLang="en-US" dirty="0" smtClean="0">
                <a:latin typeface="微软雅黑" panose="020B0503020204020204" pitchFamily="34" charset="-122"/>
              </a:rPr>
              <a:t>店铺</a:t>
            </a:r>
            <a:r>
              <a:rPr lang="zh-CN" altLang="en-US" dirty="0" smtClean="0"/>
              <a:t>装修与描述</a:t>
            </a:r>
            <a:endParaRPr lang="en-US" altLang="zh-CN" dirty="0">
              <a:latin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首页的主要元素</a:t>
            </a:r>
            <a:endParaRPr lang="zh-CN" altLang="en-US" dirty="0"/>
          </a:p>
        </p:txBody>
      </p:sp>
      <p:sp>
        <p:nvSpPr>
          <p:cNvPr id="3" name="内容占位符 2"/>
          <p:cNvSpPr>
            <a:spLocks noGrp="1"/>
          </p:cNvSpPr>
          <p:nvPr>
            <p:ph idx="1"/>
          </p:nvPr>
        </p:nvSpPr>
        <p:spPr>
          <a:xfrm>
            <a:off x="1214438" y="1785938"/>
            <a:ext cx="10139362" cy="4391025"/>
          </a:xfrm>
        </p:spPr>
        <p:txBody>
          <a:bodyPr>
            <a:normAutofit/>
          </a:bodyPr>
          <a:lstStyle/>
          <a:p>
            <a:r>
              <a:rPr lang="zh-CN" altLang="en-US" sz="2000" dirty="0" smtClean="0">
                <a:solidFill>
                  <a:schemeClr val="tx1"/>
                </a:solidFill>
              </a:rPr>
              <a:t>整体</a:t>
            </a:r>
            <a:r>
              <a:rPr lang="zh-CN" altLang="en-US" sz="2000" dirty="0" smtClean="0">
                <a:solidFill>
                  <a:schemeClr val="tx1"/>
                </a:solidFill>
              </a:rPr>
              <a:t>色彩搭配</a:t>
            </a:r>
            <a:endParaRPr lang="en-US" altLang="zh-CN" sz="2000" dirty="0" smtClean="0">
              <a:solidFill>
                <a:schemeClr val="tx1"/>
              </a:solidFill>
            </a:endParaRPr>
          </a:p>
          <a:p>
            <a:r>
              <a:rPr lang="zh-CN" altLang="en-US" sz="2000" dirty="0" smtClean="0">
                <a:solidFill>
                  <a:schemeClr val="tx1"/>
                </a:solidFill>
              </a:rPr>
              <a:t>店铺</a:t>
            </a:r>
            <a:r>
              <a:rPr lang="en-US" altLang="zh-CN" sz="2000" dirty="0" smtClean="0">
                <a:solidFill>
                  <a:schemeClr val="tx1"/>
                </a:solidFill>
              </a:rPr>
              <a:t>logo</a:t>
            </a:r>
          </a:p>
          <a:p>
            <a:r>
              <a:rPr lang="zh-CN" altLang="en-US" sz="2000" dirty="0" smtClean="0">
                <a:solidFill>
                  <a:schemeClr val="tx1"/>
                </a:solidFill>
              </a:rPr>
              <a:t>店铺焦点图（</a:t>
            </a:r>
            <a:r>
              <a:rPr lang="zh-CN" altLang="en-US" sz="2000" dirty="0" smtClean="0">
                <a:solidFill>
                  <a:schemeClr val="tx1"/>
                </a:solidFill>
              </a:rPr>
              <a:t>海报）</a:t>
            </a:r>
            <a:endParaRPr lang="en-US" altLang="zh-CN" sz="2000" dirty="0" smtClean="0">
              <a:solidFill>
                <a:schemeClr val="tx1"/>
              </a:solidFill>
            </a:endParaRPr>
          </a:p>
          <a:p>
            <a:r>
              <a:rPr lang="zh-CN" altLang="en-US" sz="2000" dirty="0" smtClean="0">
                <a:solidFill>
                  <a:schemeClr val="tx1"/>
                </a:solidFill>
              </a:rPr>
              <a:t>商品分区板块</a:t>
            </a:r>
            <a:endParaRPr lang="zh-CN" altLang="en-US" sz="2000" dirty="0">
              <a:solidFill>
                <a:schemeClr val="tx1"/>
              </a:solidFill>
            </a:endParaRPr>
          </a:p>
        </p:txBody>
      </p:sp>
      <p:pic>
        <p:nvPicPr>
          <p:cNvPr id="4098" name="Picture 2" descr="D:\谷歌下载\银之美首页装修\首页.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1224" y="1154243"/>
            <a:ext cx="3654744" cy="5329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8378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整体色彩</a:t>
            </a:r>
            <a:endParaRPr lang="zh-CN" altLang="en-US" dirty="0"/>
          </a:p>
        </p:txBody>
      </p:sp>
      <p:sp>
        <p:nvSpPr>
          <p:cNvPr id="3" name="内容占位符 2"/>
          <p:cNvSpPr>
            <a:spLocks noGrp="1"/>
          </p:cNvSpPr>
          <p:nvPr>
            <p:ph idx="1"/>
          </p:nvPr>
        </p:nvSpPr>
        <p:spPr>
          <a:xfrm>
            <a:off x="1095384" y="1697033"/>
            <a:ext cx="10515600" cy="4351338"/>
          </a:xfrm>
        </p:spPr>
        <p:txBody>
          <a:bodyPr/>
          <a:lstStyle/>
          <a:p>
            <a:pPr latinLnBrk="1"/>
            <a:r>
              <a:rPr lang="zh-CN" altLang="en-US" dirty="0">
                <a:solidFill>
                  <a:schemeClr val="tx1">
                    <a:lumMod val="85000"/>
                    <a:lumOff val="15000"/>
                  </a:schemeClr>
                </a:solidFill>
              </a:rPr>
              <a:t>两种色彩对比</a:t>
            </a:r>
          </a:p>
          <a:p>
            <a:pPr marL="0" indent="0" latinLnBrk="1">
              <a:buNone/>
            </a:pPr>
            <a:r>
              <a:rPr lang="en-US" altLang="zh-CN" dirty="0" smtClean="0">
                <a:solidFill>
                  <a:schemeClr val="tx1">
                    <a:lumMod val="85000"/>
                    <a:lumOff val="15000"/>
                  </a:schemeClr>
                </a:solidFill>
              </a:rPr>
              <a:t>1</a:t>
            </a:r>
            <a:r>
              <a:rPr lang="zh-CN" altLang="en-US" dirty="0" smtClean="0">
                <a:solidFill>
                  <a:schemeClr val="tx1">
                    <a:lumMod val="85000"/>
                    <a:lumOff val="15000"/>
                  </a:schemeClr>
                </a:solidFill>
              </a:rPr>
              <a:t>、色彩</a:t>
            </a:r>
            <a:r>
              <a:rPr lang="zh-CN" altLang="en-US" dirty="0">
                <a:solidFill>
                  <a:schemeClr val="tx1">
                    <a:lumMod val="85000"/>
                    <a:lumOff val="15000"/>
                  </a:schemeClr>
                </a:solidFill>
              </a:rPr>
              <a:t>总的应用原则应该是“总体协调，局部对比”，也就是：页面的整体色彩效果应该是和谐的，只有局部的、小范围的地方可以有一些强烈色彩的对比。</a:t>
            </a:r>
            <a:endParaRPr lang="en-US" altLang="zh-CN" dirty="0" smtClean="0">
              <a:solidFill>
                <a:schemeClr val="tx1">
                  <a:lumMod val="85000"/>
                  <a:lumOff val="15000"/>
                </a:schemeClr>
              </a:solidFill>
            </a:endParaRPr>
          </a:p>
          <a:p>
            <a:pPr marL="0" indent="0" latinLnBrk="1">
              <a:buNone/>
            </a:pPr>
            <a:r>
              <a:rPr lang="en-US" altLang="zh-CN" dirty="0" smtClean="0">
                <a:solidFill>
                  <a:schemeClr val="tx1">
                    <a:lumMod val="85000"/>
                    <a:lumOff val="15000"/>
                  </a:schemeClr>
                </a:solidFill>
              </a:rPr>
              <a:t>2</a:t>
            </a:r>
            <a:r>
              <a:rPr lang="zh-CN" altLang="en-US" dirty="0" smtClean="0">
                <a:solidFill>
                  <a:schemeClr val="tx1">
                    <a:lumMod val="85000"/>
                    <a:lumOff val="15000"/>
                  </a:schemeClr>
                </a:solidFill>
              </a:rPr>
              <a:t>、我们这里选用浅红、浅蓝搭配白色背景。</a:t>
            </a:r>
            <a:endParaRPr lang="zh-CN" altLang="en-US" dirty="0">
              <a:solidFill>
                <a:schemeClr val="tx1">
                  <a:lumMod val="85000"/>
                  <a:lumOff val="15000"/>
                </a:schemeClr>
              </a:solidFill>
            </a:endParaRPr>
          </a:p>
          <a:p>
            <a:endParaRPr lang="zh-CN" altLang="en-US" dirty="0">
              <a:solidFill>
                <a:schemeClr val="tx1">
                  <a:lumMod val="85000"/>
                  <a:lumOff val="15000"/>
                </a:schemeClr>
              </a:solidFill>
            </a:endParaRPr>
          </a:p>
        </p:txBody>
      </p:sp>
      <p:pic>
        <p:nvPicPr>
          <p:cNvPr id="5122" name="Picture 2" descr="D:\谷歌下载\银之美首页装修\背景.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72188" y="3337918"/>
            <a:ext cx="5543550" cy="3118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90570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smtClean="0"/>
              <a:t>店铺</a:t>
            </a:r>
            <a:r>
              <a:rPr lang="en-US" altLang="zh-CN" dirty="0" smtClean="0"/>
              <a:t>logo</a:t>
            </a:r>
            <a:endParaRPr lang="en-US" altLang="zh-CN" dirty="0"/>
          </a:p>
        </p:txBody>
      </p:sp>
      <p:sp>
        <p:nvSpPr>
          <p:cNvPr id="6" name="内容占位符 2"/>
          <p:cNvSpPr>
            <a:spLocks noGrp="1"/>
          </p:cNvSpPr>
          <p:nvPr>
            <p:ph idx="1"/>
          </p:nvPr>
        </p:nvSpPr>
        <p:spPr>
          <a:xfrm>
            <a:off x="1551964" y="1819696"/>
            <a:ext cx="8915400" cy="1730062"/>
          </a:xfrm>
        </p:spPr>
        <p:txBody>
          <a:bodyPr>
            <a:noAutofit/>
          </a:bodyPr>
          <a:lstStyle/>
          <a:p>
            <a:pPr>
              <a:lnSpc>
                <a:spcPct val="100000"/>
              </a:lnSpc>
            </a:pPr>
            <a:r>
              <a:rPr lang="zh-CN" altLang="en-US" dirty="0" smtClean="0">
                <a:solidFill>
                  <a:schemeClr val="tx1"/>
                </a:solidFill>
              </a:rPr>
              <a:t>让别人知道你叫</a:t>
            </a:r>
            <a:r>
              <a:rPr lang="zh-CN" altLang="en-US" dirty="0" smtClean="0">
                <a:solidFill>
                  <a:schemeClr val="tx1"/>
                </a:solidFill>
              </a:rPr>
              <a:t>什么</a:t>
            </a:r>
            <a:endParaRPr lang="en-US" altLang="zh-CN" dirty="0" smtClean="0">
              <a:solidFill>
                <a:schemeClr val="tx1"/>
              </a:solidFill>
            </a:endParaRPr>
          </a:p>
          <a:p>
            <a:pPr marL="0" indent="0">
              <a:lnSpc>
                <a:spcPct val="100000"/>
              </a:lnSpc>
              <a:buNone/>
            </a:pPr>
            <a:r>
              <a:rPr lang="en-US" altLang="zh-CN" dirty="0">
                <a:solidFill>
                  <a:schemeClr val="tx1"/>
                </a:solidFill>
              </a:rPr>
              <a:t>	</a:t>
            </a:r>
            <a:r>
              <a:rPr lang="zh-CN" altLang="en-US" dirty="0" smtClean="0">
                <a:solidFill>
                  <a:schemeClr val="tx1"/>
                </a:solidFill>
              </a:rPr>
              <a:t>让别人知道这里是卖银饰品的</a:t>
            </a:r>
            <a:endParaRPr lang="en-US" altLang="zh-CN" dirty="0" smtClean="0">
              <a:solidFill>
                <a:schemeClr val="tx1"/>
              </a:solidFill>
            </a:endParaRPr>
          </a:p>
          <a:p>
            <a:pPr>
              <a:lnSpc>
                <a:spcPct val="100000"/>
              </a:lnSpc>
            </a:pPr>
            <a:r>
              <a:rPr lang="zh-CN" altLang="en-US" dirty="0" smtClean="0">
                <a:solidFill>
                  <a:schemeClr val="tx1"/>
                </a:solidFill>
              </a:rPr>
              <a:t>传递店铺的特色</a:t>
            </a:r>
            <a:endParaRPr lang="en-US" altLang="zh-CN" dirty="0" smtClean="0">
              <a:solidFill>
                <a:schemeClr val="tx1"/>
              </a:solidFill>
            </a:endParaRPr>
          </a:p>
          <a:p>
            <a:pPr>
              <a:lnSpc>
                <a:spcPct val="100000"/>
              </a:lnSpc>
            </a:pPr>
            <a:r>
              <a:rPr lang="zh-CN" altLang="en-US" dirty="0" smtClean="0">
                <a:solidFill>
                  <a:schemeClr val="tx1"/>
                </a:solidFill>
              </a:rPr>
              <a:t>简单明了的</a:t>
            </a:r>
            <a:r>
              <a:rPr lang="en-US" altLang="zh-CN" dirty="0" smtClean="0">
                <a:solidFill>
                  <a:schemeClr val="tx1"/>
                </a:solidFill>
              </a:rPr>
              <a:t>SLOGAN</a:t>
            </a:r>
            <a:endParaRPr lang="zh-CN" altLang="en-US" dirty="0">
              <a:solidFill>
                <a:schemeClr val="tx1"/>
              </a:solidFill>
            </a:endParaRPr>
          </a:p>
          <a:p>
            <a:pPr marL="0" indent="0">
              <a:buNone/>
            </a:pPr>
            <a:endParaRPr lang="zh-CN" altLang="en-US" dirty="0"/>
          </a:p>
        </p:txBody>
      </p:sp>
      <p:pic>
        <p:nvPicPr>
          <p:cNvPr id="6146" name="Picture 2" descr="F:\w网店\店标\4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7" y="4329113"/>
            <a:ext cx="3879848" cy="1939924"/>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F:\w网店\店标\店名40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2068" y="3702787"/>
            <a:ext cx="2702720" cy="270272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F:\w网店\店标\白底dianbai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4912" y="4329113"/>
            <a:ext cx="3187699" cy="18215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首页海报</a:t>
            </a:r>
            <a:endParaRPr lang="zh-CN" altLang="en-US" dirty="0"/>
          </a:p>
        </p:txBody>
      </p:sp>
      <p:sp>
        <p:nvSpPr>
          <p:cNvPr id="3" name="内容占位符 2"/>
          <p:cNvSpPr>
            <a:spLocks noGrp="1"/>
          </p:cNvSpPr>
          <p:nvPr>
            <p:ph idx="1"/>
          </p:nvPr>
        </p:nvSpPr>
        <p:spPr>
          <a:xfrm>
            <a:off x="1299940" y="1440666"/>
            <a:ext cx="9825251" cy="4401393"/>
          </a:xfrm>
        </p:spPr>
        <p:txBody>
          <a:bodyPr>
            <a:noAutofit/>
          </a:bodyPr>
          <a:lstStyle/>
          <a:p>
            <a:pPr lvl="0" fontAlgn="auto">
              <a:lnSpc>
                <a:spcPct val="150000"/>
              </a:lnSpc>
            </a:pPr>
            <a:r>
              <a:rPr lang="zh-CN" altLang="en-US" sz="2000" dirty="0" smtClean="0">
                <a:solidFill>
                  <a:schemeClr val="tx1"/>
                </a:solidFill>
              </a:rPr>
              <a:t>店铺的“眼睛”能否吸引路人的关键因素</a:t>
            </a:r>
            <a:endParaRPr lang="en-US" altLang="zh-CN" sz="2000" dirty="0" smtClean="0">
              <a:solidFill>
                <a:schemeClr val="tx1"/>
              </a:solidFill>
            </a:endParaRPr>
          </a:p>
          <a:p>
            <a:pPr marL="0" lvl="0" indent="0" fontAlgn="auto">
              <a:lnSpc>
                <a:spcPct val="150000"/>
              </a:lnSpc>
              <a:buNone/>
            </a:pPr>
            <a:r>
              <a:rPr lang="en-US" altLang="zh-CN" sz="2000" dirty="0">
                <a:solidFill>
                  <a:schemeClr val="tx1"/>
                </a:solidFill>
              </a:rPr>
              <a:t>	</a:t>
            </a:r>
            <a:r>
              <a:rPr lang="zh-CN" altLang="en-US" sz="2000" dirty="0" smtClean="0">
                <a:solidFill>
                  <a:schemeClr val="tx1"/>
                </a:solidFill>
              </a:rPr>
              <a:t>海报</a:t>
            </a:r>
            <a:r>
              <a:rPr lang="en-US" altLang="zh-CN" sz="2000" dirty="0" smtClean="0">
                <a:solidFill>
                  <a:schemeClr val="tx1"/>
                </a:solidFill>
              </a:rPr>
              <a:t>1</a:t>
            </a:r>
            <a:endParaRPr lang="zh-CN" altLang="en-US" sz="2000" dirty="0">
              <a:solidFill>
                <a:schemeClr val="tx1"/>
              </a:solidFill>
            </a:endParaRPr>
          </a:p>
        </p:txBody>
      </p:sp>
      <p:pic>
        <p:nvPicPr>
          <p:cNvPr id="7170" name="Picture 2" descr="F:\w网店\银之美首页装修\海报.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8346" y="2791302"/>
            <a:ext cx="10315955" cy="32237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首页海报</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1047" y="2243132"/>
            <a:ext cx="11131173" cy="3128961"/>
          </a:xfrm>
        </p:spPr>
      </p:pic>
      <p:sp>
        <p:nvSpPr>
          <p:cNvPr id="5" name="TextBox 4"/>
          <p:cNvSpPr txBox="1"/>
          <p:nvPr/>
        </p:nvSpPr>
        <p:spPr>
          <a:xfrm>
            <a:off x="1271588" y="1500188"/>
            <a:ext cx="2100262"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海报</a:t>
            </a:r>
            <a:r>
              <a:rPr lang="en-US" altLang="zh-CN" sz="2000" dirty="0" smtClean="0">
                <a:latin typeface="微软雅黑" panose="020B0503020204020204" pitchFamily="34" charset="-122"/>
                <a:ea typeface="微软雅黑" panose="020B0503020204020204" pitchFamily="34" charset="-122"/>
              </a:rPr>
              <a:t>2</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51432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商品分区模块</a:t>
            </a:r>
            <a:endParaRPr lang="zh-CN" altLang="en-US" dirty="0"/>
          </a:p>
        </p:txBody>
      </p:sp>
      <p:sp>
        <p:nvSpPr>
          <p:cNvPr id="4" name="矩形 3"/>
          <p:cNvSpPr/>
          <p:nvPr/>
        </p:nvSpPr>
        <p:spPr>
          <a:xfrm>
            <a:off x="6057901" y="1457323"/>
            <a:ext cx="4729162" cy="657225"/>
          </a:xfrm>
          <a:prstGeom prst="rect">
            <a:avLst/>
          </a:prstGeom>
          <a:effectLst>
            <a:outerShdw blurRad="50800" dist="38100" algn="l" rotWithShape="0">
              <a:prstClr val="black">
                <a:alpha val="40000"/>
              </a:prstClr>
            </a:outerShdw>
          </a:effectLst>
          <a:scene3d>
            <a:camera prst="isometricLeftDown">
              <a:rot lat="19945435" lon="1689932" rev="2108054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5910253" y="2152667"/>
            <a:ext cx="4729162" cy="657225"/>
          </a:xfrm>
          <a:prstGeom prst="rect">
            <a:avLst/>
          </a:prstGeom>
          <a:effectLst>
            <a:outerShdw blurRad="50800" dist="38100" algn="l" rotWithShape="0">
              <a:prstClr val="black">
                <a:alpha val="40000"/>
              </a:prstClr>
            </a:outerShdw>
          </a:effectLst>
          <a:scene3d>
            <a:camera prst="isometricLeftDown">
              <a:rot lat="19945435" lon="1689932" rev="2108054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791181" y="2876587"/>
            <a:ext cx="4729162" cy="657225"/>
          </a:xfrm>
          <a:prstGeom prst="rect">
            <a:avLst/>
          </a:prstGeom>
          <a:effectLst>
            <a:outerShdw blurRad="50800" dist="38100" algn="l" rotWithShape="0">
              <a:prstClr val="black">
                <a:alpha val="40000"/>
              </a:prstClr>
            </a:outerShdw>
          </a:effectLst>
          <a:scene3d>
            <a:camera prst="isometricLeftDown">
              <a:rot lat="19945435" lon="1689932" rev="2108054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643533" y="3600507"/>
            <a:ext cx="4729162" cy="657225"/>
          </a:xfrm>
          <a:prstGeom prst="rect">
            <a:avLst/>
          </a:prstGeom>
          <a:effectLst>
            <a:outerShdw blurRad="50800" dist="38100" algn="l" rotWithShape="0">
              <a:prstClr val="black">
                <a:alpha val="40000"/>
              </a:prstClr>
            </a:outerShdw>
          </a:effectLst>
          <a:scene3d>
            <a:camera prst="isometricLeftDown">
              <a:rot lat="19945435" lon="1689932" rev="2108054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510173" y="4353003"/>
            <a:ext cx="4729162" cy="657225"/>
          </a:xfrm>
          <a:prstGeom prst="rect">
            <a:avLst/>
          </a:prstGeom>
          <a:effectLst>
            <a:outerShdw blurRad="50800" dist="38100" algn="l" rotWithShape="0">
              <a:prstClr val="black">
                <a:alpha val="40000"/>
              </a:prstClr>
            </a:outerShdw>
          </a:effectLst>
          <a:scene3d>
            <a:camera prst="isometricLeftDown">
              <a:rot lat="19945435" lon="1689932" rev="2108054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376813" y="5119787"/>
            <a:ext cx="4729162" cy="657225"/>
          </a:xfrm>
          <a:prstGeom prst="rect">
            <a:avLst/>
          </a:prstGeom>
          <a:effectLst>
            <a:outerShdw blurRad="50800" dist="38100" algn="l" rotWithShape="0">
              <a:prstClr val="black">
                <a:alpha val="40000"/>
              </a:prstClr>
            </a:outerShdw>
          </a:effectLst>
          <a:scene3d>
            <a:camera prst="isometricLeftDown">
              <a:rot lat="19945435" lon="1689932" rev="2108054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rot="-360000">
            <a:off x="7030005" y="2974366"/>
            <a:ext cx="2099708" cy="461665"/>
          </a:xfrm>
          <a:prstGeom prst="rect">
            <a:avLst/>
          </a:prstGeom>
          <a:noFill/>
        </p:spPr>
        <p:txBody>
          <a:bodyPr wrap="square" rtlCol="0">
            <a:spAutoFit/>
          </a:bodyPr>
          <a:lstStyle/>
          <a:p>
            <a:r>
              <a:rPr lang="zh-CN" altLang="en-US" sz="2400" dirty="0" smtClean="0"/>
              <a:t>店内热卖产品</a:t>
            </a:r>
            <a:endParaRPr lang="zh-CN" altLang="en-US" sz="2400" dirty="0"/>
          </a:p>
        </p:txBody>
      </p:sp>
      <p:sp>
        <p:nvSpPr>
          <p:cNvPr id="15" name="TextBox 14"/>
          <p:cNvSpPr txBox="1"/>
          <p:nvPr/>
        </p:nvSpPr>
        <p:spPr>
          <a:xfrm rot="-360000">
            <a:off x="7003773" y="3720965"/>
            <a:ext cx="2099708" cy="461665"/>
          </a:xfrm>
          <a:prstGeom prst="rect">
            <a:avLst/>
          </a:prstGeom>
          <a:noFill/>
        </p:spPr>
        <p:txBody>
          <a:bodyPr wrap="square" rtlCol="0">
            <a:spAutoFit/>
          </a:bodyPr>
          <a:lstStyle/>
          <a:p>
            <a:r>
              <a:rPr lang="zh-CN" altLang="en-US" sz="2400" dirty="0" smtClean="0"/>
              <a:t>副推产品</a:t>
            </a:r>
            <a:endParaRPr lang="zh-CN" altLang="en-US" sz="2400" dirty="0"/>
          </a:p>
        </p:txBody>
      </p:sp>
      <p:sp>
        <p:nvSpPr>
          <p:cNvPr id="16" name="TextBox 15"/>
          <p:cNvSpPr txBox="1"/>
          <p:nvPr/>
        </p:nvSpPr>
        <p:spPr>
          <a:xfrm rot="-360000">
            <a:off x="6868744" y="4440088"/>
            <a:ext cx="2099708" cy="461665"/>
          </a:xfrm>
          <a:prstGeom prst="rect">
            <a:avLst/>
          </a:prstGeom>
          <a:noFill/>
        </p:spPr>
        <p:txBody>
          <a:bodyPr wrap="square" rtlCol="0">
            <a:spAutoFit/>
          </a:bodyPr>
          <a:lstStyle/>
          <a:p>
            <a:r>
              <a:rPr lang="zh-CN" altLang="en-US" sz="2400" dirty="0" smtClean="0"/>
              <a:t>功效分类 </a:t>
            </a:r>
            <a:r>
              <a:rPr lang="en-US" altLang="zh-CN" sz="2400" dirty="0" smtClean="0"/>
              <a:t>	</a:t>
            </a:r>
            <a:endParaRPr lang="zh-CN" altLang="en-US" sz="2400" dirty="0"/>
          </a:p>
        </p:txBody>
      </p:sp>
      <p:sp>
        <p:nvSpPr>
          <p:cNvPr id="17" name="TextBox 16"/>
          <p:cNvSpPr txBox="1"/>
          <p:nvPr/>
        </p:nvSpPr>
        <p:spPr>
          <a:xfrm rot="-360000">
            <a:off x="6868743" y="5206872"/>
            <a:ext cx="2099708" cy="461665"/>
          </a:xfrm>
          <a:prstGeom prst="rect">
            <a:avLst/>
          </a:prstGeom>
          <a:noFill/>
        </p:spPr>
        <p:txBody>
          <a:bodyPr wrap="square" rtlCol="0">
            <a:spAutoFit/>
          </a:bodyPr>
          <a:lstStyle/>
          <a:p>
            <a:r>
              <a:rPr lang="zh-CN" altLang="en-US" sz="2400" dirty="0" smtClean="0"/>
              <a:t>导航分类</a:t>
            </a:r>
            <a:endParaRPr lang="en-US" altLang="zh-CN" sz="2400" dirty="0" smtClean="0"/>
          </a:p>
        </p:txBody>
      </p:sp>
      <p:sp>
        <p:nvSpPr>
          <p:cNvPr id="18" name="TextBox 17"/>
          <p:cNvSpPr txBox="1"/>
          <p:nvPr/>
        </p:nvSpPr>
        <p:spPr>
          <a:xfrm rot="-360000">
            <a:off x="7048990" y="2261143"/>
            <a:ext cx="2099708" cy="461665"/>
          </a:xfrm>
          <a:prstGeom prst="rect">
            <a:avLst/>
          </a:prstGeom>
          <a:noFill/>
        </p:spPr>
        <p:txBody>
          <a:bodyPr wrap="square" rtlCol="0">
            <a:spAutoFit/>
          </a:bodyPr>
          <a:lstStyle/>
          <a:p>
            <a:r>
              <a:rPr lang="zh-CN" altLang="en-US" sz="2400" dirty="0" smtClean="0"/>
              <a:t>店铺焦点图</a:t>
            </a:r>
            <a:endParaRPr lang="zh-CN" altLang="en-US" sz="2400" dirty="0"/>
          </a:p>
        </p:txBody>
      </p:sp>
      <p:sp>
        <p:nvSpPr>
          <p:cNvPr id="19" name="TextBox 18"/>
          <p:cNvSpPr txBox="1"/>
          <p:nvPr/>
        </p:nvSpPr>
        <p:spPr>
          <a:xfrm rot="-360000">
            <a:off x="7162148" y="1582527"/>
            <a:ext cx="2099708" cy="461665"/>
          </a:xfrm>
          <a:prstGeom prst="rect">
            <a:avLst/>
          </a:prstGeom>
          <a:noFill/>
        </p:spPr>
        <p:txBody>
          <a:bodyPr wrap="square" rtlCol="0">
            <a:spAutoFit/>
          </a:bodyPr>
          <a:lstStyle/>
          <a:p>
            <a:r>
              <a:rPr lang="zh-CN" altLang="en-US" sz="2400" dirty="0" smtClean="0"/>
              <a:t>店招</a:t>
            </a:r>
            <a:endParaRPr lang="zh-CN" altLang="en-US" sz="2400" dirty="0"/>
          </a:p>
        </p:txBody>
      </p:sp>
      <p:cxnSp>
        <p:nvCxnSpPr>
          <p:cNvPr id="21" name="直接连接符 20"/>
          <p:cNvCxnSpPr/>
          <p:nvPr/>
        </p:nvCxnSpPr>
        <p:spPr>
          <a:xfrm flipH="1">
            <a:off x="3786188" y="1928813"/>
            <a:ext cx="3064177" cy="57150"/>
          </a:xfrm>
          <a:prstGeom prst="line">
            <a:avLst/>
          </a:prstGeom>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985838" y="1374035"/>
            <a:ext cx="2657475" cy="797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开宗明义，展示店铺</a:t>
            </a:r>
            <a:r>
              <a:rPr lang="en-US" altLang="zh-CN" dirty="0" smtClean="0"/>
              <a:t>logo</a:t>
            </a:r>
            <a:r>
              <a:rPr lang="zh-CN" altLang="en-US" dirty="0" smtClean="0"/>
              <a:t>，同时“收藏”也放到相对重要的位置</a:t>
            </a:r>
            <a:endParaRPr lang="zh-CN" altLang="en-US" dirty="0"/>
          </a:p>
        </p:txBody>
      </p:sp>
      <p:cxnSp>
        <p:nvCxnSpPr>
          <p:cNvPr id="23" name="直接连接符 22"/>
          <p:cNvCxnSpPr/>
          <p:nvPr/>
        </p:nvCxnSpPr>
        <p:spPr>
          <a:xfrm flipH="1">
            <a:off x="3752848" y="2631911"/>
            <a:ext cx="2662240" cy="63684"/>
          </a:xfrm>
          <a:prstGeom prst="line">
            <a:avLst/>
          </a:prstGeom>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a:off x="952494" y="2326563"/>
            <a:ext cx="2800350" cy="5404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店铺焦点图，将活动告知</a:t>
            </a:r>
            <a:endParaRPr lang="zh-CN" altLang="en-US" dirty="0"/>
          </a:p>
        </p:txBody>
      </p:sp>
      <p:cxnSp>
        <p:nvCxnSpPr>
          <p:cNvPr id="27" name="直接连接符 26"/>
          <p:cNvCxnSpPr/>
          <p:nvPr/>
        </p:nvCxnSpPr>
        <p:spPr>
          <a:xfrm flipH="1">
            <a:off x="3714732" y="3486189"/>
            <a:ext cx="3064177" cy="57150"/>
          </a:xfrm>
          <a:prstGeom prst="line">
            <a:avLst/>
          </a:prstGeom>
        </p:spPr>
        <p:style>
          <a:lnRef idx="1">
            <a:schemeClr val="accent1"/>
          </a:lnRef>
          <a:fillRef idx="0">
            <a:schemeClr val="accent1"/>
          </a:fillRef>
          <a:effectRef idx="0">
            <a:schemeClr val="accent1"/>
          </a:effectRef>
          <a:fontRef idx="minor">
            <a:schemeClr val="tx1"/>
          </a:fontRef>
        </p:style>
      </p:cxnSp>
      <p:sp>
        <p:nvSpPr>
          <p:cNvPr id="28" name="圆角矩形 27"/>
          <p:cNvSpPr/>
          <p:nvPr/>
        </p:nvSpPr>
        <p:spPr>
          <a:xfrm>
            <a:off x="1028686" y="3031427"/>
            <a:ext cx="2657475" cy="797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店</a:t>
            </a:r>
            <a:r>
              <a:rPr lang="zh-CN" altLang="en-US" dirty="0" smtClean="0"/>
              <a:t>内主推热卖商品紧跟焦点图</a:t>
            </a:r>
            <a:endParaRPr lang="zh-CN" altLang="en-US" dirty="0"/>
          </a:p>
        </p:txBody>
      </p:sp>
      <p:cxnSp>
        <p:nvCxnSpPr>
          <p:cNvPr id="29" name="直接连接符 28"/>
          <p:cNvCxnSpPr/>
          <p:nvPr/>
        </p:nvCxnSpPr>
        <p:spPr>
          <a:xfrm flipH="1">
            <a:off x="3952860" y="3995789"/>
            <a:ext cx="3064177" cy="57150"/>
          </a:xfrm>
          <a:prstGeom prst="line">
            <a:avLst/>
          </a:prstGeom>
        </p:spPr>
        <p:style>
          <a:lnRef idx="1">
            <a:schemeClr val="accent1"/>
          </a:lnRef>
          <a:fillRef idx="0">
            <a:schemeClr val="accent1"/>
          </a:fillRef>
          <a:effectRef idx="0">
            <a:schemeClr val="accent1"/>
          </a:effectRef>
          <a:fontRef idx="minor">
            <a:schemeClr val="tx1"/>
          </a:fontRef>
        </p:style>
      </p:cxnSp>
      <p:sp>
        <p:nvSpPr>
          <p:cNvPr id="30" name="圆角矩形 29"/>
          <p:cNvSpPr/>
          <p:nvPr/>
        </p:nvSpPr>
        <p:spPr>
          <a:xfrm>
            <a:off x="1166798" y="3929105"/>
            <a:ext cx="2657475" cy="5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主推之后紧跟副推</a:t>
            </a:r>
            <a:endParaRPr lang="zh-CN" altLang="en-US" dirty="0"/>
          </a:p>
        </p:txBody>
      </p:sp>
      <p:cxnSp>
        <p:nvCxnSpPr>
          <p:cNvPr id="31" name="直接连接符 30"/>
          <p:cNvCxnSpPr/>
          <p:nvPr/>
        </p:nvCxnSpPr>
        <p:spPr>
          <a:xfrm flipH="1">
            <a:off x="3976668" y="4862589"/>
            <a:ext cx="3064177" cy="57150"/>
          </a:xfrm>
          <a:prstGeom prst="line">
            <a:avLst/>
          </a:prstGeom>
        </p:spPr>
        <p:style>
          <a:lnRef idx="1">
            <a:schemeClr val="accent1"/>
          </a:lnRef>
          <a:fillRef idx="0">
            <a:schemeClr val="accent1"/>
          </a:fillRef>
          <a:effectRef idx="0">
            <a:schemeClr val="accent1"/>
          </a:effectRef>
          <a:fontRef idx="minor">
            <a:schemeClr val="tx1"/>
          </a:fontRef>
        </p:style>
      </p:cxnSp>
      <p:sp>
        <p:nvSpPr>
          <p:cNvPr id="32" name="圆角矩形 31"/>
          <p:cNvSpPr/>
          <p:nvPr/>
        </p:nvSpPr>
        <p:spPr>
          <a:xfrm>
            <a:off x="1190606" y="4564995"/>
            <a:ext cx="2657475" cy="797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按功效分类，每类再选出热卖，提高转换率</a:t>
            </a:r>
            <a:endParaRPr lang="zh-CN" altLang="en-US" dirty="0"/>
          </a:p>
        </p:txBody>
      </p:sp>
      <p:cxnSp>
        <p:nvCxnSpPr>
          <p:cNvPr id="33" name="直接连接符 32"/>
          <p:cNvCxnSpPr/>
          <p:nvPr/>
        </p:nvCxnSpPr>
        <p:spPr>
          <a:xfrm flipH="1">
            <a:off x="4029052" y="5729389"/>
            <a:ext cx="3064177" cy="57150"/>
          </a:xfrm>
          <a:prstGeom prst="line">
            <a:avLst/>
          </a:prstGeom>
        </p:spPr>
        <p:style>
          <a:lnRef idx="1">
            <a:schemeClr val="accent1"/>
          </a:lnRef>
          <a:fillRef idx="0">
            <a:schemeClr val="accent1"/>
          </a:fillRef>
          <a:effectRef idx="0">
            <a:schemeClr val="accent1"/>
          </a:effectRef>
          <a:fontRef idx="minor">
            <a:schemeClr val="tx1"/>
          </a:fontRef>
        </p:style>
      </p:cxnSp>
      <p:sp>
        <p:nvSpPr>
          <p:cNvPr id="34" name="圆角矩形 33"/>
          <p:cNvSpPr/>
          <p:nvPr/>
        </p:nvSpPr>
        <p:spPr>
          <a:xfrm>
            <a:off x="1228702" y="5437703"/>
            <a:ext cx="2657475" cy="6345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细致的导航分类</a:t>
            </a:r>
            <a:endParaRPr lang="zh-CN" altLang="en-US" dirty="0"/>
          </a:p>
        </p:txBody>
      </p:sp>
    </p:spTree>
    <p:extLst>
      <p:ext uri="{BB962C8B-B14F-4D97-AF65-F5344CB8AC3E}">
        <p14:creationId xmlns:p14="http://schemas.microsoft.com/office/powerpoint/2010/main" val="26320482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详情页的规范</a:t>
            </a:r>
            <a:endParaRPr lang="zh-CN" altLang="en-US" dirty="0"/>
          </a:p>
        </p:txBody>
      </p:sp>
      <p:sp>
        <p:nvSpPr>
          <p:cNvPr id="3" name="内容占位符 2"/>
          <p:cNvSpPr>
            <a:spLocks noGrp="1"/>
          </p:cNvSpPr>
          <p:nvPr>
            <p:ph idx="1"/>
          </p:nvPr>
        </p:nvSpPr>
        <p:spPr>
          <a:xfrm>
            <a:off x="838200" y="1528763"/>
            <a:ext cx="10515600" cy="4648200"/>
          </a:xfrm>
        </p:spPr>
        <p:txBody>
          <a:bodyPr>
            <a:normAutofit lnSpcReduction="10000"/>
          </a:bodyPr>
          <a:lstStyle/>
          <a:p>
            <a:r>
              <a:rPr lang="zh-CN" altLang="en-US" dirty="0">
                <a:solidFill>
                  <a:schemeClr val="tx1">
                    <a:lumMod val="85000"/>
                    <a:lumOff val="15000"/>
                  </a:schemeClr>
                </a:solidFill>
              </a:rPr>
              <a:t>宝贝详情页：</a:t>
            </a:r>
            <a:br>
              <a:rPr lang="zh-CN" altLang="en-US" dirty="0">
                <a:solidFill>
                  <a:schemeClr val="tx1">
                    <a:lumMod val="85000"/>
                    <a:lumOff val="15000"/>
                  </a:schemeClr>
                </a:solidFill>
              </a:rPr>
            </a:br>
            <a:r>
              <a:rPr lang="zh-CN" altLang="en-US" dirty="0">
                <a:solidFill>
                  <a:schemeClr val="tx1">
                    <a:lumMod val="85000"/>
                    <a:lumOff val="15000"/>
                  </a:schemeClr>
                </a:solidFill>
              </a:rPr>
              <a:t>宝贝的详情页是根据自己宝贝的特点进行设计，一定要突出自己的卖点、并且添加有吸引力的文字，最终达到让顾客购买我们产品的目的。电脑和手机因为屏幕大小的不同，所以会显示出来不同的效果，同样，我们在制作详情页的时候，电脑端和手机端也会产生不同的要求。</a:t>
            </a:r>
          </a:p>
          <a:p>
            <a:pPr marL="0" indent="0">
              <a:buNone/>
            </a:pPr>
            <a:r>
              <a:rPr lang="zh-CN" altLang="en-US" dirty="0">
                <a:solidFill>
                  <a:schemeClr val="tx1">
                    <a:lumMod val="85000"/>
                    <a:lumOff val="15000"/>
                  </a:schemeClr>
                </a:solidFill>
              </a:rPr>
              <a:t>一、电脑方面</a:t>
            </a:r>
            <a:br>
              <a:rPr lang="zh-CN" altLang="en-US" dirty="0">
                <a:solidFill>
                  <a:schemeClr val="tx1">
                    <a:lumMod val="85000"/>
                    <a:lumOff val="15000"/>
                  </a:schemeClr>
                </a:solidFill>
              </a:rPr>
            </a:br>
            <a:r>
              <a:rPr lang="zh-CN" altLang="en-US" dirty="0">
                <a:solidFill>
                  <a:schemeClr val="tx1">
                    <a:lumMod val="85000"/>
                    <a:lumOff val="15000"/>
                  </a:schemeClr>
                </a:solidFill>
              </a:rPr>
              <a:t>　　我们用电脑来制作详情页的话，图片就会有一个宽度的要求，而长度不会产生限制。宽度要求在</a:t>
            </a:r>
            <a:r>
              <a:rPr lang="en-US" altLang="zh-CN" dirty="0">
                <a:solidFill>
                  <a:schemeClr val="tx1">
                    <a:lumMod val="85000"/>
                    <a:lumOff val="15000"/>
                  </a:schemeClr>
                </a:solidFill>
              </a:rPr>
              <a:t>750px</a:t>
            </a:r>
            <a:r>
              <a:rPr lang="zh-CN" altLang="en-US" dirty="0">
                <a:solidFill>
                  <a:schemeClr val="tx1">
                    <a:lumMod val="85000"/>
                    <a:lumOff val="15000"/>
                  </a:schemeClr>
                </a:solidFill>
              </a:rPr>
              <a:t>，而长度则由卖家自行设置，而在整个主图的大小方面我们的要求是在</a:t>
            </a:r>
            <a:r>
              <a:rPr lang="en-US" altLang="zh-CN" dirty="0">
                <a:solidFill>
                  <a:schemeClr val="tx1">
                    <a:lumMod val="85000"/>
                    <a:lumOff val="15000"/>
                  </a:schemeClr>
                </a:solidFill>
              </a:rPr>
              <a:t>3M</a:t>
            </a:r>
            <a:r>
              <a:rPr lang="zh-CN" altLang="en-US" dirty="0">
                <a:solidFill>
                  <a:schemeClr val="tx1">
                    <a:lumMod val="85000"/>
                    <a:lumOff val="15000"/>
                  </a:schemeClr>
                </a:solidFill>
              </a:rPr>
              <a:t>以下。</a:t>
            </a:r>
          </a:p>
          <a:p>
            <a:pPr marL="0" indent="0">
              <a:buNone/>
            </a:pPr>
            <a:r>
              <a:rPr lang="zh-CN" altLang="en-US" dirty="0">
                <a:solidFill>
                  <a:schemeClr val="tx1">
                    <a:lumMod val="85000"/>
                    <a:lumOff val="15000"/>
                  </a:schemeClr>
                </a:solidFill>
              </a:rPr>
              <a:t>二、手机方面</a:t>
            </a:r>
            <a:br>
              <a:rPr lang="zh-CN" altLang="en-US" dirty="0">
                <a:solidFill>
                  <a:schemeClr val="tx1">
                    <a:lumMod val="85000"/>
                    <a:lumOff val="15000"/>
                  </a:schemeClr>
                </a:solidFill>
              </a:rPr>
            </a:br>
            <a:r>
              <a:rPr lang="zh-CN" altLang="en-US" dirty="0">
                <a:solidFill>
                  <a:schemeClr val="tx1">
                    <a:lumMod val="85000"/>
                    <a:lumOff val="15000"/>
                  </a:schemeClr>
                </a:solidFill>
              </a:rPr>
              <a:t>　　手机无线端详情页的制作与电脑的详情页的制作不同，他有固定的高度要求，这个高度要求要小于等于</a:t>
            </a:r>
            <a:r>
              <a:rPr lang="en-US" altLang="zh-CN" dirty="0">
                <a:solidFill>
                  <a:schemeClr val="tx1">
                    <a:lumMod val="85000"/>
                    <a:lumOff val="15000"/>
                  </a:schemeClr>
                </a:solidFill>
              </a:rPr>
              <a:t>960</a:t>
            </a:r>
            <a:r>
              <a:rPr lang="zh-CN" altLang="en-US" dirty="0">
                <a:solidFill>
                  <a:schemeClr val="tx1">
                    <a:lumMod val="85000"/>
                    <a:lumOff val="15000"/>
                  </a:schemeClr>
                </a:solidFill>
              </a:rPr>
              <a:t>，手机端详情页的宽度要求在</a:t>
            </a:r>
            <a:r>
              <a:rPr lang="en-US" altLang="zh-CN" dirty="0">
                <a:solidFill>
                  <a:schemeClr val="tx1">
                    <a:lumMod val="85000"/>
                    <a:lumOff val="15000"/>
                  </a:schemeClr>
                </a:solidFill>
              </a:rPr>
              <a:t>480</a:t>
            </a:r>
            <a:r>
              <a:rPr lang="zh-CN" altLang="en-US" dirty="0">
                <a:solidFill>
                  <a:schemeClr val="tx1">
                    <a:lumMod val="85000"/>
                    <a:lumOff val="15000"/>
                  </a:schemeClr>
                </a:solidFill>
              </a:rPr>
              <a:t>到</a:t>
            </a:r>
            <a:r>
              <a:rPr lang="en-US" altLang="zh-CN" dirty="0">
                <a:solidFill>
                  <a:schemeClr val="tx1">
                    <a:lumMod val="85000"/>
                    <a:lumOff val="15000"/>
                  </a:schemeClr>
                </a:solidFill>
              </a:rPr>
              <a:t>620</a:t>
            </a:r>
            <a:r>
              <a:rPr lang="zh-CN" altLang="en-US" dirty="0">
                <a:solidFill>
                  <a:schemeClr val="tx1">
                    <a:lumMod val="85000"/>
                    <a:lumOff val="15000"/>
                  </a:schemeClr>
                </a:solidFill>
              </a:rPr>
              <a:t>之间。上传的图片格式也分为了三种、有</a:t>
            </a:r>
            <a:r>
              <a:rPr lang="en-US" altLang="zh-CN" dirty="0" err="1">
                <a:solidFill>
                  <a:schemeClr val="tx1">
                    <a:lumMod val="85000"/>
                    <a:lumOff val="15000"/>
                  </a:schemeClr>
                </a:solidFill>
              </a:rPr>
              <a:t>png,jpg</a:t>
            </a:r>
            <a:r>
              <a:rPr lang="zh-CN" altLang="en-US" dirty="0">
                <a:solidFill>
                  <a:schemeClr val="tx1">
                    <a:lumMod val="85000"/>
                    <a:lumOff val="15000"/>
                  </a:schemeClr>
                </a:solidFill>
              </a:rPr>
              <a:t>和</a:t>
            </a:r>
            <a:r>
              <a:rPr lang="en-US" altLang="zh-CN" dirty="0">
                <a:solidFill>
                  <a:schemeClr val="tx1">
                    <a:lumMod val="85000"/>
                    <a:lumOff val="15000"/>
                  </a:schemeClr>
                </a:solidFill>
              </a:rPr>
              <a:t>gif</a:t>
            </a:r>
            <a:r>
              <a:rPr lang="zh-CN" altLang="en-US" dirty="0">
                <a:solidFill>
                  <a:schemeClr val="tx1">
                    <a:lumMod val="85000"/>
                    <a:lumOff val="15000"/>
                  </a:schemeClr>
                </a:solidFill>
              </a:rPr>
              <a:t>。另外移动端的宝贝详情页字体设置：大标题建议</a:t>
            </a:r>
            <a:r>
              <a:rPr lang="en-US" altLang="zh-CN" dirty="0">
                <a:solidFill>
                  <a:schemeClr val="tx1">
                    <a:lumMod val="85000"/>
                    <a:lumOff val="15000"/>
                  </a:schemeClr>
                </a:solidFill>
              </a:rPr>
              <a:t>24-30px</a:t>
            </a:r>
            <a:r>
              <a:rPr lang="zh-CN" altLang="en-US" dirty="0">
                <a:solidFill>
                  <a:schemeClr val="tx1">
                    <a:lumMod val="85000"/>
                    <a:lumOff val="15000"/>
                  </a:schemeClr>
                </a:solidFill>
              </a:rPr>
              <a:t>、小标题建议</a:t>
            </a:r>
            <a:r>
              <a:rPr lang="en-US" altLang="zh-CN" dirty="0">
                <a:solidFill>
                  <a:schemeClr val="tx1">
                    <a:lumMod val="85000"/>
                    <a:lumOff val="15000"/>
                  </a:schemeClr>
                </a:solidFill>
              </a:rPr>
              <a:t>16-18px</a:t>
            </a:r>
            <a:r>
              <a:rPr lang="zh-CN" altLang="en-US" dirty="0">
                <a:solidFill>
                  <a:schemeClr val="tx1">
                    <a:lumMod val="85000"/>
                    <a:lumOff val="15000"/>
                  </a:schemeClr>
                </a:solidFill>
              </a:rPr>
              <a:t>、正文字体建议</a:t>
            </a:r>
            <a:r>
              <a:rPr lang="en-US" altLang="zh-CN" dirty="0" smtClean="0">
                <a:solidFill>
                  <a:schemeClr val="tx1">
                    <a:lumMod val="85000"/>
                    <a:lumOff val="15000"/>
                  </a:schemeClr>
                </a:solidFill>
              </a:rPr>
              <a:t>12-14px</a:t>
            </a:r>
            <a:r>
              <a:rPr lang="zh-CN" altLang="en-US" dirty="0" smtClean="0">
                <a:solidFill>
                  <a:schemeClr val="tx1">
                    <a:lumMod val="85000"/>
                    <a:lumOff val="15000"/>
                  </a:schemeClr>
                </a:solidFill>
              </a:rPr>
              <a:t>。</a:t>
            </a:r>
            <a:endParaRPr lang="en-US" altLang="zh-CN" dirty="0">
              <a:solidFill>
                <a:schemeClr val="tx1">
                  <a:lumMod val="85000"/>
                  <a:lumOff val="15000"/>
                </a:schemeClr>
              </a:solidFill>
            </a:endParaRPr>
          </a:p>
          <a:p>
            <a:endParaRPr lang="zh-CN" altLang="en-US" dirty="0">
              <a:solidFill>
                <a:schemeClr val="tx1">
                  <a:lumMod val="85000"/>
                  <a:lumOff val="15000"/>
                </a:schemeClr>
              </a:solidFill>
            </a:endParaRPr>
          </a:p>
        </p:txBody>
      </p:sp>
    </p:spTree>
    <p:extLst>
      <p:ext uri="{BB962C8B-B14F-4D97-AF65-F5344CB8AC3E}">
        <p14:creationId xmlns:p14="http://schemas.microsoft.com/office/powerpoint/2010/main" val="42458702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详情页的主要元素</a:t>
            </a:r>
            <a:endParaRPr lang="zh-CN" altLang="en-US" dirty="0"/>
          </a:p>
        </p:txBody>
      </p:sp>
      <p:sp>
        <p:nvSpPr>
          <p:cNvPr id="3" name="内容占位符 2"/>
          <p:cNvSpPr>
            <a:spLocks noGrp="1"/>
          </p:cNvSpPr>
          <p:nvPr>
            <p:ph idx="1"/>
          </p:nvPr>
        </p:nvSpPr>
        <p:spPr>
          <a:xfrm>
            <a:off x="1109672" y="1768473"/>
            <a:ext cx="10515600" cy="4351338"/>
          </a:xfrm>
        </p:spPr>
        <p:txBody>
          <a:bodyPr>
            <a:normAutofit/>
          </a:bodyPr>
          <a:lstStyle/>
          <a:p>
            <a:r>
              <a:rPr lang="zh-CN" altLang="en-US" sz="2400" dirty="0" smtClean="0">
                <a:solidFill>
                  <a:schemeClr val="tx1">
                    <a:lumMod val="85000"/>
                    <a:lumOff val="15000"/>
                  </a:schemeClr>
                </a:solidFill>
              </a:rPr>
              <a:t>宝贝详细描述</a:t>
            </a:r>
            <a:endParaRPr lang="en-US" altLang="zh-CN" sz="2400" dirty="0" smtClean="0">
              <a:solidFill>
                <a:schemeClr val="tx1">
                  <a:lumMod val="85000"/>
                  <a:lumOff val="15000"/>
                </a:schemeClr>
              </a:solidFill>
            </a:endParaRPr>
          </a:p>
          <a:p>
            <a:r>
              <a:rPr lang="zh-CN" altLang="en-US" sz="2400" dirty="0" smtClean="0">
                <a:solidFill>
                  <a:schemeClr val="tx1">
                    <a:lumMod val="85000"/>
                    <a:lumOff val="15000"/>
                  </a:schemeClr>
                </a:solidFill>
              </a:rPr>
              <a:t>宝贝分类导航</a:t>
            </a:r>
            <a:endParaRPr lang="en-US" altLang="zh-CN" sz="2400" dirty="0" smtClean="0">
              <a:solidFill>
                <a:schemeClr val="tx1">
                  <a:lumMod val="85000"/>
                  <a:lumOff val="15000"/>
                </a:schemeClr>
              </a:solidFill>
            </a:endParaRPr>
          </a:p>
          <a:p>
            <a:r>
              <a:rPr lang="zh-CN" altLang="en-US" sz="2400" dirty="0" smtClean="0">
                <a:solidFill>
                  <a:schemeClr val="tx1">
                    <a:lumMod val="85000"/>
                    <a:lumOff val="15000"/>
                  </a:schemeClr>
                </a:solidFill>
              </a:rPr>
              <a:t>店铺活动促销</a:t>
            </a:r>
            <a:endParaRPr lang="en-US" altLang="zh-CN" sz="2400" dirty="0" smtClean="0">
              <a:solidFill>
                <a:schemeClr val="tx1">
                  <a:lumMod val="85000"/>
                  <a:lumOff val="15000"/>
                </a:schemeClr>
              </a:solidFill>
            </a:endParaRPr>
          </a:p>
          <a:p>
            <a:r>
              <a:rPr lang="zh-CN" altLang="en-US" sz="2400" dirty="0" smtClean="0">
                <a:solidFill>
                  <a:schemeClr val="tx1">
                    <a:lumMod val="85000"/>
                    <a:lumOff val="15000"/>
                  </a:schemeClr>
                </a:solidFill>
              </a:rPr>
              <a:t>关联宝贝推荐</a:t>
            </a:r>
            <a:endParaRPr lang="zh-CN" altLang="en-US" sz="2400" dirty="0">
              <a:solidFill>
                <a:schemeClr val="tx1">
                  <a:lumMod val="85000"/>
                  <a:lumOff val="15000"/>
                </a:schemeClr>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1391" y="1271588"/>
            <a:ext cx="1911496" cy="5205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64569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详情页</a:t>
            </a:r>
            <a:endParaRPr lang="zh-CN" altLang="en-US" dirty="0"/>
          </a:p>
        </p:txBody>
      </p:sp>
      <p:sp>
        <p:nvSpPr>
          <p:cNvPr id="3" name="内容占位符 2"/>
          <p:cNvSpPr>
            <a:spLocks noGrp="1"/>
          </p:cNvSpPr>
          <p:nvPr>
            <p:ph idx="1"/>
          </p:nvPr>
        </p:nvSpPr>
        <p:spPr>
          <a:xfrm>
            <a:off x="1181112" y="1825625"/>
            <a:ext cx="10515600" cy="4351338"/>
          </a:xfrm>
        </p:spPr>
        <p:txBody>
          <a:bodyPr>
            <a:normAutofit/>
          </a:bodyPr>
          <a:lstStyle/>
          <a:p>
            <a:r>
              <a:rPr lang="zh-CN" altLang="en-US" sz="2400" dirty="0" smtClean="0">
                <a:solidFill>
                  <a:schemeClr val="tx1">
                    <a:lumMod val="85000"/>
                    <a:lumOff val="15000"/>
                  </a:schemeClr>
                </a:solidFill>
              </a:rPr>
              <a:t>宝贝详细描述：通过文字或图片向买家展示商品，起到说服买家的作用</a:t>
            </a:r>
            <a:endParaRPr lang="en-US" altLang="zh-CN" sz="2400" dirty="0" smtClean="0">
              <a:solidFill>
                <a:schemeClr val="tx1">
                  <a:lumMod val="85000"/>
                  <a:lumOff val="15000"/>
                </a:schemeClr>
              </a:solidFill>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1042" y="2614610"/>
            <a:ext cx="3436783" cy="3908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9413" y="2783249"/>
            <a:ext cx="3757612" cy="3448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04379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详情页</a:t>
            </a:r>
          </a:p>
        </p:txBody>
      </p:sp>
      <p:sp>
        <p:nvSpPr>
          <p:cNvPr id="3" name="内容占位符 2"/>
          <p:cNvSpPr>
            <a:spLocks noGrp="1"/>
          </p:cNvSpPr>
          <p:nvPr>
            <p:ph idx="1"/>
          </p:nvPr>
        </p:nvSpPr>
        <p:spPr>
          <a:xfrm>
            <a:off x="852488" y="1582729"/>
            <a:ext cx="10515600" cy="4351338"/>
          </a:xfrm>
        </p:spPr>
        <p:txBody>
          <a:bodyPr/>
          <a:lstStyle/>
          <a:p>
            <a:pPr lvl="0"/>
            <a:r>
              <a:rPr lang="zh-CN" altLang="en-US" sz="2400" dirty="0">
                <a:solidFill>
                  <a:prstClr val="black">
                    <a:lumMod val="85000"/>
                    <a:lumOff val="15000"/>
                  </a:prstClr>
                </a:solidFill>
              </a:rPr>
              <a:t>宝贝类目导航：帮助买家找到其他需要的商品</a:t>
            </a:r>
            <a:endParaRPr lang="en-US" altLang="zh-CN" sz="2400" dirty="0">
              <a:solidFill>
                <a:prstClr val="black">
                  <a:lumMod val="85000"/>
                  <a:lumOff val="15000"/>
                </a:prstClr>
              </a:solidFill>
            </a:endParaRPr>
          </a:p>
          <a:p>
            <a:endParaRPr lang="zh-CN" altLang="en-US"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843213"/>
            <a:ext cx="546735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1485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左大括号 3"/>
          <p:cNvSpPr/>
          <p:nvPr/>
        </p:nvSpPr>
        <p:spPr>
          <a:xfrm>
            <a:off x="4686325" y="2314588"/>
            <a:ext cx="571475" cy="2900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1228742" y="3429005"/>
            <a:ext cx="3543301" cy="830997"/>
          </a:xfrm>
          <a:prstGeom prst="rect">
            <a:avLst/>
          </a:prstGeom>
          <a:noFill/>
        </p:spPr>
        <p:txBody>
          <a:bodyPr wrap="square" rtlCol="0">
            <a:spAutoFit/>
          </a:bodyPr>
          <a:lstStyle/>
          <a:p>
            <a:r>
              <a:rPr lang="zh-CN" altLang="en-US" sz="2400" dirty="0"/>
              <a:t>影响店铺下单的两大要素</a:t>
            </a:r>
          </a:p>
          <a:p>
            <a:endParaRPr lang="zh-CN" altLang="en-US" sz="2400" dirty="0"/>
          </a:p>
        </p:txBody>
      </p:sp>
      <p:sp>
        <p:nvSpPr>
          <p:cNvPr id="7" name="TextBox 6"/>
          <p:cNvSpPr txBox="1"/>
          <p:nvPr/>
        </p:nvSpPr>
        <p:spPr>
          <a:xfrm>
            <a:off x="5272073" y="2071691"/>
            <a:ext cx="2314575" cy="400110"/>
          </a:xfrm>
          <a:prstGeom prst="rect">
            <a:avLst/>
          </a:prstGeom>
          <a:noFill/>
        </p:spPr>
        <p:txBody>
          <a:bodyPr wrap="square" rtlCol="0">
            <a:spAutoFit/>
          </a:bodyPr>
          <a:lstStyle/>
          <a:p>
            <a:r>
              <a:rPr lang="zh-CN" altLang="en-US" sz="2000" dirty="0" smtClean="0"/>
              <a:t>优质的装修页面</a:t>
            </a:r>
            <a:endParaRPr lang="zh-CN" altLang="en-US" sz="2000" dirty="0"/>
          </a:p>
        </p:txBody>
      </p:sp>
      <p:sp>
        <p:nvSpPr>
          <p:cNvPr id="8" name="TextBox 7"/>
          <p:cNvSpPr txBox="1"/>
          <p:nvPr/>
        </p:nvSpPr>
        <p:spPr>
          <a:xfrm>
            <a:off x="5329255" y="5057762"/>
            <a:ext cx="3028926" cy="400110"/>
          </a:xfrm>
          <a:prstGeom prst="rect">
            <a:avLst/>
          </a:prstGeom>
          <a:noFill/>
        </p:spPr>
        <p:txBody>
          <a:bodyPr wrap="square" rtlCol="0">
            <a:spAutoFit/>
          </a:bodyPr>
          <a:lstStyle/>
          <a:p>
            <a:r>
              <a:rPr lang="zh-CN" altLang="en-US" sz="2000" dirty="0" smtClean="0"/>
              <a:t>丰富详实的商品描述页</a:t>
            </a:r>
            <a:endParaRPr lang="zh-CN" altLang="en-US" sz="2000" dirty="0"/>
          </a:p>
        </p:txBody>
      </p:sp>
    </p:spTree>
    <p:extLst>
      <p:ext uri="{BB962C8B-B14F-4D97-AF65-F5344CB8AC3E}">
        <p14:creationId xmlns:p14="http://schemas.microsoft.com/office/powerpoint/2010/main" val="7798299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详情页</a:t>
            </a:r>
            <a:endParaRPr lang="zh-CN" altLang="en-US" dirty="0"/>
          </a:p>
        </p:txBody>
      </p:sp>
      <p:sp>
        <p:nvSpPr>
          <p:cNvPr id="3" name="内容占位符 2"/>
          <p:cNvSpPr>
            <a:spLocks noGrp="1"/>
          </p:cNvSpPr>
          <p:nvPr>
            <p:ph idx="1"/>
          </p:nvPr>
        </p:nvSpPr>
        <p:spPr>
          <a:xfrm>
            <a:off x="838200" y="1497001"/>
            <a:ext cx="10515600" cy="4351338"/>
          </a:xfrm>
        </p:spPr>
        <p:txBody>
          <a:bodyPr/>
          <a:lstStyle/>
          <a:p>
            <a:pPr lvl="0"/>
            <a:r>
              <a:rPr lang="zh-CN" altLang="en-US" sz="2400" dirty="0">
                <a:solidFill>
                  <a:prstClr val="black">
                    <a:lumMod val="85000"/>
                    <a:lumOff val="15000"/>
                  </a:prstClr>
                </a:solidFill>
              </a:rPr>
              <a:t>店铺推荐其他商品：提高商品的曝光率</a:t>
            </a:r>
            <a:endParaRPr lang="en-US" altLang="zh-CN" sz="2400" dirty="0">
              <a:solidFill>
                <a:prstClr val="black">
                  <a:lumMod val="85000"/>
                  <a:lumOff val="15000"/>
                </a:prstClr>
              </a:solidFill>
            </a:endParaRPr>
          </a:p>
          <a:p>
            <a:endParaRPr lang="zh-CN" altLang="en-US"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8948" y="2186438"/>
            <a:ext cx="5872163" cy="42858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0499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详情页</a:t>
            </a:r>
            <a:endParaRPr lang="zh-CN" altLang="en-US" dirty="0"/>
          </a:p>
        </p:txBody>
      </p:sp>
      <p:sp>
        <p:nvSpPr>
          <p:cNvPr id="3" name="内容占位符 2"/>
          <p:cNvSpPr>
            <a:spLocks noGrp="1"/>
          </p:cNvSpPr>
          <p:nvPr>
            <p:ph idx="1"/>
          </p:nvPr>
        </p:nvSpPr>
        <p:spPr>
          <a:xfrm>
            <a:off x="838200" y="1611305"/>
            <a:ext cx="10515600" cy="4351338"/>
          </a:xfrm>
        </p:spPr>
        <p:txBody>
          <a:bodyPr/>
          <a:lstStyle/>
          <a:p>
            <a:pPr lvl="0"/>
            <a:r>
              <a:rPr lang="zh-CN" altLang="en-US" sz="2400" dirty="0">
                <a:solidFill>
                  <a:prstClr val="black">
                    <a:lumMod val="85000"/>
                    <a:lumOff val="15000"/>
                  </a:prstClr>
                </a:solidFill>
              </a:rPr>
              <a:t>店铺促销活动：提升买家的购买欲望</a:t>
            </a:r>
          </a:p>
          <a:p>
            <a:endParaRPr lang="zh-CN" alt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0257" y="2757478"/>
            <a:ext cx="8105775"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86788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活动页</a:t>
            </a:r>
            <a:endParaRPr lang="zh-CN" altLang="en-US" dirty="0"/>
          </a:p>
        </p:txBody>
      </p:sp>
      <p:sp>
        <p:nvSpPr>
          <p:cNvPr id="3" name="内容占位符 2"/>
          <p:cNvSpPr>
            <a:spLocks noGrp="1"/>
          </p:cNvSpPr>
          <p:nvPr>
            <p:ph idx="1"/>
          </p:nvPr>
        </p:nvSpPr>
        <p:spPr>
          <a:xfrm>
            <a:off x="838200" y="1454137"/>
            <a:ext cx="10515600" cy="4351338"/>
          </a:xfrm>
        </p:spPr>
        <p:txBody>
          <a:bodyPr/>
          <a:lstStyle/>
          <a:p>
            <a:r>
              <a:rPr lang="zh-CN" altLang="en-US" dirty="0">
                <a:solidFill>
                  <a:schemeClr val="tx1">
                    <a:lumMod val="85000"/>
                    <a:lumOff val="15000"/>
                  </a:schemeClr>
                </a:solidFill>
              </a:rPr>
              <a:t>淘宝</a:t>
            </a:r>
            <a:r>
              <a:rPr lang="en-US" altLang="zh-CN" dirty="0">
                <a:solidFill>
                  <a:schemeClr val="tx1">
                    <a:lumMod val="85000"/>
                    <a:lumOff val="15000"/>
                  </a:schemeClr>
                </a:solidFill>
              </a:rPr>
              <a:t>618</a:t>
            </a:r>
            <a:r>
              <a:rPr lang="zh-CN" altLang="en-US" dirty="0">
                <a:solidFill>
                  <a:schemeClr val="tx1">
                    <a:lumMod val="85000"/>
                    <a:lumOff val="15000"/>
                  </a:schemeClr>
                </a:solidFill>
              </a:rPr>
              <a:t>或双十一这样的活动，很多店铺都会制作海报，这样的海报我们一般是放在店铺首页，所以同首页的规范一样</a:t>
            </a:r>
            <a:r>
              <a:rPr lang="zh-CN" altLang="en-US" dirty="0" smtClean="0">
                <a:solidFill>
                  <a:schemeClr val="tx1">
                    <a:lumMod val="85000"/>
                    <a:lumOff val="15000"/>
                  </a:schemeClr>
                </a:solidFill>
              </a:rPr>
              <a:t>，只是海报上会加大字体告知促销活动，这里</a:t>
            </a:r>
            <a:r>
              <a:rPr lang="zh-CN" altLang="en-US" dirty="0">
                <a:solidFill>
                  <a:schemeClr val="tx1">
                    <a:lumMod val="85000"/>
                    <a:lumOff val="15000"/>
                  </a:schemeClr>
                </a:solidFill>
              </a:rPr>
              <a:t>就不多说。</a:t>
            </a:r>
            <a:endParaRPr lang="zh-CN" altLang="en-US" dirty="0">
              <a:solidFill>
                <a:schemeClr val="tx1">
                  <a:lumMod val="85000"/>
                  <a:lumOff val="15000"/>
                </a:schemeClr>
              </a:solidFill>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163" y="2355037"/>
            <a:ext cx="5597004" cy="1888351"/>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3937" y="3248025"/>
            <a:ext cx="3171825" cy="3171825"/>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0957" y="4400552"/>
            <a:ext cx="3701143" cy="2143519"/>
          </a:xfrm>
          <a:prstGeom prst="rect">
            <a:avLst/>
          </a:prstGeom>
        </p:spPr>
      </p:pic>
    </p:spTree>
    <p:extLst>
      <p:ext uri="{BB962C8B-B14F-4D97-AF65-F5344CB8AC3E}">
        <p14:creationId xmlns:p14="http://schemas.microsoft.com/office/powerpoint/2010/main" val="9122883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a:xfrm>
            <a:off x="1269242" y="1746914"/>
            <a:ext cx="10084558" cy="4591742"/>
          </a:xfrm>
        </p:spPr>
        <p:txBody>
          <a:bodyPr>
            <a:noAutofit/>
          </a:bodyPr>
          <a:lstStyle/>
          <a:p>
            <a:pPr lvl="0"/>
            <a:r>
              <a:rPr lang="zh-CN" altLang="en-US" sz="2000" dirty="0" smtClean="0">
                <a:solidFill>
                  <a:schemeClr val="tx1"/>
                </a:solidFill>
              </a:rPr>
              <a:t>装修的作用</a:t>
            </a:r>
            <a:endParaRPr lang="en-US" altLang="zh-CN" sz="2000" dirty="0" smtClean="0">
              <a:solidFill>
                <a:schemeClr val="tx1"/>
              </a:solidFill>
            </a:endParaRPr>
          </a:p>
          <a:p>
            <a:pPr lvl="0"/>
            <a:r>
              <a:rPr lang="zh-CN" altLang="en-US" sz="2000" dirty="0" smtClean="0">
                <a:solidFill>
                  <a:schemeClr val="tx1"/>
                </a:solidFill>
              </a:rPr>
              <a:t>店铺首页的尺寸规范及制作要素</a:t>
            </a:r>
            <a:endParaRPr lang="en-US" altLang="zh-CN" sz="2000" dirty="0" smtClean="0">
              <a:solidFill>
                <a:schemeClr val="tx1"/>
              </a:solidFill>
            </a:endParaRPr>
          </a:p>
          <a:p>
            <a:pPr lvl="0"/>
            <a:r>
              <a:rPr lang="zh-CN" altLang="en-US" sz="2000" dirty="0" smtClean="0">
                <a:solidFill>
                  <a:schemeClr val="tx1"/>
                </a:solidFill>
              </a:rPr>
              <a:t>详情页的尺寸及制作要素</a:t>
            </a:r>
            <a:endParaRPr lang="en-US" altLang="zh-CN" sz="2000" dirty="0" smtClean="0">
              <a:solidFill>
                <a:schemeClr val="tx1"/>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4443412"/>
            <a:ext cx="6096000" cy="202882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64066" y="1577131"/>
            <a:ext cx="7835318" cy="3842157"/>
          </a:xfrm>
          <a:prstGeom prst="rect">
            <a:avLst/>
          </a:prstGeom>
          <a:solidFill>
            <a:srgbClr val="97C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endParaRPr>
          </a:p>
        </p:txBody>
      </p:sp>
      <p:sp>
        <p:nvSpPr>
          <p:cNvPr id="9" name="圆角矩形 8"/>
          <p:cNvSpPr/>
          <p:nvPr/>
        </p:nvSpPr>
        <p:spPr>
          <a:xfrm>
            <a:off x="1909233" y="1763464"/>
            <a:ext cx="3083681" cy="2685143"/>
          </a:xfrm>
          <a:prstGeom prst="roundRect">
            <a:avLst>
              <a:gd name="adj" fmla="val 8018"/>
            </a:avLst>
          </a:prstGeom>
          <a:solidFill>
            <a:srgbClr val="97C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pic>
        <p:nvPicPr>
          <p:cNvPr id="5" name="Picture 7" descr="C:\Documents and Settings\Administrator\桌面\厚溥窗.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76499" y="2571475"/>
            <a:ext cx="1457689" cy="145768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229551" y="4029164"/>
            <a:ext cx="2351584" cy="461665"/>
          </a:xfrm>
          <a:prstGeom prst="rect">
            <a:avLst/>
          </a:prstGeom>
          <a:noFill/>
        </p:spPr>
        <p:txBody>
          <a:bodyPr wrap="square" rtlCol="0">
            <a:spAutoFit/>
          </a:bodyPr>
          <a:lstStyle/>
          <a:p>
            <a:pPr algn="ct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欢迎关注厚溥官方微信</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a:p>
            <a:pPr algn="ct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获取最新资讯</a:t>
            </a:r>
          </a:p>
        </p:txBody>
      </p:sp>
      <p:sp>
        <p:nvSpPr>
          <p:cNvPr id="2" name="TextBox 1"/>
          <p:cNvSpPr txBox="1"/>
          <p:nvPr/>
        </p:nvSpPr>
        <p:spPr>
          <a:xfrm>
            <a:off x="9360363" y="4490829"/>
            <a:ext cx="2089960" cy="276999"/>
          </a:xfrm>
          <a:prstGeom prst="rect">
            <a:avLst/>
          </a:prstGeom>
          <a:noFill/>
        </p:spPr>
        <p:txBody>
          <a:bodyPr wrap="square" rtlCol="0">
            <a:spAutoFit/>
          </a:bodyPr>
          <a:lstStyle/>
          <a:p>
            <a:pPr algn="ctr"/>
            <a:r>
              <a:rPr lang="en-US" altLang="zh-CN" sz="1200" dirty="0">
                <a:solidFill>
                  <a:srgbClr val="1A62AC"/>
                </a:solidFill>
                <a:latin typeface="微软雅黑" panose="020B0503020204020204" pitchFamily="34" charset="-122"/>
                <a:ea typeface="微软雅黑" panose="020B0503020204020204" pitchFamily="34" charset="-122"/>
                <a:cs typeface="Arial Unicode MS" panose="020B0604020202020204" charset="-122"/>
              </a:rPr>
              <a:t>http://www.myhopu.com</a:t>
            </a:r>
            <a:endParaRPr lang="zh-CN" altLang="en-US" sz="1200" dirty="0">
              <a:solidFill>
                <a:srgbClr val="1A62AC"/>
              </a:solidFill>
              <a:latin typeface="微软雅黑" panose="020B0503020204020204" pitchFamily="34" charset="-122"/>
              <a:ea typeface="微软雅黑" panose="020B0503020204020204" pitchFamily="34" charset="-122"/>
              <a:cs typeface="Arial Unicode MS" panose="020B0604020202020204" charset="-122"/>
            </a:endParaRPr>
          </a:p>
        </p:txBody>
      </p:sp>
      <p:sp>
        <p:nvSpPr>
          <p:cNvPr id="6" name="TextBox 5"/>
          <p:cNvSpPr txBox="1"/>
          <p:nvPr/>
        </p:nvSpPr>
        <p:spPr>
          <a:xfrm>
            <a:off x="2272090" y="2828835"/>
            <a:ext cx="4048096" cy="1200329"/>
          </a:xfrm>
          <a:prstGeom prst="rect">
            <a:avLst/>
          </a:prstGeom>
          <a:noFill/>
        </p:spPr>
        <p:txBody>
          <a:bodyPr wrap="square" rtlCol="0">
            <a:spAutoFit/>
          </a:bodyPr>
          <a:lstStyle/>
          <a:p>
            <a:pPr algn="ctr"/>
            <a:r>
              <a:rPr lang="en-US" altLang="zh-CN" sz="7200" b="1" spc="7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Thanks! </a:t>
            </a:r>
            <a:endParaRPr lang="zh-CN" altLang="en-US" sz="7200" b="1" spc="7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advTm="5000"/>
    </mc:Choice>
    <mc:Fallback xmlns="">
      <p:transition advTm="5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3"/>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8896" r="8896"/>
          <a:stretch>
            <a:fillRect/>
          </a:stretch>
        </p:blipFill>
        <p:spPr>
          <a:xfrm>
            <a:off x="1085834" y="1128712"/>
            <a:ext cx="9744075" cy="5481042"/>
          </a:xfrm>
        </p:spPr>
      </p:pic>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5812148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图片占位符 1"/>
          <p:cNvSpPr>
            <a:spLocks noGrp="1"/>
          </p:cNvSpPr>
          <p:nvPr>
            <p:ph type="pic" sz="quarter" idx="10"/>
          </p:nvPr>
        </p:nvSpPr>
        <p:spPr/>
      </p:sp>
      <p:sp>
        <p:nvSpPr>
          <p:cNvPr id="3" name="标题 2"/>
          <p:cNvSpPr>
            <a:spLocks noGrp="1"/>
          </p:cNvSpPr>
          <p:nvPr>
            <p:ph type="title"/>
          </p:nvPr>
        </p:nvSpPr>
        <p:spPr/>
        <p:txBody>
          <a:bodyPr/>
          <a:lstStyle/>
          <a:p>
            <a:endParaRPr lang="zh-CN" altLang="en-US"/>
          </a:p>
        </p:txBody>
      </p:sp>
      <p:pic>
        <p:nvPicPr>
          <p:cNvPr id="5" name="Picture 2" descr="D:\谷歌下载\999千足银花朵手链\素材\QQ图片202007211500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9537" y="57149"/>
            <a:ext cx="3995737" cy="6844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9991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店铺装修的目的</a:t>
            </a:r>
          </a:p>
        </p:txBody>
      </p:sp>
      <p:sp>
        <p:nvSpPr>
          <p:cNvPr id="3" name="内容占位符 2"/>
          <p:cNvSpPr>
            <a:spLocks noGrp="1"/>
          </p:cNvSpPr>
          <p:nvPr>
            <p:ph idx="1"/>
          </p:nvPr>
        </p:nvSpPr>
        <p:spPr>
          <a:xfrm>
            <a:off x="1185862" y="1443026"/>
            <a:ext cx="10167937" cy="4391025"/>
          </a:xfrm>
        </p:spPr>
        <p:txBody>
          <a:bodyPr>
            <a:normAutofit/>
          </a:bodyPr>
          <a:lstStyle/>
          <a:p>
            <a:r>
              <a:rPr lang="zh-CN" altLang="en-US" sz="2400" dirty="0" smtClean="0">
                <a:solidFill>
                  <a:schemeClr val="tx1"/>
                </a:solidFill>
              </a:rPr>
              <a:t>突出店铺的风格和商品的</a:t>
            </a:r>
            <a:r>
              <a:rPr lang="zh-CN" altLang="en-US" sz="2400" dirty="0" smtClean="0">
                <a:solidFill>
                  <a:schemeClr val="tx1"/>
                </a:solidFill>
              </a:rPr>
              <a:t>特征</a:t>
            </a:r>
            <a:endParaRPr lang="en-US" altLang="zh-CN" sz="2400" dirty="0" smtClean="0">
              <a:solidFill>
                <a:schemeClr val="tx1"/>
              </a:solidFill>
            </a:endParaRPr>
          </a:p>
          <a:p>
            <a:pPr marL="0" lvl="0" indent="0">
              <a:lnSpc>
                <a:spcPct val="150000"/>
              </a:lnSpc>
              <a:buNone/>
            </a:pPr>
            <a:r>
              <a:rPr lang="en-US" altLang="zh-CN" sz="2400" dirty="0" smtClean="0">
                <a:solidFill>
                  <a:schemeClr val="tx1"/>
                </a:solidFill>
              </a:rPr>
              <a:t>	</a:t>
            </a:r>
            <a:r>
              <a:rPr lang="zh-CN" altLang="en-US" sz="2000" dirty="0" smtClean="0">
                <a:solidFill>
                  <a:schemeClr val="tx1"/>
                </a:solidFill>
              </a:rPr>
              <a:t>我们的产品是银饰品。这里</a:t>
            </a:r>
            <a:r>
              <a:rPr lang="zh-CN" altLang="en-US" sz="2000" dirty="0">
                <a:solidFill>
                  <a:schemeClr val="tx1"/>
                </a:solidFill>
              </a:rPr>
              <a:t>我推荐几家银饰做得比较好的：小糜人，姐妹良品，卡蒂罗，银奥。</a:t>
            </a:r>
            <a:endParaRPr lang="en-US" altLang="zh-CN" sz="2000" dirty="0">
              <a:solidFill>
                <a:schemeClr val="tx1"/>
              </a:solidFill>
            </a:endParaRPr>
          </a:p>
          <a:p>
            <a:pPr marL="0" lvl="0" indent="0">
              <a:lnSpc>
                <a:spcPct val="150000"/>
              </a:lnSpc>
              <a:buNone/>
            </a:pPr>
            <a:r>
              <a:rPr lang="en-US" altLang="zh-CN" sz="2000" dirty="0" smtClean="0">
                <a:solidFill>
                  <a:schemeClr val="tx1"/>
                </a:solidFill>
              </a:rPr>
              <a:t>	</a:t>
            </a:r>
            <a:r>
              <a:rPr lang="zh-CN" altLang="en-US" sz="2000" dirty="0" smtClean="0">
                <a:solidFill>
                  <a:schemeClr val="tx1"/>
                </a:solidFill>
              </a:rPr>
              <a:t>看</a:t>
            </a:r>
            <a:r>
              <a:rPr lang="zh-CN" altLang="en-US" sz="2000" dirty="0">
                <a:solidFill>
                  <a:schemeClr val="tx1"/>
                </a:solidFill>
              </a:rPr>
              <a:t>他们的店我们看出几点：图拍摄的清晰，修图精细，吸引人，页面布局合理，页面解决了你所有的疑问</a:t>
            </a:r>
            <a:r>
              <a:rPr lang="zh-CN" altLang="en-US" sz="2000" dirty="0" smtClean="0">
                <a:solidFill>
                  <a:schemeClr val="tx1"/>
                </a:solidFill>
              </a:rPr>
              <a:t>。所以修图的重要性我就不多说了。</a:t>
            </a:r>
            <a:endParaRPr lang="en-US" altLang="zh-CN" sz="2000" dirty="0">
              <a:solidFill>
                <a:schemeClr val="tx1"/>
              </a:solidFill>
            </a:endParaRPr>
          </a:p>
          <a:p>
            <a:pPr marL="0" lvl="0" indent="0">
              <a:lnSpc>
                <a:spcPct val="100000"/>
              </a:lnSpc>
              <a:buNone/>
            </a:pPr>
            <a:r>
              <a:rPr lang="en-US" altLang="zh-CN" sz="2000" dirty="0" smtClean="0">
                <a:solidFill>
                  <a:schemeClr val="tx1"/>
                </a:solidFill>
              </a:rPr>
              <a:t>	</a:t>
            </a:r>
            <a:r>
              <a:rPr lang="zh-CN" altLang="en-US" sz="2000" dirty="0" smtClean="0">
                <a:solidFill>
                  <a:schemeClr val="tx1"/>
                </a:solidFill>
              </a:rPr>
              <a:t>确认</a:t>
            </a:r>
            <a:r>
              <a:rPr lang="zh-CN" altLang="en-US" sz="2000" dirty="0">
                <a:solidFill>
                  <a:schemeClr val="tx1"/>
                </a:solidFill>
              </a:rPr>
              <a:t>店铺风格：清新，</a:t>
            </a:r>
            <a:r>
              <a:rPr lang="zh-CN" altLang="en-US" sz="2000" dirty="0" smtClean="0">
                <a:solidFill>
                  <a:schemeClr val="tx1"/>
                </a:solidFill>
              </a:rPr>
              <a:t>自然。</a:t>
            </a:r>
            <a:endParaRPr lang="zh-CN" altLang="en-US" sz="2000" dirty="0">
              <a:solidFill>
                <a:schemeClr val="tx1"/>
              </a:solidFill>
            </a:endParaRPr>
          </a:p>
        </p:txBody>
      </p:sp>
      <p:pic>
        <p:nvPicPr>
          <p:cNvPr id="2051" name="Picture 3" descr="F:\w网店\已做\清新背景\863cb3b6646e7791b96657b7697275a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2472" y="4086226"/>
            <a:ext cx="32512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90491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店铺装修的目的</a:t>
            </a:r>
          </a:p>
        </p:txBody>
      </p:sp>
      <p:sp>
        <p:nvSpPr>
          <p:cNvPr id="3" name="内容占位符 2"/>
          <p:cNvSpPr>
            <a:spLocks noGrp="1"/>
          </p:cNvSpPr>
          <p:nvPr>
            <p:ph idx="1"/>
          </p:nvPr>
        </p:nvSpPr>
        <p:spPr>
          <a:xfrm>
            <a:off x="1095384" y="1468425"/>
            <a:ext cx="10515600" cy="4351338"/>
          </a:xfrm>
        </p:spPr>
        <p:txBody>
          <a:bodyPr>
            <a:normAutofit/>
          </a:bodyPr>
          <a:lstStyle/>
          <a:p>
            <a:r>
              <a:rPr lang="zh-CN" altLang="en-US" sz="2400" dirty="0">
                <a:solidFill>
                  <a:schemeClr val="tx1"/>
                </a:solidFill>
              </a:rPr>
              <a:t>便于客户挑选商品、收藏</a:t>
            </a:r>
            <a:r>
              <a:rPr lang="zh-CN" altLang="en-US" sz="2400" dirty="0" smtClean="0">
                <a:solidFill>
                  <a:schemeClr val="tx1"/>
                </a:solidFill>
              </a:rPr>
              <a:t>店铺</a:t>
            </a:r>
            <a:endParaRPr lang="en-US" altLang="zh-CN" sz="2400" dirty="0" smtClean="0">
              <a:solidFill>
                <a:schemeClr val="tx1"/>
              </a:solidFill>
            </a:endParaRPr>
          </a:p>
          <a:p>
            <a:pPr marL="0" indent="0">
              <a:buNone/>
            </a:pPr>
            <a:r>
              <a:rPr lang="en-US" altLang="zh-CN" sz="2400" dirty="0">
                <a:solidFill>
                  <a:schemeClr val="tx1"/>
                </a:solidFill>
              </a:rPr>
              <a:t>	</a:t>
            </a:r>
            <a:r>
              <a:rPr lang="zh-CN" altLang="en-US" sz="2000" dirty="0">
                <a:solidFill>
                  <a:schemeClr val="tx1">
                    <a:lumMod val="85000"/>
                    <a:lumOff val="15000"/>
                  </a:schemeClr>
                </a:solidFill>
              </a:rPr>
              <a:t>让顾客感觉到这个店面内的商品</a:t>
            </a:r>
            <a:r>
              <a:rPr lang="zh-CN" altLang="en-US" sz="2000" dirty="0" smtClean="0">
                <a:solidFill>
                  <a:schemeClr val="tx1">
                    <a:lumMod val="85000"/>
                    <a:lumOff val="15000"/>
                  </a:schemeClr>
                </a:solidFill>
              </a:rPr>
              <a:t>是丰富多彩的。</a:t>
            </a:r>
            <a:endParaRPr lang="en-US" altLang="zh-CN" sz="2000" dirty="0" smtClean="0">
              <a:solidFill>
                <a:schemeClr val="tx1">
                  <a:lumMod val="85000"/>
                  <a:lumOff val="15000"/>
                </a:schemeClr>
              </a:solidFill>
            </a:endParaRPr>
          </a:p>
          <a:p>
            <a:pPr marL="0" indent="0">
              <a:buNone/>
            </a:pPr>
            <a:r>
              <a:rPr lang="en-US" altLang="zh-CN" sz="2000" dirty="0">
                <a:solidFill>
                  <a:schemeClr val="tx1">
                    <a:lumMod val="85000"/>
                    <a:lumOff val="15000"/>
                  </a:schemeClr>
                </a:solidFill>
              </a:rPr>
              <a:t>	</a:t>
            </a:r>
            <a:r>
              <a:rPr lang="zh-CN" altLang="en-US" sz="2000" dirty="0" smtClean="0">
                <a:solidFill>
                  <a:schemeClr val="tx1">
                    <a:lumMod val="85000"/>
                    <a:lumOff val="15000"/>
                  </a:schemeClr>
                </a:solidFill>
              </a:rPr>
              <a:t>收藏店铺，顾客会经常回购。</a:t>
            </a:r>
            <a:endParaRPr lang="en-US" altLang="zh-CN" sz="2000" dirty="0" smtClean="0">
              <a:solidFill>
                <a:schemeClr val="tx1">
                  <a:lumMod val="85000"/>
                  <a:lumOff val="15000"/>
                </a:schemeClr>
              </a:solidFill>
            </a:endParaRPr>
          </a:p>
          <a:p>
            <a:pPr marL="0" indent="0">
              <a:buNone/>
            </a:pPr>
            <a:endParaRPr lang="en-US" altLang="zh-CN" sz="2000" dirty="0">
              <a:solidFill>
                <a:schemeClr val="tx1">
                  <a:lumMod val="85000"/>
                  <a:lumOff val="15000"/>
                </a:schemeClr>
              </a:solidFill>
            </a:endParaRPr>
          </a:p>
          <a:p>
            <a:endParaRPr lang="zh-CN" altLang="en-US" sz="24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6750" y="4103986"/>
            <a:ext cx="3714759" cy="2269381"/>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3106" y="3567580"/>
            <a:ext cx="4238624" cy="2815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39170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店铺装修的目的</a:t>
            </a:r>
          </a:p>
        </p:txBody>
      </p:sp>
      <p:sp>
        <p:nvSpPr>
          <p:cNvPr id="3" name="内容占位符 2"/>
          <p:cNvSpPr>
            <a:spLocks noGrp="1"/>
          </p:cNvSpPr>
          <p:nvPr>
            <p:ph idx="1"/>
          </p:nvPr>
        </p:nvSpPr>
        <p:spPr>
          <a:xfrm>
            <a:off x="1066808" y="1497001"/>
            <a:ext cx="10515600" cy="4351338"/>
          </a:xfrm>
        </p:spPr>
        <p:txBody>
          <a:bodyPr/>
          <a:lstStyle/>
          <a:p>
            <a:r>
              <a:rPr lang="zh-CN" altLang="en-US" sz="2400" dirty="0">
                <a:solidFill>
                  <a:schemeClr val="tx1"/>
                </a:solidFill>
              </a:rPr>
              <a:t>使顾客产生购买欲</a:t>
            </a:r>
            <a:endParaRPr lang="en-US" altLang="zh-CN" sz="2400" dirty="0">
              <a:solidFill>
                <a:schemeClr val="tx1"/>
              </a:solidFill>
            </a:endParaRPr>
          </a:p>
          <a:p>
            <a:pPr marL="0" indent="0">
              <a:buNone/>
            </a:pPr>
            <a:r>
              <a:rPr lang="en-US" altLang="zh-CN" sz="2000" dirty="0">
                <a:solidFill>
                  <a:schemeClr val="tx1">
                    <a:lumMod val="85000"/>
                    <a:lumOff val="15000"/>
                  </a:schemeClr>
                </a:solidFill>
              </a:rPr>
              <a:t>	</a:t>
            </a:r>
            <a:r>
              <a:rPr lang="zh-CN" altLang="en-US" sz="2000" dirty="0">
                <a:solidFill>
                  <a:schemeClr val="tx1">
                    <a:lumMod val="85000"/>
                    <a:lumOff val="15000"/>
                  </a:schemeClr>
                </a:solidFill>
              </a:rPr>
              <a:t>美观、漂亮的店铺让顾客眼前一亮。</a:t>
            </a:r>
          </a:p>
          <a:p>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79376" y="3128961"/>
            <a:ext cx="3216462" cy="3371847"/>
          </a:xfrm>
          <a:prstGeom prst="rect">
            <a:avLst/>
          </a:prstGeom>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55" y="2801140"/>
            <a:ext cx="3833813" cy="37282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8805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首页的规范</a:t>
            </a:r>
            <a:endParaRPr lang="zh-CN" altLang="en-US" dirty="0"/>
          </a:p>
        </p:txBody>
      </p:sp>
      <p:sp>
        <p:nvSpPr>
          <p:cNvPr id="3" name="内容占位符 2"/>
          <p:cNvSpPr>
            <a:spLocks noGrp="1"/>
          </p:cNvSpPr>
          <p:nvPr>
            <p:ph idx="1"/>
          </p:nvPr>
        </p:nvSpPr>
        <p:spPr>
          <a:xfrm>
            <a:off x="838200" y="1539865"/>
            <a:ext cx="10515600" cy="4351338"/>
          </a:xfrm>
        </p:spPr>
        <p:txBody>
          <a:bodyPr/>
          <a:lstStyle/>
          <a:p>
            <a:r>
              <a:rPr lang="zh-CN" altLang="en-US" dirty="0">
                <a:solidFill>
                  <a:schemeClr val="tx1">
                    <a:lumMod val="85000"/>
                    <a:lumOff val="15000"/>
                  </a:schemeClr>
                </a:solidFill>
              </a:rPr>
              <a:t>电脑端：</a:t>
            </a:r>
            <a:r>
              <a:rPr lang="zh-CN" altLang="en-US" dirty="0">
                <a:solidFill>
                  <a:schemeClr val="tx1">
                    <a:lumMod val="85000"/>
                    <a:lumOff val="15000"/>
                  </a:schemeClr>
                </a:solidFill>
              </a:rPr>
              <a:t/>
            </a:r>
            <a:br>
              <a:rPr lang="zh-CN" altLang="en-US" dirty="0">
                <a:solidFill>
                  <a:schemeClr val="tx1">
                    <a:lumMod val="85000"/>
                    <a:lumOff val="15000"/>
                  </a:schemeClr>
                </a:solidFill>
              </a:rPr>
            </a:br>
            <a:r>
              <a:rPr lang="en-US" altLang="zh-CN" dirty="0">
                <a:solidFill>
                  <a:schemeClr val="tx1">
                    <a:lumMod val="85000"/>
                    <a:lumOff val="15000"/>
                  </a:schemeClr>
                </a:solidFill>
              </a:rPr>
              <a:t>1</a:t>
            </a:r>
            <a:r>
              <a:rPr lang="zh-CN" altLang="en-US" dirty="0">
                <a:solidFill>
                  <a:schemeClr val="tx1">
                    <a:lumMod val="85000"/>
                    <a:lumOff val="15000"/>
                  </a:schemeClr>
                </a:solidFill>
              </a:rPr>
              <a:t>、淘宝首页店招尺寸宽度为</a:t>
            </a:r>
            <a:r>
              <a:rPr lang="en-US" altLang="zh-CN" dirty="0">
                <a:solidFill>
                  <a:schemeClr val="tx1">
                    <a:lumMod val="85000"/>
                    <a:lumOff val="15000"/>
                  </a:schemeClr>
                </a:solidFill>
              </a:rPr>
              <a:t>950</a:t>
            </a:r>
            <a:r>
              <a:rPr lang="zh-CN" altLang="en-US" dirty="0">
                <a:solidFill>
                  <a:schemeClr val="tx1">
                    <a:lumMod val="85000"/>
                    <a:lumOff val="15000"/>
                  </a:schemeClr>
                </a:solidFill>
              </a:rPr>
              <a:t>像素，高度建议不超过</a:t>
            </a:r>
            <a:r>
              <a:rPr lang="en-US" altLang="zh-CN" dirty="0">
                <a:solidFill>
                  <a:schemeClr val="tx1">
                    <a:lumMod val="85000"/>
                    <a:lumOff val="15000"/>
                  </a:schemeClr>
                </a:solidFill>
              </a:rPr>
              <a:t>120</a:t>
            </a:r>
            <a:r>
              <a:rPr lang="zh-CN" altLang="en-US" dirty="0">
                <a:solidFill>
                  <a:schemeClr val="tx1">
                    <a:lumMod val="85000"/>
                    <a:lumOff val="15000"/>
                  </a:schemeClr>
                </a:solidFill>
              </a:rPr>
              <a:t>像素，否则导航显示可能异常。</a:t>
            </a:r>
            <a:r>
              <a:rPr lang="zh-CN" altLang="en-US" dirty="0">
                <a:solidFill>
                  <a:schemeClr val="tx1">
                    <a:lumMod val="85000"/>
                    <a:lumOff val="15000"/>
                  </a:schemeClr>
                </a:solidFill>
              </a:rPr>
              <a:t/>
            </a:r>
            <a:br>
              <a:rPr lang="zh-CN" altLang="en-US" dirty="0">
                <a:solidFill>
                  <a:schemeClr val="tx1">
                    <a:lumMod val="85000"/>
                    <a:lumOff val="15000"/>
                  </a:schemeClr>
                </a:solidFill>
              </a:rPr>
            </a:br>
            <a:r>
              <a:rPr lang="en-US" altLang="zh-CN" dirty="0">
                <a:solidFill>
                  <a:schemeClr val="tx1">
                    <a:lumMod val="85000"/>
                    <a:lumOff val="15000"/>
                  </a:schemeClr>
                </a:solidFill>
              </a:rPr>
              <a:t>2</a:t>
            </a:r>
            <a:r>
              <a:rPr lang="zh-CN" altLang="en-US" dirty="0">
                <a:solidFill>
                  <a:schemeClr val="tx1">
                    <a:lumMod val="85000"/>
                    <a:lumOff val="15000"/>
                  </a:schemeClr>
                </a:solidFill>
              </a:rPr>
              <a:t>、店招</a:t>
            </a:r>
            <a:r>
              <a:rPr lang="en-US" altLang="zh-CN" dirty="0">
                <a:solidFill>
                  <a:schemeClr val="tx1">
                    <a:lumMod val="85000"/>
                    <a:lumOff val="15000"/>
                  </a:schemeClr>
                </a:solidFill>
              </a:rPr>
              <a:t>+</a:t>
            </a:r>
            <a:r>
              <a:rPr lang="zh-CN" altLang="en-US" dirty="0">
                <a:solidFill>
                  <a:schemeClr val="tx1">
                    <a:lumMod val="85000"/>
                    <a:lumOff val="15000"/>
                  </a:schemeClr>
                </a:solidFill>
              </a:rPr>
              <a:t>导航尺寸宽度为</a:t>
            </a:r>
            <a:r>
              <a:rPr lang="en-US" altLang="zh-CN" dirty="0">
                <a:solidFill>
                  <a:schemeClr val="tx1">
                    <a:lumMod val="85000"/>
                    <a:lumOff val="15000"/>
                  </a:schemeClr>
                </a:solidFill>
              </a:rPr>
              <a:t>950</a:t>
            </a:r>
            <a:r>
              <a:rPr lang="zh-CN" altLang="en-US" dirty="0">
                <a:solidFill>
                  <a:schemeClr val="tx1">
                    <a:lumMod val="85000"/>
                    <a:lumOff val="15000"/>
                  </a:schemeClr>
                </a:solidFill>
              </a:rPr>
              <a:t>像素，高度建议不超过</a:t>
            </a:r>
            <a:r>
              <a:rPr lang="en-US" altLang="zh-CN" dirty="0">
                <a:solidFill>
                  <a:schemeClr val="tx1">
                    <a:lumMod val="85000"/>
                    <a:lumOff val="15000"/>
                  </a:schemeClr>
                </a:solidFill>
              </a:rPr>
              <a:t>150</a:t>
            </a:r>
            <a:r>
              <a:rPr lang="zh-CN" altLang="en-US" dirty="0">
                <a:solidFill>
                  <a:schemeClr val="tx1">
                    <a:lumMod val="85000"/>
                    <a:lumOff val="15000"/>
                  </a:schemeClr>
                </a:solidFill>
              </a:rPr>
              <a:t>像素，否则导航显示可能异常（导航尺寸高为</a:t>
            </a:r>
            <a:r>
              <a:rPr lang="en-US" altLang="zh-CN" dirty="0">
                <a:solidFill>
                  <a:schemeClr val="tx1">
                    <a:lumMod val="85000"/>
                    <a:lumOff val="15000"/>
                  </a:schemeClr>
                </a:solidFill>
              </a:rPr>
              <a:t>30</a:t>
            </a:r>
            <a:r>
              <a:rPr lang="zh-CN" altLang="en-US" dirty="0">
                <a:solidFill>
                  <a:schemeClr val="tx1">
                    <a:lumMod val="85000"/>
                    <a:lumOff val="15000"/>
                  </a:schemeClr>
                </a:solidFill>
              </a:rPr>
              <a:t>像素）。</a:t>
            </a:r>
            <a:r>
              <a:rPr lang="zh-CN" altLang="en-US" dirty="0">
                <a:solidFill>
                  <a:schemeClr val="tx1">
                    <a:lumMod val="85000"/>
                    <a:lumOff val="15000"/>
                  </a:schemeClr>
                </a:solidFill>
              </a:rPr>
              <a:t/>
            </a:r>
            <a:br>
              <a:rPr lang="zh-CN" altLang="en-US" dirty="0">
                <a:solidFill>
                  <a:schemeClr val="tx1">
                    <a:lumMod val="85000"/>
                    <a:lumOff val="15000"/>
                  </a:schemeClr>
                </a:solidFill>
              </a:rPr>
            </a:br>
            <a:r>
              <a:rPr lang="en-US" altLang="zh-CN" dirty="0">
                <a:solidFill>
                  <a:schemeClr val="tx1">
                    <a:lumMod val="85000"/>
                    <a:lumOff val="15000"/>
                  </a:schemeClr>
                </a:solidFill>
              </a:rPr>
              <a:t>3</a:t>
            </a:r>
            <a:r>
              <a:rPr lang="zh-CN" altLang="en-US" dirty="0">
                <a:solidFill>
                  <a:schemeClr val="tx1">
                    <a:lumMod val="85000"/>
                    <a:lumOff val="15000"/>
                  </a:schemeClr>
                </a:solidFill>
              </a:rPr>
              <a:t>、首页全屏轮播图尺寸</a:t>
            </a:r>
            <a:r>
              <a:rPr lang="en-US" altLang="zh-CN" dirty="0">
                <a:solidFill>
                  <a:schemeClr val="tx1">
                    <a:lumMod val="85000"/>
                    <a:lumOff val="15000"/>
                  </a:schemeClr>
                </a:solidFill>
              </a:rPr>
              <a:t>(</a:t>
            </a:r>
            <a:r>
              <a:rPr lang="zh-CN" altLang="en-US" dirty="0">
                <a:solidFill>
                  <a:schemeClr val="tx1">
                    <a:lumMod val="85000"/>
                    <a:lumOff val="15000"/>
                  </a:schemeClr>
                </a:solidFill>
              </a:rPr>
              <a:t>宽</a:t>
            </a:r>
            <a:r>
              <a:rPr lang="en-US" altLang="zh-CN" dirty="0">
                <a:solidFill>
                  <a:schemeClr val="tx1">
                    <a:lumMod val="85000"/>
                    <a:lumOff val="15000"/>
                  </a:schemeClr>
                </a:solidFill>
              </a:rPr>
              <a:t>:1920;</a:t>
            </a:r>
            <a:r>
              <a:rPr lang="zh-CN" altLang="en-US" dirty="0">
                <a:solidFill>
                  <a:schemeClr val="tx1">
                    <a:lumMod val="85000"/>
                    <a:lumOff val="15000"/>
                  </a:schemeClr>
                </a:solidFill>
              </a:rPr>
              <a:t>高度不大于</a:t>
            </a:r>
            <a:r>
              <a:rPr lang="en-US" altLang="zh-CN" dirty="0">
                <a:solidFill>
                  <a:schemeClr val="tx1">
                    <a:lumMod val="85000"/>
                    <a:lumOff val="15000"/>
                  </a:schemeClr>
                </a:solidFill>
              </a:rPr>
              <a:t>540px,</a:t>
            </a:r>
            <a:r>
              <a:rPr lang="zh-CN" altLang="en-US" dirty="0">
                <a:solidFill>
                  <a:schemeClr val="tx1">
                    <a:lumMod val="85000"/>
                    <a:lumOff val="15000"/>
                  </a:schemeClr>
                </a:solidFill>
              </a:rPr>
              <a:t>模块展示高度以最小高度图片为准</a:t>
            </a:r>
            <a:r>
              <a:rPr lang="en-US" altLang="zh-CN" dirty="0">
                <a:solidFill>
                  <a:schemeClr val="tx1">
                    <a:lumMod val="85000"/>
                    <a:lumOff val="15000"/>
                  </a:schemeClr>
                </a:solidFill>
              </a:rPr>
              <a:t>,</a:t>
            </a:r>
            <a:r>
              <a:rPr lang="zh-CN" altLang="en-US" dirty="0">
                <a:solidFill>
                  <a:schemeClr val="tx1">
                    <a:lumMod val="85000"/>
                    <a:lumOff val="15000"/>
                  </a:schemeClr>
                </a:solidFill>
              </a:rPr>
              <a:t>暂时不支持</a:t>
            </a:r>
            <a:r>
              <a:rPr lang="en-US" altLang="zh-CN" dirty="0">
                <a:solidFill>
                  <a:schemeClr val="tx1">
                    <a:lumMod val="85000"/>
                    <a:lumOff val="15000"/>
                  </a:schemeClr>
                </a:solidFill>
              </a:rPr>
              <a:t>gif</a:t>
            </a:r>
            <a:r>
              <a:rPr lang="zh-CN" altLang="en-US" dirty="0">
                <a:solidFill>
                  <a:schemeClr val="tx1">
                    <a:lumMod val="85000"/>
                    <a:lumOff val="15000"/>
                  </a:schemeClr>
                </a:solidFill>
              </a:rPr>
              <a:t>格式的图片</a:t>
            </a:r>
            <a:r>
              <a:rPr lang="en-US" altLang="zh-CN" dirty="0">
                <a:solidFill>
                  <a:schemeClr val="tx1">
                    <a:lumMod val="85000"/>
                    <a:lumOff val="15000"/>
                  </a:schemeClr>
                </a:solidFill>
              </a:rPr>
              <a:t>)</a:t>
            </a:r>
            <a:r>
              <a:rPr lang="zh-CN" altLang="en-US" dirty="0">
                <a:solidFill>
                  <a:schemeClr val="tx1">
                    <a:lumMod val="85000"/>
                    <a:lumOff val="15000"/>
                  </a:schemeClr>
                </a:solidFill>
              </a:rPr>
              <a:t>。</a:t>
            </a:r>
            <a:r>
              <a:rPr lang="zh-CN" altLang="en-US" dirty="0">
                <a:solidFill>
                  <a:schemeClr val="tx1">
                    <a:lumMod val="85000"/>
                    <a:lumOff val="15000"/>
                  </a:schemeClr>
                </a:solidFill>
              </a:rPr>
              <a:t/>
            </a:r>
            <a:br>
              <a:rPr lang="zh-CN" altLang="en-US" dirty="0">
                <a:solidFill>
                  <a:schemeClr val="tx1">
                    <a:lumMod val="85000"/>
                    <a:lumOff val="15000"/>
                  </a:schemeClr>
                </a:solidFill>
              </a:rPr>
            </a:br>
            <a:r>
              <a:rPr lang="en-US" altLang="zh-CN" dirty="0">
                <a:solidFill>
                  <a:schemeClr val="tx1">
                    <a:lumMod val="85000"/>
                    <a:lumOff val="15000"/>
                  </a:schemeClr>
                </a:solidFill>
              </a:rPr>
              <a:t>4</a:t>
            </a:r>
            <a:r>
              <a:rPr lang="zh-CN" altLang="en-US" dirty="0">
                <a:solidFill>
                  <a:schemeClr val="tx1">
                    <a:lumMod val="85000"/>
                    <a:lumOff val="15000"/>
                  </a:schemeClr>
                </a:solidFill>
              </a:rPr>
              <a:t>、首页全屏海报宽度是</a:t>
            </a:r>
            <a:r>
              <a:rPr lang="en-US" altLang="zh-CN" dirty="0">
                <a:solidFill>
                  <a:schemeClr val="tx1">
                    <a:lumMod val="85000"/>
                    <a:lumOff val="15000"/>
                  </a:schemeClr>
                </a:solidFill>
              </a:rPr>
              <a:t>1920px</a:t>
            </a:r>
            <a:r>
              <a:rPr lang="zh-CN" altLang="en-US" dirty="0">
                <a:solidFill>
                  <a:schemeClr val="tx1">
                    <a:lumMod val="85000"/>
                    <a:lumOff val="15000"/>
                  </a:schemeClr>
                </a:solidFill>
              </a:rPr>
              <a:t>，高不大于</a:t>
            </a:r>
            <a:r>
              <a:rPr lang="en-US" altLang="zh-CN" dirty="0">
                <a:solidFill>
                  <a:schemeClr val="tx1">
                    <a:lumMod val="85000"/>
                    <a:lumOff val="15000"/>
                  </a:schemeClr>
                </a:solidFill>
              </a:rPr>
              <a:t>540</a:t>
            </a:r>
            <a:r>
              <a:rPr lang="zh-CN" altLang="en-US" dirty="0">
                <a:solidFill>
                  <a:schemeClr val="tx1">
                    <a:lumMod val="85000"/>
                    <a:lumOff val="15000"/>
                  </a:schemeClr>
                </a:solidFill>
              </a:rPr>
              <a:t>。</a:t>
            </a:r>
            <a:r>
              <a:rPr lang="zh-CN" altLang="en-US" dirty="0">
                <a:solidFill>
                  <a:schemeClr val="tx1">
                    <a:lumMod val="85000"/>
                    <a:lumOff val="15000"/>
                  </a:schemeClr>
                </a:solidFill>
              </a:rPr>
              <a:t/>
            </a:r>
            <a:br>
              <a:rPr lang="zh-CN" altLang="en-US" dirty="0">
                <a:solidFill>
                  <a:schemeClr val="tx1">
                    <a:lumMod val="85000"/>
                    <a:lumOff val="15000"/>
                  </a:schemeClr>
                </a:solidFill>
              </a:rPr>
            </a:br>
            <a:r>
              <a:rPr lang="en-US" altLang="zh-CN" dirty="0">
                <a:solidFill>
                  <a:schemeClr val="tx1">
                    <a:lumMod val="85000"/>
                    <a:lumOff val="15000"/>
                  </a:schemeClr>
                </a:solidFill>
              </a:rPr>
              <a:t>5</a:t>
            </a:r>
            <a:r>
              <a:rPr lang="zh-CN" altLang="en-US" dirty="0">
                <a:solidFill>
                  <a:schemeClr val="tx1">
                    <a:lumMod val="85000"/>
                    <a:lumOff val="15000"/>
                  </a:schemeClr>
                </a:solidFill>
              </a:rPr>
              <a:t>、首页悬浮导航宽度小于</a:t>
            </a:r>
            <a:r>
              <a:rPr lang="en-US" altLang="zh-CN" dirty="0">
                <a:solidFill>
                  <a:schemeClr val="tx1">
                    <a:lumMod val="85000"/>
                    <a:lumOff val="15000"/>
                  </a:schemeClr>
                </a:solidFill>
              </a:rPr>
              <a:t>200</a:t>
            </a:r>
            <a:r>
              <a:rPr lang="zh-CN" altLang="en-US" dirty="0">
                <a:solidFill>
                  <a:schemeClr val="tx1">
                    <a:lumMod val="85000"/>
                    <a:lumOff val="15000"/>
                  </a:schemeClr>
                </a:solidFill>
              </a:rPr>
              <a:t>、高度小于</a:t>
            </a:r>
            <a:r>
              <a:rPr lang="en-US" altLang="zh-CN" dirty="0">
                <a:solidFill>
                  <a:schemeClr val="tx1">
                    <a:lumMod val="85000"/>
                    <a:lumOff val="15000"/>
                  </a:schemeClr>
                </a:solidFill>
              </a:rPr>
              <a:t>600</a:t>
            </a:r>
            <a:r>
              <a:rPr lang="zh-CN" altLang="en-US" dirty="0">
                <a:solidFill>
                  <a:schemeClr val="tx1">
                    <a:lumMod val="85000"/>
                    <a:lumOff val="15000"/>
                  </a:schemeClr>
                </a:solidFill>
              </a:rPr>
              <a:t>的图片，类型</a:t>
            </a:r>
            <a:r>
              <a:rPr lang="en-US" altLang="zh-CN" dirty="0">
                <a:solidFill>
                  <a:schemeClr val="tx1">
                    <a:lumMod val="85000"/>
                    <a:lumOff val="15000"/>
                  </a:schemeClr>
                </a:solidFill>
              </a:rPr>
              <a:t>jpg</a:t>
            </a:r>
            <a:r>
              <a:rPr lang="zh-CN" altLang="en-US" dirty="0">
                <a:solidFill>
                  <a:schemeClr val="tx1">
                    <a:lumMod val="85000"/>
                    <a:lumOff val="15000"/>
                  </a:schemeClr>
                </a:solidFill>
              </a:rPr>
              <a:t>、</a:t>
            </a:r>
            <a:r>
              <a:rPr lang="en-US" altLang="zh-CN" dirty="0" err="1">
                <a:solidFill>
                  <a:schemeClr val="tx1">
                    <a:lumMod val="85000"/>
                    <a:lumOff val="15000"/>
                  </a:schemeClr>
                </a:solidFill>
              </a:rPr>
              <a:t>png</a:t>
            </a:r>
            <a:r>
              <a:rPr lang="zh-CN" altLang="en-US" dirty="0">
                <a:solidFill>
                  <a:schemeClr val="tx1">
                    <a:lumMod val="85000"/>
                    <a:lumOff val="15000"/>
                  </a:schemeClr>
                </a:solidFill>
              </a:rPr>
              <a:t>、</a:t>
            </a:r>
            <a:r>
              <a:rPr lang="en-US" altLang="zh-CN" dirty="0">
                <a:solidFill>
                  <a:schemeClr val="tx1">
                    <a:lumMod val="85000"/>
                    <a:lumOff val="15000"/>
                  </a:schemeClr>
                </a:solidFill>
              </a:rPr>
              <a:t>gif</a:t>
            </a:r>
            <a:r>
              <a:rPr lang="zh-CN" altLang="en-US" dirty="0">
                <a:solidFill>
                  <a:schemeClr val="tx1">
                    <a:lumMod val="85000"/>
                    <a:lumOff val="15000"/>
                  </a:schemeClr>
                </a:solidFill>
              </a:rPr>
              <a:t>。</a:t>
            </a:r>
            <a:r>
              <a:rPr lang="zh-CN" altLang="en-US" dirty="0">
                <a:solidFill>
                  <a:schemeClr val="tx1">
                    <a:lumMod val="85000"/>
                    <a:lumOff val="15000"/>
                  </a:schemeClr>
                </a:solidFill>
              </a:rPr>
              <a:t/>
            </a:r>
            <a:br>
              <a:rPr lang="zh-CN" altLang="en-US" dirty="0">
                <a:solidFill>
                  <a:schemeClr val="tx1">
                    <a:lumMod val="85000"/>
                    <a:lumOff val="15000"/>
                  </a:schemeClr>
                </a:solidFill>
              </a:rPr>
            </a:br>
            <a:r>
              <a:rPr lang="en-US" altLang="zh-CN" dirty="0">
                <a:solidFill>
                  <a:schemeClr val="tx1">
                    <a:lumMod val="85000"/>
                    <a:lumOff val="15000"/>
                  </a:schemeClr>
                </a:solidFill>
              </a:rPr>
              <a:t>6</a:t>
            </a:r>
            <a:r>
              <a:rPr lang="zh-CN" altLang="en-US" dirty="0">
                <a:solidFill>
                  <a:schemeClr val="tx1">
                    <a:lumMod val="85000"/>
                    <a:lumOff val="15000"/>
                  </a:schemeClr>
                </a:solidFill>
              </a:rPr>
              <a:t>、页面背景图一般是宽</a:t>
            </a:r>
            <a:r>
              <a:rPr lang="en-US" altLang="zh-CN" dirty="0">
                <a:solidFill>
                  <a:schemeClr val="tx1">
                    <a:lumMod val="85000"/>
                    <a:lumOff val="15000"/>
                  </a:schemeClr>
                </a:solidFill>
              </a:rPr>
              <a:t>1920</a:t>
            </a:r>
            <a:r>
              <a:rPr lang="zh-CN" altLang="en-US" dirty="0">
                <a:solidFill>
                  <a:schemeClr val="tx1">
                    <a:lumMod val="85000"/>
                    <a:lumOff val="15000"/>
                  </a:schemeClr>
                </a:solidFill>
              </a:rPr>
              <a:t>，高度不限，（如果宽小于</a:t>
            </a:r>
            <a:r>
              <a:rPr lang="en-US" altLang="zh-CN" dirty="0">
                <a:solidFill>
                  <a:schemeClr val="tx1">
                    <a:lumMod val="85000"/>
                    <a:lumOff val="15000"/>
                  </a:schemeClr>
                </a:solidFill>
              </a:rPr>
              <a:t>1920</a:t>
            </a:r>
            <a:r>
              <a:rPr lang="zh-CN" altLang="en-US" dirty="0">
                <a:solidFill>
                  <a:schemeClr val="tx1">
                    <a:lumMod val="85000"/>
                    <a:lumOff val="15000"/>
                  </a:schemeClr>
                </a:solidFill>
              </a:rPr>
              <a:t>，可以选择平铺类型）</a:t>
            </a:r>
            <a:r>
              <a:rPr lang="zh-CN" altLang="en-US" dirty="0">
                <a:solidFill>
                  <a:schemeClr val="tx1">
                    <a:lumMod val="85000"/>
                    <a:lumOff val="15000"/>
                  </a:schemeClr>
                </a:solidFill>
              </a:rPr>
              <a:t/>
            </a:r>
            <a:br>
              <a:rPr lang="zh-CN" altLang="en-US" dirty="0">
                <a:solidFill>
                  <a:schemeClr val="tx1">
                    <a:lumMod val="85000"/>
                    <a:lumOff val="15000"/>
                  </a:schemeClr>
                </a:solidFill>
              </a:rPr>
            </a:br>
            <a:r>
              <a:rPr lang="zh-CN" altLang="en-US" dirty="0">
                <a:solidFill>
                  <a:schemeClr val="tx1">
                    <a:lumMod val="85000"/>
                    <a:lumOff val="15000"/>
                  </a:schemeClr>
                </a:solidFill>
              </a:rPr>
              <a:t>文件格式：</a:t>
            </a:r>
            <a:r>
              <a:rPr lang="en-US" altLang="zh-CN" dirty="0">
                <a:solidFill>
                  <a:schemeClr val="tx1">
                    <a:lumMod val="85000"/>
                    <a:lumOff val="15000"/>
                  </a:schemeClr>
                </a:solidFill>
              </a:rPr>
              <a:t>GIF,JPG,PNG</a:t>
            </a:r>
            <a:r>
              <a:rPr lang="zh-CN" altLang="en-US" dirty="0">
                <a:solidFill>
                  <a:schemeClr val="tx1">
                    <a:lumMod val="85000"/>
                    <a:lumOff val="15000"/>
                  </a:schemeClr>
                </a:solidFill>
              </a:rPr>
              <a:t/>
            </a:r>
            <a:br>
              <a:rPr lang="zh-CN" altLang="en-US" dirty="0">
                <a:solidFill>
                  <a:schemeClr val="tx1">
                    <a:lumMod val="85000"/>
                    <a:lumOff val="15000"/>
                  </a:schemeClr>
                </a:solidFill>
              </a:rPr>
            </a:br>
            <a:r>
              <a:rPr lang="zh-CN" altLang="en-US" dirty="0">
                <a:solidFill>
                  <a:schemeClr val="tx1">
                    <a:lumMod val="85000"/>
                    <a:lumOff val="15000"/>
                  </a:schemeClr>
                </a:solidFill>
              </a:rPr>
              <a:t>文件大小：</a:t>
            </a:r>
            <a:r>
              <a:rPr lang="en-US" altLang="zh-CN" dirty="0">
                <a:solidFill>
                  <a:schemeClr val="tx1">
                    <a:lumMod val="85000"/>
                    <a:lumOff val="15000"/>
                  </a:schemeClr>
                </a:solidFill>
              </a:rPr>
              <a:t>1M</a:t>
            </a:r>
            <a:r>
              <a:rPr lang="zh-CN" altLang="en-US" dirty="0">
                <a:solidFill>
                  <a:schemeClr val="tx1">
                    <a:lumMod val="85000"/>
                    <a:lumOff val="15000"/>
                  </a:schemeClr>
                </a:solidFill>
              </a:rPr>
              <a:t>以内</a:t>
            </a:r>
            <a:r>
              <a:rPr lang="zh-CN" altLang="en-US" dirty="0">
                <a:solidFill>
                  <a:schemeClr val="tx1">
                    <a:lumMod val="85000"/>
                    <a:lumOff val="15000"/>
                  </a:schemeClr>
                </a:solidFill>
              </a:rPr>
              <a:t/>
            </a:r>
            <a:br>
              <a:rPr lang="zh-CN" altLang="en-US" dirty="0">
                <a:solidFill>
                  <a:schemeClr val="tx1">
                    <a:lumMod val="85000"/>
                    <a:lumOff val="15000"/>
                  </a:schemeClr>
                </a:solidFill>
              </a:rPr>
            </a:br>
            <a:r>
              <a:rPr lang="en-US" altLang="zh-CN" dirty="0">
                <a:solidFill>
                  <a:schemeClr val="tx1">
                    <a:lumMod val="85000"/>
                    <a:lumOff val="15000"/>
                  </a:schemeClr>
                </a:solidFill>
              </a:rPr>
              <a:t>7</a:t>
            </a:r>
            <a:r>
              <a:rPr lang="zh-CN" altLang="en-US" dirty="0">
                <a:solidFill>
                  <a:schemeClr val="tx1">
                    <a:lumMod val="85000"/>
                    <a:lumOff val="15000"/>
                  </a:schemeClr>
                </a:solidFill>
              </a:rPr>
              <a:t>、店标：大小：宽</a:t>
            </a:r>
            <a:r>
              <a:rPr lang="en-US" altLang="zh-CN" dirty="0">
                <a:solidFill>
                  <a:schemeClr val="tx1">
                    <a:lumMod val="85000"/>
                    <a:lumOff val="15000"/>
                  </a:schemeClr>
                </a:solidFill>
              </a:rPr>
              <a:t>100</a:t>
            </a:r>
            <a:r>
              <a:rPr lang="zh-CN" altLang="en-US" dirty="0">
                <a:solidFill>
                  <a:schemeClr val="tx1">
                    <a:lumMod val="85000"/>
                    <a:lumOff val="15000"/>
                  </a:schemeClr>
                </a:solidFill>
              </a:rPr>
              <a:t>像素，高</a:t>
            </a:r>
            <a:r>
              <a:rPr lang="en-US" altLang="zh-CN" dirty="0">
                <a:solidFill>
                  <a:schemeClr val="tx1">
                    <a:lumMod val="85000"/>
                    <a:lumOff val="15000"/>
                  </a:schemeClr>
                </a:solidFill>
              </a:rPr>
              <a:t>100</a:t>
            </a:r>
            <a:r>
              <a:rPr lang="zh-CN" altLang="en-US" dirty="0">
                <a:solidFill>
                  <a:schemeClr val="tx1">
                    <a:lumMod val="85000"/>
                    <a:lumOff val="15000"/>
                  </a:schemeClr>
                </a:solidFill>
              </a:rPr>
              <a:t>像素图片直接上传在管理我的店铺</a:t>
            </a:r>
            <a:r>
              <a:rPr lang="en-US" altLang="zh-CN" dirty="0">
                <a:solidFill>
                  <a:schemeClr val="tx1">
                    <a:lumMod val="85000"/>
                    <a:lumOff val="15000"/>
                  </a:schemeClr>
                </a:solidFill>
              </a:rPr>
              <a:t>—</a:t>
            </a:r>
            <a:r>
              <a:rPr lang="zh-CN" altLang="en-US" dirty="0">
                <a:solidFill>
                  <a:schemeClr val="tx1">
                    <a:lumMod val="85000"/>
                    <a:lumOff val="15000"/>
                  </a:schemeClr>
                </a:solidFill>
              </a:rPr>
              <a:t>基本设置</a:t>
            </a:r>
            <a:r>
              <a:rPr lang="en-US" altLang="zh-CN" dirty="0">
                <a:solidFill>
                  <a:schemeClr val="tx1">
                    <a:lumMod val="85000"/>
                    <a:lumOff val="15000"/>
                  </a:schemeClr>
                </a:solidFill>
              </a:rPr>
              <a:t>—</a:t>
            </a:r>
            <a:r>
              <a:rPr lang="zh-CN" altLang="en-US" dirty="0">
                <a:solidFill>
                  <a:schemeClr val="tx1">
                    <a:lumMod val="85000"/>
                    <a:lumOff val="15000"/>
                  </a:schemeClr>
                </a:solidFill>
              </a:rPr>
              <a:t>店标</a:t>
            </a:r>
            <a:r>
              <a:rPr lang="en-US" altLang="zh-CN" dirty="0">
                <a:solidFill>
                  <a:schemeClr val="tx1">
                    <a:lumMod val="85000"/>
                    <a:lumOff val="15000"/>
                  </a:schemeClr>
                </a:solidFill>
              </a:rPr>
              <a:t>—</a:t>
            </a:r>
            <a:r>
              <a:rPr lang="zh-CN" altLang="en-US" dirty="0">
                <a:solidFill>
                  <a:schemeClr val="tx1">
                    <a:lumMod val="85000"/>
                    <a:lumOff val="15000"/>
                  </a:schemeClr>
                </a:solidFill>
              </a:rPr>
              <a:t>浏览要求：图片的格式为</a:t>
            </a:r>
            <a:r>
              <a:rPr lang="en-US" altLang="zh-CN" dirty="0">
                <a:solidFill>
                  <a:schemeClr val="tx1">
                    <a:lumMod val="85000"/>
                    <a:lumOff val="15000"/>
                  </a:schemeClr>
                </a:solidFill>
              </a:rPr>
              <a:t>jpg</a:t>
            </a:r>
            <a:r>
              <a:rPr lang="zh-CN" altLang="en-US" dirty="0">
                <a:solidFill>
                  <a:schemeClr val="tx1">
                    <a:lumMod val="85000"/>
                    <a:lumOff val="15000"/>
                  </a:schemeClr>
                </a:solidFill>
              </a:rPr>
              <a:t>或</a:t>
            </a:r>
            <a:r>
              <a:rPr lang="en-US" altLang="zh-CN" dirty="0">
                <a:solidFill>
                  <a:schemeClr val="tx1">
                    <a:lumMod val="85000"/>
                    <a:lumOff val="15000"/>
                  </a:schemeClr>
                </a:solidFill>
              </a:rPr>
              <a:t>gif,</a:t>
            </a:r>
            <a:r>
              <a:rPr lang="zh-CN" altLang="en-US" dirty="0">
                <a:solidFill>
                  <a:schemeClr val="tx1">
                    <a:lumMod val="85000"/>
                    <a:lumOff val="15000"/>
                  </a:schemeClr>
                </a:solidFill>
              </a:rPr>
              <a:t>不支持</a:t>
            </a:r>
            <a:r>
              <a:rPr lang="en-US" altLang="zh-CN" dirty="0">
                <a:solidFill>
                  <a:schemeClr val="tx1">
                    <a:lumMod val="85000"/>
                    <a:lumOff val="15000"/>
                  </a:schemeClr>
                </a:solidFill>
              </a:rPr>
              <a:t>FLASH</a:t>
            </a:r>
            <a:r>
              <a:rPr lang="zh-CN" altLang="en-US" dirty="0" smtClean="0">
                <a:solidFill>
                  <a:schemeClr val="tx1">
                    <a:lumMod val="85000"/>
                    <a:lumOff val="15000"/>
                  </a:schemeClr>
                </a:solidFill>
              </a:rPr>
              <a:t>格式。</a:t>
            </a:r>
            <a:endParaRPr lang="zh-CN" altLang="en-US" dirty="0">
              <a:solidFill>
                <a:schemeClr val="tx1">
                  <a:lumMod val="85000"/>
                  <a:lumOff val="15000"/>
                </a:schemeClr>
              </a:solidFill>
            </a:endParaRPr>
          </a:p>
        </p:txBody>
      </p:sp>
    </p:spTree>
    <p:extLst>
      <p:ext uri="{BB962C8B-B14F-4D97-AF65-F5344CB8AC3E}">
        <p14:creationId xmlns:p14="http://schemas.microsoft.com/office/powerpoint/2010/main" val="41917492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首页的规范</a:t>
            </a:r>
            <a:endParaRPr lang="zh-CN" altLang="en-US" dirty="0"/>
          </a:p>
        </p:txBody>
      </p:sp>
      <p:sp>
        <p:nvSpPr>
          <p:cNvPr id="3" name="内容占位符 2"/>
          <p:cNvSpPr>
            <a:spLocks noGrp="1"/>
          </p:cNvSpPr>
          <p:nvPr>
            <p:ph idx="1"/>
          </p:nvPr>
        </p:nvSpPr>
        <p:spPr>
          <a:xfrm>
            <a:off x="838200" y="1439849"/>
            <a:ext cx="10515600" cy="4351338"/>
          </a:xfrm>
        </p:spPr>
        <p:txBody>
          <a:bodyPr/>
          <a:lstStyle/>
          <a:p>
            <a:r>
              <a:rPr lang="zh-CN" altLang="en-US" dirty="0">
                <a:solidFill>
                  <a:schemeClr val="tx1">
                    <a:lumMod val="85000"/>
                    <a:lumOff val="15000"/>
                  </a:schemeClr>
                </a:solidFill>
              </a:rPr>
              <a:t>手机端：</a:t>
            </a:r>
            <a:r>
              <a:rPr lang="zh-CN" altLang="en-US" dirty="0">
                <a:solidFill>
                  <a:schemeClr val="tx1">
                    <a:lumMod val="85000"/>
                    <a:lumOff val="15000"/>
                  </a:schemeClr>
                </a:solidFill>
              </a:rPr>
              <a:t/>
            </a:r>
            <a:br>
              <a:rPr lang="zh-CN" altLang="en-US" dirty="0">
                <a:solidFill>
                  <a:schemeClr val="tx1">
                    <a:lumMod val="85000"/>
                    <a:lumOff val="15000"/>
                  </a:schemeClr>
                </a:solidFill>
              </a:rPr>
            </a:br>
            <a:r>
              <a:rPr lang="zh-CN" altLang="en-US" dirty="0" smtClean="0">
                <a:solidFill>
                  <a:schemeClr val="tx1">
                    <a:lumMod val="85000"/>
                    <a:lumOff val="15000"/>
                  </a:schemeClr>
                </a:solidFill>
              </a:rPr>
              <a:t>一般</a:t>
            </a:r>
            <a:r>
              <a:rPr lang="zh-CN" altLang="en-US" dirty="0">
                <a:solidFill>
                  <a:schemeClr val="tx1">
                    <a:lumMod val="85000"/>
                    <a:lumOff val="15000"/>
                  </a:schemeClr>
                </a:solidFill>
              </a:rPr>
              <a:t>是店铺开通了智能版</a:t>
            </a:r>
            <a:r>
              <a:rPr lang="zh-CN" altLang="en-US" dirty="0" smtClean="0">
                <a:solidFill>
                  <a:schemeClr val="tx1">
                    <a:lumMod val="85000"/>
                    <a:lumOff val="15000"/>
                  </a:schemeClr>
                </a:solidFill>
              </a:rPr>
              <a:t>的，用</a:t>
            </a:r>
            <a:r>
              <a:rPr lang="zh-CN" altLang="en-US" dirty="0">
                <a:solidFill>
                  <a:schemeClr val="tx1">
                    <a:lumMod val="85000"/>
                    <a:lumOff val="15000"/>
                  </a:schemeClr>
                </a:solidFill>
              </a:rPr>
              <a:t>官方自带的美颜切图功能就做</a:t>
            </a:r>
            <a:r>
              <a:rPr lang="en-US" altLang="zh-CN" dirty="0">
                <a:solidFill>
                  <a:schemeClr val="tx1">
                    <a:lumMod val="85000"/>
                    <a:lumOff val="15000"/>
                  </a:schemeClr>
                </a:solidFill>
              </a:rPr>
              <a:t>750px</a:t>
            </a:r>
            <a:r>
              <a:rPr lang="zh-CN" altLang="en-US" dirty="0">
                <a:solidFill>
                  <a:schemeClr val="tx1">
                    <a:lumMod val="85000"/>
                    <a:lumOff val="15000"/>
                  </a:schemeClr>
                </a:solidFill>
              </a:rPr>
              <a:t>宽的。如果是普通店铺（比如专业版，基础版，天猫版）是没有切图功能的可以借助第三方装修插件进行代码安装来完成自定义模块装修，这时图片尺寸是做</a:t>
            </a:r>
            <a:r>
              <a:rPr lang="en-US" altLang="zh-CN" dirty="0">
                <a:solidFill>
                  <a:schemeClr val="tx1">
                    <a:lumMod val="85000"/>
                    <a:lumOff val="15000"/>
                  </a:schemeClr>
                </a:solidFill>
              </a:rPr>
              <a:t>640</a:t>
            </a:r>
            <a:r>
              <a:rPr lang="zh-CN" altLang="en-US" dirty="0">
                <a:solidFill>
                  <a:schemeClr val="tx1">
                    <a:lumMod val="85000"/>
                    <a:lumOff val="15000"/>
                  </a:schemeClr>
                </a:solidFill>
              </a:rPr>
              <a:t>宽，安装上去后一样会全屏铺满整个手机屏幕。</a:t>
            </a:r>
            <a:r>
              <a:rPr lang="zh-CN" altLang="en-US" dirty="0">
                <a:solidFill>
                  <a:schemeClr val="tx1">
                    <a:lumMod val="85000"/>
                    <a:lumOff val="15000"/>
                  </a:schemeClr>
                </a:solidFill>
              </a:rPr>
              <a:t/>
            </a:r>
            <a:br>
              <a:rPr lang="zh-CN" altLang="en-US" dirty="0">
                <a:solidFill>
                  <a:schemeClr val="tx1">
                    <a:lumMod val="85000"/>
                    <a:lumOff val="15000"/>
                  </a:schemeClr>
                </a:solidFill>
              </a:rPr>
            </a:br>
            <a:r>
              <a:rPr lang="zh-CN" altLang="en-US" dirty="0">
                <a:solidFill>
                  <a:schemeClr val="tx1">
                    <a:lumMod val="85000"/>
                    <a:lumOff val="15000"/>
                  </a:schemeClr>
                </a:solidFill>
              </a:rPr>
              <a:t>设计图片之前你要了解你店铺是什么旺铺版本了，旺铺版本怎么看？一般打开手机店铺装修后台左上角就会</a:t>
            </a:r>
            <a:r>
              <a:rPr lang="zh-CN" altLang="en-US" dirty="0" smtClean="0">
                <a:solidFill>
                  <a:schemeClr val="tx1">
                    <a:lumMod val="85000"/>
                    <a:lumOff val="15000"/>
                  </a:schemeClr>
                </a:solidFill>
              </a:rPr>
              <a:t>显示。</a:t>
            </a:r>
            <a:endParaRPr lang="zh-CN" altLang="en-US" dirty="0">
              <a:solidFill>
                <a:schemeClr val="tx1">
                  <a:lumMod val="85000"/>
                  <a:lumOff val="15000"/>
                </a:schemeClr>
              </a:solidFill>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3202" y="3300408"/>
            <a:ext cx="8008620" cy="3337560"/>
          </a:xfrm>
          <a:prstGeom prst="rect">
            <a:avLst/>
          </a:prstGeom>
        </p:spPr>
      </p:pic>
    </p:spTree>
    <p:extLst>
      <p:ext uri="{BB962C8B-B14F-4D97-AF65-F5344CB8AC3E}">
        <p14:creationId xmlns:p14="http://schemas.microsoft.com/office/powerpoint/2010/main" val="18839649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505</TotalTime>
  <Words>853</Words>
  <Application>Microsoft Office PowerPoint</Application>
  <PresentationFormat>自定义</PresentationFormat>
  <Paragraphs>87</Paragraphs>
  <Slides>24</Slides>
  <Notes>2</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Office 主题</vt:lpstr>
      <vt:lpstr>PowerPoint 演示文稿</vt:lpstr>
      <vt:lpstr>PowerPoint 演示文稿</vt:lpstr>
      <vt:lpstr>PowerPoint 演示文稿</vt:lpstr>
      <vt:lpstr>PowerPoint 演示文稿</vt:lpstr>
      <vt:lpstr>店铺装修的目的</vt:lpstr>
      <vt:lpstr>店铺装修的目的</vt:lpstr>
      <vt:lpstr>店铺装修的目的</vt:lpstr>
      <vt:lpstr>首页的规范</vt:lpstr>
      <vt:lpstr>首页的规范</vt:lpstr>
      <vt:lpstr>首页的主要元素</vt:lpstr>
      <vt:lpstr>整体色彩</vt:lpstr>
      <vt:lpstr>店铺logo</vt:lpstr>
      <vt:lpstr>首页海报</vt:lpstr>
      <vt:lpstr>首页海报</vt:lpstr>
      <vt:lpstr>商品分区模块</vt:lpstr>
      <vt:lpstr>详情页的规范</vt:lpstr>
      <vt:lpstr>详情页的主要元素</vt:lpstr>
      <vt:lpstr>详情页</vt:lpstr>
      <vt:lpstr>详情页</vt:lpstr>
      <vt:lpstr>详情页</vt:lpstr>
      <vt:lpstr>详情页</vt:lpstr>
      <vt:lpstr>活动页</vt:lpstr>
      <vt:lpstr>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1562</cp:revision>
  <dcterms:created xsi:type="dcterms:W3CDTF">2016-04-22T07:52:00Z</dcterms:created>
  <dcterms:modified xsi:type="dcterms:W3CDTF">2020-07-30T03:08:47Z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2052-11.1.0.8661</vt:lpwstr>
  </property>
</Properties>
</file>