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The Battle of Neighborhoods: Quality of living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LANG (Michael) Xu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F8B5-2FEE-4631-BB58-7B06C426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E3E8-8120-4586-AB64-0DE334B2D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02757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this project, I have done some exploration on quality of living between two cities using the knowledge I have acquired from the </a:t>
            </a:r>
            <a:r>
              <a:rPr lang="en-US" i="1" dirty="0"/>
              <a:t>IBM data science course </a:t>
            </a:r>
            <a:r>
              <a:rPr lang="en-US" dirty="0"/>
              <a:t>from </a:t>
            </a:r>
            <a:r>
              <a:rPr lang="en-US" dirty="0" err="1"/>
              <a:t>Cousera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Those two cities I am using for the comparison are: </a:t>
            </a:r>
          </a:p>
          <a:p>
            <a:pPr marL="201168" lvl="1" indent="0">
              <a:buNone/>
            </a:pPr>
            <a:r>
              <a:rPr lang="en-US" dirty="0"/>
              <a:t>	Dallas (Texas) 				  	     Boston (Massachusetts)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AutoShape 2" descr="Texas State Map Stencil">
            <a:extLst>
              <a:ext uri="{FF2B5EF4-FFF2-40B4-BE49-F238E27FC236}">
                <a16:creationId xmlns:a16="http://schemas.microsoft.com/office/drawing/2014/main" id="{C92CCB24-E737-4AE3-BC04-02CA6255C7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texas map">
            <a:extLst>
              <a:ext uri="{FF2B5EF4-FFF2-40B4-BE49-F238E27FC236}">
                <a16:creationId xmlns:a16="http://schemas.microsoft.com/office/drawing/2014/main" id="{44C293FA-4906-49EC-ABE9-FD30352FE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6" y="3986378"/>
            <a:ext cx="3489540" cy="232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ssachusetts map">
            <a:extLst>
              <a:ext uri="{FF2B5EF4-FFF2-40B4-BE49-F238E27FC236}">
                <a16:creationId xmlns:a16="http://schemas.microsoft.com/office/drawing/2014/main" id="{01944EC9-4BE9-4FF7-A08E-3296B5A51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501" y="4135772"/>
            <a:ext cx="2703428" cy="202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76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A71A-0077-4426-AB41-00191A34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7F5B-F04E-42F8-A821-A297C320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two data set I used for this project: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The Foursquare data for specific location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The rental cost forecasting data from Zillow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additional resources: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Income tax calculator from Google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2050" name="Picture 2" descr="Image result for foursquare">
            <a:extLst>
              <a:ext uri="{FF2B5EF4-FFF2-40B4-BE49-F238E27FC236}">
                <a16:creationId xmlns:a16="http://schemas.microsoft.com/office/drawing/2014/main" id="{D5A7D2E7-7C01-4EED-A36A-BDB589C1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106104"/>
            <a:ext cx="2910414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zillow">
            <a:extLst>
              <a:ext uri="{FF2B5EF4-FFF2-40B4-BE49-F238E27FC236}">
                <a16:creationId xmlns:a16="http://schemas.microsoft.com/office/drawing/2014/main" id="{0096A9C2-D3FF-4485-9288-3504C1DC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351" y="3925605"/>
            <a:ext cx="2731160" cy="19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8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4ED8-EFA6-48A4-A3C2-7B065C98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7B66-C648-45D8-B377-4086B756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quality of living should consider from two parts:</a:t>
            </a:r>
          </a:p>
          <a:p>
            <a:r>
              <a:rPr lang="en-US" dirty="0"/>
              <a:t>1. The living rating</a:t>
            </a:r>
          </a:p>
          <a:p>
            <a:pPr lvl="1"/>
            <a:r>
              <a:rPr lang="en-US" dirty="0"/>
              <a:t>For living rating, the area radius is set as 2000 meters (1.24 miles, a comfortable biking distance)</a:t>
            </a:r>
          </a:p>
          <a:p>
            <a:pPr lvl="1"/>
            <a:r>
              <a:rPr lang="en-US" dirty="0"/>
              <a:t>Things I care the most: Gym, Grocery, Food place, and Shopping place</a:t>
            </a:r>
          </a:p>
          <a:p>
            <a:r>
              <a:rPr lang="en-US" dirty="0"/>
              <a:t>2. The salary requirement for maintain the living standard</a:t>
            </a:r>
          </a:p>
          <a:p>
            <a:pPr lvl="1"/>
            <a:r>
              <a:rPr lang="en-US" dirty="0"/>
              <a:t>Mainly focus on taxes and the cost of living, but I ignored the culture influence to the cost of living in both area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exploratory analysis is completed on </a:t>
            </a:r>
            <a:r>
              <a:rPr lang="en-US" dirty="0" err="1"/>
              <a:t>Jupyter</a:t>
            </a:r>
            <a:r>
              <a:rPr lang="en-US" dirty="0"/>
              <a:t> Notebook with Python 3.7</a:t>
            </a:r>
          </a:p>
          <a:p>
            <a:r>
              <a:rPr lang="en-US" dirty="0"/>
              <a:t>1. For the code, please refer to the </a:t>
            </a:r>
            <a:r>
              <a:rPr lang="en-US" dirty="0" err="1"/>
              <a:t>github</a:t>
            </a:r>
            <a:r>
              <a:rPr lang="en-US" dirty="0"/>
              <a:t> link:</a:t>
            </a:r>
          </a:p>
        </p:txBody>
      </p:sp>
    </p:spTree>
    <p:extLst>
      <p:ext uri="{BB962C8B-B14F-4D97-AF65-F5344CB8AC3E}">
        <p14:creationId xmlns:p14="http://schemas.microsoft.com/office/powerpoint/2010/main" val="240115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48FD-95F3-4C2A-93A2-1B346511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(living standard)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0A3F-BDC7-42D4-BBDC-5C088B6E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349" y="2260601"/>
            <a:ext cx="3818669" cy="376089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Boston</a:t>
            </a:r>
          </a:p>
          <a:p>
            <a:r>
              <a:rPr lang="en-US" dirty="0"/>
              <a:t>Address: 205 Revere Beach Pkwy</a:t>
            </a:r>
          </a:p>
          <a:p>
            <a:r>
              <a:rPr lang="en-US" dirty="0"/>
              <a:t>Apartment: One </a:t>
            </a:r>
            <a:r>
              <a:rPr lang="en-US" dirty="0" err="1"/>
              <a:t>Beachmount</a:t>
            </a:r>
            <a:endParaRPr lang="en-US" dirty="0"/>
          </a:p>
          <a:p>
            <a:r>
              <a:rPr lang="en-US" dirty="0"/>
              <a:t>Monthly Cost: $2400</a:t>
            </a:r>
          </a:p>
          <a:p>
            <a:r>
              <a:rPr lang="en-US" dirty="0"/>
              <a:t># of Food place: 33</a:t>
            </a:r>
          </a:p>
          <a:p>
            <a:r>
              <a:rPr lang="en-US" dirty="0"/>
              <a:t># of Grocery place: 1</a:t>
            </a:r>
          </a:p>
          <a:p>
            <a:r>
              <a:rPr lang="en-US" dirty="0"/>
              <a:t># of Shopping place: 0</a:t>
            </a:r>
          </a:p>
          <a:p>
            <a:r>
              <a:rPr lang="en-US" dirty="0"/>
              <a:t># of Gym: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361D98-E273-4473-BF71-6E55CB91F443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3818669" cy="37608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Dallas</a:t>
            </a:r>
          </a:p>
          <a:p>
            <a:r>
              <a:rPr lang="en-US"/>
              <a:t>Address: 4601 Amesbury Drive</a:t>
            </a:r>
          </a:p>
          <a:p>
            <a:r>
              <a:rPr lang="en-US"/>
              <a:t>Apartment: The teak</a:t>
            </a:r>
          </a:p>
          <a:p>
            <a:r>
              <a:rPr lang="en-US"/>
              <a:t>Monthly Cost: $1400</a:t>
            </a:r>
          </a:p>
          <a:p>
            <a:r>
              <a:rPr lang="en-US"/>
              <a:t># of Food place: 49</a:t>
            </a:r>
          </a:p>
          <a:p>
            <a:r>
              <a:rPr lang="en-US"/>
              <a:t># of Grocery place: 1</a:t>
            </a:r>
          </a:p>
          <a:p>
            <a:r>
              <a:rPr lang="en-US"/>
              <a:t># of Shopping place: 3</a:t>
            </a:r>
          </a:p>
          <a:p>
            <a:r>
              <a:rPr lang="en-US"/>
              <a:t># of Gym: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4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78B1-D70D-46DE-8764-1348976B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(living standard) continuous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B7EA5-0D51-4428-AE46-D9C862132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31" y="2819313"/>
            <a:ext cx="3776338" cy="3327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DB1F20-C723-4632-9761-A508A5F8CCA2}"/>
              </a:ext>
            </a:extLst>
          </p:cNvPr>
          <p:cNvSpPr txBox="1"/>
          <p:nvPr/>
        </p:nvSpPr>
        <p:spPr>
          <a:xfrm>
            <a:off x="2650922" y="2370088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Dallas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369AFD-8845-4768-8637-CCC42363B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653" y="2819311"/>
            <a:ext cx="3584027" cy="3327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37186E-596F-4391-9A2E-9ABEB611AB44}"/>
              </a:ext>
            </a:extLst>
          </p:cNvPr>
          <p:cNvSpPr txBox="1"/>
          <p:nvPr/>
        </p:nvSpPr>
        <p:spPr>
          <a:xfrm>
            <a:off x="8935674" y="2370088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Boston (Revere)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907A3-6767-4ADE-AEE9-1F996355F8A5}"/>
              </a:ext>
            </a:extLst>
          </p:cNvPr>
          <p:cNvSpPr txBox="1"/>
          <p:nvPr/>
        </p:nvSpPr>
        <p:spPr>
          <a:xfrm>
            <a:off x="5679346" y="3727867"/>
            <a:ext cx="1401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: Apt</a:t>
            </a:r>
          </a:p>
          <a:p>
            <a:r>
              <a:rPr lang="en-US" sz="1400" dirty="0"/>
              <a:t>Black: Food</a:t>
            </a:r>
          </a:p>
          <a:p>
            <a:r>
              <a:rPr lang="en-US" sz="1400" dirty="0">
                <a:solidFill>
                  <a:srgbClr val="FFFF00"/>
                </a:solidFill>
              </a:rPr>
              <a:t>Yellow</a:t>
            </a:r>
            <a:r>
              <a:rPr lang="en-US" sz="1400" dirty="0"/>
              <a:t>: Gym</a:t>
            </a:r>
          </a:p>
          <a:p>
            <a:r>
              <a:rPr lang="en-US" sz="1400" dirty="0">
                <a:solidFill>
                  <a:srgbClr val="002060"/>
                </a:solidFill>
              </a:rPr>
              <a:t>Blue</a:t>
            </a:r>
            <a:r>
              <a:rPr lang="en-US" sz="1400" dirty="0"/>
              <a:t>: Shopping</a:t>
            </a:r>
          </a:p>
          <a:p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: Grocery</a:t>
            </a:r>
          </a:p>
        </p:txBody>
      </p:sp>
    </p:spTree>
    <p:extLst>
      <p:ext uri="{BB962C8B-B14F-4D97-AF65-F5344CB8AC3E}">
        <p14:creationId xmlns:p14="http://schemas.microsoft.com/office/powerpoint/2010/main" val="122430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1F9-8FDD-4C19-81B0-840F270C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(living standard)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688B-8639-428B-BA41-C8AE7332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506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a quality of living perspective, the "expected" area is similar to the are I used to live at. Both areas have a decent number of eating places with access to Gym nearly (ride a bike is an option to the Gym).</a:t>
            </a:r>
          </a:p>
          <a:p>
            <a:r>
              <a:rPr lang="en-US" dirty="0"/>
              <a:t>Good part of living in Boston:</a:t>
            </a:r>
          </a:p>
          <a:p>
            <a:r>
              <a:rPr lang="en-US" dirty="0"/>
              <a:t>1. Beach view</a:t>
            </a:r>
          </a:p>
          <a:p>
            <a:r>
              <a:rPr lang="en-US" dirty="0"/>
              <a:t>2. Public transportation (Train &amp; Shuttle)</a:t>
            </a:r>
          </a:p>
          <a:p>
            <a:r>
              <a:rPr lang="en-US" dirty="0"/>
              <a:t>Downside of living in Boston:</a:t>
            </a:r>
          </a:p>
          <a:p>
            <a:r>
              <a:rPr lang="en-US" dirty="0"/>
              <a:t>1. Expected high living cost</a:t>
            </a:r>
          </a:p>
          <a:p>
            <a:r>
              <a:rPr lang="en-US" dirty="0"/>
              <a:t>2. Less enjoyable owes a car (road condition, bad weather, gas price)</a:t>
            </a:r>
          </a:p>
          <a:p>
            <a:r>
              <a:rPr lang="en-US" dirty="0"/>
              <a:t>3. Less Basketball game (less Gym)</a:t>
            </a:r>
          </a:p>
          <a:p>
            <a:r>
              <a:rPr lang="en-US" dirty="0"/>
              <a:t>Overall, I believed the </a:t>
            </a:r>
            <a:r>
              <a:rPr lang="en-US" b="1" dirty="0"/>
              <a:t>quality of living are the same </a:t>
            </a:r>
            <a:r>
              <a:rPr lang="en-US" dirty="0"/>
              <a:t>in both area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4418-8414-4D27-BF32-0022870D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(Cost of living)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3052-A249-470F-AB7B-4ED8569F3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8202"/>
            <a:ext cx="10058400" cy="1635604"/>
          </a:xfrm>
        </p:spPr>
        <p:txBody>
          <a:bodyPr/>
          <a:lstStyle/>
          <a:p>
            <a:r>
              <a:rPr lang="en-US" dirty="0"/>
              <a:t>From Zillow’s data, the cost of living forecasting for renting is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C46E2-A05D-4C62-886C-622F030A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033" y="2896080"/>
            <a:ext cx="3276600" cy="84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DB464D-EDA5-4C1D-B773-4C5AE69AB49A}"/>
              </a:ext>
            </a:extLst>
          </p:cNvPr>
          <p:cNvSpPr txBox="1"/>
          <p:nvPr/>
        </p:nvSpPr>
        <p:spPr>
          <a:xfrm>
            <a:off x="249748" y="3743805"/>
            <a:ext cx="4924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the annual salary in </a:t>
            </a:r>
            <a:r>
              <a:rPr lang="en-US" dirty="0">
                <a:solidFill>
                  <a:srgbClr val="00B0F0"/>
                </a:solidFill>
              </a:rPr>
              <a:t>Dallas</a:t>
            </a:r>
            <a:r>
              <a:rPr lang="en-US" dirty="0"/>
              <a:t> is </a:t>
            </a:r>
            <a:r>
              <a:rPr lang="en-US" b="1" dirty="0">
                <a:solidFill>
                  <a:srgbClr val="00B0F0"/>
                </a:solidFill>
              </a:rPr>
              <a:t>$55,000</a:t>
            </a:r>
          </a:p>
          <a:p>
            <a:endParaRPr lang="en-US" dirty="0"/>
          </a:p>
          <a:p>
            <a:r>
              <a:rPr lang="en-US" dirty="0"/>
              <a:t>After tax =&gt;$44,954</a:t>
            </a:r>
          </a:p>
          <a:p>
            <a:r>
              <a:rPr lang="en-US" dirty="0"/>
              <a:t>After Rent =&gt; $26,738 ( -$18,216)</a:t>
            </a:r>
          </a:p>
          <a:p>
            <a:endParaRPr lang="en-US" dirty="0"/>
          </a:p>
          <a:p>
            <a:r>
              <a:rPr lang="en-US" dirty="0"/>
              <a:t>Monthly spend=$1,800</a:t>
            </a:r>
          </a:p>
          <a:p>
            <a:endParaRPr lang="en-US" dirty="0"/>
          </a:p>
          <a:p>
            <a:r>
              <a:rPr lang="en-US" dirty="0"/>
              <a:t>After monthly spending=&gt;</a:t>
            </a:r>
            <a:r>
              <a:rPr lang="en-US" b="1" dirty="0"/>
              <a:t>$5,138 </a:t>
            </a:r>
            <a:r>
              <a:rPr lang="en-US" dirty="0"/>
              <a:t>(-12*$1,800)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0C265-D218-461C-B77A-7470C56A580B}"/>
              </a:ext>
            </a:extLst>
          </p:cNvPr>
          <p:cNvSpPr txBox="1"/>
          <p:nvPr/>
        </p:nvSpPr>
        <p:spPr>
          <a:xfrm>
            <a:off x="7017916" y="3754509"/>
            <a:ext cx="5401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maintain the same standard=&gt;$5,138</a:t>
            </a:r>
          </a:p>
          <a:p>
            <a:endParaRPr lang="en-US" dirty="0"/>
          </a:p>
          <a:p>
            <a:r>
              <a:rPr lang="en-US" dirty="0"/>
              <a:t>Monthly spending=$1,800</a:t>
            </a:r>
          </a:p>
          <a:p>
            <a:endParaRPr lang="en-US" dirty="0"/>
          </a:p>
          <a:p>
            <a:r>
              <a:rPr lang="en-US" dirty="0"/>
              <a:t>Before Monthly spending=&gt;$26,738 (+12*$1,800)</a:t>
            </a:r>
          </a:p>
          <a:p>
            <a:endParaRPr lang="en-US" dirty="0"/>
          </a:p>
          <a:p>
            <a:r>
              <a:rPr lang="en-US" dirty="0"/>
              <a:t>Before Rent =&gt; $54,914 (+$28,176)</a:t>
            </a:r>
          </a:p>
          <a:p>
            <a:r>
              <a:rPr lang="en-US" dirty="0"/>
              <a:t>Before Tax (in </a:t>
            </a:r>
            <a:r>
              <a:rPr lang="en-US" dirty="0">
                <a:solidFill>
                  <a:srgbClr val="FF0000"/>
                </a:solidFill>
              </a:rPr>
              <a:t>Boston</a:t>
            </a:r>
            <a:r>
              <a:rPr lang="en-US" dirty="0"/>
              <a:t>)=&gt; </a:t>
            </a:r>
            <a:r>
              <a:rPr lang="en-US" b="1" dirty="0">
                <a:solidFill>
                  <a:srgbClr val="FF0000"/>
                </a:solidFill>
              </a:rPr>
              <a:t>nearly $75,000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8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D139-06D0-4F7E-97C3-E11B744A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B65C-0EF8-4043-8453-44D7FEA1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entire analysis is a basic analysis of considering Salary Match. Please be aware I have not consider the culture influence in both area, which may </a:t>
            </a:r>
            <a:r>
              <a:rPr lang="en-US" dirty="0" err="1"/>
              <a:t>stronly</a:t>
            </a:r>
            <a:r>
              <a:rPr lang="en-US" dirty="0"/>
              <a:t> affect the monthly cost. As we can see, we probably need to get pay 36.4% (20000/55000) in order to keep the quality of living nearly the same in Boston.</a:t>
            </a:r>
          </a:p>
          <a:p>
            <a:r>
              <a:rPr lang="en-US" dirty="0"/>
              <a:t>All </a:t>
            </a:r>
            <a:r>
              <a:rPr lang="en-US" dirty="0" err="1"/>
              <a:t>caculation</a:t>
            </a:r>
            <a:r>
              <a:rPr lang="en-US" dirty="0"/>
              <a:t> is more like a consideration from an entire </a:t>
            </a:r>
            <a:r>
              <a:rPr lang="en-US" dirty="0" err="1"/>
              <a:t>fmaily's</a:t>
            </a:r>
            <a:r>
              <a:rPr lang="en-US" dirty="0"/>
              <a:t> perspective. If you were an adult who just graduated from college, you may want to think about the </a:t>
            </a:r>
            <a:r>
              <a:rPr lang="en-US" dirty="0" err="1"/>
              <a:t>opportunty</a:t>
            </a:r>
            <a:r>
              <a:rPr lang="en-US" dirty="0"/>
              <a:t> </a:t>
            </a:r>
            <a:r>
              <a:rPr lang="en-US" dirty="0" err="1"/>
              <a:t>vesus</a:t>
            </a:r>
            <a:r>
              <a:rPr lang="en-US" dirty="0"/>
              <a:t> the living 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024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652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1_RetrospectVTI</vt:lpstr>
      <vt:lpstr>The Battle of Neighborhoods: Quality of living </vt:lpstr>
      <vt:lpstr>Introduction</vt:lpstr>
      <vt:lpstr>Data Selection</vt:lpstr>
      <vt:lpstr>Methodology</vt:lpstr>
      <vt:lpstr>Comparison (living standard)</vt:lpstr>
      <vt:lpstr>Comparison (living standard) continuous</vt:lpstr>
      <vt:lpstr>Comparison (living standard) overall</vt:lpstr>
      <vt:lpstr>Comparison (Cost of living)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Neighborhoods: Quality of living </dc:title>
  <dc:creator/>
  <cp:lastModifiedBy/>
  <cp:revision>2</cp:revision>
  <dcterms:created xsi:type="dcterms:W3CDTF">2019-12-10T05:56:07Z</dcterms:created>
  <dcterms:modified xsi:type="dcterms:W3CDTF">2019-12-10T07:08:29Z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2019-11-08T21:52:34.2033100Z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650bdd29-1679-4654-880e-89255cc4a6d5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