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59" r:id="rId7"/>
    <p:sldId id="262" r:id="rId8"/>
    <p:sldId id="274" r:id="rId9"/>
    <p:sldId id="264" r:id="rId10"/>
    <p:sldId id="260" r:id="rId11"/>
    <p:sldId id="291" r:id="rId12"/>
    <p:sldId id="292" r:id="rId13"/>
    <p:sldId id="293" r:id="rId14"/>
    <p:sldId id="261" r:id="rId15"/>
    <p:sldId id="289" r:id="rId16"/>
    <p:sldId id="275" r:id="rId17"/>
    <p:sldId id="294" r:id="rId18"/>
    <p:sldId id="298" r:id="rId19"/>
    <p:sldId id="300" r:id="rId20"/>
    <p:sldId id="299" r:id="rId21"/>
    <p:sldId id="312" r:id="rId22"/>
    <p:sldId id="310" r:id="rId23"/>
    <p:sldId id="311" r:id="rId24"/>
    <p:sldId id="302" r:id="rId25"/>
    <p:sldId id="314" r:id="rId26"/>
    <p:sldId id="303" r:id="rId27"/>
    <p:sldId id="306" r:id="rId28"/>
    <p:sldId id="313" r:id="rId29"/>
    <p:sldId id="323" r:id="rId30"/>
    <p:sldId id="305" r:id="rId31"/>
    <p:sldId id="307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" userDrawn="1">
          <p15:clr>
            <a:srgbClr val="A4A3A4"/>
          </p15:clr>
        </p15:guide>
        <p15:guide id="2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DAB"/>
    <a:srgbClr val="FFFFFF"/>
    <a:srgbClr val="FFA5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94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409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14.xml"/><Relationship Id="rId23" Type="http://schemas.openxmlformats.org/officeDocument/2006/relationships/tags" Target="../tags/tag113.xml"/><Relationship Id="rId22" Type="http://schemas.openxmlformats.org/officeDocument/2006/relationships/tags" Target="../tags/tag112.xml"/><Relationship Id="rId21" Type="http://schemas.openxmlformats.org/officeDocument/2006/relationships/tags" Target="../tags/tag111.xml"/><Relationship Id="rId20" Type="http://schemas.openxmlformats.org/officeDocument/2006/relationships/tags" Target="../tags/tag110.xml"/><Relationship Id="rId2" Type="http://schemas.openxmlformats.org/officeDocument/2006/relationships/tags" Target="../tags/tag92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145.xml"/><Relationship Id="rId32" Type="http://schemas.openxmlformats.org/officeDocument/2006/relationships/tags" Target="../tags/tag144.xml"/><Relationship Id="rId31" Type="http://schemas.openxmlformats.org/officeDocument/2006/relationships/tags" Target="../tags/tag143.xml"/><Relationship Id="rId30" Type="http://schemas.openxmlformats.org/officeDocument/2006/relationships/tags" Target="../tags/tag142.xml"/><Relationship Id="rId3" Type="http://schemas.openxmlformats.org/officeDocument/2006/relationships/tags" Target="../tags/tag117.xml"/><Relationship Id="rId29" Type="http://schemas.openxmlformats.org/officeDocument/2006/relationships/tags" Target="../tags/tag141.xml"/><Relationship Id="rId28" Type="http://schemas.openxmlformats.org/officeDocument/2006/relationships/tags" Target="../tags/tag140.xml"/><Relationship Id="rId27" Type="http://schemas.openxmlformats.org/officeDocument/2006/relationships/tags" Target="../tags/tag139.xml"/><Relationship Id="rId26" Type="http://schemas.openxmlformats.org/officeDocument/2006/relationships/tags" Target="../tags/tag138.xml"/><Relationship Id="rId25" Type="http://schemas.openxmlformats.org/officeDocument/2006/relationships/tags" Target="../tags/tag137.xml"/><Relationship Id="rId24" Type="http://schemas.openxmlformats.org/officeDocument/2006/relationships/tags" Target="../tags/tag136.xml"/><Relationship Id="rId23" Type="http://schemas.openxmlformats.org/officeDocument/2006/relationships/tags" Target="../tags/tag135.xml"/><Relationship Id="rId22" Type="http://schemas.openxmlformats.org/officeDocument/2006/relationships/tags" Target="../tags/tag134.xml"/><Relationship Id="rId21" Type="http://schemas.openxmlformats.org/officeDocument/2006/relationships/tags" Target="../tags/tag133.xml"/><Relationship Id="rId20" Type="http://schemas.openxmlformats.org/officeDocument/2006/relationships/tags" Target="../tags/tag132.xml"/><Relationship Id="rId2" Type="http://schemas.openxmlformats.org/officeDocument/2006/relationships/tags" Target="../tags/tag116.xml"/><Relationship Id="rId19" Type="http://schemas.openxmlformats.org/officeDocument/2006/relationships/tags" Target="../tags/tag131.xml"/><Relationship Id="rId18" Type="http://schemas.openxmlformats.org/officeDocument/2006/relationships/tags" Target="../tags/tag130.xml"/><Relationship Id="rId17" Type="http://schemas.openxmlformats.org/officeDocument/2006/relationships/tags" Target="../tags/tag129.xml"/><Relationship Id="rId16" Type="http://schemas.openxmlformats.org/officeDocument/2006/relationships/tags" Target="../tags/tag128.xml"/><Relationship Id="rId15" Type="http://schemas.openxmlformats.org/officeDocument/2006/relationships/image" Target="../media/image2.svg"/><Relationship Id="rId14" Type="http://schemas.openxmlformats.org/officeDocument/2006/relationships/image" Target="../media/image1.png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4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182.xml"/><Relationship Id="rId25" Type="http://schemas.openxmlformats.org/officeDocument/2006/relationships/tags" Target="../tags/tag181.xml"/><Relationship Id="rId24" Type="http://schemas.openxmlformats.org/officeDocument/2006/relationships/tags" Target="../tags/tag180.xml"/><Relationship Id="rId23" Type="http://schemas.openxmlformats.org/officeDocument/2006/relationships/tags" Target="../tags/tag179.xml"/><Relationship Id="rId22" Type="http://schemas.openxmlformats.org/officeDocument/2006/relationships/tags" Target="../tags/tag178.xml"/><Relationship Id="rId21" Type="http://schemas.openxmlformats.org/officeDocument/2006/relationships/tags" Target="../tags/tag177.xml"/><Relationship Id="rId20" Type="http://schemas.openxmlformats.org/officeDocument/2006/relationships/image" Target="../media/image2.svg"/><Relationship Id="rId2" Type="http://schemas.openxmlformats.org/officeDocument/2006/relationships/tags" Target="../tags/tag161.xml"/><Relationship Id="rId19" Type="http://schemas.openxmlformats.org/officeDocument/2006/relationships/image" Target="../media/image1.png"/><Relationship Id="rId18" Type="http://schemas.openxmlformats.org/officeDocument/2006/relationships/tags" Target="../tags/tag176.xml"/><Relationship Id="rId17" Type="http://schemas.openxmlformats.org/officeDocument/2006/relationships/tags" Target="../tags/tag175.xml"/><Relationship Id="rId16" Type="http://schemas.openxmlformats.org/officeDocument/2006/relationships/image" Target="../media/image3.png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02.xml"/><Relationship Id="rId21" Type="http://schemas.openxmlformats.org/officeDocument/2006/relationships/tags" Target="../tags/tag201.xml"/><Relationship Id="rId20" Type="http://schemas.openxmlformats.org/officeDocument/2006/relationships/tags" Target="../tags/tag200.xml"/><Relationship Id="rId2" Type="http://schemas.openxmlformats.org/officeDocument/2006/relationships/tags" Target="../tags/tag184.xml"/><Relationship Id="rId19" Type="http://schemas.openxmlformats.org/officeDocument/2006/relationships/tags" Target="../tags/tag199.xml"/><Relationship Id="rId18" Type="http://schemas.openxmlformats.org/officeDocument/2006/relationships/tags" Target="../tags/tag198.xml"/><Relationship Id="rId17" Type="http://schemas.openxmlformats.org/officeDocument/2006/relationships/tags" Target="../tags/tag197.xml"/><Relationship Id="rId16" Type="http://schemas.openxmlformats.org/officeDocument/2006/relationships/tags" Target="../tags/tag196.xml"/><Relationship Id="rId15" Type="http://schemas.openxmlformats.org/officeDocument/2006/relationships/tags" Target="../tags/tag195.xml"/><Relationship Id="rId14" Type="http://schemas.openxmlformats.org/officeDocument/2006/relationships/image" Target="../media/image2.svg"/><Relationship Id="rId13" Type="http://schemas.openxmlformats.org/officeDocument/2006/relationships/image" Target="../media/image1.png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22.xml"/><Relationship Id="rId15" Type="http://schemas.openxmlformats.org/officeDocument/2006/relationships/tags" Target="../tags/tag221.xml"/><Relationship Id="rId14" Type="http://schemas.openxmlformats.org/officeDocument/2006/relationships/tags" Target="../tags/tag220.xml"/><Relationship Id="rId13" Type="http://schemas.openxmlformats.org/officeDocument/2006/relationships/tags" Target="../tags/tag219.xml"/><Relationship Id="rId12" Type="http://schemas.openxmlformats.org/officeDocument/2006/relationships/tags" Target="../tags/tag218.xml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tags" Target="../tags/tag20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5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8.xml"/><Relationship Id="rId2" Type="http://schemas.openxmlformats.org/officeDocument/2006/relationships/image" Target="../media/image6.png"/><Relationship Id="rId1" Type="http://schemas.openxmlformats.org/officeDocument/2006/relationships/tags" Target="../tags/tag2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252.xml"/><Relationship Id="rId22" Type="http://schemas.openxmlformats.org/officeDocument/2006/relationships/tags" Target="../tags/tag251.xml"/><Relationship Id="rId21" Type="http://schemas.openxmlformats.org/officeDocument/2006/relationships/tags" Target="../tags/tag250.xml"/><Relationship Id="rId20" Type="http://schemas.openxmlformats.org/officeDocument/2006/relationships/tags" Target="../tags/tag249.xml"/><Relationship Id="rId2" Type="http://schemas.openxmlformats.org/officeDocument/2006/relationships/tags" Target="../tags/tag231.xml"/><Relationship Id="rId19" Type="http://schemas.openxmlformats.org/officeDocument/2006/relationships/tags" Target="../tags/tag248.xml"/><Relationship Id="rId18" Type="http://schemas.openxmlformats.org/officeDocument/2006/relationships/tags" Target="../tags/tag247.xml"/><Relationship Id="rId17" Type="http://schemas.openxmlformats.org/officeDocument/2006/relationships/tags" Target="../tags/tag246.xml"/><Relationship Id="rId16" Type="http://schemas.openxmlformats.org/officeDocument/2006/relationships/tags" Target="../tags/tag245.xml"/><Relationship Id="rId15" Type="http://schemas.openxmlformats.org/officeDocument/2006/relationships/tags" Target="../tags/tag244.xml"/><Relationship Id="rId14" Type="http://schemas.openxmlformats.org/officeDocument/2006/relationships/tags" Target="../tags/tag243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tags" Target="../tags/tag23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267.xml"/><Relationship Id="rId14" Type="http://schemas.openxmlformats.org/officeDocument/2006/relationships/tags" Target="../tags/tag266.xml"/><Relationship Id="rId13" Type="http://schemas.openxmlformats.org/officeDocument/2006/relationships/tags" Target="../tags/tag265.xml"/><Relationship Id="rId12" Type="http://schemas.openxmlformats.org/officeDocument/2006/relationships/tags" Target="../tags/tag26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tags" Target="../tags/tag25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svg"/><Relationship Id="rId8" Type="http://schemas.openxmlformats.org/officeDocument/2006/relationships/image" Target="../media/image1.png"/><Relationship Id="rId7" Type="http://schemas.openxmlformats.org/officeDocument/2006/relationships/tags" Target="../tags/tag274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292.xml"/><Relationship Id="rId27" Type="http://schemas.openxmlformats.org/officeDocument/2006/relationships/tags" Target="../tags/tag291.xml"/><Relationship Id="rId26" Type="http://schemas.openxmlformats.org/officeDocument/2006/relationships/tags" Target="../tags/tag290.xml"/><Relationship Id="rId25" Type="http://schemas.openxmlformats.org/officeDocument/2006/relationships/tags" Target="../tags/tag289.xml"/><Relationship Id="rId24" Type="http://schemas.openxmlformats.org/officeDocument/2006/relationships/tags" Target="../tags/tag288.xml"/><Relationship Id="rId23" Type="http://schemas.openxmlformats.org/officeDocument/2006/relationships/tags" Target="../tags/tag287.xml"/><Relationship Id="rId22" Type="http://schemas.openxmlformats.org/officeDocument/2006/relationships/tags" Target="../tags/tag286.xml"/><Relationship Id="rId21" Type="http://schemas.openxmlformats.org/officeDocument/2006/relationships/tags" Target="../tags/tag285.xml"/><Relationship Id="rId20" Type="http://schemas.openxmlformats.org/officeDocument/2006/relationships/tags" Target="../tags/tag284.xml"/><Relationship Id="rId2" Type="http://schemas.openxmlformats.org/officeDocument/2006/relationships/tags" Target="../tags/tag269.xml"/><Relationship Id="rId19" Type="http://schemas.openxmlformats.org/officeDocument/2006/relationships/tags" Target="../tags/tag283.xml"/><Relationship Id="rId18" Type="http://schemas.openxmlformats.org/officeDocument/2006/relationships/tags" Target="../tags/tag282.xml"/><Relationship Id="rId17" Type="http://schemas.openxmlformats.org/officeDocument/2006/relationships/image" Target="../media/image7.png"/><Relationship Id="rId16" Type="http://schemas.openxmlformats.org/officeDocument/2006/relationships/tags" Target="../tags/tag281.xml"/><Relationship Id="rId15" Type="http://schemas.openxmlformats.org/officeDocument/2006/relationships/tags" Target="../tags/tag280.xml"/><Relationship Id="rId14" Type="http://schemas.openxmlformats.org/officeDocument/2006/relationships/tags" Target="../tags/tag279.xml"/><Relationship Id="rId13" Type="http://schemas.openxmlformats.org/officeDocument/2006/relationships/tags" Target="../tags/tag278.xml"/><Relationship Id="rId12" Type="http://schemas.openxmlformats.org/officeDocument/2006/relationships/tags" Target="../tags/tag277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tags" Target="../tags/tag26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01.xml"/><Relationship Id="rId8" Type="http://schemas.openxmlformats.org/officeDocument/2006/relationships/tags" Target="../tags/tag300.xml"/><Relationship Id="rId7" Type="http://schemas.openxmlformats.org/officeDocument/2006/relationships/tags" Target="../tags/tag299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3" Type="http://schemas.openxmlformats.org/officeDocument/2006/relationships/tags" Target="../tags/tag295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311.xml"/><Relationship Id="rId20" Type="http://schemas.openxmlformats.org/officeDocument/2006/relationships/tags" Target="../tags/tag310.xml"/><Relationship Id="rId2" Type="http://schemas.openxmlformats.org/officeDocument/2006/relationships/tags" Target="../tags/tag294.xml"/><Relationship Id="rId19" Type="http://schemas.openxmlformats.org/officeDocument/2006/relationships/tags" Target="../tags/tag309.xml"/><Relationship Id="rId18" Type="http://schemas.openxmlformats.org/officeDocument/2006/relationships/tags" Target="../tags/tag308.xml"/><Relationship Id="rId17" Type="http://schemas.openxmlformats.org/officeDocument/2006/relationships/tags" Target="../tags/tag307.xml"/><Relationship Id="rId16" Type="http://schemas.openxmlformats.org/officeDocument/2006/relationships/tags" Target="../tags/tag306.xml"/><Relationship Id="rId15" Type="http://schemas.openxmlformats.org/officeDocument/2006/relationships/tags" Target="../tags/tag305.xml"/><Relationship Id="rId14" Type="http://schemas.openxmlformats.org/officeDocument/2006/relationships/tags" Target="../tags/tag304.xml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tags" Target="../tags/tag303.xml"/><Relationship Id="rId10" Type="http://schemas.openxmlformats.org/officeDocument/2006/relationships/tags" Target="../tags/tag302.xml"/><Relationship Id="rId1" Type="http://schemas.openxmlformats.org/officeDocument/2006/relationships/tags" Target="../tags/tag29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image" Target="../media/image8.png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341.xml"/><Relationship Id="rId33" Type="http://schemas.openxmlformats.org/officeDocument/2006/relationships/tags" Target="../tags/tag340.xml"/><Relationship Id="rId32" Type="http://schemas.openxmlformats.org/officeDocument/2006/relationships/tags" Target="../tags/tag339.xml"/><Relationship Id="rId31" Type="http://schemas.openxmlformats.org/officeDocument/2006/relationships/tags" Target="../tags/tag338.xml"/><Relationship Id="rId30" Type="http://schemas.openxmlformats.org/officeDocument/2006/relationships/tags" Target="../tags/tag337.xml"/><Relationship Id="rId3" Type="http://schemas.openxmlformats.org/officeDocument/2006/relationships/image" Target="../media/image2.svg"/><Relationship Id="rId29" Type="http://schemas.openxmlformats.org/officeDocument/2006/relationships/tags" Target="../tags/tag336.xml"/><Relationship Id="rId28" Type="http://schemas.openxmlformats.org/officeDocument/2006/relationships/tags" Target="../tags/tag335.xml"/><Relationship Id="rId27" Type="http://schemas.openxmlformats.org/officeDocument/2006/relationships/tags" Target="../tags/tag334.xml"/><Relationship Id="rId26" Type="http://schemas.openxmlformats.org/officeDocument/2006/relationships/tags" Target="../tags/tag333.xml"/><Relationship Id="rId25" Type="http://schemas.openxmlformats.org/officeDocument/2006/relationships/tags" Target="../tags/tag332.xml"/><Relationship Id="rId24" Type="http://schemas.openxmlformats.org/officeDocument/2006/relationships/tags" Target="../tags/tag331.xml"/><Relationship Id="rId23" Type="http://schemas.openxmlformats.org/officeDocument/2006/relationships/tags" Target="../tags/tag330.xml"/><Relationship Id="rId22" Type="http://schemas.openxmlformats.org/officeDocument/2006/relationships/tags" Target="../tags/tag329.xml"/><Relationship Id="rId21" Type="http://schemas.openxmlformats.org/officeDocument/2006/relationships/tags" Target="../tags/tag328.xml"/><Relationship Id="rId20" Type="http://schemas.openxmlformats.org/officeDocument/2006/relationships/tags" Target="../tags/tag327.xml"/><Relationship Id="rId2" Type="http://schemas.openxmlformats.org/officeDocument/2006/relationships/image" Target="../media/image1.png"/><Relationship Id="rId19" Type="http://schemas.openxmlformats.org/officeDocument/2006/relationships/tags" Target="../tags/tag326.xml"/><Relationship Id="rId18" Type="http://schemas.openxmlformats.org/officeDocument/2006/relationships/tags" Target="../tags/tag325.xml"/><Relationship Id="rId17" Type="http://schemas.openxmlformats.org/officeDocument/2006/relationships/tags" Target="../tags/tag324.xml"/><Relationship Id="rId16" Type="http://schemas.openxmlformats.org/officeDocument/2006/relationships/tags" Target="../tags/tag323.xml"/><Relationship Id="rId15" Type="http://schemas.openxmlformats.org/officeDocument/2006/relationships/image" Target="../media/image9.png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tags" Target="../tags/tag3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image" Target="../media/image3.png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3" Type="http://schemas.openxmlformats.org/officeDocument/2006/relationships/slideLayout" Target="../slideLayouts/slideLayout2.xml"/><Relationship Id="rId42" Type="http://schemas.openxmlformats.org/officeDocument/2006/relationships/tags" Target="../tags/tag380.xml"/><Relationship Id="rId41" Type="http://schemas.openxmlformats.org/officeDocument/2006/relationships/tags" Target="../tags/tag379.xml"/><Relationship Id="rId40" Type="http://schemas.openxmlformats.org/officeDocument/2006/relationships/tags" Target="../tags/tag378.xml"/><Relationship Id="rId4" Type="http://schemas.openxmlformats.org/officeDocument/2006/relationships/tags" Target="../tags/tag346.xml"/><Relationship Id="rId39" Type="http://schemas.openxmlformats.org/officeDocument/2006/relationships/tags" Target="../tags/tag377.xml"/><Relationship Id="rId38" Type="http://schemas.openxmlformats.org/officeDocument/2006/relationships/tags" Target="../tags/tag376.xml"/><Relationship Id="rId37" Type="http://schemas.openxmlformats.org/officeDocument/2006/relationships/tags" Target="../tags/tag375.xml"/><Relationship Id="rId36" Type="http://schemas.openxmlformats.org/officeDocument/2006/relationships/tags" Target="../tags/tag374.xml"/><Relationship Id="rId35" Type="http://schemas.openxmlformats.org/officeDocument/2006/relationships/tags" Target="../tags/tag373.xml"/><Relationship Id="rId34" Type="http://schemas.openxmlformats.org/officeDocument/2006/relationships/tags" Target="../tags/tag372.xml"/><Relationship Id="rId33" Type="http://schemas.openxmlformats.org/officeDocument/2006/relationships/tags" Target="../tags/tag371.xml"/><Relationship Id="rId32" Type="http://schemas.openxmlformats.org/officeDocument/2006/relationships/tags" Target="../tags/tag370.xml"/><Relationship Id="rId31" Type="http://schemas.openxmlformats.org/officeDocument/2006/relationships/tags" Target="../tags/tag369.xml"/><Relationship Id="rId30" Type="http://schemas.openxmlformats.org/officeDocument/2006/relationships/tags" Target="../tags/tag368.xml"/><Relationship Id="rId3" Type="http://schemas.openxmlformats.org/officeDocument/2006/relationships/tags" Target="../tags/tag345.xml"/><Relationship Id="rId29" Type="http://schemas.openxmlformats.org/officeDocument/2006/relationships/tags" Target="../tags/tag367.xml"/><Relationship Id="rId28" Type="http://schemas.openxmlformats.org/officeDocument/2006/relationships/tags" Target="../tags/tag366.xml"/><Relationship Id="rId27" Type="http://schemas.openxmlformats.org/officeDocument/2006/relationships/tags" Target="../tags/tag365.xml"/><Relationship Id="rId26" Type="http://schemas.openxmlformats.org/officeDocument/2006/relationships/tags" Target="../tags/tag364.xml"/><Relationship Id="rId25" Type="http://schemas.openxmlformats.org/officeDocument/2006/relationships/tags" Target="../tags/tag363.xml"/><Relationship Id="rId24" Type="http://schemas.openxmlformats.org/officeDocument/2006/relationships/tags" Target="../tags/tag362.xml"/><Relationship Id="rId23" Type="http://schemas.openxmlformats.org/officeDocument/2006/relationships/tags" Target="../tags/tag361.xml"/><Relationship Id="rId22" Type="http://schemas.openxmlformats.org/officeDocument/2006/relationships/tags" Target="../tags/tag360.xml"/><Relationship Id="rId21" Type="http://schemas.openxmlformats.org/officeDocument/2006/relationships/tags" Target="../tags/tag359.xml"/><Relationship Id="rId20" Type="http://schemas.openxmlformats.org/officeDocument/2006/relationships/tags" Target="../tags/tag358.xml"/><Relationship Id="rId2" Type="http://schemas.openxmlformats.org/officeDocument/2006/relationships/tags" Target="../tags/tag344.xml"/><Relationship Id="rId19" Type="http://schemas.openxmlformats.org/officeDocument/2006/relationships/tags" Target="../tags/tag357.xml"/><Relationship Id="rId18" Type="http://schemas.openxmlformats.org/officeDocument/2006/relationships/tags" Target="../tags/tag356.xml"/><Relationship Id="rId17" Type="http://schemas.openxmlformats.org/officeDocument/2006/relationships/image" Target="../media/image10.png"/><Relationship Id="rId16" Type="http://schemas.openxmlformats.org/officeDocument/2006/relationships/tags" Target="../tags/tag355.xml"/><Relationship Id="rId15" Type="http://schemas.openxmlformats.org/officeDocument/2006/relationships/tags" Target="../tags/tag354.xml"/><Relationship Id="rId14" Type="http://schemas.openxmlformats.org/officeDocument/2006/relationships/tags" Target="../tags/tag353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tags" Target="../tags/tag34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tags" Target="../tags/tag387.xml"/><Relationship Id="rId7" Type="http://schemas.openxmlformats.org/officeDocument/2006/relationships/image" Target="../media/image8.png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383.xml"/><Relationship Id="rId29" Type="http://schemas.openxmlformats.org/officeDocument/2006/relationships/tags" Target="../tags/tag408.xml"/><Relationship Id="rId28" Type="http://schemas.openxmlformats.org/officeDocument/2006/relationships/tags" Target="../tags/tag407.xml"/><Relationship Id="rId27" Type="http://schemas.openxmlformats.org/officeDocument/2006/relationships/tags" Target="../tags/tag406.xml"/><Relationship Id="rId26" Type="http://schemas.openxmlformats.org/officeDocument/2006/relationships/tags" Target="../tags/tag405.xml"/><Relationship Id="rId25" Type="http://schemas.openxmlformats.org/officeDocument/2006/relationships/tags" Target="../tags/tag404.xml"/><Relationship Id="rId24" Type="http://schemas.openxmlformats.org/officeDocument/2006/relationships/tags" Target="../tags/tag403.xml"/><Relationship Id="rId23" Type="http://schemas.openxmlformats.org/officeDocument/2006/relationships/tags" Target="../tags/tag402.xml"/><Relationship Id="rId22" Type="http://schemas.openxmlformats.org/officeDocument/2006/relationships/tags" Target="../tags/tag401.xml"/><Relationship Id="rId21" Type="http://schemas.openxmlformats.org/officeDocument/2006/relationships/tags" Target="../tags/tag400.xml"/><Relationship Id="rId20" Type="http://schemas.openxmlformats.org/officeDocument/2006/relationships/tags" Target="../tags/tag399.xml"/><Relationship Id="rId2" Type="http://schemas.openxmlformats.org/officeDocument/2006/relationships/tags" Target="../tags/tag382.xml"/><Relationship Id="rId19" Type="http://schemas.openxmlformats.org/officeDocument/2006/relationships/tags" Target="../tags/tag398.xml"/><Relationship Id="rId18" Type="http://schemas.openxmlformats.org/officeDocument/2006/relationships/tags" Target="../tags/tag397.xml"/><Relationship Id="rId17" Type="http://schemas.openxmlformats.org/officeDocument/2006/relationships/tags" Target="../tags/tag396.xml"/><Relationship Id="rId16" Type="http://schemas.openxmlformats.org/officeDocument/2006/relationships/tags" Target="../tags/tag395.xml"/><Relationship Id="rId15" Type="http://schemas.openxmlformats.org/officeDocument/2006/relationships/tags" Target="../tags/tag394.xml"/><Relationship Id="rId14" Type="http://schemas.openxmlformats.org/officeDocument/2006/relationships/tags" Target="../tags/tag393.xml"/><Relationship Id="rId13" Type="http://schemas.openxmlformats.org/officeDocument/2006/relationships/tags" Target="../tags/tag392.xml"/><Relationship Id="rId12" Type="http://schemas.openxmlformats.org/officeDocument/2006/relationships/tags" Target="../tags/tag391.xml"/><Relationship Id="rId11" Type="http://schemas.openxmlformats.org/officeDocument/2006/relationships/tags" Target="../tags/tag390.xml"/><Relationship Id="rId10" Type="http://schemas.openxmlformats.org/officeDocument/2006/relationships/tags" Target="../tags/tag389.xml"/><Relationship Id="rId1" Type="http://schemas.openxmlformats.org/officeDocument/2006/relationships/tags" Target="../tags/tag38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队列创建</a:t>
            </a:r>
            <a:r>
              <a:rPr lang="zh-CN" altLang="zh-CN"/>
              <a:t>器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43427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sz="1600" b="1"/>
              <a:t>图例</a:t>
            </a:r>
            <a:r>
              <a:rPr lang="zh-CN" altLang="en-US" sz="1600" b="1"/>
              <a:t>说明</a:t>
            </a:r>
            <a:endParaRPr lang="zh-CN" altLang="en-US" sz="1600" b="1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964420" y="3768725"/>
            <a:ext cx="671830" cy="73723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最</a:t>
            </a:r>
            <a:r>
              <a:rPr lang="zh-CN" altLang="en-US" sz="1400">
                <a:solidFill>
                  <a:schemeClr val="bg1"/>
                </a:solidFill>
              </a:rPr>
              <a:t>先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最后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440545" y="3394710"/>
            <a:ext cx="18700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时间</a:t>
            </a:r>
            <a:r>
              <a:rPr lang="zh-CN" altLang="en-US" sz="1400"/>
              <a:t>关系（时间窗）</a:t>
            </a:r>
            <a:endParaRPr lang="zh-CN" altLang="en-US" sz="1400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0338435" y="5492115"/>
            <a:ext cx="671830" cy="73723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最近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最</a:t>
            </a:r>
            <a:r>
              <a:rPr lang="zh-CN" altLang="en-US" sz="1400">
                <a:solidFill>
                  <a:schemeClr val="bg1"/>
                </a:solidFill>
              </a:rPr>
              <a:t>远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9357360" y="5118100"/>
            <a:ext cx="18097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时间关系（</a:t>
            </a:r>
            <a:r>
              <a:rPr lang="zh-CN" altLang="en-US" sz="1400"/>
              <a:t>时间点）</a:t>
            </a:r>
            <a:endParaRPr lang="zh-CN" altLang="en-US" sz="1400"/>
          </a:p>
        </p:txBody>
      </p:sp>
      <p:grpSp>
        <p:nvGrpSpPr>
          <p:cNvPr id="30" name="组合 29"/>
          <p:cNvGrpSpPr/>
          <p:nvPr/>
        </p:nvGrpSpPr>
        <p:grpSpPr>
          <a:xfrm>
            <a:off x="1060450" y="1316355"/>
            <a:ext cx="1522095" cy="2200910"/>
            <a:chOff x="958" y="2073"/>
            <a:chExt cx="2397" cy="3466"/>
          </a:xfrm>
        </p:grpSpPr>
        <p:grpSp>
          <p:nvGrpSpPr>
            <p:cNvPr id="7" name="组合 6"/>
            <p:cNvGrpSpPr/>
            <p:nvPr/>
          </p:nvGrpSpPr>
          <p:grpSpPr>
            <a:xfrm>
              <a:off x="958" y="2073"/>
              <a:ext cx="2304" cy="3467"/>
              <a:chOff x="7952" y="5596"/>
              <a:chExt cx="2304" cy="3467"/>
            </a:xfrm>
          </p:grpSpPr>
          <p:sp>
            <p:nvSpPr>
              <p:cNvPr id="11" name="文本框 10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点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 11"/>
              <p:cNvSpPr/>
              <p:nvPr>
                <p:custDataLst>
                  <p:tags r:id="rId6"/>
                </p:custDataLst>
              </p:nvPr>
            </p:nvSpPr>
            <p:spPr>
              <a:xfrm>
                <a:off x="7963" y="6262"/>
                <a:ext cx="2288" cy="2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033" y="2838"/>
              <a:ext cx="2322" cy="2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观察开始时间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观察结束时间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队列开始时间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队列截止时间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基线开始时间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基线截止时间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结局发生时间</a:t>
              </a:r>
              <a:endParaRPr lang="zh-CN" altLang="en-US" sz="12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60450" y="3937635"/>
            <a:ext cx="1463040" cy="2020570"/>
            <a:chOff x="9536" y="3068"/>
            <a:chExt cx="2304" cy="3182"/>
          </a:xfrm>
        </p:grpSpPr>
        <p:grpSp>
          <p:nvGrpSpPr>
            <p:cNvPr id="25" name="组合 24"/>
            <p:cNvGrpSpPr/>
            <p:nvPr/>
          </p:nvGrpSpPr>
          <p:grpSpPr>
            <a:xfrm>
              <a:off x="9536" y="3068"/>
              <a:ext cx="2304" cy="3183"/>
              <a:chOff x="7952" y="5596"/>
              <a:chExt cx="2304" cy="3183"/>
            </a:xfrm>
          </p:grpSpPr>
          <p:sp>
            <p:nvSpPr>
              <p:cNvPr id="26" name="文本框 2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时间窗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>
                <p:custDataLst>
                  <p:tags r:id="rId8"/>
                </p:custDataLst>
              </p:nvPr>
            </p:nvSpPr>
            <p:spPr>
              <a:xfrm>
                <a:off x="7963" y="6262"/>
                <a:ext cx="2288" cy="2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9676" y="3812"/>
              <a:ext cx="2075" cy="22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观察时间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基线时间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队列时间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暴露期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风险窗口期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协变量捕获期</a:t>
              </a:r>
              <a:endParaRPr lang="zh-CN" altLang="en-US" sz="1200"/>
            </a:p>
          </p:txBody>
        </p:sp>
      </p:grpSp>
      <p:sp>
        <p:nvSpPr>
          <p:cNvPr id="31" name="文本框 30"/>
          <p:cNvSpPr txBox="1"/>
          <p:nvPr>
            <p:custDataLst>
              <p:tags r:id="rId9"/>
            </p:custDataLst>
          </p:nvPr>
        </p:nvSpPr>
        <p:spPr>
          <a:xfrm>
            <a:off x="9526905" y="5492115"/>
            <a:ext cx="671830" cy="73723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之前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之后</a:t>
            </a: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702800" y="959485"/>
            <a:ext cx="933450" cy="1645920"/>
            <a:chOff x="14669" y="859"/>
            <a:chExt cx="1470" cy="2592"/>
          </a:xfrm>
        </p:grpSpPr>
        <p:grpSp>
          <p:nvGrpSpPr>
            <p:cNvPr id="32" name="组合 31"/>
            <p:cNvGrpSpPr/>
            <p:nvPr/>
          </p:nvGrpSpPr>
          <p:grpSpPr>
            <a:xfrm>
              <a:off x="14669" y="859"/>
              <a:ext cx="1471" cy="2593"/>
              <a:chOff x="7952" y="5596"/>
              <a:chExt cx="2304" cy="2593"/>
            </a:xfrm>
          </p:grpSpPr>
          <p:sp>
            <p:nvSpPr>
              <p:cNvPr id="33" name="文本框 32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单位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>
                <p:custDataLst>
                  <p:tags r:id="rId11"/>
                </p:custDataLst>
              </p:nvPr>
            </p:nvSpPr>
            <p:spPr>
              <a:xfrm>
                <a:off x="7963" y="6262"/>
                <a:ext cx="2288" cy="19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14908" y="1672"/>
              <a:ext cx="1063" cy="15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天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周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月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年</a:t>
              </a:r>
              <a:endParaRPr lang="zh-CN" altLang="en-US" sz="12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765290" y="3835400"/>
            <a:ext cx="1706880" cy="2376170"/>
            <a:chOff x="9903" y="2653"/>
            <a:chExt cx="2688" cy="3742"/>
          </a:xfrm>
        </p:grpSpPr>
        <p:sp>
          <p:nvSpPr>
            <p:cNvPr id="39" name="文本框 38"/>
            <p:cNvSpPr txBox="1"/>
            <p:nvPr>
              <p:custDataLst>
                <p:tags r:id="rId12"/>
              </p:custDataLst>
            </p:nvPr>
          </p:nvSpPr>
          <p:spPr>
            <a:xfrm>
              <a:off x="9903" y="2653"/>
              <a:ext cx="268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/>
                <a:t>计算变量</a:t>
              </a:r>
              <a:endParaRPr lang="zh-CN" altLang="en-US" sz="140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0136" y="3378"/>
              <a:ext cx="2304" cy="3017"/>
              <a:chOff x="7952" y="5596"/>
              <a:chExt cx="2304" cy="3017"/>
            </a:xfrm>
          </p:grpSpPr>
          <p:sp>
            <p:nvSpPr>
              <p:cNvPr id="42" name="文本框 41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计算变量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矩形 42"/>
              <p:cNvSpPr/>
              <p:nvPr>
                <p:custDataLst>
                  <p:tags r:id="rId14"/>
                </p:custDataLst>
              </p:nvPr>
            </p:nvSpPr>
            <p:spPr>
              <a:xfrm>
                <a:off x="7963" y="6262"/>
                <a:ext cx="2288" cy="2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>
              <p:custDataLst>
                <p:tags r:id="rId15"/>
              </p:custDataLst>
            </p:nvPr>
          </p:nvSpPr>
          <p:spPr>
            <a:xfrm>
              <a:off x="10494" y="4317"/>
              <a:ext cx="1812" cy="8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年龄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生存</a:t>
              </a:r>
              <a:r>
                <a:rPr lang="zh-CN" altLang="en-US" sz="1200"/>
                <a:t>时间</a:t>
              </a:r>
              <a:endParaRPr lang="zh-CN" altLang="en-US" sz="120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39915" y="1172210"/>
            <a:ext cx="1480185" cy="1920240"/>
            <a:chOff x="5596" y="3068"/>
            <a:chExt cx="2331" cy="3024"/>
          </a:xfrm>
        </p:grpSpPr>
        <p:grpSp>
          <p:nvGrpSpPr>
            <p:cNvPr id="17" name="组合 16"/>
            <p:cNvGrpSpPr/>
            <p:nvPr/>
          </p:nvGrpSpPr>
          <p:grpSpPr>
            <a:xfrm>
              <a:off x="5596" y="4690"/>
              <a:ext cx="2304" cy="1402"/>
              <a:chOff x="7952" y="5398"/>
              <a:chExt cx="2304" cy="1402"/>
            </a:xfrm>
          </p:grpSpPr>
          <p:sp>
            <p:nvSpPr>
              <p:cNvPr id="4" name="文本框 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952" y="5398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暴露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变量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963" y="6064"/>
                <a:ext cx="2288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623" y="3068"/>
              <a:ext cx="2304" cy="1402"/>
              <a:chOff x="7952" y="5596"/>
              <a:chExt cx="2304" cy="1402"/>
            </a:xfrm>
          </p:grpSpPr>
          <p:sp>
            <p:nvSpPr>
              <p:cNvPr id="21" name="文本框 20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结局变量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矩形 21"/>
              <p:cNvSpPr/>
              <p:nvPr>
                <p:custDataLst>
                  <p:tags r:id="rId18"/>
                </p:custDataLst>
              </p:nvPr>
            </p:nvSpPr>
            <p:spPr>
              <a:xfrm>
                <a:off x="7963" y="6262"/>
                <a:ext cx="2288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4090035" y="1379220"/>
            <a:ext cx="1379220" cy="1814830"/>
            <a:chOff x="14669" y="859"/>
            <a:chExt cx="1471" cy="2858"/>
          </a:xfrm>
        </p:grpSpPr>
        <p:grpSp>
          <p:nvGrpSpPr>
            <p:cNvPr id="50" name="组合 49"/>
            <p:cNvGrpSpPr/>
            <p:nvPr/>
          </p:nvGrpSpPr>
          <p:grpSpPr>
            <a:xfrm>
              <a:off x="14669" y="859"/>
              <a:ext cx="1471" cy="2858"/>
              <a:chOff x="7952" y="5596"/>
              <a:chExt cx="2304" cy="2858"/>
            </a:xfrm>
          </p:grpSpPr>
          <p:sp>
            <p:nvSpPr>
              <p:cNvPr id="51" name="文本框 50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运算符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矩形 51"/>
              <p:cNvSpPr/>
              <p:nvPr>
                <p:custDataLst>
                  <p:tags r:id="rId20"/>
                </p:custDataLst>
              </p:nvPr>
            </p:nvSpPr>
            <p:spPr>
              <a:xfrm>
                <a:off x="7963" y="6262"/>
                <a:ext cx="2288" cy="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>
              <p:custDataLst>
                <p:tags r:id="rId21"/>
              </p:custDataLst>
            </p:nvPr>
          </p:nvSpPr>
          <p:spPr>
            <a:xfrm>
              <a:off x="14908" y="1672"/>
              <a:ext cx="1063" cy="18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等于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大于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小于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大于</a:t>
              </a:r>
              <a:r>
                <a:rPr lang="zh-CN" altLang="en-US" sz="1200"/>
                <a:t>等于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小于</a:t>
              </a:r>
              <a:r>
                <a:rPr lang="zh-CN" altLang="en-US" sz="1200"/>
                <a:t>等于</a:t>
              </a:r>
              <a:endParaRPr lang="zh-CN" altLang="en-US" sz="1200"/>
            </a:p>
          </p:txBody>
        </p:sp>
      </p:grp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4229735" y="4575175"/>
            <a:ext cx="927735" cy="138366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发生结局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无</a:t>
            </a:r>
            <a:r>
              <a:rPr lang="zh-CN" altLang="en-US" sz="1400">
                <a:solidFill>
                  <a:schemeClr val="bg1"/>
                </a:solidFill>
              </a:rPr>
              <a:t>数据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一次</a:t>
            </a:r>
            <a:r>
              <a:rPr lang="zh-CN" altLang="en-US" sz="1400">
                <a:solidFill>
                  <a:schemeClr val="bg1"/>
                </a:solidFill>
              </a:rPr>
              <a:t>记录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发生时间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23"/>
            </p:custDataLst>
          </p:nvPr>
        </p:nvSpPr>
        <p:spPr>
          <a:xfrm>
            <a:off x="4093845" y="4199255"/>
            <a:ext cx="12820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关键</a:t>
            </a:r>
            <a:r>
              <a:rPr lang="zh-CN" altLang="en-US" sz="1400"/>
              <a:t>字</a:t>
            </a:r>
            <a:endParaRPr lang="zh-CN" altLang="en-US" sz="1400"/>
          </a:p>
        </p:txBody>
      </p:sp>
    </p:spTree>
    <p:custDataLst>
      <p:tags r:id="rId2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43427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sz="1600" b="1"/>
              <a:t>定义结局（</a:t>
            </a:r>
            <a:r>
              <a:rPr lang="en-US" altLang="zh-CN" sz="1600" b="1"/>
              <a:t>2</a:t>
            </a:r>
            <a:r>
              <a:rPr lang="zh-CN" altLang="en-US" sz="1600" b="1"/>
              <a:t>）</a:t>
            </a:r>
            <a:endParaRPr lang="zh-CN" altLang="en-US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4244975" y="601345"/>
            <a:ext cx="4264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结局时间的定义：（</a:t>
            </a:r>
            <a:r>
              <a:rPr lang="zh-CN">
                <a:ea typeface="楷体" panose="02010609060101010101" charset="-122"/>
                <a:sym typeface="+mn-ea"/>
              </a:rPr>
              <a:t>三者最早的时间</a:t>
            </a:r>
            <a:r>
              <a:rPr 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）</a:t>
            </a:r>
            <a:endParaRPr lang="zh-CN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0"/>
            <a:r>
              <a:rPr 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1</a:t>
            </a:r>
            <a:r>
              <a:rPr lang="zh-CN" altLang="en-US">
                <a:latin typeface="Times New Roman" panose="02020603050405020304" charset="0"/>
                <a:ea typeface="楷体" panose="02010609060101010101" charset="-122"/>
                <a:sym typeface="+mn-ea"/>
              </a:rPr>
              <a:t>）</a:t>
            </a:r>
            <a:r>
              <a:rPr 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肺癌发生时间</a:t>
            </a:r>
            <a:endParaRPr lang="zh-CN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0"/>
            <a:r>
              <a:rPr 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2</a:t>
            </a:r>
            <a:r>
              <a:rPr lang="zh-CN" altLang="en-US">
                <a:latin typeface="Times New Roman" panose="02020603050405020304" charset="0"/>
                <a:ea typeface="楷体" panose="02010609060101010101" charset="-122"/>
                <a:sym typeface="+mn-ea"/>
              </a:rPr>
              <a:t>）</a:t>
            </a:r>
            <a:r>
              <a:rPr 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死亡时间</a:t>
            </a:r>
            <a:endParaRPr lang="zh-CN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0"/>
            <a:r>
              <a:rPr lang="zh-CN" altLang="en-US">
                <a:latin typeface="Times New Roman" panose="02020603050405020304" charset="0"/>
                <a:ea typeface="楷体" panose="02010609060101010101" charset="-122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3</a:t>
            </a:r>
            <a:r>
              <a:rPr lang="zh-CN" altLang="en-US">
                <a:latin typeface="Times New Roman" panose="02020603050405020304" charset="0"/>
                <a:ea typeface="楷体" panose="02010609060101010101" charset="-122"/>
                <a:sym typeface="+mn-ea"/>
              </a:rPr>
              <a:t>）观察结束时间</a:t>
            </a:r>
            <a:endParaRPr lang="zh-CN" altLang="en-US" sz="1400">
              <a:ea typeface="楷体" panose="0201060906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832485" y="2440940"/>
            <a:ext cx="123253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结局事件</a:t>
            </a:r>
            <a:r>
              <a:rPr lang="zh-CN" altLang="en-US" sz="1400" b="1"/>
              <a:t>：</a:t>
            </a:r>
            <a:endParaRPr lang="zh-CN" altLang="en-US" sz="1400" b="1"/>
          </a:p>
        </p:txBody>
      </p:sp>
      <p:grpSp>
        <p:nvGrpSpPr>
          <p:cNvPr id="23" name="组合 22"/>
          <p:cNvGrpSpPr/>
          <p:nvPr/>
        </p:nvGrpSpPr>
        <p:grpSpPr>
          <a:xfrm>
            <a:off x="6917055" y="2440940"/>
            <a:ext cx="4798695" cy="3750945"/>
            <a:chOff x="10893" y="4212"/>
            <a:chExt cx="7557" cy="5907"/>
          </a:xfrm>
        </p:grpSpPr>
        <p:sp>
          <p:nvSpPr>
            <p:cNvPr id="13" name="文本框 12"/>
            <p:cNvSpPr txBox="1"/>
            <p:nvPr>
              <p:custDataLst>
                <p:tags r:id="rId2"/>
              </p:custDataLst>
            </p:nvPr>
          </p:nvSpPr>
          <p:spPr>
            <a:xfrm>
              <a:off x="16093" y="5395"/>
              <a:ext cx="2001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/>
                <a:t>发生</a:t>
              </a:r>
              <a:r>
                <a:rPr lang="zh-CN" altLang="en-US" sz="1400"/>
                <a:t>时间。</a:t>
              </a:r>
              <a:endParaRPr lang="zh-CN" altLang="en-US" sz="140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400" y="5311"/>
              <a:ext cx="2304" cy="1402"/>
              <a:chOff x="7952" y="5596"/>
              <a:chExt cx="2304" cy="1402"/>
            </a:xfrm>
          </p:grpSpPr>
          <p:sp>
            <p:nvSpPr>
              <p:cNvPr id="4" name="文本框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结局变量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矩形 13"/>
              <p:cNvSpPr/>
              <p:nvPr>
                <p:custDataLst>
                  <p:tags r:id="rId4"/>
                </p:custDataLst>
              </p:nvPr>
            </p:nvSpPr>
            <p:spPr>
              <a:xfrm>
                <a:off x="7963" y="6262"/>
                <a:ext cx="2288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>
              <p:custDataLst>
                <p:tags r:id="rId5"/>
              </p:custDataLst>
            </p:nvPr>
          </p:nvSpPr>
          <p:spPr>
            <a:xfrm>
              <a:off x="12713" y="4212"/>
              <a:ext cx="5182" cy="6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/>
                <a:t>根据所有规则，取最早的</a:t>
              </a:r>
              <a:r>
                <a:rPr lang="zh-CN" altLang="en-US" sz="1400"/>
                <a:t>时间。</a:t>
              </a:r>
              <a:endParaRPr lang="zh-CN" altLang="en-US" sz="1400"/>
            </a:p>
          </p:txBody>
        </p:sp>
        <p:sp>
          <p:nvSpPr>
            <p:cNvPr id="5" name="文本框 4"/>
            <p:cNvSpPr txBox="1"/>
            <p:nvPr>
              <p:custDataLst>
                <p:tags r:id="rId6"/>
              </p:custDataLst>
            </p:nvPr>
          </p:nvSpPr>
          <p:spPr>
            <a:xfrm>
              <a:off x="13405" y="7094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死亡时间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3405" y="8717"/>
              <a:ext cx="2304" cy="1402"/>
              <a:chOff x="7952" y="5596"/>
              <a:chExt cx="2304" cy="1402"/>
            </a:xfrm>
          </p:grpSpPr>
          <p:sp>
            <p:nvSpPr>
              <p:cNvPr id="7" name="文本框 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时间点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8"/>
                </p:custDataLst>
              </p:nvPr>
            </p:nvSpPr>
            <p:spPr>
              <a:xfrm>
                <a:off x="7963" y="6262"/>
                <a:ext cx="2288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1" name="椭圆 40"/>
            <p:cNvSpPr/>
            <p:nvPr>
              <p:custDataLst>
                <p:tags r:id="rId9"/>
              </p:custDataLst>
            </p:nvPr>
          </p:nvSpPr>
          <p:spPr>
            <a:xfrm>
              <a:off x="12330" y="5373"/>
              <a:ext cx="691" cy="6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10"/>
              </p:custDataLst>
            </p:nvPr>
          </p:nvSpPr>
          <p:spPr>
            <a:xfrm>
              <a:off x="12330" y="7046"/>
              <a:ext cx="691" cy="6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1"/>
              </p:custDataLst>
            </p:nvPr>
          </p:nvSpPr>
          <p:spPr>
            <a:xfrm>
              <a:off x="12330" y="8719"/>
              <a:ext cx="691" cy="6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12"/>
              </p:custDataLst>
            </p:nvPr>
          </p:nvSpPr>
          <p:spPr>
            <a:xfrm>
              <a:off x="10893" y="4212"/>
              <a:ext cx="1941" cy="6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b="1"/>
                <a:t>结局</a:t>
              </a:r>
              <a:r>
                <a:rPr lang="zh-CN" altLang="en-US" sz="1400" b="1"/>
                <a:t>时间：</a:t>
              </a:r>
              <a:endParaRPr lang="zh-CN" altLang="en-US" sz="1400" b="1"/>
            </a:p>
          </p:txBody>
        </p:sp>
        <p:pic>
          <p:nvPicPr>
            <p:cNvPr id="8" name="图片 7" descr="32313539393637323b32313539393539393b52a053f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094" y="5481"/>
              <a:ext cx="356" cy="356"/>
            </a:xfrm>
            <a:prstGeom prst="rect">
              <a:avLst/>
            </a:prstGeom>
          </p:spPr>
        </p:pic>
        <p:pic>
          <p:nvPicPr>
            <p:cNvPr id="9" name="图片 8" descr="32313539393637323b32313539393539393b52a053f7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094" y="7271"/>
              <a:ext cx="356" cy="356"/>
            </a:xfrm>
            <a:prstGeom prst="rect">
              <a:avLst/>
            </a:prstGeom>
          </p:spPr>
        </p:pic>
        <p:pic>
          <p:nvPicPr>
            <p:cNvPr id="10" name="图片 9" descr="32313539393637323b32313539393539393b52a053f7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094" y="8932"/>
              <a:ext cx="356" cy="356"/>
            </a:xfrm>
            <a:prstGeom prst="rect">
              <a:avLst/>
            </a:prstGeom>
          </p:spPr>
        </p:pic>
        <p:pic>
          <p:nvPicPr>
            <p:cNvPr id="15" name="图片 14" descr="32313539393637323b32313539393539393b52a053f7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094" y="4360"/>
              <a:ext cx="356" cy="356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832485" y="3178175"/>
            <a:ext cx="5209540" cy="2420620"/>
            <a:chOff x="2312" y="5120"/>
            <a:chExt cx="8204" cy="3812"/>
          </a:xfrm>
        </p:grpSpPr>
        <p:grpSp>
          <p:nvGrpSpPr>
            <p:cNvPr id="27" name="组合 26"/>
            <p:cNvGrpSpPr/>
            <p:nvPr/>
          </p:nvGrpSpPr>
          <p:grpSpPr>
            <a:xfrm>
              <a:off x="2323" y="5395"/>
              <a:ext cx="2304" cy="1402"/>
              <a:chOff x="7952" y="5596"/>
              <a:chExt cx="2304" cy="1402"/>
            </a:xfrm>
          </p:grpSpPr>
          <p:sp>
            <p:nvSpPr>
              <p:cNvPr id="28" name="文本框 27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选择变量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矩形 28"/>
              <p:cNvSpPr/>
              <p:nvPr>
                <p:custDataLst>
                  <p:tags r:id="rId20"/>
                </p:custDataLst>
              </p:nvPr>
            </p:nvSpPr>
            <p:spPr>
              <a:xfrm>
                <a:off x="7963" y="6262"/>
                <a:ext cx="2288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rot="0">
              <a:off x="4941" y="5395"/>
              <a:ext cx="1590" cy="1403"/>
              <a:chOff x="7952" y="5596"/>
              <a:chExt cx="2304" cy="2858"/>
            </a:xfrm>
          </p:grpSpPr>
          <p:sp>
            <p:nvSpPr>
              <p:cNvPr id="51" name="文本框 50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952" y="5596"/>
                <a:ext cx="2304" cy="1328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运算符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矩形 51"/>
              <p:cNvSpPr/>
              <p:nvPr>
                <p:custDataLst>
                  <p:tags r:id="rId22"/>
                </p:custDataLst>
              </p:nvPr>
            </p:nvSpPr>
            <p:spPr>
              <a:xfrm>
                <a:off x="7964" y="6951"/>
                <a:ext cx="2288" cy="15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>
              <p:custDataLst>
                <p:tags r:id="rId23"/>
              </p:custDataLst>
            </p:nvPr>
          </p:nvSpPr>
          <p:spPr>
            <a:xfrm>
              <a:off x="6845" y="5481"/>
              <a:ext cx="1152" cy="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数字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2312" y="7271"/>
              <a:ext cx="2304" cy="1402"/>
              <a:chOff x="7952" y="5596"/>
              <a:chExt cx="2304" cy="1402"/>
            </a:xfrm>
          </p:grpSpPr>
          <p:sp>
            <p:nvSpPr>
              <p:cNvPr id="33" name="文本框 32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选择变量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>
                <p:custDataLst>
                  <p:tags r:id="rId25"/>
                </p:custDataLst>
              </p:nvPr>
            </p:nvSpPr>
            <p:spPr>
              <a:xfrm>
                <a:off x="7963" y="6262"/>
                <a:ext cx="2288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0">
              <a:off x="4930" y="7271"/>
              <a:ext cx="1590" cy="1403"/>
              <a:chOff x="7952" y="5596"/>
              <a:chExt cx="2304" cy="2858"/>
            </a:xfrm>
          </p:grpSpPr>
          <p:sp>
            <p:nvSpPr>
              <p:cNvPr id="36" name="文本框 35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7952" y="5596"/>
                <a:ext cx="2304" cy="1328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运算符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矩形 36"/>
              <p:cNvSpPr/>
              <p:nvPr>
                <p:custDataLst>
                  <p:tags r:id="rId27"/>
                </p:custDataLst>
              </p:nvPr>
            </p:nvSpPr>
            <p:spPr>
              <a:xfrm>
                <a:off x="7964" y="6951"/>
                <a:ext cx="2288" cy="15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8" name="矩形 37"/>
            <p:cNvSpPr/>
            <p:nvPr>
              <p:custDataLst>
                <p:tags r:id="rId28"/>
              </p:custDataLst>
            </p:nvPr>
          </p:nvSpPr>
          <p:spPr>
            <a:xfrm>
              <a:off x="6834" y="7357"/>
              <a:ext cx="1152" cy="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数字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29"/>
              </p:custDataLst>
            </p:nvPr>
          </p:nvSpPr>
          <p:spPr>
            <a:xfrm>
              <a:off x="8179" y="5529"/>
              <a:ext cx="179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i="1"/>
                <a:t>（主要结局）</a:t>
              </a:r>
              <a:endParaRPr lang="zh-CN" altLang="en-US" sz="1200" i="1"/>
            </a:p>
          </p:txBody>
        </p:sp>
        <p:sp>
          <p:nvSpPr>
            <p:cNvPr id="42" name="文本框 41"/>
            <p:cNvSpPr txBox="1"/>
            <p:nvPr>
              <p:custDataLst>
                <p:tags r:id="rId30"/>
              </p:custDataLst>
            </p:nvPr>
          </p:nvSpPr>
          <p:spPr>
            <a:xfrm>
              <a:off x="8179" y="7357"/>
              <a:ext cx="179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i="1"/>
                <a:t>（主要结局）</a:t>
              </a:r>
              <a:endParaRPr lang="zh-CN" altLang="en-US" sz="1200" i="1"/>
            </a:p>
          </p:txBody>
        </p:sp>
        <p:sp>
          <p:nvSpPr>
            <p:cNvPr id="43" name="矩形 42"/>
            <p:cNvSpPr/>
            <p:nvPr/>
          </p:nvSpPr>
          <p:spPr>
            <a:xfrm>
              <a:off x="4748" y="5120"/>
              <a:ext cx="3491" cy="3812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8" name="图片 17" descr="32313539393637323b32313539393539393b52a053f7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60" y="7435"/>
              <a:ext cx="356" cy="356"/>
            </a:xfrm>
            <a:prstGeom prst="rect">
              <a:avLst/>
            </a:prstGeom>
          </p:spPr>
        </p:pic>
        <p:pic>
          <p:nvPicPr>
            <p:cNvPr id="21" name="图片 20" descr="32313539393637323b32313539393539393b52a053f7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60" y="5621"/>
              <a:ext cx="356" cy="356"/>
            </a:xfrm>
            <a:prstGeom prst="rect">
              <a:avLst/>
            </a:prstGeom>
          </p:spPr>
        </p:pic>
      </p:grpSp>
    </p:spTree>
    <p:custDataLst>
      <p:tags r:id="rId3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4342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b="1"/>
              <a:t>定义暴露</a:t>
            </a:r>
            <a:endParaRPr lang="zh-CN" altLang="en-US" b="1"/>
          </a:p>
        </p:txBody>
      </p:sp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3005455" y="1882775"/>
            <a:ext cx="123253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暴露事件</a:t>
            </a:r>
            <a:r>
              <a:rPr lang="zh-CN" altLang="en-US" sz="1400" b="1"/>
              <a:t>：</a:t>
            </a:r>
            <a:endParaRPr lang="zh-CN" altLang="en-US" sz="1400" b="1"/>
          </a:p>
        </p:txBody>
      </p:sp>
      <p:grpSp>
        <p:nvGrpSpPr>
          <p:cNvPr id="27" name="组合 26"/>
          <p:cNvGrpSpPr/>
          <p:nvPr/>
        </p:nvGrpSpPr>
        <p:grpSpPr>
          <a:xfrm>
            <a:off x="3648075" y="2633980"/>
            <a:ext cx="1463040" cy="890270"/>
            <a:chOff x="7952" y="5596"/>
            <a:chExt cx="2304" cy="140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选择变量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rot="0">
            <a:off x="5310505" y="2633980"/>
            <a:ext cx="1009650" cy="890905"/>
            <a:chOff x="7952" y="5596"/>
            <a:chExt cx="2304" cy="2858"/>
          </a:xfrm>
        </p:grpSpPr>
        <p:sp>
          <p:nvSpPr>
            <p:cNvPr id="51" name="文本框 50"/>
            <p:cNvSpPr txBox="1"/>
            <p:nvPr>
              <p:custDataLst>
                <p:tags r:id="rId4"/>
              </p:custDataLst>
            </p:nvPr>
          </p:nvSpPr>
          <p:spPr>
            <a:xfrm>
              <a:off x="7952" y="5596"/>
              <a:ext cx="2304" cy="1328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运算符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52" name="矩形 51"/>
            <p:cNvSpPr/>
            <p:nvPr>
              <p:custDataLst>
                <p:tags r:id="rId5"/>
              </p:custDataLst>
            </p:nvPr>
          </p:nvSpPr>
          <p:spPr>
            <a:xfrm>
              <a:off x="7964" y="6951"/>
              <a:ext cx="2288" cy="1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>
            <p:custDataLst>
              <p:tags r:id="rId6"/>
            </p:custDataLst>
          </p:nvPr>
        </p:nvSpPr>
        <p:spPr>
          <a:xfrm>
            <a:off x="6519545" y="2688590"/>
            <a:ext cx="731520" cy="30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数字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641090" y="3825240"/>
            <a:ext cx="1463040" cy="890270"/>
            <a:chOff x="7952" y="5596"/>
            <a:chExt cx="2304" cy="1402"/>
          </a:xfrm>
        </p:grpSpPr>
        <p:sp>
          <p:nvSpPr>
            <p:cNvPr id="33" name="文本框 32"/>
            <p:cNvSpPr txBox="1"/>
            <p:nvPr>
              <p:custDataLst>
                <p:tags r:id="rId7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选择变量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8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5303520" y="3825240"/>
            <a:ext cx="1009650" cy="890905"/>
            <a:chOff x="7952" y="5596"/>
            <a:chExt cx="2304" cy="2858"/>
          </a:xfrm>
        </p:grpSpPr>
        <p:sp>
          <p:nvSpPr>
            <p:cNvPr id="36" name="文本框 35"/>
            <p:cNvSpPr txBox="1"/>
            <p:nvPr>
              <p:custDataLst>
                <p:tags r:id="rId9"/>
              </p:custDataLst>
            </p:nvPr>
          </p:nvSpPr>
          <p:spPr>
            <a:xfrm>
              <a:off x="7952" y="5596"/>
              <a:ext cx="2304" cy="1328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运算符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10"/>
              </p:custDataLst>
            </p:nvPr>
          </p:nvSpPr>
          <p:spPr>
            <a:xfrm>
              <a:off x="7964" y="6951"/>
              <a:ext cx="2288" cy="1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>
            <p:custDataLst>
              <p:tags r:id="rId11"/>
            </p:custDataLst>
          </p:nvPr>
        </p:nvSpPr>
        <p:spPr>
          <a:xfrm>
            <a:off x="6512560" y="3879850"/>
            <a:ext cx="731520" cy="30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数字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12"/>
            </p:custDataLst>
          </p:nvPr>
        </p:nvSpPr>
        <p:spPr>
          <a:xfrm>
            <a:off x="7366635" y="2719070"/>
            <a:ext cx="11423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i="1"/>
              <a:t>（主要</a:t>
            </a:r>
            <a:r>
              <a:rPr lang="zh-CN" altLang="en-US" sz="1200" i="1"/>
              <a:t>暴露）</a:t>
            </a:r>
            <a:endParaRPr lang="zh-CN" altLang="en-US" sz="1200" i="1"/>
          </a:p>
        </p:txBody>
      </p:sp>
      <p:sp>
        <p:nvSpPr>
          <p:cNvPr id="42" name="文本框 41"/>
          <p:cNvSpPr txBox="1"/>
          <p:nvPr>
            <p:custDataLst>
              <p:tags r:id="rId13"/>
            </p:custDataLst>
          </p:nvPr>
        </p:nvSpPr>
        <p:spPr>
          <a:xfrm>
            <a:off x="7366635" y="3879850"/>
            <a:ext cx="11423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i="1"/>
              <a:t>（次要</a:t>
            </a:r>
            <a:r>
              <a:rPr lang="zh-CN" altLang="en-US" sz="1200" i="1"/>
              <a:t>暴露）</a:t>
            </a:r>
            <a:endParaRPr lang="zh-CN" altLang="en-US" sz="1200" i="1"/>
          </a:p>
        </p:txBody>
      </p:sp>
      <p:sp>
        <p:nvSpPr>
          <p:cNvPr id="43" name="矩形 42"/>
          <p:cNvSpPr/>
          <p:nvPr/>
        </p:nvSpPr>
        <p:spPr>
          <a:xfrm>
            <a:off x="5187950" y="2459355"/>
            <a:ext cx="2216785" cy="242062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3875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b="1"/>
              <a:t>定义纳排条件</a:t>
            </a:r>
            <a:endParaRPr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7527290" y="196850"/>
            <a:ext cx="449770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排除条件：</a:t>
            </a:r>
            <a:endParaRPr lang="zh-CN" altLang="en-US" sz="1400" b="1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）身份证号异常的人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）调查日期异常的人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3</a:t>
            </a:r>
            <a:r>
              <a:rPr lang="zh-CN" altLang="en-US" sz="1400"/>
              <a:t>）基线开始时间之前发生结局的人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4</a:t>
            </a:r>
            <a:r>
              <a:rPr lang="zh-CN" altLang="en-US" sz="1400"/>
              <a:t>）基线截止时间之后入队列（之前无数据）的人</a:t>
            </a:r>
            <a:endParaRPr lang="zh-CN" altLang="en-US" sz="1400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42315" y="1503680"/>
            <a:ext cx="220027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定义标准：</a:t>
            </a:r>
            <a:endParaRPr lang="zh-CN" altLang="en-US" sz="1400" b="1"/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4128770" y="1585278"/>
            <a:ext cx="14954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按逻辑</a:t>
            </a:r>
            <a:r>
              <a:rPr lang="zh-CN" altLang="en-US" sz="1400"/>
              <a:t>表达式</a:t>
            </a:r>
            <a:endParaRPr lang="zh-CN" altLang="en-US" sz="1400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504565" y="5232400"/>
            <a:ext cx="671830" cy="73723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之前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之后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504315" y="5232400"/>
            <a:ext cx="4146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在</a:t>
            </a:r>
            <a:endParaRPr lang="zh-CN" altLang="en-US" sz="1400"/>
          </a:p>
        </p:txBody>
      </p:sp>
      <p:grpSp>
        <p:nvGrpSpPr>
          <p:cNvPr id="3" name="组合 2"/>
          <p:cNvGrpSpPr/>
          <p:nvPr/>
        </p:nvGrpSpPr>
        <p:grpSpPr>
          <a:xfrm>
            <a:off x="1892300" y="5232400"/>
            <a:ext cx="1463040" cy="890270"/>
            <a:chOff x="7952" y="5596"/>
            <a:chExt cx="2304" cy="1402"/>
          </a:xfrm>
        </p:grpSpPr>
        <p:sp>
          <p:nvSpPr>
            <p:cNvPr id="4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</a:t>
              </a:r>
              <a:r>
                <a:rPr lang="zh-CN" altLang="en-US" sz="1400">
                  <a:solidFill>
                    <a:schemeClr val="bg1"/>
                  </a:solidFill>
                </a:rPr>
                <a:t>点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6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4409440" y="5232400"/>
            <a:ext cx="927735" cy="414020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无</a:t>
            </a:r>
            <a:r>
              <a:rPr lang="zh-CN" altLang="en-US" sz="1400">
                <a:solidFill>
                  <a:schemeClr val="bg1"/>
                </a:solidFill>
              </a:rPr>
              <a:t>数据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5419090" y="5232400"/>
            <a:ext cx="7994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的</a:t>
            </a:r>
            <a:r>
              <a:rPr lang="zh-CN" altLang="en-US" sz="1400"/>
              <a:t>人。</a:t>
            </a:r>
            <a:endParaRPr lang="zh-CN" altLang="en-US" sz="1400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3520440" y="4055110"/>
            <a:ext cx="671830" cy="73723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之前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之后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1520190" y="4055110"/>
            <a:ext cx="4146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在</a:t>
            </a:r>
            <a:endParaRPr lang="zh-CN" altLang="en-US" sz="1400"/>
          </a:p>
        </p:txBody>
      </p:sp>
      <p:grpSp>
        <p:nvGrpSpPr>
          <p:cNvPr id="20" name="组合 19"/>
          <p:cNvGrpSpPr/>
          <p:nvPr/>
        </p:nvGrpSpPr>
        <p:grpSpPr>
          <a:xfrm>
            <a:off x="1908175" y="4055110"/>
            <a:ext cx="1463040" cy="890270"/>
            <a:chOff x="7952" y="5596"/>
            <a:chExt cx="2304" cy="1402"/>
          </a:xfrm>
        </p:grpSpPr>
        <p:sp>
          <p:nvSpPr>
            <p:cNvPr id="21" name="文本框 20"/>
            <p:cNvSpPr txBox="1"/>
            <p:nvPr>
              <p:custDataLst>
                <p:tags r:id="rId11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</a:t>
              </a:r>
              <a:r>
                <a:rPr lang="zh-CN" altLang="en-US" sz="1400">
                  <a:solidFill>
                    <a:schemeClr val="bg1"/>
                  </a:solidFill>
                </a:rPr>
                <a:t>点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2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4383405" y="4055110"/>
            <a:ext cx="927735" cy="414020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发生</a:t>
            </a:r>
            <a:r>
              <a:rPr lang="zh-CN" altLang="en-US" sz="1400">
                <a:solidFill>
                  <a:schemeClr val="bg1"/>
                </a:solidFill>
              </a:rPr>
              <a:t>结局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5393055" y="4055110"/>
            <a:ext cx="7994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的</a:t>
            </a:r>
            <a:r>
              <a:rPr lang="zh-CN" altLang="en-US" sz="1400"/>
              <a:t>人。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15160" y="2614295"/>
            <a:ext cx="6400800" cy="10382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17"/>
            </p:custDataLst>
          </p:nvPr>
        </p:nvSpPr>
        <p:spPr>
          <a:xfrm>
            <a:off x="2009140" y="1596708"/>
            <a:ext cx="14954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条件选择</a:t>
            </a:r>
            <a:r>
              <a:rPr lang="zh-CN" altLang="en-US" sz="1400"/>
              <a:t>方式</a:t>
            </a:r>
            <a:endParaRPr lang="zh-CN" altLang="en-US" sz="1400"/>
          </a:p>
        </p:txBody>
      </p:sp>
      <p:pic>
        <p:nvPicPr>
          <p:cNvPr id="43" name="图片 42" descr="32313539393637323b32313539393539393b52a053f7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80410" y="1633855"/>
            <a:ext cx="226060" cy="226060"/>
          </a:xfrm>
          <a:prstGeom prst="rect">
            <a:avLst/>
          </a:prstGeom>
        </p:spPr>
      </p:pic>
      <p:pic>
        <p:nvPicPr>
          <p:cNvPr id="8" name="图片 7" descr="32313539393637323b32313539393539393b52a053f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03850" y="1633855"/>
            <a:ext cx="226060" cy="226060"/>
          </a:xfrm>
          <a:prstGeom prst="rect">
            <a:avLst/>
          </a:prstGeom>
        </p:spPr>
      </p:pic>
      <p:sp>
        <p:nvSpPr>
          <p:cNvPr id="41" name="椭圆 40"/>
          <p:cNvSpPr/>
          <p:nvPr>
            <p:custDataLst>
              <p:tags r:id="rId22"/>
            </p:custDataLst>
          </p:nvPr>
        </p:nvSpPr>
        <p:spPr>
          <a:xfrm>
            <a:off x="958850" y="2831465"/>
            <a:ext cx="377190" cy="3511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23"/>
            </p:custDataLst>
          </p:nvPr>
        </p:nvSpPr>
        <p:spPr>
          <a:xfrm>
            <a:off x="958850" y="4048760"/>
            <a:ext cx="377190" cy="3511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>
            <p:custDataLst>
              <p:tags r:id="rId24"/>
            </p:custDataLst>
          </p:nvPr>
        </p:nvSpPr>
        <p:spPr>
          <a:xfrm>
            <a:off x="958850" y="5216525"/>
            <a:ext cx="377190" cy="3511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25"/>
            </p:custDataLst>
          </p:nvPr>
        </p:nvSpPr>
        <p:spPr>
          <a:xfrm>
            <a:off x="8895080" y="2810510"/>
            <a:ext cx="21215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i="1"/>
              <a:t>实际显示表达式名称，弹窗进行逻辑表达式</a:t>
            </a:r>
            <a:r>
              <a:rPr lang="zh-CN" altLang="en-US" sz="1200" i="1">
                <a:sym typeface="+mn-ea"/>
              </a:rPr>
              <a:t>编辑</a:t>
            </a:r>
            <a:r>
              <a:rPr lang="zh-CN" altLang="en-US" sz="1200" i="1"/>
              <a:t>。</a:t>
            </a:r>
            <a:endParaRPr lang="zh-CN" altLang="en-US" sz="1200" i="1"/>
          </a:p>
        </p:txBody>
      </p:sp>
    </p:spTree>
    <p:custDataLst>
      <p:tags r:id="rId2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4342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b="1"/>
              <a:t>定义计算变量</a:t>
            </a:r>
            <a:endParaRPr lang="zh-CN" altLang="en-US" b="1"/>
          </a:p>
        </p:txBody>
      </p:sp>
      <p:sp>
        <p:nvSpPr>
          <p:cNvPr id="100" name="文本框 99"/>
          <p:cNvSpPr txBox="1"/>
          <p:nvPr/>
        </p:nvSpPr>
        <p:spPr>
          <a:xfrm>
            <a:off x="981710" y="957580"/>
            <a:ext cx="504000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年龄：</a:t>
            </a:r>
            <a:endParaRPr lang="zh-CN" b="0">
              <a:latin typeface="Times New Roman" panose="02020603050405020304" charset="0"/>
              <a:ea typeface="楷体" panose="02010609060101010101" charset="-122"/>
            </a:endParaRPr>
          </a:p>
          <a:p>
            <a:pPr indent="0"/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（</a:t>
            </a:r>
            <a:r>
              <a:rPr lang="en-US" altLang="zh-CN" b="0">
                <a:latin typeface="Times New Roman" panose="02020603050405020304" charset="0"/>
                <a:ea typeface="楷体" panose="02010609060101010101" charset="-122"/>
              </a:rPr>
              <a:t>1</a:t>
            </a:r>
            <a:r>
              <a:rPr lang="zh-CN" altLang="en-US" b="0">
                <a:latin typeface="Times New Roman" panose="02020603050405020304" charset="0"/>
                <a:ea typeface="楷体" panose="02010609060101010101" charset="-122"/>
              </a:rPr>
              <a:t>）</a:t>
            </a:r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取基线时间内暴露变量的最后一次记录</a:t>
            </a:r>
            <a:r>
              <a:rPr lang="en-US" b="0">
                <a:latin typeface="Times New Roman" panose="02020603050405020304" charset="0"/>
                <a:ea typeface="楷体" panose="02010609060101010101" charset="-122"/>
              </a:rPr>
              <a:t> </a:t>
            </a:r>
            <a:r>
              <a:rPr lang="zh-CN" b="0">
                <a:ea typeface="楷体" panose="02010609060101010101" charset="-122"/>
              </a:rPr>
              <a:t>的年龄</a:t>
            </a:r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；</a:t>
            </a:r>
            <a:endParaRPr lang="zh-CN" b="0">
              <a:latin typeface="Times New Roman" panose="02020603050405020304" charset="0"/>
              <a:ea typeface="楷体" panose="02010609060101010101" charset="-122"/>
            </a:endParaRPr>
          </a:p>
          <a:p>
            <a:pPr indent="0"/>
            <a:r>
              <a:rPr lang="zh-CN" b="0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</a:rPr>
              <a:t>（</a:t>
            </a:r>
            <a:r>
              <a:rPr lang="en-US" altLang="zh-CN" b="0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lang="zh-CN" altLang="en-US" b="0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</a:rPr>
              <a:t>）</a:t>
            </a:r>
            <a:r>
              <a:rPr lang="zh-CN" b="0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</a:rPr>
              <a:t>对于暴露期内没有记录的，取</a:t>
            </a:r>
            <a:r>
              <a:rPr lang="en-US" b="0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</a:rPr>
              <a:t>基线开始时间</a:t>
            </a:r>
            <a:r>
              <a:rPr lang="zh-CN" b="0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</a:rPr>
              <a:t>的年龄</a:t>
            </a:r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。</a:t>
            </a:r>
            <a:endParaRPr lang="zh-CN" altLang="en-US" b="0"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385" y="957580"/>
            <a:ext cx="5039995" cy="1653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/>
            <a:r>
              <a:rPr 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生存时间：</a:t>
            </a:r>
            <a:endParaRPr lang="zh-CN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0"/>
            <a:r>
              <a:rPr 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1</a:t>
            </a:r>
            <a:r>
              <a:rPr lang="zh-CN" altLang="en-US">
                <a:latin typeface="Times New Roman" panose="02020603050405020304" charset="0"/>
                <a:ea typeface="楷体" panose="02010609060101010101" charset="-122"/>
                <a:sym typeface="+mn-ea"/>
              </a:rPr>
              <a:t>）</a:t>
            </a:r>
            <a:r>
              <a:rPr 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基线时间内暴露变量的最后一次记录的时间</a:t>
            </a:r>
            <a:r>
              <a:rPr lang="zh-CN">
                <a:ea typeface="楷体" panose="02010609060101010101" charset="-122"/>
                <a:sym typeface="+mn-ea"/>
              </a:rPr>
              <a:t>到结局发生的时间</a:t>
            </a:r>
            <a:r>
              <a:rPr 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；</a:t>
            </a:r>
            <a:endParaRPr lang="zh-CN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0"/>
            <a:r>
              <a:rPr 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sym typeface="+mn-ea"/>
              </a:rPr>
              <a:t>2</a:t>
            </a:r>
            <a:r>
              <a:rPr lang="zh-CN" altLang="en-US">
                <a:latin typeface="Times New Roman" panose="02020603050405020304" charset="0"/>
                <a:ea typeface="楷体" panose="02010609060101010101" charset="-122"/>
                <a:sym typeface="+mn-ea"/>
              </a:rPr>
              <a:t>）</a:t>
            </a:r>
            <a:r>
              <a:rPr lang="zh-CN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  <a:sym typeface="+mn-ea"/>
              </a:rPr>
              <a:t>对于暴露期内没有记录的，取</a:t>
            </a:r>
            <a:r>
              <a:rPr lang="en-US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  <a:sym typeface="+mn-ea"/>
              </a:rPr>
              <a:t>基线开始时间</a:t>
            </a:r>
            <a:r>
              <a:rPr lang="zh-CN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  <a:sym typeface="+mn-ea"/>
              </a:rPr>
              <a:t>为生存时间的开始时间。</a:t>
            </a:r>
            <a:endParaRPr lang="zh-CN" altLang="en-US" sz="1400">
              <a:ea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228080" y="4422775"/>
            <a:ext cx="671830" cy="73723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最</a:t>
            </a:r>
            <a:r>
              <a:rPr lang="zh-CN" altLang="en-US" sz="1400">
                <a:solidFill>
                  <a:schemeClr val="bg1"/>
                </a:solidFill>
              </a:rPr>
              <a:t>先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最后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413250" y="4422775"/>
            <a:ext cx="6115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内</a:t>
            </a:r>
            <a:endParaRPr lang="zh-CN" altLang="en-US" sz="1400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798445" y="4422775"/>
            <a:ext cx="6496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根据</a:t>
            </a:r>
            <a:endParaRPr lang="zh-CN" altLang="en-US" sz="1400"/>
          </a:p>
        </p:txBody>
      </p:sp>
      <p:grpSp>
        <p:nvGrpSpPr>
          <p:cNvPr id="17" name="组合 16"/>
          <p:cNvGrpSpPr/>
          <p:nvPr/>
        </p:nvGrpSpPr>
        <p:grpSpPr>
          <a:xfrm>
            <a:off x="4783455" y="4422775"/>
            <a:ext cx="1117600" cy="890270"/>
            <a:chOff x="7952" y="5596"/>
            <a:chExt cx="2304" cy="1402"/>
          </a:xfrm>
        </p:grpSpPr>
        <p:sp>
          <p:nvSpPr>
            <p:cNvPr id="4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暴露</a:t>
              </a:r>
              <a:r>
                <a:rPr lang="zh-CN" altLang="en-US" sz="1400">
                  <a:solidFill>
                    <a:schemeClr val="bg1"/>
                  </a:solidFill>
                </a:rPr>
                <a:t>变量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5893435" y="4422775"/>
            <a:ext cx="3873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的</a:t>
            </a:r>
            <a:endParaRPr lang="zh-CN" altLang="en-US" sz="1400"/>
          </a:p>
        </p:txBody>
      </p:sp>
      <p:grpSp>
        <p:nvGrpSpPr>
          <p:cNvPr id="25" name="组合 24"/>
          <p:cNvGrpSpPr/>
          <p:nvPr/>
        </p:nvGrpSpPr>
        <p:grpSpPr>
          <a:xfrm>
            <a:off x="3305810" y="4422775"/>
            <a:ext cx="1117600" cy="890270"/>
            <a:chOff x="7952" y="5596"/>
            <a:chExt cx="2304" cy="1402"/>
          </a:xfrm>
        </p:grpSpPr>
        <p:sp>
          <p:nvSpPr>
            <p:cNvPr id="26" name="文本框 25"/>
            <p:cNvSpPr txBox="1"/>
            <p:nvPr>
              <p:custDataLst>
                <p:tags r:id="rId6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7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2776855" y="5680710"/>
            <a:ext cx="6496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根据</a:t>
            </a:r>
            <a:endParaRPr lang="zh-CN" altLang="en-US" sz="1400"/>
          </a:p>
        </p:txBody>
      </p:sp>
      <p:sp>
        <p:nvSpPr>
          <p:cNvPr id="31" name="文本框 30"/>
          <p:cNvSpPr txBox="1"/>
          <p:nvPr>
            <p:custDataLst>
              <p:tags r:id="rId9"/>
            </p:custDataLst>
          </p:nvPr>
        </p:nvSpPr>
        <p:spPr>
          <a:xfrm>
            <a:off x="4468495" y="5698490"/>
            <a:ext cx="11125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进行计算。</a:t>
            </a:r>
            <a:endParaRPr lang="zh-CN" altLang="en-US" sz="1400"/>
          </a:p>
        </p:txBody>
      </p:sp>
      <p:grpSp>
        <p:nvGrpSpPr>
          <p:cNvPr id="37" name="组合 36"/>
          <p:cNvGrpSpPr/>
          <p:nvPr/>
        </p:nvGrpSpPr>
        <p:grpSpPr>
          <a:xfrm>
            <a:off x="3305810" y="5680710"/>
            <a:ext cx="1118235" cy="890270"/>
            <a:chOff x="7952" y="5596"/>
            <a:chExt cx="2304" cy="1402"/>
          </a:xfrm>
        </p:grpSpPr>
        <p:sp>
          <p:nvSpPr>
            <p:cNvPr id="38" name="文本框 37"/>
            <p:cNvSpPr txBox="1"/>
            <p:nvPr>
              <p:custDataLst>
                <p:tags r:id="rId10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</a:t>
              </a:r>
              <a:r>
                <a:rPr lang="zh-CN" altLang="en-US" sz="1400">
                  <a:solidFill>
                    <a:schemeClr val="bg1"/>
                  </a:solidFill>
                </a:rPr>
                <a:t>点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>
              <p:custDataLst>
                <p:tags r:id="rId11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018915" y="3221990"/>
            <a:ext cx="415480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按照规则排序进行计算，取最先的计算</a:t>
            </a:r>
            <a:r>
              <a:rPr lang="zh-CN" altLang="en-US" sz="1400"/>
              <a:t>结果。</a:t>
            </a:r>
            <a:endParaRPr lang="zh-CN" altLang="en-US" sz="1400"/>
          </a:p>
        </p:txBody>
      </p:sp>
      <p:sp>
        <p:nvSpPr>
          <p:cNvPr id="41" name="椭圆 40"/>
          <p:cNvSpPr/>
          <p:nvPr/>
        </p:nvSpPr>
        <p:spPr>
          <a:xfrm>
            <a:off x="2337435" y="4403090"/>
            <a:ext cx="438785" cy="4083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337435" y="5617845"/>
            <a:ext cx="438785" cy="4083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3" name="图片 42" descr="32313539393637323b32313539393539393b52a053f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30845" y="3315970"/>
            <a:ext cx="226060" cy="22606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6998335" y="4422775"/>
            <a:ext cx="989965" cy="414020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一次</a:t>
            </a:r>
            <a:r>
              <a:rPr lang="zh-CN" altLang="en-US" sz="1400">
                <a:solidFill>
                  <a:schemeClr val="bg1"/>
                </a:solidFill>
              </a:rPr>
              <a:t>记录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6"/>
            </p:custDataLst>
          </p:nvPr>
        </p:nvSpPr>
        <p:spPr>
          <a:xfrm>
            <a:off x="8380730" y="4407535"/>
            <a:ext cx="989965" cy="414020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发生时间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7"/>
            </p:custDataLst>
          </p:nvPr>
        </p:nvSpPr>
        <p:spPr>
          <a:xfrm>
            <a:off x="7993380" y="4413885"/>
            <a:ext cx="3873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的</a:t>
            </a:r>
            <a:endParaRPr lang="zh-CN" altLang="en-US" sz="1400"/>
          </a:p>
        </p:txBody>
      </p:sp>
      <p:sp>
        <p:nvSpPr>
          <p:cNvPr id="7" name="文本框 6"/>
          <p:cNvSpPr txBox="1"/>
          <p:nvPr>
            <p:custDataLst>
              <p:tags r:id="rId18"/>
            </p:custDataLst>
          </p:nvPr>
        </p:nvSpPr>
        <p:spPr>
          <a:xfrm>
            <a:off x="9474200" y="4422775"/>
            <a:ext cx="1080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进行</a:t>
            </a:r>
            <a:r>
              <a:rPr lang="zh-CN" altLang="en-US" sz="1400"/>
              <a:t>计算。</a:t>
            </a:r>
            <a:endParaRPr lang="zh-CN" altLang="en-US" sz="1400"/>
          </a:p>
        </p:txBody>
      </p:sp>
      <p:grpSp>
        <p:nvGrpSpPr>
          <p:cNvPr id="12" name="组合 11"/>
          <p:cNvGrpSpPr/>
          <p:nvPr/>
        </p:nvGrpSpPr>
        <p:grpSpPr>
          <a:xfrm>
            <a:off x="2890520" y="3221355"/>
            <a:ext cx="1117600" cy="890270"/>
            <a:chOff x="7952" y="5596"/>
            <a:chExt cx="2304" cy="1402"/>
          </a:xfrm>
        </p:grpSpPr>
        <p:sp>
          <p:nvSpPr>
            <p:cNvPr id="19" name="文本框 18"/>
            <p:cNvSpPr txBox="1"/>
            <p:nvPr>
              <p:custDataLst>
                <p:tags r:id="rId19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计算</a:t>
              </a:r>
              <a:r>
                <a:rPr lang="zh-CN" altLang="en-US" sz="1400">
                  <a:solidFill>
                    <a:schemeClr val="bg1"/>
                  </a:solidFill>
                </a:rPr>
                <a:t>变量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0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>
            <p:custDataLst>
              <p:tags r:id="rId21"/>
            </p:custDataLst>
          </p:nvPr>
        </p:nvSpPr>
        <p:spPr>
          <a:xfrm>
            <a:off x="1339215" y="3230245"/>
            <a:ext cx="140017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计算变量</a:t>
            </a:r>
            <a:r>
              <a:rPr lang="zh-CN" altLang="en-US" sz="1400" b="1"/>
              <a:t>定义：</a:t>
            </a:r>
            <a:endParaRPr lang="zh-CN" altLang="en-US" sz="1400" b="1"/>
          </a:p>
        </p:txBody>
      </p:sp>
    </p:spTree>
    <p:custDataLst>
      <p:tags r:id="rId2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4817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b="1"/>
              <a:t>变量</a:t>
            </a:r>
            <a:r>
              <a:rPr lang="zh-CN" altLang="en-US" b="1"/>
              <a:t>通用取值规则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298815" y="2771140"/>
            <a:ext cx="671830" cy="73723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之前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之后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57340" y="2771140"/>
            <a:ext cx="784225" cy="30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数字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34275" y="2771140"/>
            <a:ext cx="671830" cy="138366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天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周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月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503930" y="1156335"/>
            <a:ext cx="56915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取暴露期内离结局发生时间</a:t>
            </a:r>
            <a:r>
              <a:rPr lang="en-US" b="0">
                <a:latin typeface="Times New Roman" panose="02020603050405020304" charset="0"/>
                <a:ea typeface="楷体" panose="02010609060101010101" charset="-122"/>
              </a:rPr>
              <a:t>15</a:t>
            </a:r>
            <a:r>
              <a:rPr lang="zh-CN" b="0">
                <a:ea typeface="楷体" panose="02010609060101010101" charset="-122"/>
              </a:rPr>
              <a:t>天之前最近的一次记录。</a:t>
            </a:r>
            <a:endParaRPr lang="zh-CN" altLang="en-US" b="0"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3670" y="2771140"/>
            <a:ext cx="671830" cy="73723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最近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最远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53585" y="2771140"/>
            <a:ext cx="6115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内离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2747010" y="2771140"/>
            <a:ext cx="4991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取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9772650" y="2771140"/>
            <a:ext cx="12706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的一次记录。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512185" y="4577080"/>
            <a:ext cx="67875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取</a:t>
            </a:r>
            <a:r>
              <a:rPr lang="zh-CN" b="1">
                <a:latin typeface="Times New Roman" panose="02020603050405020304" charset="0"/>
                <a:ea typeface="楷体" panose="02010609060101010101" charset="-122"/>
              </a:rPr>
              <a:t>暴露期</a:t>
            </a:r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内离</a:t>
            </a:r>
            <a:r>
              <a:rPr lang="zh-CN" b="1">
                <a:latin typeface="Times New Roman" panose="02020603050405020304" charset="0"/>
                <a:ea typeface="楷体" panose="02010609060101010101" charset="-122"/>
              </a:rPr>
              <a:t>结局发生时间</a:t>
            </a:r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之前最近的一次记录。</a:t>
            </a:r>
            <a:r>
              <a:rPr lang="en-US" altLang="zh-CN" b="0">
                <a:latin typeface="Times New Roman" panose="02020603050405020304" charset="0"/>
                <a:ea typeface="楷体" panose="02010609060101010101" charset="-122"/>
              </a:rPr>
              <a:t>-- </a:t>
            </a:r>
            <a:r>
              <a:rPr lang="zh-CN" altLang="en-US" b="1">
                <a:latin typeface="Times New Roman" panose="02020603050405020304" charset="0"/>
                <a:ea typeface="楷体" panose="02010609060101010101" charset="-122"/>
              </a:rPr>
              <a:t>数字填</a:t>
            </a:r>
            <a:r>
              <a:rPr lang="en-US" altLang="zh-CN" b="1">
                <a:latin typeface="Times New Roman" panose="02020603050405020304" charset="0"/>
                <a:ea typeface="楷体" panose="02010609060101010101" charset="-122"/>
              </a:rPr>
              <a:t>“0”</a:t>
            </a:r>
            <a:endParaRPr lang="en-US" altLang="zh-CN" b="1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03930" y="494538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取暴露期内离基线截止时间</a:t>
            </a:r>
            <a:r>
              <a:rPr lang="zh-CN" b="0">
                <a:ea typeface="楷体" panose="02010609060101010101" charset="-122"/>
              </a:rPr>
              <a:t>之前最近的一次记录。</a:t>
            </a:r>
            <a:endParaRPr lang="zh-CN" altLang="en-US" b="0">
              <a:ea typeface="楷体" panose="02010609060101010101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090545" y="2771140"/>
            <a:ext cx="1463040" cy="890270"/>
            <a:chOff x="7952" y="5596"/>
            <a:chExt cx="2304" cy="1402"/>
          </a:xfrm>
        </p:grpSpPr>
        <p:sp>
          <p:nvSpPr>
            <p:cNvPr id="26" name="文本框 25"/>
            <p:cNvSpPr txBox="1"/>
            <p:nvPr>
              <p:custDataLst>
                <p:tags r:id="rId1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81270" y="2771140"/>
            <a:ext cx="1463040" cy="890270"/>
            <a:chOff x="7952" y="5596"/>
            <a:chExt cx="2304" cy="1402"/>
          </a:xfrm>
        </p:grpSpPr>
        <p:sp>
          <p:nvSpPr>
            <p:cNvPr id="3" name="文本框 2"/>
            <p:cNvSpPr txBox="1"/>
            <p:nvPr>
              <p:custDataLst>
                <p:tags r:id="rId3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</a:t>
              </a:r>
              <a:r>
                <a:rPr lang="zh-CN" altLang="en-US" sz="1400">
                  <a:solidFill>
                    <a:schemeClr val="bg1"/>
                  </a:solidFill>
                </a:rPr>
                <a:t>点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1222375" y="2149475"/>
            <a:ext cx="156591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变量</a:t>
            </a:r>
            <a:r>
              <a:rPr lang="zh-CN" altLang="en-US" sz="1400" b="1"/>
              <a:t>通用取值：</a:t>
            </a:r>
            <a:endParaRPr lang="zh-CN" altLang="en-US" sz="1400" b="1"/>
          </a:p>
        </p:txBody>
      </p:sp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4817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b="1"/>
              <a:t>既往史变量</a:t>
            </a:r>
            <a:r>
              <a:rPr lang="zh-CN" altLang="en-US" b="1"/>
              <a:t>定义</a:t>
            </a:r>
            <a:endParaRPr lang="zh-CN" altLang="en-US" b="1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747010" y="1743710"/>
            <a:ext cx="68135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协变量捕获期内的疾病记录作为</a:t>
            </a:r>
            <a:r>
              <a:rPr lang="zh-CN" b="1">
                <a:latin typeface="Times New Roman" panose="02020603050405020304" charset="0"/>
                <a:ea typeface="楷体" panose="02010609060101010101" charset="-122"/>
              </a:rPr>
              <a:t>疾病史</a:t>
            </a:r>
            <a:r>
              <a:rPr lang="en-US" b="0">
                <a:latin typeface="Times New Roman" panose="02020603050405020304" charset="0"/>
                <a:ea typeface="楷体" panose="02010609060101010101" charset="-122"/>
              </a:rPr>
              <a:t>(</a:t>
            </a:r>
            <a:r>
              <a:rPr lang="zh-CN" b="0">
                <a:ea typeface="楷体" panose="02010609060101010101" charset="-122"/>
              </a:rPr>
              <a:t>即作为一个新的变量</a:t>
            </a:r>
            <a:r>
              <a:rPr lang="en-US" b="0">
                <a:latin typeface="Times New Roman" panose="02020603050405020304" charset="0"/>
                <a:ea typeface="楷体" panose="02010609060101010101" charset="-122"/>
              </a:rPr>
              <a:t>)</a:t>
            </a:r>
            <a:r>
              <a:rPr lang="zh-CN" b="0">
                <a:ea typeface="楷体" panose="02010609060101010101" charset="-122"/>
              </a:rPr>
              <a:t>，只要在协变量捕获其内患过某疾病，则该疾病史记为</a:t>
            </a:r>
            <a:r>
              <a:rPr lang="en-US" b="0">
                <a:latin typeface="Times New Roman" panose="02020603050405020304" charset="0"/>
                <a:ea typeface="楷体" panose="02010609060101010101" charset="-122"/>
              </a:rPr>
              <a:t>1</a:t>
            </a:r>
            <a:r>
              <a:rPr lang="zh-CN" b="0">
                <a:ea typeface="楷体" panose="02010609060101010101" charset="-122"/>
              </a:rPr>
              <a:t>。</a:t>
            </a:r>
            <a:endParaRPr lang="zh-CN" altLang="en-US" b="0">
              <a:ea typeface="楷体" panose="02010609060101010101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982345" y="3100070"/>
            <a:ext cx="156591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既往史变量</a:t>
            </a:r>
            <a:r>
              <a:rPr lang="zh-CN" altLang="en-US" sz="1400" b="1"/>
              <a:t>定义：</a:t>
            </a:r>
            <a:endParaRPr lang="zh-CN" altLang="en-US" sz="1400" b="1"/>
          </a:p>
        </p:txBody>
      </p:sp>
      <p:grpSp>
        <p:nvGrpSpPr>
          <p:cNvPr id="17" name="组合 16"/>
          <p:cNvGrpSpPr/>
          <p:nvPr/>
        </p:nvGrpSpPr>
        <p:grpSpPr>
          <a:xfrm>
            <a:off x="4932680" y="3835400"/>
            <a:ext cx="1252220" cy="890270"/>
            <a:chOff x="7952" y="5596"/>
            <a:chExt cx="2304" cy="1402"/>
          </a:xfrm>
        </p:grpSpPr>
        <p:sp>
          <p:nvSpPr>
            <p:cNvPr id="19" name="文本框 18"/>
            <p:cNvSpPr txBox="1"/>
            <p:nvPr>
              <p:custDataLst>
                <p:tags r:id="rId3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业务域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4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2470150" y="3905250"/>
            <a:ext cx="9906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只要在</a:t>
            </a:r>
            <a:endParaRPr lang="zh-CN" altLang="en-US" sz="1400"/>
          </a:p>
        </p:txBody>
      </p:sp>
      <p:grpSp>
        <p:nvGrpSpPr>
          <p:cNvPr id="24" name="组合 23"/>
          <p:cNvGrpSpPr/>
          <p:nvPr/>
        </p:nvGrpSpPr>
        <p:grpSpPr>
          <a:xfrm>
            <a:off x="3161665" y="3818890"/>
            <a:ext cx="1116330" cy="890270"/>
            <a:chOff x="7952" y="5596"/>
            <a:chExt cx="2304" cy="1402"/>
          </a:xfrm>
        </p:grpSpPr>
        <p:sp>
          <p:nvSpPr>
            <p:cNvPr id="28" name="文本框 27"/>
            <p:cNvSpPr txBox="1"/>
            <p:nvPr>
              <p:custDataLst>
                <p:tags r:id="rId6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7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4244975" y="3898265"/>
            <a:ext cx="7486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内存在</a:t>
            </a:r>
            <a:endParaRPr lang="zh-CN" altLang="en-US" sz="1400"/>
          </a:p>
        </p:txBody>
      </p:sp>
      <p:sp>
        <p:nvSpPr>
          <p:cNvPr id="31" name="文本框 30"/>
          <p:cNvSpPr txBox="1"/>
          <p:nvPr>
            <p:custDataLst>
              <p:tags r:id="rId9"/>
            </p:custDataLst>
          </p:nvPr>
        </p:nvSpPr>
        <p:spPr>
          <a:xfrm>
            <a:off x="6228715" y="3890010"/>
            <a:ext cx="36214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记录，就新增一个新的既往史变量，取值</a:t>
            </a:r>
            <a:r>
              <a:rPr lang="zh-CN" altLang="en-US" sz="1400"/>
              <a:t>为</a:t>
            </a:r>
            <a:endParaRPr lang="zh-CN" altLang="en-US" sz="1400"/>
          </a:p>
        </p:txBody>
      </p:sp>
      <p:pic>
        <p:nvPicPr>
          <p:cNvPr id="32" name="图片 31" descr="32313539393637323b32313539393539393b52a053f7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8175" y="3288030"/>
            <a:ext cx="226060" cy="226060"/>
          </a:xfrm>
          <a:prstGeom prst="rect">
            <a:avLst/>
          </a:prstGeom>
        </p:spPr>
      </p:pic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>
            <a:off x="9766935" y="3905885"/>
            <a:ext cx="663575" cy="30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数字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13"/>
            </p:custDataLst>
          </p:nvPr>
        </p:nvSpPr>
        <p:spPr>
          <a:xfrm>
            <a:off x="2656205" y="3207385"/>
            <a:ext cx="65468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对于</a:t>
            </a:r>
            <a:r>
              <a:rPr lang="zh-CN" altLang="en-US" sz="1400" b="1" i="1"/>
              <a:t>分类变量</a:t>
            </a:r>
            <a:r>
              <a:rPr lang="zh-CN" altLang="en-US" sz="1400"/>
              <a:t>，在某个时间窗中有记录时，</a:t>
            </a:r>
            <a:r>
              <a:rPr lang="zh-CN" altLang="en-US" sz="1400"/>
              <a:t>添加一个新的既往史变量。</a:t>
            </a:r>
            <a:endParaRPr lang="zh-CN" altLang="en-US" sz="1400"/>
          </a:p>
        </p:txBody>
      </p:sp>
      <p:sp>
        <p:nvSpPr>
          <p:cNvPr id="41" name="椭圆 40"/>
          <p:cNvSpPr/>
          <p:nvPr>
            <p:custDataLst>
              <p:tags r:id="rId14"/>
            </p:custDataLst>
          </p:nvPr>
        </p:nvSpPr>
        <p:spPr>
          <a:xfrm>
            <a:off x="2134870" y="3904615"/>
            <a:ext cx="334645" cy="3117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37" name="图片 36" descr="32313539393637323b32313539393539393b52a053f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8175" y="3921760"/>
            <a:ext cx="226060" cy="22606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32530" y="2874645"/>
            <a:ext cx="48856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/>
              <a:t>三、队列创建器需求</a:t>
            </a:r>
            <a:r>
              <a:rPr lang="zh-CN" altLang="en-US" sz="3200" b="1"/>
              <a:t>变更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805" y="346710"/>
            <a:ext cx="10970895" cy="6164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780" y="442595"/>
            <a:ext cx="10952480" cy="6144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64000" y="2874645"/>
            <a:ext cx="4064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/>
              <a:t>一、队列创建器</a:t>
            </a:r>
            <a:r>
              <a:rPr lang="zh-CN" altLang="en-US" sz="3200" b="1"/>
              <a:t>需求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38754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需求说明</a:t>
            </a:r>
            <a:r>
              <a:rPr lang="en-US" altLang="zh-CN" sz="1600" b="1"/>
              <a:t> -- </a:t>
            </a:r>
            <a:r>
              <a:rPr lang="zh-CN" altLang="en-US" sz="1600" b="1"/>
              <a:t>纳排</a:t>
            </a:r>
            <a:r>
              <a:rPr lang="zh-CN" altLang="en-US" sz="1600" b="1"/>
              <a:t>标准</a:t>
            </a:r>
            <a:endParaRPr lang="zh-CN" altLang="en-US" sz="1600" b="1"/>
          </a:p>
        </p:txBody>
      </p:sp>
      <p:sp>
        <p:nvSpPr>
          <p:cNvPr id="17" name="文本框 16"/>
          <p:cNvSpPr txBox="1"/>
          <p:nvPr/>
        </p:nvSpPr>
        <p:spPr>
          <a:xfrm>
            <a:off x="2475865" y="1768475"/>
            <a:ext cx="53867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）调查日期异常：比如发生时间在当前时间</a:t>
            </a:r>
            <a:r>
              <a:rPr lang="zh-CN" altLang="en-US" sz="1600"/>
              <a:t>之后。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38754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需求说明</a:t>
            </a:r>
            <a:r>
              <a:rPr lang="en-US" altLang="zh-CN" sz="1600" b="1"/>
              <a:t> -- </a:t>
            </a:r>
            <a:r>
              <a:rPr lang="zh-CN" altLang="en-US" sz="1600" b="1"/>
              <a:t>变量</a:t>
            </a:r>
            <a:r>
              <a:rPr lang="zh-CN" altLang="en-US" sz="1600" b="1"/>
              <a:t>取值</a:t>
            </a:r>
            <a:endParaRPr lang="zh-CN" altLang="en-US" sz="1600" b="1"/>
          </a:p>
        </p:txBody>
      </p:sp>
      <p:sp>
        <p:nvSpPr>
          <p:cNvPr id="17" name="文本框 16"/>
          <p:cNvSpPr txBox="1"/>
          <p:nvPr/>
        </p:nvSpPr>
        <p:spPr>
          <a:xfrm>
            <a:off x="4609465" y="795655"/>
            <a:ext cx="71653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）调查日期异常：比如发生时间在当前时间</a:t>
            </a:r>
            <a:r>
              <a:rPr lang="zh-CN" altLang="en-US" sz="1600"/>
              <a:t>之后。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）定义一个数据采集时间范围，超过范围的记录从队列数据中</a:t>
            </a:r>
            <a:r>
              <a:rPr lang="zh-CN" altLang="en-US" sz="1600"/>
              <a:t>移除。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166"/>
          <a:stretch>
            <a:fillRect/>
          </a:stretch>
        </p:blipFill>
        <p:spPr>
          <a:xfrm>
            <a:off x="963295" y="3778250"/>
            <a:ext cx="6600825" cy="1363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8390" y="5364480"/>
            <a:ext cx="716534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）暴露期内无记录。（但暴露期外可以有</a:t>
            </a:r>
            <a:r>
              <a:rPr lang="zh-CN" altLang="en-US" sz="1400"/>
              <a:t>记录）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）队列基线开始时间后，无</a:t>
            </a:r>
            <a:r>
              <a:rPr lang="en-US" altLang="zh-CN" sz="1400"/>
              <a:t>“</a:t>
            </a:r>
            <a:r>
              <a:rPr lang="zh-CN" altLang="en-US" sz="1400"/>
              <a:t>首次</a:t>
            </a:r>
            <a:r>
              <a:rPr lang="en-US" altLang="zh-CN" sz="1400"/>
              <a:t>”</a:t>
            </a:r>
            <a:r>
              <a:rPr lang="zh-CN" altLang="en-US" sz="1400"/>
              <a:t>接受医疗服务记录的人。（全程无记录的</a:t>
            </a:r>
            <a:r>
              <a:rPr lang="zh-CN" altLang="en-US" sz="1400"/>
              <a:t>人）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72765" y="2716530"/>
            <a:ext cx="60464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/>
              <a:t>四、队列创建器需求变更后</a:t>
            </a:r>
            <a:r>
              <a:rPr lang="zh-CN" altLang="en-US" sz="3200" b="1"/>
              <a:t>设计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43427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sz="1600" b="1"/>
              <a:t>图例</a:t>
            </a:r>
            <a:r>
              <a:rPr lang="zh-CN" altLang="en-US" sz="1600" b="1"/>
              <a:t>说明</a:t>
            </a:r>
            <a:endParaRPr lang="zh-CN" altLang="en-US" sz="1600" b="1"/>
          </a:p>
        </p:txBody>
      </p:sp>
      <p:grpSp>
        <p:nvGrpSpPr>
          <p:cNvPr id="30" name="组合 29"/>
          <p:cNvGrpSpPr/>
          <p:nvPr/>
        </p:nvGrpSpPr>
        <p:grpSpPr>
          <a:xfrm>
            <a:off x="1060450" y="1316355"/>
            <a:ext cx="1735455" cy="2019300"/>
            <a:chOff x="958" y="2073"/>
            <a:chExt cx="2733" cy="3180"/>
          </a:xfrm>
        </p:grpSpPr>
        <p:grpSp>
          <p:nvGrpSpPr>
            <p:cNvPr id="7" name="组合 6"/>
            <p:cNvGrpSpPr/>
            <p:nvPr/>
          </p:nvGrpSpPr>
          <p:grpSpPr>
            <a:xfrm>
              <a:off x="958" y="2073"/>
              <a:ext cx="2733" cy="3180"/>
              <a:chOff x="7952" y="5596"/>
              <a:chExt cx="2733" cy="3180"/>
            </a:xfrm>
          </p:grpSpPr>
          <p:sp>
            <p:nvSpPr>
              <p:cNvPr id="11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952" y="5596"/>
                <a:ext cx="2733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点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7963" y="6262"/>
                <a:ext cx="2714" cy="2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033" y="2838"/>
              <a:ext cx="2483" cy="22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队列基线开始时间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队列基线截止时间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随访结束</a:t>
              </a:r>
              <a:r>
                <a:rPr lang="zh-CN" altLang="en-US" sz="1200"/>
                <a:t>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结局发生时间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死亡</a:t>
              </a:r>
              <a:r>
                <a:rPr lang="zh-CN" altLang="en-US" sz="1200"/>
                <a:t>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个体基线时间</a:t>
              </a:r>
              <a:endParaRPr lang="zh-CN" altLang="en-US" sz="12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60450" y="3937635"/>
            <a:ext cx="1463040" cy="2021205"/>
            <a:chOff x="9536" y="3068"/>
            <a:chExt cx="2304" cy="3183"/>
          </a:xfrm>
        </p:grpSpPr>
        <p:grpSp>
          <p:nvGrpSpPr>
            <p:cNvPr id="25" name="组合 24"/>
            <p:cNvGrpSpPr/>
            <p:nvPr/>
          </p:nvGrpSpPr>
          <p:grpSpPr>
            <a:xfrm>
              <a:off x="9536" y="3068"/>
              <a:ext cx="2304" cy="3183"/>
              <a:chOff x="7952" y="5596"/>
              <a:chExt cx="2304" cy="3183"/>
            </a:xfrm>
          </p:grpSpPr>
          <p:sp>
            <p:nvSpPr>
              <p:cNvPr id="26" name="文本框 2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时间窗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>
                <p:custDataLst>
                  <p:tags r:id="rId4"/>
                </p:custDataLst>
              </p:nvPr>
            </p:nvSpPr>
            <p:spPr>
              <a:xfrm>
                <a:off x="7963" y="6262"/>
                <a:ext cx="2288" cy="2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9676" y="3812"/>
              <a:ext cx="2075" cy="18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随访时间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队列基线时间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暴露期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风险窗口期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生存</a:t>
              </a:r>
              <a:r>
                <a:rPr lang="zh-CN" altLang="en-US" sz="1200"/>
                <a:t>时间</a:t>
              </a:r>
              <a:endParaRPr lang="zh-CN" altLang="en-US" sz="12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702800" y="959485"/>
            <a:ext cx="933450" cy="1645920"/>
            <a:chOff x="14669" y="859"/>
            <a:chExt cx="1470" cy="2592"/>
          </a:xfrm>
        </p:grpSpPr>
        <p:grpSp>
          <p:nvGrpSpPr>
            <p:cNvPr id="32" name="组合 31"/>
            <p:cNvGrpSpPr/>
            <p:nvPr/>
          </p:nvGrpSpPr>
          <p:grpSpPr>
            <a:xfrm>
              <a:off x="14669" y="859"/>
              <a:ext cx="1471" cy="2593"/>
              <a:chOff x="7952" y="5596"/>
              <a:chExt cx="2304" cy="2593"/>
            </a:xfrm>
          </p:grpSpPr>
          <p:sp>
            <p:nvSpPr>
              <p:cNvPr id="33" name="文本框 3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单位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>
                <p:custDataLst>
                  <p:tags r:id="rId6"/>
                </p:custDataLst>
              </p:nvPr>
            </p:nvSpPr>
            <p:spPr>
              <a:xfrm>
                <a:off x="7963" y="6262"/>
                <a:ext cx="2288" cy="19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14908" y="1672"/>
              <a:ext cx="1063" cy="15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天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周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月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年</a:t>
              </a:r>
              <a:endParaRPr lang="zh-CN" altLang="en-US" sz="1200"/>
            </a:p>
          </p:txBody>
        </p:sp>
      </p:grpSp>
      <p:grpSp>
        <p:nvGrpSpPr>
          <p:cNvPr id="20" name="组合 19"/>
          <p:cNvGrpSpPr/>
          <p:nvPr/>
        </p:nvGrpSpPr>
        <p:grpSpPr>
          <a:xfrm rot="0">
            <a:off x="10041255" y="4003675"/>
            <a:ext cx="1463040" cy="890270"/>
            <a:chOff x="7952" y="5596"/>
            <a:chExt cx="2304" cy="1402"/>
          </a:xfrm>
        </p:grpSpPr>
        <p:sp>
          <p:nvSpPr>
            <p:cNvPr id="21" name="文本框 20"/>
            <p:cNvSpPr txBox="1"/>
            <p:nvPr>
              <p:custDataLst>
                <p:tags r:id="rId7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结局变量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8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259705" y="1325245"/>
            <a:ext cx="1379220" cy="1814830"/>
            <a:chOff x="14669" y="859"/>
            <a:chExt cx="1471" cy="2858"/>
          </a:xfrm>
        </p:grpSpPr>
        <p:grpSp>
          <p:nvGrpSpPr>
            <p:cNvPr id="50" name="组合 49"/>
            <p:cNvGrpSpPr/>
            <p:nvPr/>
          </p:nvGrpSpPr>
          <p:grpSpPr>
            <a:xfrm>
              <a:off x="14669" y="859"/>
              <a:ext cx="1471" cy="2858"/>
              <a:chOff x="7952" y="5596"/>
              <a:chExt cx="2304" cy="2858"/>
            </a:xfrm>
          </p:grpSpPr>
          <p:sp>
            <p:nvSpPr>
              <p:cNvPr id="51" name="文本框 5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运算符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矩形 51"/>
              <p:cNvSpPr/>
              <p:nvPr>
                <p:custDataLst>
                  <p:tags r:id="rId10"/>
                </p:custDataLst>
              </p:nvPr>
            </p:nvSpPr>
            <p:spPr>
              <a:xfrm>
                <a:off x="7963" y="6262"/>
                <a:ext cx="2288" cy="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>
              <p:custDataLst>
                <p:tags r:id="rId11"/>
              </p:custDataLst>
            </p:nvPr>
          </p:nvSpPr>
          <p:spPr>
            <a:xfrm>
              <a:off x="14908" y="1672"/>
              <a:ext cx="1063" cy="18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等于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大于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小于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大于</a:t>
              </a:r>
              <a:r>
                <a:rPr lang="zh-CN" altLang="en-US" sz="1200"/>
                <a:t>等于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小于</a:t>
              </a:r>
              <a:r>
                <a:rPr lang="zh-CN" altLang="en-US" sz="1200"/>
                <a:t>等于</a:t>
              </a:r>
              <a:endParaRPr lang="zh-CN" altLang="en-US" sz="1200"/>
            </a:p>
          </p:txBody>
        </p:sp>
      </p:grpSp>
      <p:grpSp>
        <p:nvGrpSpPr>
          <p:cNvPr id="10" name="组合 9"/>
          <p:cNvGrpSpPr/>
          <p:nvPr/>
        </p:nvGrpSpPr>
        <p:grpSpPr>
          <a:xfrm rot="0">
            <a:off x="10039350" y="5200015"/>
            <a:ext cx="1463040" cy="890270"/>
            <a:chOff x="7952" y="5596"/>
            <a:chExt cx="2304" cy="1402"/>
          </a:xfrm>
        </p:grpSpPr>
        <p:sp>
          <p:nvSpPr>
            <p:cNvPr id="13" name="文本框 12"/>
            <p:cNvSpPr txBox="1"/>
            <p:nvPr>
              <p:custDataLst>
                <p:tags r:id="rId12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变量</a:t>
              </a:r>
              <a:r>
                <a:rPr lang="zh-CN" altLang="en-US" sz="1400">
                  <a:solidFill>
                    <a:schemeClr val="bg1"/>
                  </a:solidFill>
                </a:rPr>
                <a:t>集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3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07055" y="4003675"/>
            <a:ext cx="1365250" cy="1892935"/>
            <a:chOff x="4893" y="6305"/>
            <a:chExt cx="2150" cy="2981"/>
          </a:xfrm>
        </p:grpSpPr>
        <p:sp>
          <p:nvSpPr>
            <p:cNvPr id="2" name="文本框 1"/>
            <p:cNvSpPr txBox="1"/>
            <p:nvPr>
              <p:custDataLst>
                <p:tags r:id="rId14"/>
              </p:custDataLst>
            </p:nvPr>
          </p:nvSpPr>
          <p:spPr>
            <a:xfrm>
              <a:off x="4893" y="6962"/>
              <a:ext cx="2150" cy="2325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7DAB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无记录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一次记录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首次入院记录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首次体检记录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首次医保记录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15"/>
              </p:custDataLst>
            </p:nvPr>
          </p:nvSpPr>
          <p:spPr>
            <a:xfrm>
              <a:off x="4893" y="6305"/>
              <a:ext cx="2150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纪录关键</a:t>
              </a:r>
              <a:r>
                <a:rPr lang="zh-CN" altLang="en-US" sz="1400">
                  <a:solidFill>
                    <a:schemeClr val="bg1"/>
                  </a:solidFill>
                </a:rPr>
                <a:t>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70555" y="1325245"/>
            <a:ext cx="1365250" cy="1062355"/>
            <a:chOff x="4893" y="6305"/>
            <a:chExt cx="2150" cy="1673"/>
          </a:xfrm>
        </p:grpSpPr>
        <p:sp>
          <p:nvSpPr>
            <p:cNvPr id="9" name="文本框 8"/>
            <p:cNvSpPr txBox="1"/>
            <p:nvPr>
              <p:custDataLst>
                <p:tags r:id="rId16"/>
              </p:custDataLst>
            </p:nvPr>
          </p:nvSpPr>
          <p:spPr>
            <a:xfrm>
              <a:off x="4893" y="6962"/>
              <a:ext cx="2150" cy="101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7DAB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发生结局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发生</a:t>
              </a:r>
              <a:r>
                <a:rPr lang="zh-CN" altLang="en-US" sz="1200">
                  <a:solidFill>
                    <a:schemeClr val="tx1"/>
                  </a:solidFill>
                </a:rPr>
                <a:t>死亡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7"/>
              </p:custDataLst>
            </p:nvPr>
          </p:nvSpPr>
          <p:spPr>
            <a:xfrm>
              <a:off x="4893" y="6305"/>
              <a:ext cx="2150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事件关键</a:t>
              </a:r>
              <a:r>
                <a:rPr lang="zh-CN" altLang="en-US" sz="1400">
                  <a:solidFill>
                    <a:schemeClr val="bg1"/>
                  </a:solidFill>
                </a:rPr>
                <a:t>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70555" y="2639060"/>
            <a:ext cx="1365250" cy="1062355"/>
            <a:chOff x="4893" y="6305"/>
            <a:chExt cx="2150" cy="1673"/>
          </a:xfrm>
        </p:grpSpPr>
        <p:sp>
          <p:nvSpPr>
            <p:cNvPr id="18" name="文本框 17"/>
            <p:cNvSpPr txBox="1"/>
            <p:nvPr>
              <p:custDataLst>
                <p:tags r:id="rId18"/>
              </p:custDataLst>
            </p:nvPr>
          </p:nvSpPr>
          <p:spPr>
            <a:xfrm>
              <a:off x="4893" y="6962"/>
              <a:ext cx="2150" cy="101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7DAB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调查日期</a:t>
              </a:r>
              <a:r>
                <a:rPr lang="zh-CN" altLang="en-US" sz="1200">
                  <a:solidFill>
                    <a:schemeClr val="tx1"/>
                  </a:solidFill>
                </a:rPr>
                <a:t>异常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身份证号</a:t>
              </a:r>
              <a:r>
                <a:rPr lang="zh-CN" altLang="en-US" sz="1200">
                  <a:solidFill>
                    <a:schemeClr val="tx1"/>
                  </a:solidFill>
                </a:rPr>
                <a:t>异常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19"/>
              </p:custDataLst>
            </p:nvPr>
          </p:nvSpPr>
          <p:spPr>
            <a:xfrm>
              <a:off x="4893" y="6305"/>
              <a:ext cx="2150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异常关键</a:t>
              </a:r>
              <a:r>
                <a:rPr lang="zh-CN" altLang="en-US" sz="1400">
                  <a:solidFill>
                    <a:schemeClr val="bg1"/>
                  </a:solidFill>
                </a:rPr>
                <a:t>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53355" y="3837305"/>
            <a:ext cx="1007795" cy="2378075"/>
            <a:chOff x="14669" y="859"/>
            <a:chExt cx="1471" cy="3745"/>
          </a:xfrm>
        </p:grpSpPr>
        <p:grpSp>
          <p:nvGrpSpPr>
            <p:cNvPr id="45" name="组合 44"/>
            <p:cNvGrpSpPr/>
            <p:nvPr/>
          </p:nvGrpSpPr>
          <p:grpSpPr>
            <a:xfrm>
              <a:off x="14669" y="859"/>
              <a:ext cx="1471" cy="3745"/>
              <a:chOff x="7952" y="5596"/>
              <a:chExt cx="2304" cy="3745"/>
            </a:xfrm>
          </p:grpSpPr>
          <p:sp>
            <p:nvSpPr>
              <p:cNvPr id="48" name="文本框 4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关系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矩形 53"/>
              <p:cNvSpPr/>
              <p:nvPr>
                <p:custDataLst>
                  <p:tags r:id="rId21"/>
                </p:custDataLst>
              </p:nvPr>
            </p:nvSpPr>
            <p:spPr>
              <a:xfrm>
                <a:off x="7964" y="6262"/>
                <a:ext cx="2288" cy="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5" name="文本框 54"/>
            <p:cNvSpPr txBox="1"/>
            <p:nvPr>
              <p:custDataLst>
                <p:tags r:id="rId22"/>
              </p:custDataLst>
            </p:nvPr>
          </p:nvSpPr>
          <p:spPr>
            <a:xfrm>
              <a:off x="14848" y="1672"/>
              <a:ext cx="1063" cy="29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最先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最后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之前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之后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最近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最远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之内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之外</a:t>
              </a:r>
              <a:endParaRPr lang="zh-CN" altLang="en-US" sz="1200"/>
            </a:p>
          </p:txBody>
        </p:sp>
      </p:grpSp>
    </p:spTree>
    <p:custDataLst>
      <p:tags r:id="rId2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93870" y="5777230"/>
            <a:ext cx="1950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队列基线开始时间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59320" y="5777230"/>
            <a:ext cx="1860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队列基线截止时间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35235" y="5777230"/>
            <a:ext cx="1457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随访结束</a:t>
            </a:r>
            <a:r>
              <a:rPr lang="zh-CN" altLang="en-US" sz="1200">
                <a:sym typeface="+mn-ea"/>
              </a:rPr>
              <a:t>时间</a:t>
            </a:r>
            <a:endParaRPr lang="zh-CN" altLang="en-US" sz="1200"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040505" y="5777230"/>
            <a:ext cx="756856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 rot="0">
            <a:off x="5034915" y="4278412"/>
            <a:ext cx="5678170" cy="1498818"/>
            <a:chOff x="7929" y="2466"/>
            <a:chExt cx="8942" cy="6082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7929" y="2466"/>
              <a:ext cx="0" cy="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2400" y="2466"/>
              <a:ext cx="0" cy="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6871" y="2466"/>
              <a:ext cx="0" cy="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5035550" y="5262880"/>
            <a:ext cx="2833370" cy="403225"/>
          </a:xfrm>
          <a:prstGeom prst="rect">
            <a:avLst/>
          </a:prstGeom>
          <a:solidFill>
            <a:srgbClr val="FFA52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暴露期</a:t>
            </a:r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7847965" y="5262880"/>
            <a:ext cx="2866390" cy="4032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风险</a:t>
            </a:r>
            <a:r>
              <a:rPr lang="zh-CN" altLang="en-US" sz="1600"/>
              <a:t>窗口期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478155" y="264160"/>
            <a:ext cx="39217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sz="1600" b="1"/>
              <a:t>定义时间（</a:t>
            </a:r>
            <a:r>
              <a:rPr lang="en-US" altLang="zh-CN" sz="1600" b="1"/>
              <a:t>1</a:t>
            </a:r>
            <a:r>
              <a:rPr lang="zh-CN" altLang="en-US" sz="1600" b="1"/>
              <a:t>）</a:t>
            </a:r>
            <a:endParaRPr lang="zh-CN" altLang="en-US" sz="1600" b="1"/>
          </a:p>
        </p:txBody>
      </p:sp>
      <p:sp>
        <p:nvSpPr>
          <p:cNvPr id="2" name="文本框 1"/>
          <p:cNvSpPr txBox="1"/>
          <p:nvPr/>
        </p:nvSpPr>
        <p:spPr>
          <a:xfrm>
            <a:off x="477520" y="3138805"/>
            <a:ext cx="17329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200000"/>
              </a:lnSpc>
            </a:pPr>
            <a:r>
              <a:rPr lang="zh-CN" altLang="en-US" sz="1400"/>
              <a:t>随访</a:t>
            </a:r>
            <a:r>
              <a:rPr lang="zh-CN" altLang="en-US" sz="1400"/>
              <a:t>结束时间：</a:t>
            </a:r>
            <a:endParaRPr lang="zh-CN" altLang="en-US" sz="1400"/>
          </a:p>
          <a:p>
            <a:pPr algn="r">
              <a:lnSpc>
                <a:spcPct val="200000"/>
              </a:lnSpc>
            </a:pPr>
            <a:r>
              <a:rPr lang="zh-CN" altLang="en-US" sz="1400"/>
              <a:t>队列基线时间：</a:t>
            </a:r>
            <a:endParaRPr lang="zh-CN" altLang="en-US" sz="1400"/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6445885" y="806450"/>
            <a:ext cx="6483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：从</a:t>
            </a:r>
            <a:endParaRPr lang="zh-CN" altLang="en-US" sz="1400"/>
          </a:p>
        </p:txBody>
      </p:sp>
      <p:sp>
        <p:nvSpPr>
          <p:cNvPr id="29" name="文本框 28"/>
          <p:cNvSpPr txBox="1"/>
          <p:nvPr>
            <p:custDataLst>
              <p:tags r:id="rId2"/>
            </p:custDataLst>
          </p:nvPr>
        </p:nvSpPr>
        <p:spPr>
          <a:xfrm>
            <a:off x="8599805" y="806450"/>
            <a:ext cx="1228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开始，到</a:t>
            </a:r>
            <a:endParaRPr lang="zh-CN" altLang="en-US" sz="1400"/>
          </a:p>
        </p:txBody>
      </p:sp>
      <p:sp>
        <p:nvSpPr>
          <p:cNvPr id="31" name="文本框 30"/>
          <p:cNvSpPr txBox="1"/>
          <p:nvPr>
            <p:custDataLst>
              <p:tags r:id="rId3"/>
            </p:custDataLst>
          </p:nvPr>
        </p:nvSpPr>
        <p:spPr>
          <a:xfrm>
            <a:off x="11113770" y="806450"/>
            <a:ext cx="8978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截止。</a:t>
            </a:r>
            <a:endParaRPr lang="zh-CN" altLang="en-US" sz="1400"/>
          </a:p>
        </p:txBody>
      </p:sp>
      <p:sp>
        <p:nvSpPr>
          <p:cNvPr id="32" name="矩形 31"/>
          <p:cNvSpPr/>
          <p:nvPr>
            <p:custDataLst>
              <p:tags r:id="rId4"/>
            </p:custDataLst>
          </p:nvPr>
        </p:nvSpPr>
        <p:spPr>
          <a:xfrm>
            <a:off x="4844415" y="806450"/>
            <a:ext cx="1386840" cy="3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时间窗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>
            <p:custDataLst>
              <p:tags r:id="rId5"/>
            </p:custDataLst>
          </p:nvPr>
        </p:nvSpPr>
        <p:spPr>
          <a:xfrm>
            <a:off x="4825365" y="1195705"/>
            <a:ext cx="1455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暴露期</a:t>
            </a:r>
            <a:endParaRPr lang="zh-CN" altLang="en-US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风险窗口期</a:t>
            </a:r>
            <a:endParaRPr lang="zh-CN" altLang="en-US" sz="1200"/>
          </a:p>
        </p:txBody>
      </p:sp>
      <p:sp>
        <p:nvSpPr>
          <p:cNvPr id="39" name="矩形 38"/>
          <p:cNvSpPr/>
          <p:nvPr>
            <p:custDataLst>
              <p:tags r:id="rId6"/>
            </p:custDataLst>
          </p:nvPr>
        </p:nvSpPr>
        <p:spPr>
          <a:xfrm>
            <a:off x="2139950" y="3364865"/>
            <a:ext cx="143954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2021/01/01</a:t>
            </a:r>
            <a:endParaRPr lang="en-US" altLang="zh-CN" sz="140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139950" y="3757295"/>
            <a:ext cx="3260725" cy="306070"/>
            <a:chOff x="4434" y="4116"/>
            <a:chExt cx="5135" cy="482"/>
          </a:xfrm>
        </p:grpSpPr>
        <p:sp>
          <p:nvSpPr>
            <p:cNvPr id="43" name="矩形 42"/>
            <p:cNvSpPr/>
            <p:nvPr>
              <p:custDataLst>
                <p:tags r:id="rId7"/>
              </p:custDataLst>
            </p:nvPr>
          </p:nvSpPr>
          <p:spPr>
            <a:xfrm>
              <a:off x="4434" y="4178"/>
              <a:ext cx="2267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2015/01/01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8"/>
              </p:custDataLst>
            </p:nvPr>
          </p:nvSpPr>
          <p:spPr>
            <a:xfrm>
              <a:off x="7303" y="4178"/>
              <a:ext cx="2267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2017/10/31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709" y="4116"/>
              <a:ext cx="59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/>
                <a:t>至</a:t>
              </a:r>
              <a:endParaRPr lang="zh-CN" altLang="en-US" sz="1400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4321810" y="4469130"/>
            <a:ext cx="143446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2015-01-01</a:t>
            </a:r>
            <a:endParaRPr lang="zh-CN" altLang="en-US" sz="1400"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243445" y="4469130"/>
            <a:ext cx="128651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2017-10-31</a:t>
            </a:r>
            <a:endParaRPr lang="zh-CN" altLang="en-US" sz="1400"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082530" y="4469130"/>
            <a:ext cx="126174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2021-01-01</a:t>
            </a:r>
            <a:endParaRPr lang="zh-CN" altLang="en-US" sz="1400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20230" y="806450"/>
            <a:ext cx="1735455" cy="2019300"/>
            <a:chOff x="958" y="2073"/>
            <a:chExt cx="2733" cy="3180"/>
          </a:xfrm>
        </p:grpSpPr>
        <p:grpSp>
          <p:nvGrpSpPr>
            <p:cNvPr id="17" name="组合 16"/>
            <p:cNvGrpSpPr/>
            <p:nvPr/>
          </p:nvGrpSpPr>
          <p:grpSpPr>
            <a:xfrm>
              <a:off x="958" y="2073"/>
              <a:ext cx="2733" cy="3180"/>
              <a:chOff x="7952" y="5596"/>
              <a:chExt cx="2733" cy="3180"/>
            </a:xfrm>
          </p:grpSpPr>
          <p:sp>
            <p:nvSpPr>
              <p:cNvPr id="19" name="文本框 1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952" y="5596"/>
                <a:ext cx="2733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点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矩形 19"/>
              <p:cNvSpPr/>
              <p:nvPr>
                <p:custDataLst>
                  <p:tags r:id="rId10"/>
                </p:custDataLst>
              </p:nvPr>
            </p:nvSpPr>
            <p:spPr>
              <a:xfrm>
                <a:off x="7963" y="6262"/>
                <a:ext cx="2714" cy="2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>
              <p:custDataLst>
                <p:tags r:id="rId11"/>
              </p:custDataLst>
            </p:nvPr>
          </p:nvSpPr>
          <p:spPr>
            <a:xfrm>
              <a:off x="1033" y="2838"/>
              <a:ext cx="2483" cy="22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队列基线开始时间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队列基线截止时间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随访结束</a:t>
              </a:r>
              <a:r>
                <a:rPr lang="zh-CN" altLang="en-US" sz="1200"/>
                <a:t>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结局发生时间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死亡</a:t>
              </a:r>
              <a:r>
                <a:rPr lang="zh-CN" altLang="en-US" sz="1200"/>
                <a:t>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个体基线时间</a:t>
              </a:r>
              <a:endParaRPr lang="zh-CN" altLang="en-US" sz="12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437370" y="806450"/>
            <a:ext cx="1735455" cy="2019300"/>
            <a:chOff x="958" y="2073"/>
            <a:chExt cx="2733" cy="3180"/>
          </a:xfrm>
        </p:grpSpPr>
        <p:grpSp>
          <p:nvGrpSpPr>
            <p:cNvPr id="22" name="组合 21"/>
            <p:cNvGrpSpPr/>
            <p:nvPr/>
          </p:nvGrpSpPr>
          <p:grpSpPr>
            <a:xfrm>
              <a:off x="958" y="2073"/>
              <a:ext cx="2733" cy="3180"/>
              <a:chOff x="7952" y="5596"/>
              <a:chExt cx="2733" cy="3180"/>
            </a:xfrm>
          </p:grpSpPr>
          <p:sp>
            <p:nvSpPr>
              <p:cNvPr id="25" name="文本框 2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7952" y="5596"/>
                <a:ext cx="2733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点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矩形 25"/>
              <p:cNvSpPr/>
              <p:nvPr>
                <p:custDataLst>
                  <p:tags r:id="rId13"/>
                </p:custDataLst>
              </p:nvPr>
            </p:nvSpPr>
            <p:spPr>
              <a:xfrm>
                <a:off x="7963" y="6262"/>
                <a:ext cx="2714" cy="2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>
              <p:custDataLst>
                <p:tags r:id="rId14"/>
              </p:custDataLst>
            </p:nvPr>
          </p:nvSpPr>
          <p:spPr>
            <a:xfrm>
              <a:off x="1033" y="2838"/>
              <a:ext cx="2483" cy="22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队列基线开始时间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队列基线截止时间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随访结束</a:t>
              </a:r>
              <a:r>
                <a:rPr lang="zh-CN" altLang="en-US" sz="1200"/>
                <a:t>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结局发生时间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死亡</a:t>
              </a:r>
              <a:r>
                <a:rPr lang="zh-CN" altLang="en-US" sz="1200"/>
                <a:t>时间</a:t>
              </a:r>
              <a:endParaRPr lang="zh-CN" altLang="en-US" sz="1200"/>
            </a:p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个体基线时间</a:t>
              </a:r>
              <a:endParaRPr lang="zh-CN" altLang="en-US" sz="12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833495" y="806450"/>
            <a:ext cx="7962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定义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3822065" y="502920"/>
            <a:ext cx="8052435" cy="248856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43427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sz="1600" b="1"/>
              <a:t>定义结局（</a:t>
            </a:r>
            <a:r>
              <a:rPr lang="en-US" altLang="zh-CN" sz="1600" b="1"/>
              <a:t>2</a:t>
            </a:r>
            <a:r>
              <a:rPr lang="zh-CN" altLang="en-US" sz="1600" b="1"/>
              <a:t>）</a:t>
            </a:r>
            <a:endParaRPr lang="zh-CN" altLang="en-US" sz="1600" b="1"/>
          </a:p>
        </p:txBody>
      </p:sp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2551430" y="2510790"/>
            <a:ext cx="123253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结局事件</a:t>
            </a:r>
            <a:r>
              <a:rPr lang="zh-CN" altLang="en-US" sz="1400" b="1"/>
              <a:t>：</a:t>
            </a:r>
            <a:endParaRPr lang="zh-CN" altLang="en-US" sz="1400" b="1"/>
          </a:p>
        </p:txBody>
      </p:sp>
      <p:sp>
        <p:nvSpPr>
          <p:cNvPr id="40" name="文本框 39"/>
          <p:cNvSpPr txBox="1"/>
          <p:nvPr>
            <p:custDataLst>
              <p:tags r:id="rId2"/>
            </p:custDataLst>
          </p:nvPr>
        </p:nvSpPr>
        <p:spPr>
          <a:xfrm>
            <a:off x="7273925" y="2440940"/>
            <a:ext cx="329057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根据所有规则，取最早的</a:t>
            </a:r>
            <a:r>
              <a:rPr lang="zh-CN" altLang="en-US" sz="1400"/>
              <a:t>时间。</a:t>
            </a:r>
            <a:endParaRPr lang="zh-CN" altLang="en-US" sz="1400"/>
          </a:p>
        </p:txBody>
      </p:sp>
      <p:sp>
        <p:nvSpPr>
          <p:cNvPr id="41" name="椭圆 40"/>
          <p:cNvSpPr/>
          <p:nvPr>
            <p:custDataLst>
              <p:tags r:id="rId3"/>
            </p:custDataLst>
          </p:nvPr>
        </p:nvSpPr>
        <p:spPr>
          <a:xfrm>
            <a:off x="6388100" y="3178175"/>
            <a:ext cx="438785" cy="4083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4"/>
            </p:custDataLst>
          </p:nvPr>
        </p:nvSpPr>
        <p:spPr>
          <a:xfrm>
            <a:off x="6388100" y="4240530"/>
            <a:ext cx="438785" cy="4083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>
            <p:custDataLst>
              <p:tags r:id="rId5"/>
            </p:custDataLst>
          </p:nvPr>
        </p:nvSpPr>
        <p:spPr>
          <a:xfrm>
            <a:off x="6388100" y="5302885"/>
            <a:ext cx="438785" cy="4083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118225" y="2440940"/>
            <a:ext cx="123253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结局</a:t>
            </a:r>
            <a:r>
              <a:rPr lang="zh-CN" altLang="en-US" sz="1400" b="1"/>
              <a:t>时间：</a:t>
            </a:r>
            <a:endParaRPr lang="zh-CN" altLang="en-US" sz="1400" b="1"/>
          </a:p>
        </p:txBody>
      </p:sp>
      <p:pic>
        <p:nvPicPr>
          <p:cNvPr id="15" name="图片 14" descr="32313539393637323b32313539393539393b52a053f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31400" y="2569845"/>
            <a:ext cx="226060" cy="22606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 rot="0">
            <a:off x="2558415" y="3422650"/>
            <a:ext cx="1463040" cy="890270"/>
            <a:chOff x="7952" y="5596"/>
            <a:chExt cx="2304" cy="1402"/>
          </a:xfrm>
        </p:grpSpPr>
        <p:sp>
          <p:nvSpPr>
            <p:cNvPr id="28" name="文本框 27"/>
            <p:cNvSpPr txBox="1"/>
            <p:nvPr>
              <p:custDataLst>
                <p:tags r:id="rId10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选择变量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1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2551430" y="4613910"/>
            <a:ext cx="1463040" cy="890270"/>
            <a:chOff x="7952" y="5596"/>
            <a:chExt cx="2304" cy="1402"/>
          </a:xfrm>
        </p:grpSpPr>
        <p:sp>
          <p:nvSpPr>
            <p:cNvPr id="33" name="文本框 32"/>
            <p:cNvSpPr txBox="1"/>
            <p:nvPr>
              <p:custDataLst>
                <p:tags r:id="rId12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选择变量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13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>
            <p:custDataLst>
              <p:tags r:id="rId14"/>
            </p:custDataLst>
          </p:nvPr>
        </p:nvSpPr>
        <p:spPr>
          <a:xfrm>
            <a:off x="4132580" y="3507740"/>
            <a:ext cx="11423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i="1"/>
              <a:t>（主要结局）</a:t>
            </a:r>
            <a:endParaRPr lang="zh-CN" altLang="en-US" sz="1200" i="1"/>
          </a:p>
        </p:txBody>
      </p:sp>
      <p:sp>
        <p:nvSpPr>
          <p:cNvPr id="42" name="文本框 41"/>
          <p:cNvSpPr txBox="1"/>
          <p:nvPr>
            <p:custDataLst>
              <p:tags r:id="rId15"/>
            </p:custDataLst>
          </p:nvPr>
        </p:nvSpPr>
        <p:spPr>
          <a:xfrm>
            <a:off x="4132580" y="4668520"/>
            <a:ext cx="11423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i="1"/>
              <a:t>（</a:t>
            </a:r>
            <a:r>
              <a:rPr lang="zh-CN" altLang="en-US" sz="1200" i="1"/>
              <a:t>次要结局）</a:t>
            </a:r>
            <a:endParaRPr lang="zh-CN" altLang="en-US" sz="1200" i="1"/>
          </a:p>
        </p:txBody>
      </p:sp>
      <p:pic>
        <p:nvPicPr>
          <p:cNvPr id="46" name="图片 4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512945" y="601345"/>
            <a:ext cx="5253990" cy="1019175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7232650" y="3110865"/>
            <a:ext cx="1735455" cy="895985"/>
            <a:chOff x="958" y="2073"/>
            <a:chExt cx="2733" cy="1411"/>
          </a:xfrm>
        </p:grpSpPr>
        <p:grpSp>
          <p:nvGrpSpPr>
            <p:cNvPr id="48" name="组合 47"/>
            <p:cNvGrpSpPr/>
            <p:nvPr/>
          </p:nvGrpSpPr>
          <p:grpSpPr>
            <a:xfrm>
              <a:off x="958" y="2073"/>
              <a:ext cx="2733" cy="1411"/>
              <a:chOff x="7952" y="5596"/>
              <a:chExt cx="2733" cy="1411"/>
            </a:xfrm>
          </p:grpSpPr>
          <p:sp>
            <p:nvSpPr>
              <p:cNvPr id="49" name="文本框 48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7952" y="5596"/>
                <a:ext cx="2733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点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矩形 52"/>
              <p:cNvSpPr/>
              <p:nvPr>
                <p:custDataLst>
                  <p:tags r:id="rId19"/>
                </p:custDataLst>
              </p:nvPr>
            </p:nvSpPr>
            <p:spPr>
              <a:xfrm>
                <a:off x="7963" y="6262"/>
                <a:ext cx="2714" cy="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53"/>
            <p:cNvSpPr txBox="1"/>
            <p:nvPr>
              <p:custDataLst>
                <p:tags r:id="rId20"/>
              </p:custDataLst>
            </p:nvPr>
          </p:nvSpPr>
          <p:spPr>
            <a:xfrm>
              <a:off x="1033" y="2838"/>
              <a:ext cx="2483" cy="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结局发生时间</a:t>
              </a:r>
              <a:endParaRPr lang="zh-CN" altLang="en-US" sz="12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25665" y="4121150"/>
            <a:ext cx="1735455" cy="895985"/>
            <a:chOff x="958" y="2073"/>
            <a:chExt cx="2733" cy="1411"/>
          </a:xfrm>
        </p:grpSpPr>
        <p:grpSp>
          <p:nvGrpSpPr>
            <p:cNvPr id="56" name="组合 55"/>
            <p:cNvGrpSpPr/>
            <p:nvPr/>
          </p:nvGrpSpPr>
          <p:grpSpPr>
            <a:xfrm>
              <a:off x="958" y="2073"/>
              <a:ext cx="2733" cy="1411"/>
              <a:chOff x="7952" y="5596"/>
              <a:chExt cx="2733" cy="1411"/>
            </a:xfrm>
          </p:grpSpPr>
          <p:sp>
            <p:nvSpPr>
              <p:cNvPr id="57" name="文本框 56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952" y="5596"/>
                <a:ext cx="2733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点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矩形 57"/>
              <p:cNvSpPr/>
              <p:nvPr>
                <p:custDataLst>
                  <p:tags r:id="rId22"/>
                </p:custDataLst>
              </p:nvPr>
            </p:nvSpPr>
            <p:spPr>
              <a:xfrm>
                <a:off x="7963" y="6262"/>
                <a:ext cx="2714" cy="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/>
            <p:cNvSpPr txBox="1"/>
            <p:nvPr>
              <p:custDataLst>
                <p:tags r:id="rId23"/>
              </p:custDataLst>
            </p:nvPr>
          </p:nvSpPr>
          <p:spPr>
            <a:xfrm>
              <a:off x="1033" y="2838"/>
              <a:ext cx="2483" cy="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死亡时间</a:t>
              </a:r>
              <a:endParaRPr lang="zh-CN" altLang="en-US" sz="120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218680" y="5229225"/>
            <a:ext cx="1735455" cy="895985"/>
            <a:chOff x="958" y="2073"/>
            <a:chExt cx="2733" cy="1411"/>
          </a:xfrm>
        </p:grpSpPr>
        <p:grpSp>
          <p:nvGrpSpPr>
            <p:cNvPr id="61" name="组合 60"/>
            <p:cNvGrpSpPr/>
            <p:nvPr/>
          </p:nvGrpSpPr>
          <p:grpSpPr>
            <a:xfrm>
              <a:off x="958" y="2073"/>
              <a:ext cx="2733" cy="1411"/>
              <a:chOff x="7952" y="5596"/>
              <a:chExt cx="2733" cy="1411"/>
            </a:xfrm>
          </p:grpSpPr>
          <p:sp>
            <p:nvSpPr>
              <p:cNvPr id="62" name="文本框 6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7952" y="5596"/>
                <a:ext cx="2733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点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矩形 62"/>
              <p:cNvSpPr/>
              <p:nvPr>
                <p:custDataLst>
                  <p:tags r:id="rId25"/>
                </p:custDataLst>
              </p:nvPr>
            </p:nvSpPr>
            <p:spPr>
              <a:xfrm>
                <a:off x="7963" y="6262"/>
                <a:ext cx="2714" cy="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/>
            <p:cNvSpPr txBox="1"/>
            <p:nvPr>
              <p:custDataLst>
                <p:tags r:id="rId26"/>
              </p:custDataLst>
            </p:nvPr>
          </p:nvSpPr>
          <p:spPr>
            <a:xfrm>
              <a:off x="1033" y="2838"/>
              <a:ext cx="2483" cy="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随访结束</a:t>
              </a:r>
              <a:r>
                <a:rPr lang="zh-CN" altLang="en-US" sz="1200"/>
                <a:t>时间</a:t>
              </a:r>
              <a:endParaRPr lang="zh-CN" altLang="en-US" sz="1200"/>
            </a:p>
          </p:txBody>
        </p:sp>
      </p:grpSp>
      <p:pic>
        <p:nvPicPr>
          <p:cNvPr id="65" name="图片 64" descr="32313539393637323b32313539393539393b52a053f7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6520" y="2639695"/>
            <a:ext cx="226060" cy="22606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580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b="1"/>
              <a:t>变量</a:t>
            </a:r>
            <a:r>
              <a:rPr lang="zh-CN" altLang="en-US" b="1">
                <a:sym typeface="+mn-ea"/>
              </a:rPr>
              <a:t>计算</a:t>
            </a:r>
            <a:r>
              <a:rPr lang="zh-CN" altLang="en-US" b="1"/>
              <a:t>取值（年龄）（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100" name="文本框 99"/>
          <p:cNvSpPr txBox="1"/>
          <p:nvPr/>
        </p:nvSpPr>
        <p:spPr>
          <a:xfrm>
            <a:off x="981710" y="957580"/>
            <a:ext cx="504000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年龄：</a:t>
            </a:r>
            <a:endParaRPr lang="zh-CN" b="0">
              <a:latin typeface="Times New Roman" panose="02020603050405020304" charset="0"/>
              <a:ea typeface="楷体" panose="02010609060101010101" charset="-122"/>
            </a:endParaRPr>
          </a:p>
          <a:p>
            <a:pPr indent="0"/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（</a:t>
            </a:r>
            <a:r>
              <a:rPr lang="en-US" altLang="zh-CN" b="0">
                <a:latin typeface="Times New Roman" panose="02020603050405020304" charset="0"/>
                <a:ea typeface="楷体" panose="02010609060101010101" charset="-122"/>
              </a:rPr>
              <a:t>1</a:t>
            </a:r>
            <a:r>
              <a:rPr lang="zh-CN" altLang="en-US" b="0">
                <a:latin typeface="Times New Roman" panose="02020603050405020304" charset="0"/>
                <a:ea typeface="楷体" panose="02010609060101010101" charset="-122"/>
              </a:rPr>
              <a:t>）</a:t>
            </a:r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取基线时间内暴露变量的最后一次记录</a:t>
            </a:r>
            <a:r>
              <a:rPr lang="en-US" b="0">
                <a:latin typeface="Times New Roman" panose="02020603050405020304" charset="0"/>
                <a:ea typeface="楷体" panose="02010609060101010101" charset="-122"/>
              </a:rPr>
              <a:t> </a:t>
            </a:r>
            <a:r>
              <a:rPr lang="zh-CN" b="0">
                <a:ea typeface="楷体" panose="02010609060101010101" charset="-122"/>
              </a:rPr>
              <a:t>的年龄</a:t>
            </a:r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；</a:t>
            </a:r>
            <a:endParaRPr lang="zh-CN" b="0">
              <a:latin typeface="Times New Roman" panose="02020603050405020304" charset="0"/>
              <a:ea typeface="楷体" panose="02010609060101010101" charset="-122"/>
            </a:endParaRPr>
          </a:p>
          <a:p>
            <a:pPr indent="0"/>
            <a:r>
              <a:rPr lang="zh-CN" b="0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</a:rPr>
              <a:t>（</a:t>
            </a:r>
            <a:r>
              <a:rPr lang="en-US" altLang="zh-CN" b="0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lang="zh-CN" altLang="en-US" b="0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</a:rPr>
              <a:t>）</a:t>
            </a:r>
            <a:r>
              <a:rPr lang="zh-CN" b="0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</a:rPr>
              <a:t>对于暴露期内没有记录的，取</a:t>
            </a:r>
            <a:r>
              <a:rPr lang="en-US" b="0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</a:rPr>
              <a:t>基线开始时间</a:t>
            </a:r>
            <a:r>
              <a:rPr lang="zh-CN" b="0">
                <a:highlight>
                  <a:srgbClr val="FFFF00"/>
                </a:highlight>
                <a:latin typeface="Times New Roman" panose="02020603050405020304" charset="0"/>
                <a:ea typeface="楷体" panose="02010609060101010101" charset="-122"/>
              </a:rPr>
              <a:t>的年龄</a:t>
            </a:r>
            <a:r>
              <a:rPr lang="zh-CN" b="0">
                <a:latin typeface="Times New Roman" panose="02020603050405020304" charset="0"/>
                <a:ea typeface="楷体" panose="02010609060101010101" charset="-122"/>
              </a:rPr>
              <a:t>。</a:t>
            </a:r>
            <a:endParaRPr lang="zh-CN" altLang="en-US" b="0"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968490" y="4422775"/>
            <a:ext cx="671830" cy="73723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最</a:t>
            </a:r>
            <a:r>
              <a:rPr lang="zh-CN" altLang="en-US" sz="1400">
                <a:solidFill>
                  <a:schemeClr val="bg1"/>
                </a:solidFill>
              </a:rPr>
              <a:t>先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最后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798445" y="4422775"/>
            <a:ext cx="6496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根据</a:t>
            </a:r>
            <a:endParaRPr lang="zh-CN" altLang="en-US" sz="1400"/>
          </a:p>
        </p:txBody>
      </p:sp>
      <p:grpSp>
        <p:nvGrpSpPr>
          <p:cNvPr id="17" name="组合 16"/>
          <p:cNvGrpSpPr/>
          <p:nvPr/>
        </p:nvGrpSpPr>
        <p:grpSpPr>
          <a:xfrm>
            <a:off x="5523865" y="4422775"/>
            <a:ext cx="1117600" cy="890270"/>
            <a:chOff x="7952" y="5596"/>
            <a:chExt cx="2304" cy="1402"/>
          </a:xfrm>
        </p:grpSpPr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暴露</a:t>
              </a:r>
              <a:r>
                <a:rPr lang="zh-CN" altLang="en-US" sz="1400">
                  <a:solidFill>
                    <a:schemeClr val="bg1"/>
                  </a:solidFill>
                </a:rPr>
                <a:t>变量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633845" y="4422775"/>
            <a:ext cx="3873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的</a:t>
            </a:r>
            <a:endParaRPr lang="zh-CN" altLang="en-US" sz="1400"/>
          </a:p>
        </p:txBody>
      </p:sp>
      <p:grpSp>
        <p:nvGrpSpPr>
          <p:cNvPr id="25" name="组合 24"/>
          <p:cNvGrpSpPr/>
          <p:nvPr/>
        </p:nvGrpSpPr>
        <p:grpSpPr>
          <a:xfrm>
            <a:off x="3305810" y="4422775"/>
            <a:ext cx="1117600" cy="890270"/>
            <a:chOff x="7952" y="5596"/>
            <a:chExt cx="2304" cy="1402"/>
          </a:xfrm>
        </p:grpSpPr>
        <p:sp>
          <p:nvSpPr>
            <p:cNvPr id="26" name="文本框 25"/>
            <p:cNvSpPr txBox="1"/>
            <p:nvPr>
              <p:custDataLst>
                <p:tags r:id="rId5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6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>
            <p:custDataLst>
              <p:tags r:id="rId7"/>
            </p:custDataLst>
          </p:nvPr>
        </p:nvSpPr>
        <p:spPr>
          <a:xfrm>
            <a:off x="2776855" y="5680710"/>
            <a:ext cx="6496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根据</a:t>
            </a:r>
            <a:endParaRPr lang="zh-CN" altLang="en-US" sz="1400"/>
          </a:p>
        </p:txBody>
      </p:sp>
      <p:sp>
        <p:nvSpPr>
          <p:cNvPr id="31" name="文本框 30"/>
          <p:cNvSpPr txBox="1"/>
          <p:nvPr>
            <p:custDataLst>
              <p:tags r:id="rId8"/>
            </p:custDataLst>
          </p:nvPr>
        </p:nvSpPr>
        <p:spPr>
          <a:xfrm>
            <a:off x="4468495" y="5698490"/>
            <a:ext cx="11125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进行计算。</a:t>
            </a:r>
            <a:endParaRPr lang="zh-CN" altLang="en-US" sz="1400"/>
          </a:p>
        </p:txBody>
      </p:sp>
      <p:grpSp>
        <p:nvGrpSpPr>
          <p:cNvPr id="37" name="组合 36"/>
          <p:cNvGrpSpPr/>
          <p:nvPr/>
        </p:nvGrpSpPr>
        <p:grpSpPr>
          <a:xfrm>
            <a:off x="3305810" y="5680710"/>
            <a:ext cx="1118235" cy="890270"/>
            <a:chOff x="7952" y="5596"/>
            <a:chExt cx="2304" cy="1402"/>
          </a:xfrm>
        </p:grpSpPr>
        <p:sp>
          <p:nvSpPr>
            <p:cNvPr id="38" name="文本框 37"/>
            <p:cNvSpPr txBox="1"/>
            <p:nvPr>
              <p:custDataLst>
                <p:tags r:id="rId9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</a:t>
              </a:r>
              <a:r>
                <a:rPr lang="zh-CN" altLang="en-US" sz="1400">
                  <a:solidFill>
                    <a:schemeClr val="bg1"/>
                  </a:solidFill>
                </a:rPr>
                <a:t>点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>
              <p:custDataLst>
                <p:tags r:id="rId10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3098800" y="3514090"/>
            <a:ext cx="415480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按照规则排序进行计算，取最先的计算</a:t>
            </a:r>
            <a:r>
              <a:rPr lang="zh-CN" altLang="en-US" sz="1400"/>
              <a:t>结果。</a:t>
            </a:r>
            <a:endParaRPr lang="zh-CN" altLang="en-US" sz="1400"/>
          </a:p>
        </p:txBody>
      </p:sp>
      <p:sp>
        <p:nvSpPr>
          <p:cNvPr id="41" name="椭圆 40"/>
          <p:cNvSpPr/>
          <p:nvPr/>
        </p:nvSpPr>
        <p:spPr>
          <a:xfrm>
            <a:off x="2337435" y="4403090"/>
            <a:ext cx="438785" cy="4083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337435" y="5617845"/>
            <a:ext cx="438785" cy="4083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3" name="图片 42" descr="32313539393637323b32313539393539393b52a053f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10730" y="3608070"/>
            <a:ext cx="226060" cy="22606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14"/>
            </p:custDataLst>
          </p:nvPr>
        </p:nvSpPr>
        <p:spPr>
          <a:xfrm>
            <a:off x="7671435" y="4401820"/>
            <a:ext cx="27495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一次记录的发生</a:t>
            </a:r>
            <a:r>
              <a:rPr lang="zh-CN" altLang="en-US" sz="1400"/>
              <a:t>时间进行</a:t>
            </a:r>
            <a:r>
              <a:rPr lang="zh-CN" altLang="en-US" sz="1400"/>
              <a:t>计算。</a:t>
            </a:r>
            <a:endParaRPr lang="zh-CN" altLang="en-US" sz="1400"/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1925320" y="3514090"/>
            <a:ext cx="140017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年龄</a:t>
            </a:r>
            <a:r>
              <a:rPr lang="zh-CN" altLang="en-US" sz="1400" b="1"/>
              <a:t>计算：</a:t>
            </a:r>
            <a:endParaRPr lang="zh-CN" altLang="en-US" sz="1400" b="1"/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3325495" y="4935855"/>
            <a:ext cx="11106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/>
              <a:t>队列基线</a:t>
            </a:r>
            <a:r>
              <a:rPr lang="zh-CN" altLang="en-US" sz="1200"/>
              <a:t>时间</a:t>
            </a:r>
            <a:endParaRPr lang="zh-CN" altLang="en-US" sz="1200"/>
          </a:p>
        </p:txBody>
      </p:sp>
      <p:sp>
        <p:nvSpPr>
          <p:cNvPr id="18" name="文本框 17"/>
          <p:cNvSpPr txBox="1"/>
          <p:nvPr>
            <p:custDataLst>
              <p:tags r:id="rId17"/>
            </p:custDataLst>
          </p:nvPr>
        </p:nvSpPr>
        <p:spPr>
          <a:xfrm>
            <a:off x="3325495" y="6139180"/>
            <a:ext cx="111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/>
              <a:t>队列基线</a:t>
            </a:r>
            <a:r>
              <a:rPr lang="zh-CN" altLang="en-US" sz="1200"/>
              <a:t>开始时间</a:t>
            </a:r>
            <a:endParaRPr lang="zh-CN" altLang="en-US" sz="1200"/>
          </a:p>
        </p:txBody>
      </p:sp>
      <p:grpSp>
        <p:nvGrpSpPr>
          <p:cNvPr id="2" name="组合 1"/>
          <p:cNvGrpSpPr/>
          <p:nvPr/>
        </p:nvGrpSpPr>
        <p:grpSpPr>
          <a:xfrm>
            <a:off x="4457065" y="4403090"/>
            <a:ext cx="1007795" cy="944245"/>
            <a:chOff x="14669" y="859"/>
            <a:chExt cx="1471" cy="1487"/>
          </a:xfrm>
        </p:grpSpPr>
        <p:grpSp>
          <p:nvGrpSpPr>
            <p:cNvPr id="45" name="组合 44"/>
            <p:cNvGrpSpPr/>
            <p:nvPr/>
          </p:nvGrpSpPr>
          <p:grpSpPr>
            <a:xfrm>
              <a:off x="14669" y="859"/>
              <a:ext cx="1471" cy="1487"/>
              <a:chOff x="7952" y="5596"/>
              <a:chExt cx="2304" cy="1487"/>
            </a:xfrm>
          </p:grpSpPr>
          <p:sp>
            <p:nvSpPr>
              <p:cNvPr id="48" name="文本框 47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关系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矩形 53"/>
              <p:cNvSpPr/>
              <p:nvPr>
                <p:custDataLst>
                  <p:tags r:id="rId19"/>
                </p:custDataLst>
              </p:nvPr>
            </p:nvSpPr>
            <p:spPr>
              <a:xfrm>
                <a:off x="7964" y="6262"/>
                <a:ext cx="2288" cy="8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5" name="文本框 54"/>
            <p:cNvSpPr txBox="1"/>
            <p:nvPr>
              <p:custDataLst>
                <p:tags r:id="rId20"/>
              </p:custDataLst>
            </p:nvPr>
          </p:nvSpPr>
          <p:spPr>
            <a:xfrm>
              <a:off x="14848" y="1672"/>
              <a:ext cx="1063" cy="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之内</a:t>
              </a:r>
              <a:endParaRPr lang="zh-CN" altLang="en-US" sz="1200"/>
            </a:p>
          </p:txBody>
        </p:sp>
      </p:grpSp>
    </p:spTree>
    <p:custDataLst>
      <p:tags r:id="rId2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580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b="1"/>
              <a:t>个体基线时间取值（</a:t>
            </a:r>
            <a:r>
              <a:rPr lang="en-US" altLang="zh-CN" b="1"/>
              <a:t>4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40" name="文本框 39"/>
          <p:cNvSpPr txBox="1"/>
          <p:nvPr/>
        </p:nvSpPr>
        <p:spPr>
          <a:xfrm>
            <a:off x="2430145" y="2759710"/>
            <a:ext cx="286639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取以下规则中，最先发生</a:t>
            </a:r>
            <a:r>
              <a:rPr lang="zh-CN" altLang="en-US" sz="1400"/>
              <a:t>的时间。</a:t>
            </a:r>
            <a:endParaRPr lang="zh-CN" altLang="en-US" sz="1400"/>
          </a:p>
        </p:txBody>
      </p:sp>
      <p:sp>
        <p:nvSpPr>
          <p:cNvPr id="41" name="椭圆 40"/>
          <p:cNvSpPr/>
          <p:nvPr/>
        </p:nvSpPr>
        <p:spPr>
          <a:xfrm>
            <a:off x="1795780" y="3794125"/>
            <a:ext cx="438785" cy="4083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795780" y="4730115"/>
            <a:ext cx="438785" cy="4083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3" name="图片 42" descr="32313539393637323b32313539393539393b52a053f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3845" y="2901950"/>
            <a:ext cx="226060" cy="22606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623570" y="2713990"/>
            <a:ext cx="180657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个体基线时间</a:t>
            </a:r>
            <a:r>
              <a:rPr lang="zh-CN" altLang="en-US" sz="1400" b="1"/>
              <a:t>取值：</a:t>
            </a:r>
            <a:endParaRPr lang="zh-CN" altLang="en-US" sz="1400" b="1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b="52081"/>
          <a:stretch>
            <a:fillRect/>
          </a:stretch>
        </p:blipFill>
        <p:spPr>
          <a:xfrm>
            <a:off x="623570" y="934085"/>
            <a:ext cx="5240020" cy="138430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554605" y="3590925"/>
            <a:ext cx="1365250" cy="785495"/>
            <a:chOff x="4893" y="6305"/>
            <a:chExt cx="2150" cy="1237"/>
          </a:xfrm>
        </p:grpSpPr>
        <p:sp>
          <p:nvSpPr>
            <p:cNvPr id="2" name="文本框 1"/>
            <p:cNvSpPr txBox="1"/>
            <p:nvPr>
              <p:custDataLst>
                <p:tags r:id="rId7"/>
              </p:custDataLst>
            </p:nvPr>
          </p:nvSpPr>
          <p:spPr>
            <a:xfrm>
              <a:off x="4893" y="6962"/>
              <a:ext cx="2150" cy="58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7DAB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首次入院记录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4893" y="6305"/>
              <a:ext cx="2150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纪录关键</a:t>
              </a:r>
              <a:r>
                <a:rPr lang="zh-CN" altLang="en-US" sz="1400">
                  <a:solidFill>
                    <a:schemeClr val="bg1"/>
                  </a:solidFill>
                </a:rPr>
                <a:t>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54605" y="4633595"/>
            <a:ext cx="1365250" cy="785495"/>
            <a:chOff x="4893" y="6305"/>
            <a:chExt cx="2150" cy="1237"/>
          </a:xfrm>
        </p:grpSpPr>
        <p:sp>
          <p:nvSpPr>
            <p:cNvPr id="24" name="文本框 23"/>
            <p:cNvSpPr txBox="1"/>
            <p:nvPr>
              <p:custDataLst>
                <p:tags r:id="rId9"/>
              </p:custDataLst>
            </p:nvPr>
          </p:nvSpPr>
          <p:spPr>
            <a:xfrm>
              <a:off x="4893" y="6962"/>
              <a:ext cx="2150" cy="58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7DAB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首次</a:t>
              </a:r>
              <a:r>
                <a:rPr lang="zh-CN" altLang="en-US" sz="1200">
                  <a:solidFill>
                    <a:schemeClr val="tx1"/>
                  </a:solidFill>
                </a:rPr>
                <a:t>体检记录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10"/>
              </p:custDataLst>
            </p:nvPr>
          </p:nvSpPr>
          <p:spPr>
            <a:xfrm>
              <a:off x="4893" y="6305"/>
              <a:ext cx="2150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纪录关键</a:t>
              </a:r>
              <a:r>
                <a:rPr lang="zh-CN" altLang="en-US" sz="1400">
                  <a:solidFill>
                    <a:schemeClr val="bg1"/>
                  </a:solidFill>
                </a:rPr>
                <a:t>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" name="椭圆 28"/>
          <p:cNvSpPr/>
          <p:nvPr>
            <p:custDataLst>
              <p:tags r:id="rId11"/>
            </p:custDataLst>
          </p:nvPr>
        </p:nvSpPr>
        <p:spPr>
          <a:xfrm>
            <a:off x="1795780" y="5678805"/>
            <a:ext cx="438785" cy="4083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54605" y="5582285"/>
            <a:ext cx="1365250" cy="785495"/>
            <a:chOff x="4893" y="6305"/>
            <a:chExt cx="2150" cy="1237"/>
          </a:xfrm>
        </p:grpSpPr>
        <p:sp>
          <p:nvSpPr>
            <p:cNvPr id="33" name="文本框 32"/>
            <p:cNvSpPr txBox="1"/>
            <p:nvPr>
              <p:custDataLst>
                <p:tags r:id="rId12"/>
              </p:custDataLst>
            </p:nvPr>
          </p:nvSpPr>
          <p:spPr>
            <a:xfrm>
              <a:off x="4893" y="6962"/>
              <a:ext cx="2150" cy="58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7DAB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首次</a:t>
              </a:r>
              <a:r>
                <a:rPr lang="zh-CN" altLang="en-US" sz="1200">
                  <a:solidFill>
                    <a:schemeClr val="tx1"/>
                  </a:solidFill>
                </a:rPr>
                <a:t>医保记录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13"/>
              </p:custDataLst>
            </p:nvPr>
          </p:nvSpPr>
          <p:spPr>
            <a:xfrm>
              <a:off x="4893" y="6305"/>
              <a:ext cx="2150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纪录关键</a:t>
              </a:r>
              <a:r>
                <a:rPr lang="zh-CN" altLang="en-US" sz="1400">
                  <a:solidFill>
                    <a:schemeClr val="bg1"/>
                  </a:solidFill>
                </a:rPr>
                <a:t>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t="4762"/>
          <a:stretch>
            <a:fillRect/>
          </a:stretch>
        </p:blipFill>
        <p:spPr>
          <a:xfrm>
            <a:off x="6388735" y="1159510"/>
            <a:ext cx="5708015" cy="124206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6768465" y="3637915"/>
            <a:ext cx="1110615" cy="895985"/>
            <a:chOff x="958" y="2073"/>
            <a:chExt cx="2733" cy="1411"/>
          </a:xfrm>
        </p:grpSpPr>
        <p:grpSp>
          <p:nvGrpSpPr>
            <p:cNvPr id="48" name="组合 47"/>
            <p:cNvGrpSpPr/>
            <p:nvPr/>
          </p:nvGrpSpPr>
          <p:grpSpPr>
            <a:xfrm>
              <a:off x="958" y="2073"/>
              <a:ext cx="2733" cy="1411"/>
              <a:chOff x="7952" y="5596"/>
              <a:chExt cx="2733" cy="1411"/>
            </a:xfrm>
          </p:grpSpPr>
          <p:sp>
            <p:nvSpPr>
              <p:cNvPr id="49" name="文本框 48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952" y="5596"/>
                <a:ext cx="2733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窗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矩形 52"/>
              <p:cNvSpPr/>
              <p:nvPr>
                <p:custDataLst>
                  <p:tags r:id="rId17"/>
                </p:custDataLst>
              </p:nvPr>
            </p:nvSpPr>
            <p:spPr>
              <a:xfrm>
                <a:off x="7963" y="6262"/>
                <a:ext cx="2714" cy="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53"/>
            <p:cNvSpPr txBox="1"/>
            <p:nvPr>
              <p:custDataLst>
                <p:tags r:id="rId18"/>
              </p:custDataLst>
            </p:nvPr>
          </p:nvSpPr>
          <p:spPr>
            <a:xfrm>
              <a:off x="1033" y="2838"/>
              <a:ext cx="2483" cy="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暴露期</a:t>
              </a:r>
              <a:endParaRPr lang="zh-CN" altLang="en-US" sz="12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52255" y="3650615"/>
            <a:ext cx="1162050" cy="785495"/>
            <a:chOff x="4893" y="6305"/>
            <a:chExt cx="2150" cy="1237"/>
          </a:xfrm>
        </p:grpSpPr>
        <p:sp>
          <p:nvSpPr>
            <p:cNvPr id="6" name="文本框 5"/>
            <p:cNvSpPr txBox="1"/>
            <p:nvPr>
              <p:custDataLst>
                <p:tags r:id="rId19"/>
              </p:custDataLst>
            </p:nvPr>
          </p:nvSpPr>
          <p:spPr>
            <a:xfrm>
              <a:off x="4893" y="6962"/>
              <a:ext cx="2150" cy="58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7DAB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无记录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0"/>
              </p:custDataLst>
            </p:nvPr>
          </p:nvSpPr>
          <p:spPr>
            <a:xfrm>
              <a:off x="4893" y="6305"/>
              <a:ext cx="2150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纪录关键</a:t>
              </a:r>
              <a:r>
                <a:rPr lang="zh-CN" altLang="en-US" sz="1400">
                  <a:solidFill>
                    <a:schemeClr val="bg1"/>
                  </a:solidFill>
                </a:rPr>
                <a:t>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993380" y="3637915"/>
            <a:ext cx="1007795" cy="944245"/>
            <a:chOff x="14669" y="859"/>
            <a:chExt cx="1471" cy="1487"/>
          </a:xfrm>
        </p:grpSpPr>
        <p:grpSp>
          <p:nvGrpSpPr>
            <p:cNvPr id="9" name="组合 8"/>
            <p:cNvGrpSpPr/>
            <p:nvPr/>
          </p:nvGrpSpPr>
          <p:grpSpPr>
            <a:xfrm>
              <a:off x="14669" y="859"/>
              <a:ext cx="1471" cy="1487"/>
              <a:chOff x="7952" y="5596"/>
              <a:chExt cx="2304" cy="1487"/>
            </a:xfrm>
          </p:grpSpPr>
          <p:sp>
            <p:nvSpPr>
              <p:cNvPr id="10" name="文本框 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关系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 11"/>
              <p:cNvSpPr/>
              <p:nvPr>
                <p:custDataLst>
                  <p:tags r:id="rId22"/>
                </p:custDataLst>
              </p:nvPr>
            </p:nvSpPr>
            <p:spPr>
              <a:xfrm>
                <a:off x="7964" y="6262"/>
                <a:ext cx="2288" cy="8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5" name="文本框 54"/>
            <p:cNvSpPr txBox="1"/>
            <p:nvPr>
              <p:custDataLst>
                <p:tags r:id="rId23"/>
              </p:custDataLst>
            </p:nvPr>
          </p:nvSpPr>
          <p:spPr>
            <a:xfrm>
              <a:off x="14848" y="1672"/>
              <a:ext cx="1063" cy="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之内</a:t>
              </a:r>
              <a:endParaRPr lang="zh-CN" altLang="en-US" sz="1200"/>
            </a:p>
          </p:txBody>
        </p:sp>
      </p:grpSp>
      <p:sp>
        <p:nvSpPr>
          <p:cNvPr id="13" name="椭圆 12"/>
          <p:cNvSpPr/>
          <p:nvPr>
            <p:custDataLst>
              <p:tags r:id="rId24"/>
            </p:custDataLst>
          </p:nvPr>
        </p:nvSpPr>
        <p:spPr>
          <a:xfrm>
            <a:off x="6052185" y="3846830"/>
            <a:ext cx="438785" cy="4083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43065" y="4873625"/>
            <a:ext cx="1110615" cy="895985"/>
            <a:chOff x="958" y="2073"/>
            <a:chExt cx="2733" cy="1411"/>
          </a:xfrm>
        </p:grpSpPr>
        <p:grpSp>
          <p:nvGrpSpPr>
            <p:cNvPr id="15" name="组合 14"/>
            <p:cNvGrpSpPr/>
            <p:nvPr/>
          </p:nvGrpSpPr>
          <p:grpSpPr>
            <a:xfrm>
              <a:off x="958" y="2073"/>
              <a:ext cx="2733" cy="1411"/>
              <a:chOff x="7952" y="5596"/>
              <a:chExt cx="2733" cy="1411"/>
            </a:xfrm>
          </p:grpSpPr>
          <p:sp>
            <p:nvSpPr>
              <p:cNvPr id="18" name="文本框 17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7952" y="5596"/>
                <a:ext cx="2733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窗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矩形 18"/>
              <p:cNvSpPr/>
              <p:nvPr>
                <p:custDataLst>
                  <p:tags r:id="rId26"/>
                </p:custDataLst>
              </p:nvPr>
            </p:nvSpPr>
            <p:spPr>
              <a:xfrm>
                <a:off x="7963" y="6262"/>
                <a:ext cx="2714" cy="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>
              <p:custDataLst>
                <p:tags r:id="rId27"/>
              </p:custDataLst>
            </p:nvPr>
          </p:nvSpPr>
          <p:spPr>
            <a:xfrm>
              <a:off x="1033" y="2838"/>
              <a:ext cx="2483" cy="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暴露期</a:t>
              </a:r>
              <a:endParaRPr lang="zh-CN" altLang="en-US" sz="12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26855" y="4886325"/>
            <a:ext cx="1162050" cy="785495"/>
            <a:chOff x="4893" y="6305"/>
            <a:chExt cx="2150" cy="1237"/>
          </a:xfrm>
        </p:grpSpPr>
        <p:sp>
          <p:nvSpPr>
            <p:cNvPr id="25" name="文本框 24"/>
            <p:cNvSpPr txBox="1"/>
            <p:nvPr>
              <p:custDataLst>
                <p:tags r:id="rId28"/>
              </p:custDataLst>
            </p:nvPr>
          </p:nvSpPr>
          <p:spPr>
            <a:xfrm>
              <a:off x="4893" y="6962"/>
              <a:ext cx="2150" cy="58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7DAB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无记录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29"/>
              </p:custDataLst>
            </p:nvPr>
          </p:nvSpPr>
          <p:spPr>
            <a:xfrm>
              <a:off x="4893" y="6305"/>
              <a:ext cx="2150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纪录关键</a:t>
              </a:r>
              <a:r>
                <a:rPr lang="zh-CN" altLang="en-US" sz="1400">
                  <a:solidFill>
                    <a:schemeClr val="bg1"/>
                  </a:solidFill>
                </a:rPr>
                <a:t>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67980" y="4873625"/>
            <a:ext cx="1007795" cy="944245"/>
            <a:chOff x="14669" y="859"/>
            <a:chExt cx="1471" cy="1487"/>
          </a:xfrm>
        </p:grpSpPr>
        <p:grpSp>
          <p:nvGrpSpPr>
            <p:cNvPr id="30" name="组合 29"/>
            <p:cNvGrpSpPr/>
            <p:nvPr/>
          </p:nvGrpSpPr>
          <p:grpSpPr>
            <a:xfrm>
              <a:off x="14669" y="859"/>
              <a:ext cx="1471" cy="1487"/>
              <a:chOff x="7952" y="5596"/>
              <a:chExt cx="2304" cy="1487"/>
            </a:xfrm>
          </p:grpSpPr>
          <p:sp>
            <p:nvSpPr>
              <p:cNvPr id="31" name="文本框 30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7952" y="5596"/>
                <a:ext cx="2304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关系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矩形 36"/>
              <p:cNvSpPr/>
              <p:nvPr>
                <p:custDataLst>
                  <p:tags r:id="rId31"/>
                </p:custDataLst>
              </p:nvPr>
            </p:nvSpPr>
            <p:spPr>
              <a:xfrm>
                <a:off x="7964" y="6262"/>
                <a:ext cx="2288" cy="8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>
              <p:custDataLst>
                <p:tags r:id="rId32"/>
              </p:custDataLst>
            </p:nvPr>
          </p:nvSpPr>
          <p:spPr>
            <a:xfrm>
              <a:off x="14848" y="1672"/>
              <a:ext cx="1063" cy="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之内</a:t>
              </a:r>
              <a:endParaRPr lang="zh-CN" altLang="en-US" sz="1200"/>
            </a:p>
          </p:txBody>
        </p:sp>
      </p:grpSp>
      <p:sp>
        <p:nvSpPr>
          <p:cNvPr id="39" name="椭圆 38"/>
          <p:cNvSpPr/>
          <p:nvPr>
            <p:custDataLst>
              <p:tags r:id="rId33"/>
            </p:custDataLst>
          </p:nvPr>
        </p:nvSpPr>
        <p:spPr>
          <a:xfrm>
            <a:off x="6026785" y="5082540"/>
            <a:ext cx="438785" cy="4083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3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4606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b="1"/>
              <a:t>定义纳排条件（</a:t>
            </a:r>
            <a:r>
              <a:rPr lang="en-US" altLang="zh-CN" b="1"/>
              <a:t>5</a:t>
            </a:r>
            <a:r>
              <a:rPr lang="zh-CN" altLang="en-US" b="1"/>
              <a:t>）（</a:t>
            </a:r>
            <a:r>
              <a:rPr lang="en-US" altLang="zh-CN" b="1"/>
              <a:t>6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1167765" y="1524635"/>
            <a:ext cx="7570470" cy="1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43330" y="1562100"/>
            <a:ext cx="15532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纳入</a:t>
            </a:r>
            <a:r>
              <a:rPr lang="zh-CN" altLang="en-US" sz="1400"/>
              <a:t>标准：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1167765" y="3786505"/>
            <a:ext cx="7570470" cy="1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43330" y="3823970"/>
            <a:ext cx="15532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排除标准：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3875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b="1"/>
              <a:t>定义纳排条件</a:t>
            </a:r>
            <a:endParaRPr lang="zh-CN" altLang="en-US" b="1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05105" y="1062355"/>
            <a:ext cx="220027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定义标准：</a:t>
            </a:r>
            <a:endParaRPr lang="zh-CN" altLang="en-US" sz="1400" b="1"/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3591560" y="1143953"/>
            <a:ext cx="14954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按逻辑</a:t>
            </a:r>
            <a:r>
              <a:rPr lang="zh-CN" altLang="en-US" sz="1400"/>
              <a:t>表达式</a:t>
            </a:r>
            <a:endParaRPr lang="zh-CN" altLang="en-US" sz="1400"/>
          </a:p>
        </p:txBody>
      </p:sp>
      <p:grpSp>
        <p:nvGrpSpPr>
          <p:cNvPr id="20" name="组合 19"/>
          <p:cNvGrpSpPr/>
          <p:nvPr/>
        </p:nvGrpSpPr>
        <p:grpSpPr>
          <a:xfrm>
            <a:off x="1344930" y="4504055"/>
            <a:ext cx="1289685" cy="890270"/>
            <a:chOff x="7952" y="5596"/>
            <a:chExt cx="2304" cy="1402"/>
          </a:xfrm>
        </p:grpSpPr>
        <p:sp>
          <p:nvSpPr>
            <p:cNvPr id="21" name="文本框 20"/>
            <p:cNvSpPr txBox="1"/>
            <p:nvPr>
              <p:custDataLst>
                <p:tags r:id="rId3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</a:t>
              </a:r>
              <a:r>
                <a:rPr lang="zh-CN" altLang="en-US" sz="1400">
                  <a:solidFill>
                    <a:schemeClr val="bg1"/>
                  </a:solidFill>
                </a:rPr>
                <a:t>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4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5835650" y="4611370"/>
            <a:ext cx="7994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的</a:t>
            </a:r>
            <a:r>
              <a:rPr lang="zh-CN" altLang="en-US" sz="1400"/>
              <a:t>人。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69260" y="1873250"/>
            <a:ext cx="4772025" cy="77406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471930" y="1155383"/>
            <a:ext cx="14954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按规则方式</a:t>
            </a:r>
            <a:endParaRPr lang="zh-CN" altLang="en-US" sz="1400"/>
          </a:p>
        </p:txBody>
      </p:sp>
      <p:pic>
        <p:nvPicPr>
          <p:cNvPr id="43" name="图片 42" descr="32313539393637323b32313539393539393b52a053f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4455" y="1192530"/>
            <a:ext cx="226060" cy="226060"/>
          </a:xfrm>
          <a:prstGeom prst="rect">
            <a:avLst/>
          </a:prstGeom>
        </p:spPr>
      </p:pic>
      <p:pic>
        <p:nvPicPr>
          <p:cNvPr id="8" name="图片 7" descr="32313539393637323b32313539393539393b52a053f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6640" y="1192530"/>
            <a:ext cx="226060" cy="226060"/>
          </a:xfrm>
          <a:prstGeom prst="rect">
            <a:avLst/>
          </a:prstGeom>
        </p:spPr>
      </p:pic>
      <p:sp>
        <p:nvSpPr>
          <p:cNvPr id="41" name="椭圆 40"/>
          <p:cNvSpPr/>
          <p:nvPr>
            <p:custDataLst>
              <p:tags r:id="rId13"/>
            </p:custDataLst>
          </p:nvPr>
        </p:nvSpPr>
        <p:spPr>
          <a:xfrm>
            <a:off x="425450" y="2029460"/>
            <a:ext cx="377190" cy="3511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14"/>
            </p:custDataLst>
          </p:nvPr>
        </p:nvSpPr>
        <p:spPr>
          <a:xfrm>
            <a:off x="395605" y="4497705"/>
            <a:ext cx="377190" cy="3511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>
            <p:custDataLst>
              <p:tags r:id="rId15"/>
            </p:custDataLst>
          </p:nvPr>
        </p:nvSpPr>
        <p:spPr>
          <a:xfrm>
            <a:off x="395605" y="5665470"/>
            <a:ext cx="377190" cy="3511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091170" y="354965"/>
            <a:ext cx="4121150" cy="341312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 rot="0">
            <a:off x="4034155" y="3267710"/>
            <a:ext cx="1311910" cy="890270"/>
            <a:chOff x="7952" y="5596"/>
            <a:chExt cx="2304" cy="1402"/>
          </a:xfrm>
        </p:grpSpPr>
        <p:sp>
          <p:nvSpPr>
            <p:cNvPr id="28" name="文本框 27"/>
            <p:cNvSpPr txBox="1"/>
            <p:nvPr>
              <p:custDataLst>
                <p:tags r:id="rId18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变量</a:t>
              </a:r>
              <a:r>
                <a:rPr lang="zh-CN" altLang="en-US" sz="1400">
                  <a:solidFill>
                    <a:schemeClr val="bg1"/>
                  </a:solidFill>
                </a:rPr>
                <a:t>集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9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>
            <p:custDataLst>
              <p:tags r:id="rId20"/>
            </p:custDataLst>
          </p:nvPr>
        </p:nvSpPr>
        <p:spPr>
          <a:xfrm>
            <a:off x="2994025" y="3274695"/>
            <a:ext cx="671830" cy="73723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之前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之后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21"/>
            </p:custDataLst>
          </p:nvPr>
        </p:nvSpPr>
        <p:spPr>
          <a:xfrm>
            <a:off x="993775" y="3274695"/>
            <a:ext cx="4146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在</a:t>
            </a:r>
            <a:endParaRPr lang="zh-CN" altLang="en-US" sz="1400"/>
          </a:p>
        </p:txBody>
      </p:sp>
      <p:grpSp>
        <p:nvGrpSpPr>
          <p:cNvPr id="32" name="组合 31"/>
          <p:cNvGrpSpPr/>
          <p:nvPr/>
        </p:nvGrpSpPr>
        <p:grpSpPr>
          <a:xfrm>
            <a:off x="1381760" y="3274695"/>
            <a:ext cx="1463040" cy="890270"/>
            <a:chOff x="7952" y="5596"/>
            <a:chExt cx="2304" cy="1402"/>
          </a:xfrm>
        </p:grpSpPr>
        <p:sp>
          <p:nvSpPr>
            <p:cNvPr id="33" name="文本框 32"/>
            <p:cNvSpPr txBox="1"/>
            <p:nvPr>
              <p:custDataLst>
                <p:tags r:id="rId22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</a:t>
              </a:r>
              <a:r>
                <a:rPr lang="zh-CN" altLang="en-US" sz="1400">
                  <a:solidFill>
                    <a:schemeClr val="bg1"/>
                  </a:solidFill>
                </a:rPr>
                <a:t>点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23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>
            <p:custDataLst>
              <p:tags r:id="rId24"/>
            </p:custDataLst>
          </p:nvPr>
        </p:nvSpPr>
        <p:spPr>
          <a:xfrm>
            <a:off x="5450840" y="3326765"/>
            <a:ext cx="7632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史的</a:t>
            </a:r>
            <a:r>
              <a:rPr lang="zh-CN" altLang="en-US" sz="1400"/>
              <a:t>人。</a:t>
            </a:r>
            <a:endParaRPr lang="zh-CN" altLang="en-US" sz="1400"/>
          </a:p>
        </p:txBody>
      </p:sp>
      <p:sp>
        <p:nvSpPr>
          <p:cNvPr id="38" name="椭圆 37"/>
          <p:cNvSpPr/>
          <p:nvPr>
            <p:custDataLst>
              <p:tags r:id="rId25"/>
            </p:custDataLst>
          </p:nvPr>
        </p:nvSpPr>
        <p:spPr>
          <a:xfrm>
            <a:off x="432435" y="3268345"/>
            <a:ext cx="377190" cy="3511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26"/>
            </p:custDataLst>
          </p:nvPr>
        </p:nvSpPr>
        <p:spPr>
          <a:xfrm>
            <a:off x="3703320" y="3312795"/>
            <a:ext cx="7632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有</a:t>
            </a:r>
            <a:endParaRPr lang="zh-CN" altLang="en-US" sz="1400"/>
          </a:p>
        </p:txBody>
      </p:sp>
      <p:grpSp>
        <p:nvGrpSpPr>
          <p:cNvPr id="40" name="组合 39"/>
          <p:cNvGrpSpPr/>
          <p:nvPr/>
        </p:nvGrpSpPr>
        <p:grpSpPr>
          <a:xfrm>
            <a:off x="2750820" y="4516120"/>
            <a:ext cx="1289685" cy="890270"/>
            <a:chOff x="7952" y="5596"/>
            <a:chExt cx="2304" cy="1402"/>
          </a:xfrm>
        </p:grpSpPr>
        <p:sp>
          <p:nvSpPr>
            <p:cNvPr id="42" name="文本框 41"/>
            <p:cNvSpPr txBox="1"/>
            <p:nvPr>
              <p:custDataLst>
                <p:tags r:id="rId27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运算符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28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78095" y="4525010"/>
            <a:ext cx="655320" cy="890270"/>
            <a:chOff x="7952" y="5596"/>
            <a:chExt cx="2304" cy="1402"/>
          </a:xfrm>
        </p:grpSpPr>
        <p:sp>
          <p:nvSpPr>
            <p:cNvPr id="46" name="文本框 45"/>
            <p:cNvSpPr txBox="1"/>
            <p:nvPr>
              <p:custDataLst>
                <p:tags r:id="rId29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单位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>
              <p:custDataLst>
                <p:tags r:id="rId30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>
            <p:custDataLst>
              <p:tags r:id="rId31"/>
            </p:custDataLst>
          </p:nvPr>
        </p:nvSpPr>
        <p:spPr>
          <a:xfrm>
            <a:off x="4191635" y="4612005"/>
            <a:ext cx="784225" cy="30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数字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337310" y="5633085"/>
            <a:ext cx="1289685" cy="890270"/>
            <a:chOff x="7952" y="5596"/>
            <a:chExt cx="2304" cy="1402"/>
          </a:xfrm>
        </p:grpSpPr>
        <p:sp>
          <p:nvSpPr>
            <p:cNvPr id="56" name="文本框 55"/>
            <p:cNvSpPr txBox="1"/>
            <p:nvPr>
              <p:custDataLst>
                <p:tags r:id="rId32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计算</a:t>
              </a:r>
              <a:r>
                <a:rPr lang="zh-CN" altLang="en-US" sz="1400">
                  <a:solidFill>
                    <a:schemeClr val="bg1"/>
                  </a:solidFill>
                </a:rPr>
                <a:t>变量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57" name="矩形 56"/>
            <p:cNvSpPr/>
            <p:nvPr>
              <p:custDataLst>
                <p:tags r:id="rId33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8" name="文本框 57"/>
          <p:cNvSpPr txBox="1"/>
          <p:nvPr>
            <p:custDataLst>
              <p:tags r:id="rId34"/>
            </p:custDataLst>
          </p:nvPr>
        </p:nvSpPr>
        <p:spPr>
          <a:xfrm>
            <a:off x="5828030" y="5740400"/>
            <a:ext cx="7994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的</a:t>
            </a:r>
            <a:r>
              <a:rPr lang="zh-CN" altLang="en-US" sz="1400"/>
              <a:t>人。</a:t>
            </a:r>
            <a:endParaRPr lang="zh-CN" altLang="en-US" sz="1400"/>
          </a:p>
        </p:txBody>
      </p:sp>
      <p:grpSp>
        <p:nvGrpSpPr>
          <p:cNvPr id="59" name="组合 58"/>
          <p:cNvGrpSpPr/>
          <p:nvPr/>
        </p:nvGrpSpPr>
        <p:grpSpPr>
          <a:xfrm>
            <a:off x="2743200" y="5645150"/>
            <a:ext cx="1289685" cy="890270"/>
            <a:chOff x="7952" y="5596"/>
            <a:chExt cx="2304" cy="1402"/>
          </a:xfrm>
        </p:grpSpPr>
        <p:sp>
          <p:nvSpPr>
            <p:cNvPr id="60" name="文本框 59"/>
            <p:cNvSpPr txBox="1"/>
            <p:nvPr>
              <p:custDataLst>
                <p:tags r:id="rId35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运算符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>
              <p:custDataLst>
                <p:tags r:id="rId36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070475" y="5654040"/>
            <a:ext cx="655320" cy="890270"/>
            <a:chOff x="7952" y="5596"/>
            <a:chExt cx="2304" cy="1402"/>
          </a:xfrm>
        </p:grpSpPr>
        <p:sp>
          <p:nvSpPr>
            <p:cNvPr id="63" name="文本框 62"/>
            <p:cNvSpPr txBox="1"/>
            <p:nvPr>
              <p:custDataLst>
                <p:tags r:id="rId37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单位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64" name="矩形 63"/>
            <p:cNvSpPr/>
            <p:nvPr>
              <p:custDataLst>
                <p:tags r:id="rId38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5" name="矩形 64"/>
          <p:cNvSpPr/>
          <p:nvPr>
            <p:custDataLst>
              <p:tags r:id="rId39"/>
            </p:custDataLst>
          </p:nvPr>
        </p:nvSpPr>
        <p:spPr>
          <a:xfrm>
            <a:off x="4184015" y="5741035"/>
            <a:ext cx="784225" cy="30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数字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87830" y="6180455"/>
            <a:ext cx="5886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/>
              <a:t>年龄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1574165" y="5019040"/>
            <a:ext cx="8312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/>
              <a:t>生存</a:t>
            </a:r>
            <a:r>
              <a:rPr lang="zh-CN" altLang="en-US" sz="1200"/>
              <a:t>时间</a:t>
            </a:r>
            <a:endParaRPr lang="zh-CN" altLang="en-US" sz="1200"/>
          </a:p>
        </p:txBody>
      </p:sp>
      <p:sp>
        <p:nvSpPr>
          <p:cNvPr id="68" name="文本框 67"/>
          <p:cNvSpPr txBox="1"/>
          <p:nvPr/>
        </p:nvSpPr>
        <p:spPr>
          <a:xfrm>
            <a:off x="2969260" y="5019040"/>
            <a:ext cx="8312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/>
              <a:t>等于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4137660" y="5019040"/>
            <a:ext cx="8312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70" name="文本框 69"/>
          <p:cNvSpPr txBox="1"/>
          <p:nvPr/>
        </p:nvSpPr>
        <p:spPr>
          <a:xfrm>
            <a:off x="4968240" y="5019040"/>
            <a:ext cx="8312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/>
              <a:t>天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2994025" y="6180455"/>
            <a:ext cx="8312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/>
              <a:t>小于</a:t>
            </a:r>
            <a:endParaRPr lang="zh-CN" altLang="en-US" sz="1200"/>
          </a:p>
        </p:txBody>
      </p:sp>
      <p:sp>
        <p:nvSpPr>
          <p:cNvPr id="72" name="文本框 71"/>
          <p:cNvSpPr txBox="1"/>
          <p:nvPr/>
        </p:nvSpPr>
        <p:spPr>
          <a:xfrm>
            <a:off x="4137660" y="6180455"/>
            <a:ext cx="8312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/>
              <a:t>18</a:t>
            </a:r>
            <a:endParaRPr lang="en-US" altLang="zh-CN" sz="1200"/>
          </a:p>
        </p:txBody>
      </p:sp>
      <p:sp>
        <p:nvSpPr>
          <p:cNvPr id="73" name="文本框 72"/>
          <p:cNvSpPr txBox="1"/>
          <p:nvPr/>
        </p:nvSpPr>
        <p:spPr>
          <a:xfrm>
            <a:off x="4996815" y="6180455"/>
            <a:ext cx="8312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/>
              <a:t>岁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82395" y="3793490"/>
            <a:ext cx="15487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/>
              <a:t>队列基线</a:t>
            </a:r>
            <a:r>
              <a:rPr lang="zh-CN" altLang="en-US" sz="1200"/>
              <a:t>开始时间</a:t>
            </a:r>
            <a:endParaRPr lang="zh-CN" altLang="en-US" sz="1200"/>
          </a:p>
        </p:txBody>
      </p:sp>
      <p:sp>
        <p:nvSpPr>
          <p:cNvPr id="75" name="文本框 74"/>
          <p:cNvSpPr txBox="1"/>
          <p:nvPr/>
        </p:nvSpPr>
        <p:spPr>
          <a:xfrm>
            <a:off x="8293735" y="5654040"/>
            <a:ext cx="23221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/>
              <a:t>身份证异常、调查日期异常，均需设置对应的判断规则</a:t>
            </a:r>
            <a:endParaRPr lang="zh-CN" altLang="en-US" sz="1200"/>
          </a:p>
        </p:txBody>
      </p:sp>
      <p:sp>
        <p:nvSpPr>
          <p:cNvPr id="76" name="椭圆 75"/>
          <p:cNvSpPr/>
          <p:nvPr>
            <p:custDataLst>
              <p:tags r:id="rId40"/>
            </p:custDataLst>
          </p:nvPr>
        </p:nvSpPr>
        <p:spPr>
          <a:xfrm>
            <a:off x="7661910" y="4516120"/>
            <a:ext cx="377190" cy="3511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>
            <p:custDataLst>
              <p:tags r:id="rId41"/>
            </p:custDataLst>
          </p:nvPr>
        </p:nvSpPr>
        <p:spPr>
          <a:xfrm>
            <a:off x="8293735" y="4497705"/>
            <a:ext cx="1368425" cy="737235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sym typeface="+mn-ea"/>
              </a:rPr>
              <a:t>调查日期异常</a:t>
            </a:r>
            <a:r>
              <a:rPr lang="zh-CN" altLang="en-US" sz="1400">
                <a:solidFill>
                  <a:schemeClr val="bg1"/>
                </a:solidFill>
              </a:rPr>
              <a:t>身份证号</a:t>
            </a:r>
            <a:r>
              <a:rPr lang="zh-CN" altLang="en-US" sz="1400">
                <a:solidFill>
                  <a:schemeClr val="bg1"/>
                </a:solidFill>
              </a:rPr>
              <a:t>异常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7310" y="2073910"/>
            <a:ext cx="16960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纳排</a:t>
            </a:r>
            <a:r>
              <a:rPr lang="zh-CN" altLang="en-US" sz="1400"/>
              <a:t>条件名称</a:t>
            </a:r>
            <a:endParaRPr lang="zh-CN" altLang="en-US" sz="1400"/>
          </a:p>
        </p:txBody>
      </p:sp>
    </p:spTree>
    <p:custDataLst>
      <p:tags r:id="rId4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直接箭头连接符 7"/>
          <p:cNvCxnSpPr/>
          <p:nvPr/>
        </p:nvCxnSpPr>
        <p:spPr>
          <a:xfrm>
            <a:off x="635000" y="5427980"/>
            <a:ext cx="1097407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411605" y="3766820"/>
            <a:ext cx="9301480" cy="1661160"/>
            <a:chOff x="2223" y="2454"/>
            <a:chExt cx="14648" cy="6094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2223" y="2454"/>
              <a:ext cx="0" cy="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7929" y="2466"/>
              <a:ext cx="0" cy="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2400" y="2466"/>
              <a:ext cx="0" cy="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6871" y="2466"/>
              <a:ext cx="0" cy="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1409700" y="4546600"/>
            <a:ext cx="3615690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协变量捕获期</a:t>
            </a:r>
            <a:endParaRPr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5044440" y="4546600"/>
            <a:ext cx="2824480" cy="403225"/>
          </a:xfrm>
          <a:prstGeom prst="rect">
            <a:avLst/>
          </a:prstGeom>
          <a:solidFill>
            <a:srgbClr val="FFA52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暴露期</a:t>
            </a:r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7868920" y="4546600"/>
            <a:ext cx="2856230" cy="4032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风险</a:t>
            </a:r>
            <a:r>
              <a:rPr lang="zh-CN" altLang="en-US" sz="1600"/>
              <a:t>窗口期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478155" y="264160"/>
            <a:ext cx="30391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队列创建的</a:t>
            </a:r>
            <a:r>
              <a:rPr lang="zh-CN" altLang="en-US" sz="1600" b="1"/>
              <a:t>时间窗</a:t>
            </a:r>
            <a:endParaRPr lang="zh-CN" altLang="en-US" sz="1600" b="1"/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962660" y="5427980"/>
            <a:ext cx="1605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/>
              <a:t>观察开始时间（</a:t>
            </a:r>
            <a:r>
              <a:rPr lang="en-US" altLang="zh-CN" sz="1200" b="1"/>
              <a:t>T1</a:t>
            </a:r>
            <a:r>
              <a:rPr lang="zh-CN" altLang="en-US" sz="1200" b="1"/>
              <a:t>）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zh-CN" altLang="en-US" sz="1200" b="1" strike="sngStrike"/>
              <a:t>队列开始时间</a:t>
            </a:r>
            <a:endParaRPr lang="zh-CN" altLang="en-US" sz="1200" b="1" strike="sngStrike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4454525" y="5427980"/>
            <a:ext cx="19500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endParaRPr lang="zh-CN" altLang="en-US" sz="1200" b="1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2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ym typeface="+mn-ea"/>
              </a:rPr>
              <a:t>队列基线开始时间</a:t>
            </a:r>
            <a:endParaRPr lang="zh-CN" altLang="en-US" sz="1200" b="1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7259320" y="5427980"/>
            <a:ext cx="1860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endParaRPr lang="zh-CN" altLang="en-US" sz="12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strike="sngStrike">
                <a:sym typeface="+mn-ea"/>
              </a:rPr>
              <a:t>队列截止时间</a:t>
            </a:r>
            <a:endParaRPr lang="zh-CN" altLang="en-US" sz="1200" b="1" strike="sngStrike"/>
          </a:p>
          <a:p>
            <a:pPr>
              <a:lnSpc>
                <a:spcPct val="150000"/>
              </a:lnSpc>
            </a:pPr>
            <a:r>
              <a:rPr lang="zh-CN" altLang="en-US" sz="1200" b="1">
                <a:sym typeface="+mn-ea"/>
              </a:rPr>
              <a:t>队列基线截止时间</a:t>
            </a:r>
            <a:endParaRPr lang="zh-CN" altLang="en-US" sz="1200" b="1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10135235" y="5427980"/>
            <a:ext cx="1457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sym typeface="+mn-ea"/>
              </a:rPr>
              <a:t>观察结束</a:t>
            </a:r>
            <a:r>
              <a:rPr lang="zh-CN" altLang="en-US" sz="1200" b="1">
                <a:sym typeface="+mn-ea"/>
              </a:rPr>
              <a:t>时间</a:t>
            </a:r>
            <a:endParaRPr lang="zh-CN" altLang="en-US" sz="12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06395" y="926465"/>
            <a:ext cx="7917815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队列开始时间和队列截止时间确定了研究对象的</a:t>
            </a:r>
            <a:r>
              <a:rPr lang="zh-CN" altLang="en-US" sz="1400" b="1"/>
              <a:t>入选时间窗口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观察开始时间和观察结束时间确定了研究对象接受</a:t>
            </a:r>
            <a:r>
              <a:rPr lang="zh-CN" altLang="en-US" sz="1400" b="1"/>
              <a:t>观察和随访的时间窗口</a:t>
            </a:r>
            <a:r>
              <a:rPr lang="en-US" altLang="zh-CN" sz="1400" b="1"/>
              <a:t> -- </a:t>
            </a:r>
            <a:r>
              <a:rPr lang="zh-CN" altLang="en-US" sz="1400" b="1"/>
              <a:t>暴露期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基线开始时间和基线截止时间确定了研究对象开始</a:t>
            </a:r>
            <a:r>
              <a:rPr lang="zh-CN" altLang="en-US" sz="1400" b="1"/>
              <a:t>接受治疗或干预的时间窗口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3041650" y="2494915"/>
            <a:ext cx="607822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这些时间窗口的选择和确定需要考虑研究的目的、研究对象的特征和疾病特点、研究设计的类型等因素，以确保研究结果的可靠性和有效性。</a:t>
            </a:r>
            <a:endParaRPr lang="zh-CN" altLang="en-US" sz="1400"/>
          </a:p>
        </p:txBody>
      </p:sp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4817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b="1"/>
              <a:t>变量</a:t>
            </a:r>
            <a:r>
              <a:rPr lang="zh-CN" altLang="en-US" b="1"/>
              <a:t>通用取值规则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7788275" y="3950335"/>
            <a:ext cx="6115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至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5287010" y="3964305"/>
            <a:ext cx="11658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，则</a:t>
            </a:r>
            <a:r>
              <a:rPr lang="zh-CN" altLang="en-US" sz="1400"/>
              <a:t>根据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9698990" y="3950335"/>
            <a:ext cx="12706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的记录</a:t>
            </a:r>
            <a:r>
              <a:rPr lang="zh-CN" altLang="en-US" sz="1400"/>
              <a:t>取值。</a:t>
            </a:r>
            <a:endParaRPr lang="zh-CN" altLang="en-US" sz="1400"/>
          </a:p>
        </p:txBody>
      </p:sp>
      <p:grpSp>
        <p:nvGrpSpPr>
          <p:cNvPr id="25" name="组合 24"/>
          <p:cNvGrpSpPr/>
          <p:nvPr/>
        </p:nvGrpSpPr>
        <p:grpSpPr>
          <a:xfrm>
            <a:off x="6325235" y="3950335"/>
            <a:ext cx="1463040" cy="890270"/>
            <a:chOff x="7952" y="5596"/>
            <a:chExt cx="2304" cy="1402"/>
          </a:xfrm>
        </p:grpSpPr>
        <p:sp>
          <p:nvSpPr>
            <p:cNvPr id="26" name="文本框 25"/>
            <p:cNvSpPr txBox="1"/>
            <p:nvPr>
              <p:custDataLst>
                <p:tags r:id="rId1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</a:t>
              </a:r>
              <a:r>
                <a:rPr lang="zh-CN" altLang="en-US" sz="1400">
                  <a:solidFill>
                    <a:schemeClr val="bg1"/>
                  </a:solidFill>
                </a:rPr>
                <a:t>点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176260" y="3950335"/>
            <a:ext cx="1463040" cy="890270"/>
            <a:chOff x="7952" y="5596"/>
            <a:chExt cx="2304" cy="1402"/>
          </a:xfrm>
        </p:grpSpPr>
        <p:sp>
          <p:nvSpPr>
            <p:cNvPr id="3" name="文本框 2"/>
            <p:cNvSpPr txBox="1"/>
            <p:nvPr>
              <p:custDataLst>
                <p:tags r:id="rId3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</a:t>
              </a:r>
              <a:r>
                <a:rPr lang="zh-CN" altLang="en-US" sz="1400">
                  <a:solidFill>
                    <a:schemeClr val="bg1"/>
                  </a:solidFill>
                </a:rPr>
                <a:t>点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965835" y="3182620"/>
            <a:ext cx="156591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变量</a:t>
            </a:r>
            <a:r>
              <a:rPr lang="zh-CN" altLang="en-US" sz="1400" b="1"/>
              <a:t>取值：</a:t>
            </a:r>
            <a:endParaRPr lang="zh-CN" altLang="en-US" sz="14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46516"/>
          <a:stretch>
            <a:fillRect/>
          </a:stretch>
        </p:blipFill>
        <p:spPr>
          <a:xfrm>
            <a:off x="6973570" y="684530"/>
            <a:ext cx="4843780" cy="1428115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2018665" y="3909060"/>
            <a:ext cx="1426845" cy="895985"/>
            <a:chOff x="958" y="2073"/>
            <a:chExt cx="2733" cy="1411"/>
          </a:xfrm>
        </p:grpSpPr>
        <p:grpSp>
          <p:nvGrpSpPr>
            <p:cNvPr id="48" name="组合 47"/>
            <p:cNvGrpSpPr/>
            <p:nvPr/>
          </p:nvGrpSpPr>
          <p:grpSpPr>
            <a:xfrm>
              <a:off x="958" y="2073"/>
              <a:ext cx="2733" cy="1411"/>
              <a:chOff x="7952" y="5596"/>
              <a:chExt cx="2733" cy="1411"/>
            </a:xfrm>
          </p:grpSpPr>
          <p:sp>
            <p:nvSpPr>
              <p:cNvPr id="49" name="文本框 4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7952" y="5596"/>
                <a:ext cx="2733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窗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矩形 52"/>
              <p:cNvSpPr/>
              <p:nvPr>
                <p:custDataLst>
                  <p:tags r:id="rId9"/>
                </p:custDataLst>
              </p:nvPr>
            </p:nvSpPr>
            <p:spPr>
              <a:xfrm>
                <a:off x="7963" y="6262"/>
                <a:ext cx="2714" cy="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53"/>
            <p:cNvSpPr txBox="1"/>
            <p:nvPr>
              <p:custDataLst>
                <p:tags r:id="rId10"/>
              </p:custDataLst>
            </p:nvPr>
          </p:nvSpPr>
          <p:spPr>
            <a:xfrm>
              <a:off x="1033" y="2838"/>
              <a:ext cx="2483" cy="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风险窗口</a:t>
              </a:r>
              <a:r>
                <a:rPr lang="zh-CN" altLang="en-US" sz="1200"/>
                <a:t>期</a:t>
              </a:r>
              <a:endParaRPr lang="zh-CN" altLang="en-US" sz="12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70965" y="3950335"/>
            <a:ext cx="6870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在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3329305" y="3936365"/>
            <a:ext cx="6870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内</a:t>
            </a:r>
            <a:endParaRPr lang="zh-CN" altLang="en-US" sz="1400"/>
          </a:p>
        </p:txBody>
      </p:sp>
      <p:grpSp>
        <p:nvGrpSpPr>
          <p:cNvPr id="18" name="组合 17"/>
          <p:cNvGrpSpPr/>
          <p:nvPr/>
        </p:nvGrpSpPr>
        <p:grpSpPr>
          <a:xfrm>
            <a:off x="3845560" y="3909060"/>
            <a:ext cx="5790565" cy="875030"/>
            <a:chOff x="4893" y="6305"/>
            <a:chExt cx="9119" cy="1378"/>
          </a:xfrm>
        </p:grpSpPr>
        <p:sp>
          <p:nvSpPr>
            <p:cNvPr id="19" name="文本框 18"/>
            <p:cNvSpPr txBox="1"/>
            <p:nvPr>
              <p:custDataLst>
                <p:tags r:id="rId11"/>
              </p:custDataLst>
            </p:nvPr>
          </p:nvSpPr>
          <p:spPr>
            <a:xfrm>
              <a:off x="4893" y="6962"/>
              <a:ext cx="2150" cy="721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7DAB"/>
                  </a:solidFill>
                </a14:hiddenFill>
              </a:ext>
            </a:extLst>
          </p:spPr>
          <p:txBody>
            <a:bodyPr wrap="square" rtlCol="0" anchor="t">
              <a:noAutofit/>
            </a:bodyPr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发生结局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2"/>
              </p:custDataLst>
            </p:nvPr>
          </p:nvSpPr>
          <p:spPr>
            <a:xfrm>
              <a:off x="4893" y="6305"/>
              <a:ext cx="2150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事件关键</a:t>
              </a:r>
              <a:r>
                <a:rPr lang="zh-CN" altLang="en-US" sz="1400">
                  <a:solidFill>
                    <a:schemeClr val="bg1"/>
                  </a:solidFill>
                </a:rPr>
                <a:t>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3"/>
              </p:custDataLst>
            </p:nvPr>
          </p:nvSpPr>
          <p:spPr>
            <a:xfrm>
              <a:off x="8831" y="7103"/>
              <a:ext cx="2150" cy="58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7DAB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个体基线</a:t>
              </a:r>
              <a:r>
                <a:rPr lang="zh-CN" altLang="en-US" sz="1200">
                  <a:solidFill>
                    <a:schemeClr val="tx1"/>
                  </a:solidFill>
                </a:rPr>
                <a:t>时间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14"/>
              </p:custDataLst>
            </p:nvPr>
          </p:nvSpPr>
          <p:spPr>
            <a:xfrm>
              <a:off x="11714" y="7103"/>
              <a:ext cx="2298" cy="58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7DAB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indent="0" algn="l">
                <a:lnSpc>
                  <a:spcPct val="150000"/>
                </a:lnSpc>
                <a:buNone/>
              </a:pPr>
              <a:r>
                <a:rPr lang="zh-CN" altLang="en-US" sz="1200">
                  <a:solidFill>
                    <a:schemeClr val="tx1"/>
                  </a:solidFill>
                </a:rPr>
                <a:t>队列基线</a:t>
              </a:r>
              <a:r>
                <a:rPr lang="zh-CN" altLang="en-US" sz="1200">
                  <a:solidFill>
                    <a:schemeClr val="tx1"/>
                  </a:solidFill>
                </a:rPr>
                <a:t>截止时间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7788275" y="5229860"/>
            <a:ext cx="6115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至</a:t>
            </a:r>
            <a:endParaRPr lang="zh-CN" altLang="en-US" sz="1400"/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5287010" y="5243830"/>
            <a:ext cx="11658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，则</a:t>
            </a:r>
            <a:r>
              <a:rPr lang="zh-CN" altLang="en-US" sz="1400"/>
              <a:t>根据</a:t>
            </a:r>
            <a:endParaRPr lang="zh-CN" altLang="en-US" sz="1400"/>
          </a:p>
        </p:txBody>
      </p: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9698990" y="5229860"/>
            <a:ext cx="12706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的记录</a:t>
            </a:r>
            <a:r>
              <a:rPr lang="zh-CN" altLang="en-US" sz="1400"/>
              <a:t>取值。</a:t>
            </a:r>
            <a:endParaRPr lang="zh-CN" altLang="en-US" sz="1400"/>
          </a:p>
        </p:txBody>
      </p:sp>
      <p:grpSp>
        <p:nvGrpSpPr>
          <p:cNvPr id="28" name="组合 27"/>
          <p:cNvGrpSpPr/>
          <p:nvPr/>
        </p:nvGrpSpPr>
        <p:grpSpPr>
          <a:xfrm>
            <a:off x="6325235" y="5229860"/>
            <a:ext cx="1463040" cy="890270"/>
            <a:chOff x="7952" y="5596"/>
            <a:chExt cx="2304" cy="1402"/>
          </a:xfrm>
        </p:grpSpPr>
        <p:sp>
          <p:nvSpPr>
            <p:cNvPr id="29" name="文本框 28"/>
            <p:cNvSpPr txBox="1"/>
            <p:nvPr>
              <p:custDataLst>
                <p:tags r:id="rId18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</a:t>
              </a:r>
              <a:r>
                <a:rPr lang="zh-CN" altLang="en-US" sz="1400">
                  <a:solidFill>
                    <a:schemeClr val="bg1"/>
                  </a:solidFill>
                </a:rPr>
                <a:t>点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9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176260" y="5229860"/>
            <a:ext cx="1463040" cy="890270"/>
            <a:chOff x="7952" y="5596"/>
            <a:chExt cx="2304" cy="1402"/>
          </a:xfrm>
        </p:grpSpPr>
        <p:sp>
          <p:nvSpPr>
            <p:cNvPr id="32" name="文本框 31"/>
            <p:cNvSpPr txBox="1"/>
            <p:nvPr>
              <p:custDataLst>
                <p:tags r:id="rId20"/>
              </p:custDataLst>
            </p:nvPr>
          </p:nvSpPr>
          <p:spPr>
            <a:xfrm>
              <a:off x="7952" y="5596"/>
              <a:ext cx="2304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时间</a:t>
              </a:r>
              <a:r>
                <a:rPr lang="zh-CN" altLang="en-US" sz="1400">
                  <a:solidFill>
                    <a:schemeClr val="bg1"/>
                  </a:solidFill>
                </a:rPr>
                <a:t>点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21"/>
              </p:custDataLst>
            </p:nvPr>
          </p:nvSpPr>
          <p:spPr>
            <a:xfrm>
              <a:off x="7963" y="6262"/>
              <a:ext cx="2288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018665" y="5188585"/>
            <a:ext cx="1426845" cy="895985"/>
            <a:chOff x="958" y="2073"/>
            <a:chExt cx="2733" cy="1411"/>
          </a:xfrm>
        </p:grpSpPr>
        <p:grpSp>
          <p:nvGrpSpPr>
            <p:cNvPr id="35" name="组合 34"/>
            <p:cNvGrpSpPr/>
            <p:nvPr/>
          </p:nvGrpSpPr>
          <p:grpSpPr>
            <a:xfrm>
              <a:off x="958" y="2073"/>
              <a:ext cx="2733" cy="1411"/>
              <a:chOff x="7952" y="5596"/>
              <a:chExt cx="2733" cy="1411"/>
            </a:xfrm>
          </p:grpSpPr>
          <p:sp>
            <p:nvSpPr>
              <p:cNvPr id="36" name="文本框 35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7952" y="5596"/>
                <a:ext cx="2733" cy="652"/>
              </a:xfrm>
              <a:prstGeom prst="rect">
                <a:avLst/>
              </a:prstGeom>
              <a:solidFill>
                <a:srgbClr val="1A7DAB"/>
              </a:solidFill>
            </p:spPr>
            <p:txBody>
              <a:bodyPr wrap="square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</a:rPr>
                  <a:t>时间</a:t>
                </a:r>
                <a:r>
                  <a:rPr lang="zh-CN" altLang="en-US" sz="1400">
                    <a:solidFill>
                      <a:schemeClr val="bg1"/>
                    </a:solidFill>
                  </a:rPr>
                  <a:t>窗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矩形 36"/>
              <p:cNvSpPr/>
              <p:nvPr>
                <p:custDataLst>
                  <p:tags r:id="rId23"/>
                </p:custDataLst>
              </p:nvPr>
            </p:nvSpPr>
            <p:spPr>
              <a:xfrm>
                <a:off x="7963" y="6262"/>
                <a:ext cx="2714" cy="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>
              <p:custDataLst>
                <p:tags r:id="rId24"/>
              </p:custDataLst>
            </p:nvPr>
          </p:nvSpPr>
          <p:spPr>
            <a:xfrm>
              <a:off x="1033" y="2838"/>
              <a:ext cx="2483" cy="4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171450" indent="-17145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/>
                <a:t>暴露</a:t>
              </a:r>
              <a:r>
                <a:rPr lang="zh-CN" altLang="en-US" sz="1200"/>
                <a:t>期</a:t>
              </a:r>
              <a:endParaRPr lang="zh-CN" altLang="en-US" sz="1200"/>
            </a:p>
          </p:txBody>
        </p:sp>
      </p:grpSp>
      <p:sp>
        <p:nvSpPr>
          <p:cNvPr id="39" name="文本框 38"/>
          <p:cNvSpPr txBox="1"/>
          <p:nvPr>
            <p:custDataLst>
              <p:tags r:id="rId25"/>
            </p:custDataLst>
          </p:nvPr>
        </p:nvSpPr>
        <p:spPr>
          <a:xfrm>
            <a:off x="1370965" y="5229860"/>
            <a:ext cx="6870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在</a:t>
            </a:r>
            <a:endParaRPr lang="zh-CN" altLang="en-US" sz="1400"/>
          </a:p>
        </p:txBody>
      </p:sp>
      <p:sp>
        <p:nvSpPr>
          <p:cNvPr id="40" name="文本框 39"/>
          <p:cNvSpPr txBox="1"/>
          <p:nvPr>
            <p:custDataLst>
              <p:tags r:id="rId26"/>
            </p:custDataLst>
          </p:nvPr>
        </p:nvSpPr>
        <p:spPr>
          <a:xfrm>
            <a:off x="3329305" y="5215890"/>
            <a:ext cx="6870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内</a:t>
            </a:r>
            <a:endParaRPr lang="zh-CN" altLang="en-US" sz="1400"/>
          </a:p>
        </p:txBody>
      </p:sp>
      <p:grpSp>
        <p:nvGrpSpPr>
          <p:cNvPr id="41" name="组合 40"/>
          <p:cNvGrpSpPr/>
          <p:nvPr/>
        </p:nvGrpSpPr>
        <p:grpSpPr>
          <a:xfrm>
            <a:off x="3845560" y="5188585"/>
            <a:ext cx="1365250" cy="931545"/>
            <a:chOff x="4893" y="6305"/>
            <a:chExt cx="2150" cy="1467"/>
          </a:xfrm>
        </p:grpSpPr>
        <p:sp>
          <p:nvSpPr>
            <p:cNvPr id="42" name="文本框 41"/>
            <p:cNvSpPr txBox="1"/>
            <p:nvPr>
              <p:custDataLst>
                <p:tags r:id="rId27"/>
              </p:custDataLst>
            </p:nvPr>
          </p:nvSpPr>
          <p:spPr>
            <a:xfrm>
              <a:off x="4893" y="6962"/>
              <a:ext cx="2150" cy="8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A7DAB"/>
                  </a:solidFill>
                </a14:hiddenFill>
              </a:ext>
            </a:extLst>
          </p:spPr>
          <p:txBody>
            <a:bodyPr wrap="square" rtlCol="0" anchor="t">
              <a:noAutofit/>
            </a:bodyPr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>
                  <a:solidFill>
                    <a:schemeClr val="tx1"/>
                  </a:solidFill>
                </a:rPr>
                <a:t>发生结局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>
              <p:custDataLst>
                <p:tags r:id="rId28"/>
              </p:custDataLst>
            </p:nvPr>
          </p:nvSpPr>
          <p:spPr>
            <a:xfrm>
              <a:off x="4893" y="6305"/>
              <a:ext cx="2150" cy="652"/>
            </a:xfrm>
            <a:prstGeom prst="rect">
              <a:avLst/>
            </a:prstGeom>
            <a:solidFill>
              <a:srgbClr val="1A7DAB"/>
            </a:solidFill>
          </p:spPr>
          <p:txBody>
            <a:bodyPr wrap="square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事件关键</a:t>
              </a:r>
              <a:r>
                <a:rPr lang="zh-CN" altLang="en-US" sz="1400">
                  <a:solidFill>
                    <a:schemeClr val="bg1"/>
                  </a:solidFill>
                </a:rPr>
                <a:t>字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</p:spTree>
    <p:custDataLst>
      <p:tags r:id="rId2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62660" y="5427980"/>
            <a:ext cx="1605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/>
              <a:t>观察期开始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队列开始时间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4293870" y="5427980"/>
            <a:ext cx="19500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基线开始时间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59320" y="5427980"/>
            <a:ext cx="1860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队列截止时间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基线截止时间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35235" y="5427980"/>
            <a:ext cx="1457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观察期结束</a:t>
            </a:r>
            <a:endParaRPr lang="zh-CN" altLang="en-US" sz="1200"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35000" y="5427980"/>
            <a:ext cx="1097407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411605" y="1558290"/>
            <a:ext cx="0" cy="386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034915" y="1565910"/>
            <a:ext cx="0" cy="386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874000" y="1565910"/>
            <a:ext cx="0" cy="386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0713085" y="1565910"/>
            <a:ext cx="0" cy="386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95730" y="1274445"/>
            <a:ext cx="3639820" cy="403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协变量捕获期</a:t>
            </a:r>
            <a:endParaRPr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5035550" y="1274445"/>
            <a:ext cx="2833370" cy="403225"/>
          </a:xfrm>
          <a:prstGeom prst="rect">
            <a:avLst/>
          </a:prstGeom>
          <a:solidFill>
            <a:srgbClr val="FFA52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暴露期</a:t>
            </a:r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7847965" y="1274445"/>
            <a:ext cx="2866390" cy="4032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风险</a:t>
            </a:r>
            <a:r>
              <a:rPr lang="zh-CN" altLang="en-US" sz="1600"/>
              <a:t>窗口期</a:t>
            </a:r>
            <a:endParaRPr lang="zh-CN" altLang="en-US" sz="1600"/>
          </a:p>
        </p:txBody>
      </p:sp>
      <p:sp>
        <p:nvSpPr>
          <p:cNvPr id="100" name="文本框 99"/>
          <p:cNvSpPr txBox="1"/>
          <p:nvPr/>
        </p:nvSpPr>
        <p:spPr>
          <a:xfrm>
            <a:off x="5292725" y="2044700"/>
            <a:ext cx="2323465" cy="6940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sz="1400" b="1">
                <a:ea typeface="楷体" panose="02010609060101010101" charset="-122"/>
              </a:rPr>
              <a:t>队列基线时间内</a:t>
            </a:r>
            <a:r>
              <a:rPr lang="zh-CN" sz="1400" b="0">
                <a:ea typeface="楷体" panose="02010609060101010101" charset="-122"/>
              </a:rPr>
              <a:t>发生</a:t>
            </a:r>
            <a:r>
              <a:rPr lang="zh-CN" sz="1400" b="1">
                <a:ea typeface="楷体" panose="02010609060101010101" charset="-122"/>
              </a:rPr>
              <a:t>结局</a:t>
            </a:r>
            <a:r>
              <a:rPr lang="zh-CN" sz="1400" b="0">
                <a:ea typeface="楷体" panose="02010609060101010101" charset="-122"/>
              </a:rPr>
              <a:t>的，取暴露期内结局发生</a:t>
            </a:r>
            <a:r>
              <a:rPr lang="en-US" sz="1400" b="1">
                <a:latin typeface="Times New Roman" panose="02020603050405020304" charset="0"/>
                <a:ea typeface="楷体" panose="02010609060101010101" charset="-122"/>
              </a:rPr>
              <a:t>15</a:t>
            </a:r>
            <a:r>
              <a:rPr lang="zh-CN" sz="1400" b="0">
                <a:ea typeface="楷体" panose="02010609060101010101" charset="-122"/>
              </a:rPr>
              <a:t>天之前的</a:t>
            </a:r>
            <a:r>
              <a:rPr lang="zh-CN" sz="1400" b="1">
                <a:ea typeface="楷体" panose="02010609060101010101" charset="-122"/>
              </a:rPr>
              <a:t>最近一次</a:t>
            </a:r>
            <a:r>
              <a:rPr lang="zh-CN" sz="1400" b="0">
                <a:ea typeface="楷体" panose="02010609060101010101" charset="-122"/>
              </a:rPr>
              <a:t>记录</a:t>
            </a:r>
            <a:endParaRPr lang="zh-CN" altLang="en-US" sz="1400" b="0">
              <a:ea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8155" y="264160"/>
            <a:ext cx="30391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队列的</a:t>
            </a:r>
            <a:r>
              <a:rPr lang="zh-CN" altLang="en-US" sz="1600" b="1"/>
              <a:t>变量取值</a:t>
            </a:r>
            <a:endParaRPr lang="zh-CN" altLang="en-US" sz="1600" b="1"/>
          </a:p>
        </p:txBody>
      </p:sp>
      <p:sp>
        <p:nvSpPr>
          <p:cNvPr id="2" name="文本框 1"/>
          <p:cNvSpPr txBox="1"/>
          <p:nvPr/>
        </p:nvSpPr>
        <p:spPr>
          <a:xfrm>
            <a:off x="1766570" y="2108200"/>
            <a:ext cx="2914015" cy="7232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sz="1400" b="1">
                <a:ea typeface="楷体" panose="02010609060101010101" charset="-122"/>
              </a:rPr>
              <a:t>只要</a:t>
            </a:r>
            <a:r>
              <a:rPr lang="zh-CN" sz="1400" b="0">
                <a:ea typeface="楷体" panose="02010609060101010101" charset="-122"/>
              </a:rPr>
              <a:t>在协变量捕获其内患过某疾病，则该</a:t>
            </a:r>
            <a:r>
              <a:rPr lang="zh-CN" sz="1400" b="1">
                <a:ea typeface="楷体" panose="02010609060101010101" charset="-122"/>
              </a:rPr>
              <a:t>疾病史</a:t>
            </a:r>
            <a:r>
              <a:rPr lang="zh-CN" sz="1400">
                <a:ea typeface="楷体" panose="02010609060101010101" charset="-122"/>
              </a:rPr>
              <a:t>（作为新变量</a:t>
            </a:r>
            <a:r>
              <a:rPr lang="zh-CN" sz="1400" b="1">
                <a:ea typeface="楷体" panose="02010609060101010101" charset="-122"/>
              </a:rPr>
              <a:t>）</a:t>
            </a:r>
            <a:r>
              <a:rPr lang="zh-CN" sz="1400" b="0">
                <a:ea typeface="楷体" panose="02010609060101010101" charset="-122"/>
              </a:rPr>
              <a:t>记为</a:t>
            </a:r>
            <a:r>
              <a:rPr lang="en-US" sz="1400" b="1">
                <a:latin typeface="Times New Roman" panose="02020603050405020304" charset="0"/>
                <a:ea typeface="楷体" panose="02010609060101010101" charset="-122"/>
              </a:rPr>
              <a:t>1</a:t>
            </a:r>
            <a:endParaRPr lang="en-US" altLang="en-US" sz="1400" b="1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2725" y="3106420"/>
            <a:ext cx="2310130" cy="8001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sz="1400" b="1">
                <a:ea typeface="楷体" panose="02010609060101010101" charset="-122"/>
                <a:sym typeface="+mn-ea"/>
              </a:rPr>
              <a:t>队列基线时间外</a:t>
            </a:r>
            <a:r>
              <a:rPr lang="zh-CN" sz="1400">
                <a:ea typeface="楷体" panose="02010609060101010101" charset="-122"/>
                <a:sym typeface="+mn-ea"/>
              </a:rPr>
              <a:t>发生</a:t>
            </a:r>
            <a:r>
              <a:rPr lang="zh-CN" sz="1400" b="1">
                <a:ea typeface="楷体" panose="02010609060101010101" charset="-122"/>
                <a:sym typeface="+mn-ea"/>
              </a:rPr>
              <a:t>结局</a:t>
            </a:r>
            <a:r>
              <a:rPr lang="zh-CN" sz="1400">
                <a:ea typeface="楷体" panose="02010609060101010101" charset="-122"/>
                <a:sym typeface="+mn-ea"/>
              </a:rPr>
              <a:t>的，</a:t>
            </a:r>
            <a:r>
              <a:rPr lang="zh-CN" sz="1400" b="0">
                <a:latin typeface="Times New Roman" panose="02020603050405020304" charset="0"/>
                <a:ea typeface="楷体" panose="02010609060101010101" charset="-122"/>
              </a:rPr>
              <a:t>取暴露期内离基线截止时间</a:t>
            </a:r>
            <a:r>
              <a:rPr lang="zh-CN" sz="1400" b="0">
                <a:ea typeface="楷体" panose="02010609060101010101" charset="-122"/>
              </a:rPr>
              <a:t>之前</a:t>
            </a:r>
            <a:r>
              <a:rPr lang="zh-CN" sz="1400" b="1">
                <a:ea typeface="楷体" panose="02010609060101010101" charset="-122"/>
              </a:rPr>
              <a:t>最近</a:t>
            </a:r>
            <a:r>
              <a:rPr lang="zh-CN" sz="1400" b="0">
                <a:ea typeface="楷体" panose="02010609060101010101" charset="-122"/>
              </a:rPr>
              <a:t>的一次记录。</a:t>
            </a:r>
            <a:endParaRPr lang="zh-CN" altLang="en-US" sz="1400" b="0">
              <a:ea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37810" y="4274185"/>
            <a:ext cx="2233930" cy="10496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sz="1400" b="0">
                <a:latin typeface="Times New Roman" panose="02020603050405020304" charset="0"/>
                <a:ea typeface="楷体" panose="02010609060101010101" charset="-122"/>
              </a:rPr>
              <a:t>对于在</a:t>
            </a:r>
            <a:r>
              <a:rPr lang="zh-CN" sz="1400" b="1">
                <a:latin typeface="Times New Roman" panose="02020603050405020304" charset="0"/>
                <a:ea typeface="楷体" panose="02010609060101010101" charset="-122"/>
              </a:rPr>
              <a:t>队列基线截止时间</a:t>
            </a:r>
            <a:r>
              <a:rPr lang="zh-CN" sz="1400" b="0">
                <a:ea typeface="楷体" panose="02010609060101010101" charset="-122"/>
              </a:rPr>
              <a:t>之前</a:t>
            </a:r>
            <a:r>
              <a:rPr lang="zh-CN" sz="1400" b="1">
                <a:ea typeface="楷体" panose="02010609060101010101" charset="-122"/>
              </a:rPr>
              <a:t>死亡</a:t>
            </a:r>
            <a:r>
              <a:rPr lang="zh-CN" sz="1400" b="0">
                <a:ea typeface="楷体" panose="02010609060101010101" charset="-122"/>
              </a:rPr>
              <a:t>的</a:t>
            </a:r>
            <a:r>
              <a:rPr lang="zh-CN" sz="1400" b="0">
                <a:latin typeface="Times New Roman" panose="02020603050405020304" charset="0"/>
                <a:ea typeface="楷体" panose="02010609060101010101" charset="-122"/>
              </a:rPr>
              <a:t>人</a:t>
            </a:r>
            <a:r>
              <a:rPr lang="zh-CN" sz="1400" b="0">
                <a:ea typeface="楷体" panose="02010609060101010101" charset="-122"/>
              </a:rPr>
              <a:t>，预测因子取值取暴露期内离死亡</a:t>
            </a:r>
            <a:r>
              <a:rPr lang="zh-CN" sz="1400" b="1">
                <a:ea typeface="楷体" panose="02010609060101010101" charset="-122"/>
              </a:rPr>
              <a:t>最近</a:t>
            </a:r>
            <a:r>
              <a:rPr lang="zh-CN" sz="1400" b="0">
                <a:ea typeface="楷体" panose="02010609060101010101" charset="-122"/>
              </a:rPr>
              <a:t>的一次记录</a:t>
            </a:r>
            <a:r>
              <a:rPr lang="zh-CN" sz="1400" b="0">
                <a:latin typeface="Times New Roman" panose="02020603050405020304" charset="0"/>
                <a:ea typeface="楷体" panose="02010609060101010101" charset="-122"/>
              </a:rPr>
              <a:t>。</a:t>
            </a:r>
            <a:endParaRPr lang="zh-CN" altLang="en-US" sz="1400" b="0">
              <a:latin typeface="Times New Roman" panose="02020603050405020304" charset="0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62660" y="5427980"/>
            <a:ext cx="1605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/>
              <a:t>观察期开始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队列开始时间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4293870" y="5427980"/>
            <a:ext cx="19500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队列基线开始时间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59320" y="5427980"/>
            <a:ext cx="1860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队列截止时间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队列基线截止时间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35235" y="5427980"/>
            <a:ext cx="1457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观察期结束</a:t>
            </a:r>
            <a:endParaRPr lang="zh-CN" altLang="en-US" sz="1200"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35000" y="5427980"/>
            <a:ext cx="1097407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411605" y="3926205"/>
            <a:ext cx="9301480" cy="1501775"/>
            <a:chOff x="2223" y="2454"/>
            <a:chExt cx="14648" cy="6094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2223" y="2454"/>
              <a:ext cx="0" cy="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7929" y="2466"/>
              <a:ext cx="0" cy="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2400" y="2466"/>
              <a:ext cx="0" cy="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6871" y="2466"/>
              <a:ext cx="0" cy="6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1395730" y="4913630"/>
            <a:ext cx="3639820" cy="403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协变量捕获期</a:t>
            </a:r>
            <a:endParaRPr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5035550" y="4913630"/>
            <a:ext cx="2833370" cy="403225"/>
          </a:xfrm>
          <a:prstGeom prst="rect">
            <a:avLst/>
          </a:prstGeom>
          <a:solidFill>
            <a:srgbClr val="FFA52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暴露期</a:t>
            </a:r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7847965" y="4913630"/>
            <a:ext cx="2866390" cy="4032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风险</a:t>
            </a:r>
            <a:r>
              <a:rPr lang="zh-CN" altLang="en-US" sz="1600"/>
              <a:t>窗口期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478155" y="264160"/>
            <a:ext cx="41103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</a:t>
            </a:r>
            <a:r>
              <a:rPr lang="en-US" altLang="zh-CN" sz="1600" b="1"/>
              <a:t> -- </a:t>
            </a:r>
            <a:r>
              <a:rPr lang="zh-CN" altLang="en-US" sz="1600" b="1"/>
              <a:t>年龄、生存时间、结局</a:t>
            </a:r>
            <a:r>
              <a:rPr lang="zh-CN" altLang="en-US" sz="1600" b="1"/>
              <a:t>时间</a:t>
            </a:r>
            <a:endParaRPr lang="zh-CN" altLang="en-US" sz="1600" b="1"/>
          </a:p>
        </p:txBody>
      </p:sp>
      <p:sp>
        <p:nvSpPr>
          <p:cNvPr id="17" name="文本框 16"/>
          <p:cNvSpPr txBox="1"/>
          <p:nvPr/>
        </p:nvSpPr>
        <p:spPr>
          <a:xfrm>
            <a:off x="1017270" y="1078230"/>
            <a:ext cx="5080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400" b="1">
                <a:latin typeface="Times New Roman" panose="02020603050405020304" charset="0"/>
                <a:ea typeface="楷体" panose="02010609060101010101" charset="-122"/>
              </a:rPr>
              <a:t>年龄：</a:t>
            </a:r>
            <a:endParaRPr lang="zh-CN" sz="1400" b="0">
              <a:latin typeface="Times New Roman" panose="02020603050405020304" charset="0"/>
              <a:ea typeface="楷体" panose="02010609060101010101" charset="-122"/>
            </a:endParaRPr>
          </a:p>
          <a:p>
            <a:pPr indent="0"/>
            <a:r>
              <a:rPr lang="zh-CN" sz="1400" b="0">
                <a:latin typeface="Times New Roman" panose="02020603050405020304" charset="0"/>
                <a:ea typeface="楷体" panose="02010609060101010101" charset="-122"/>
              </a:rPr>
              <a:t>（</a:t>
            </a:r>
            <a:r>
              <a:rPr lang="en-US" altLang="zh-CN" sz="1400" b="0">
                <a:latin typeface="Times New Roman" panose="02020603050405020304" charset="0"/>
                <a:ea typeface="楷体" panose="02010609060101010101" charset="-122"/>
              </a:rPr>
              <a:t>1</a:t>
            </a:r>
            <a:r>
              <a:rPr lang="zh-CN" altLang="en-US" sz="1400" b="0">
                <a:latin typeface="Times New Roman" panose="02020603050405020304" charset="0"/>
                <a:ea typeface="楷体" panose="02010609060101010101" charset="-122"/>
              </a:rPr>
              <a:t>）</a:t>
            </a:r>
            <a:r>
              <a:rPr lang="zh-CN" sz="1400" b="0">
                <a:latin typeface="Times New Roman" panose="02020603050405020304" charset="0"/>
                <a:ea typeface="楷体" panose="02010609060101010101" charset="-122"/>
              </a:rPr>
              <a:t>取基线时间内暴露变量的最后一次记录</a:t>
            </a:r>
            <a:r>
              <a:rPr lang="zh-CN" sz="1400" b="0">
                <a:ea typeface="楷体" panose="02010609060101010101" charset="-122"/>
              </a:rPr>
              <a:t>的年龄</a:t>
            </a:r>
            <a:r>
              <a:rPr lang="en-US" sz="1400" b="0">
                <a:latin typeface="Times New Roman" panose="02020603050405020304" charset="0"/>
                <a:ea typeface="楷体" panose="02010609060101010101" charset="-122"/>
              </a:rPr>
              <a:t>(</a:t>
            </a:r>
            <a:r>
              <a:rPr lang="zh-CN" sz="1400" b="0">
                <a:ea typeface="楷体" panose="02010609060101010101" charset="-122"/>
              </a:rPr>
              <a:t>及</a:t>
            </a:r>
            <a:r>
              <a:rPr lang="en-US" sz="1400" b="0">
                <a:latin typeface="Times New Roman" panose="02020603050405020304" charset="0"/>
                <a:ea typeface="楷体" panose="02010609060101010101" charset="-122"/>
              </a:rPr>
              <a:t>t2</a:t>
            </a:r>
            <a:r>
              <a:rPr lang="zh-CN" sz="1400" b="0">
                <a:ea typeface="楷体" panose="02010609060101010101" charset="-122"/>
              </a:rPr>
              <a:t>时的年龄</a:t>
            </a:r>
            <a:r>
              <a:rPr lang="en-US" sz="1400" b="0">
                <a:latin typeface="Times New Roman" panose="02020603050405020304" charset="0"/>
                <a:ea typeface="楷体" panose="02010609060101010101" charset="-122"/>
              </a:rPr>
              <a:t>)</a:t>
            </a:r>
            <a:r>
              <a:rPr lang="zh-CN" sz="1400" b="0">
                <a:latin typeface="Times New Roman" panose="02020603050405020304" charset="0"/>
                <a:ea typeface="楷体" panose="02010609060101010101" charset="-122"/>
              </a:rPr>
              <a:t>；</a:t>
            </a:r>
            <a:endParaRPr lang="zh-CN" sz="1400" b="0">
              <a:latin typeface="Times New Roman" panose="02020603050405020304" charset="0"/>
              <a:ea typeface="楷体" panose="02010609060101010101" charset="-122"/>
            </a:endParaRPr>
          </a:p>
          <a:p>
            <a:pPr indent="0"/>
            <a:r>
              <a:rPr lang="zh-CN" sz="1400" b="0">
                <a:latin typeface="Times New Roman" panose="02020603050405020304" charset="0"/>
                <a:ea typeface="楷体" panose="02010609060101010101" charset="-122"/>
              </a:rPr>
              <a:t>（</a:t>
            </a:r>
            <a:r>
              <a:rPr lang="en-US" altLang="zh-CN" sz="1400" b="0"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lang="zh-CN" altLang="en-US" sz="1400" b="0">
                <a:latin typeface="Times New Roman" panose="02020603050405020304" charset="0"/>
                <a:ea typeface="楷体" panose="02010609060101010101" charset="-122"/>
              </a:rPr>
              <a:t>）</a:t>
            </a:r>
            <a:r>
              <a:rPr lang="zh-CN" sz="1400" b="0">
                <a:latin typeface="Times New Roman" panose="02020603050405020304" charset="0"/>
                <a:ea typeface="楷体" panose="02010609060101010101" charset="-122"/>
              </a:rPr>
              <a:t>对于暴露期内没有记录的，取队列基线开始时间时的年龄。</a:t>
            </a:r>
            <a:endParaRPr lang="zh-CN" altLang="en-US" sz="1400" b="0"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7270" y="2331720"/>
            <a:ext cx="512445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生存时间：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）基线时间内暴露变量的最后一次记录的时间t2到结局发生的时间；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）对于暴露期内没有记录的，</a:t>
            </a:r>
            <a:r>
              <a:rPr lang="zh-CN" sz="1400">
                <a:latin typeface="Times New Roman" panose="02020603050405020304" charset="0"/>
                <a:ea typeface="楷体" panose="02010609060101010101" charset="-122"/>
                <a:sym typeface="+mn-ea"/>
              </a:rPr>
              <a:t>取队列基线开始时间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为生存时间的开始时间。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81115" y="1078230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400" b="1">
                <a:latin typeface="Times New Roman" panose="02020603050405020304" charset="0"/>
                <a:ea typeface="楷体" panose="02010609060101010101" charset="-122"/>
              </a:rPr>
              <a:t>结局时间</a:t>
            </a:r>
            <a:r>
              <a:rPr lang="zh-CN" sz="1400" b="0">
                <a:latin typeface="Times New Roman" panose="02020603050405020304" charset="0"/>
                <a:ea typeface="楷体" panose="02010609060101010101" charset="-122"/>
              </a:rPr>
              <a:t>：</a:t>
            </a:r>
            <a:endParaRPr lang="zh-CN" sz="1400" b="0">
              <a:latin typeface="Times New Roman" panose="02020603050405020304" charset="0"/>
              <a:ea typeface="楷体" panose="02010609060101010101" charset="-122"/>
            </a:endParaRPr>
          </a:p>
          <a:p>
            <a:pPr indent="0"/>
            <a:r>
              <a:rPr lang="zh-CN" sz="1400" b="0">
                <a:latin typeface="Times New Roman" panose="02020603050405020304" charset="0"/>
                <a:ea typeface="楷体" panose="02010609060101010101" charset="-122"/>
              </a:rPr>
              <a:t>结局事情发生时间、死亡时间、</a:t>
            </a:r>
            <a:r>
              <a:rPr lang="zh-CN" altLang="en-US" sz="1400" b="0">
                <a:latin typeface="Times New Roman" panose="02020603050405020304" charset="0"/>
                <a:ea typeface="楷体" panose="02010609060101010101" charset="-122"/>
              </a:rPr>
              <a:t>观察期结束时间</a:t>
            </a:r>
            <a:r>
              <a:rPr lang="zh-CN" sz="1400" b="0">
                <a:ea typeface="楷体" panose="02010609060101010101" charset="-122"/>
              </a:rPr>
              <a:t>三者最早的时间。</a:t>
            </a:r>
            <a:endParaRPr lang="zh-CN" altLang="en-US" sz="1400" b="0"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38754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</a:t>
            </a:r>
            <a:r>
              <a:rPr lang="zh-CN" altLang="en-US" sz="1600" b="1"/>
              <a:t>的纳排</a:t>
            </a:r>
            <a:r>
              <a:rPr lang="zh-CN" altLang="en-US" sz="1600" b="1"/>
              <a:t>条件</a:t>
            </a:r>
            <a:endParaRPr lang="zh-CN" altLang="en-US" sz="1600" b="1"/>
          </a:p>
        </p:txBody>
      </p:sp>
      <p:sp>
        <p:nvSpPr>
          <p:cNvPr id="17" name="文本框 16"/>
          <p:cNvSpPr txBox="1"/>
          <p:nvPr/>
        </p:nvSpPr>
        <p:spPr>
          <a:xfrm>
            <a:off x="6283325" y="1638935"/>
            <a:ext cx="449770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排除条件：</a:t>
            </a:r>
            <a:endParaRPr lang="zh-CN" altLang="en-US" sz="1400" b="1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）身份证号异常的人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）调查日期异常的人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3</a:t>
            </a:r>
            <a:r>
              <a:rPr lang="zh-CN" altLang="en-US" sz="1400"/>
              <a:t>）基线开始时间之前发生结局的人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4</a:t>
            </a:r>
            <a:r>
              <a:rPr lang="zh-CN" altLang="en-US" sz="1400"/>
              <a:t>）基线截止时间之后入队列（之前无数据）的人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1382395" y="1638935"/>
            <a:ext cx="449770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/>
              <a:t>纳入条件：</a:t>
            </a:r>
            <a:endParaRPr lang="zh-CN" altLang="en-US" sz="1400" b="1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3</a:t>
            </a:r>
            <a:r>
              <a:rPr lang="zh-CN" altLang="en-US" sz="1400"/>
              <a:t>）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（</a:t>
            </a:r>
            <a:r>
              <a:rPr lang="en-US" altLang="zh-CN" sz="1400"/>
              <a:t>4</a:t>
            </a:r>
            <a:r>
              <a:rPr lang="zh-CN" altLang="en-US" sz="1400"/>
              <a:t>）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8155" y="264160"/>
            <a:ext cx="38754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队列的变量</a:t>
            </a:r>
            <a:r>
              <a:rPr lang="zh-CN" altLang="en-US" sz="1600" b="1"/>
              <a:t>范围</a:t>
            </a:r>
            <a:endParaRPr lang="zh-CN" altLang="en-US" sz="1600" b="1"/>
          </a:p>
        </p:txBody>
      </p:sp>
      <p:sp>
        <p:nvSpPr>
          <p:cNvPr id="17" name="文本框 16"/>
          <p:cNvSpPr txBox="1"/>
          <p:nvPr/>
        </p:nvSpPr>
        <p:spPr>
          <a:xfrm>
            <a:off x="2874645" y="2235200"/>
            <a:ext cx="71653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）取数据中包含的所有变量，定义变量集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）附加特殊的变量（年龄、生存时间、结局时间等）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）自动形成增加协变量捕获器产生的疾病史、用药史等变量（定义规则）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）变量的排列</a:t>
            </a:r>
            <a:r>
              <a:rPr lang="zh-CN" altLang="en-US" sz="1600"/>
              <a:t>顺序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64000" y="2874645"/>
            <a:ext cx="4064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/>
              <a:t>二、队列创建器设计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" name="组合 45"/>
          <p:cNvGrpSpPr/>
          <p:nvPr/>
        </p:nvGrpSpPr>
        <p:grpSpPr>
          <a:xfrm>
            <a:off x="635000" y="4275455"/>
            <a:ext cx="10974070" cy="2423795"/>
            <a:chOff x="1000" y="6183"/>
            <a:chExt cx="17282" cy="3817"/>
          </a:xfrm>
        </p:grpSpPr>
        <p:sp>
          <p:nvSpPr>
            <p:cNvPr id="4" name="文本框 3"/>
            <p:cNvSpPr txBox="1"/>
            <p:nvPr/>
          </p:nvSpPr>
          <p:spPr>
            <a:xfrm>
              <a:off x="1516" y="8548"/>
              <a:ext cx="2528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200"/>
                <a:t>观察开始</a:t>
              </a:r>
              <a:r>
                <a:rPr lang="zh-CN" altLang="en-US" sz="1200"/>
                <a:t>时间</a:t>
              </a:r>
              <a:endParaRPr lang="zh-CN" altLang="en-US" sz="1200"/>
            </a:p>
            <a:p>
              <a:pPr>
                <a:lnSpc>
                  <a:spcPct val="150000"/>
                </a:lnSpc>
              </a:pPr>
              <a:r>
                <a:rPr lang="zh-CN" altLang="en-US" sz="1200"/>
                <a:t>队列开始时间</a:t>
              </a:r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762" y="8548"/>
              <a:ext cx="3071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50000"/>
                </a:lnSpc>
              </a:pPr>
              <a:endParaRPr lang="zh-CN" altLang="en-US" sz="1200">
                <a:sym typeface="+mn-ea"/>
              </a:endParaRPr>
            </a:p>
            <a:p>
              <a:pPr>
                <a:lnSpc>
                  <a:spcPct val="150000"/>
                </a:lnSpc>
              </a:pPr>
              <a:endParaRPr lang="zh-CN" altLang="en-US" sz="1200"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ym typeface="+mn-ea"/>
                </a:rPr>
                <a:t>基线开始时间</a:t>
              </a:r>
              <a:endParaRPr lang="zh-CN" altLang="en-US" sz="1200"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432" y="8548"/>
              <a:ext cx="2930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50000"/>
                </a:lnSpc>
              </a:pPr>
              <a:endParaRPr lang="zh-CN" altLang="en-US" sz="1200"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ym typeface="+mn-ea"/>
                </a:rPr>
                <a:t>队列截止时间</a:t>
              </a:r>
              <a:endParaRPr lang="zh-CN" altLang="en-US" sz="1200"/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ym typeface="+mn-ea"/>
                </a:rPr>
                <a:t>基线截止时间</a:t>
              </a:r>
              <a:endParaRPr lang="zh-CN" altLang="en-US" sz="1200"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961" y="8548"/>
              <a:ext cx="229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200">
                  <a:sym typeface="+mn-ea"/>
                </a:rPr>
                <a:t>观察结束</a:t>
              </a:r>
              <a:r>
                <a:rPr lang="zh-CN" altLang="en-US" sz="1200">
                  <a:sym typeface="+mn-ea"/>
                </a:rPr>
                <a:t>时间</a:t>
              </a:r>
              <a:endParaRPr lang="zh-CN" altLang="en-US" sz="1200">
                <a:sym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000" y="8548"/>
              <a:ext cx="17282" cy="0"/>
            </a:xfrm>
            <a:prstGeom prst="straightConnector1">
              <a:avLst/>
            </a:prstGeom>
            <a:ln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2223" y="6183"/>
              <a:ext cx="14648" cy="2365"/>
              <a:chOff x="2223" y="2454"/>
              <a:chExt cx="14648" cy="6094"/>
            </a:xfrm>
          </p:grpSpPr>
          <p:cxnSp>
            <p:nvCxnSpPr>
              <p:cNvPr id="9" name="直接连接符 8"/>
              <p:cNvCxnSpPr/>
              <p:nvPr/>
            </p:nvCxnSpPr>
            <p:spPr>
              <a:xfrm flipV="1">
                <a:off x="2223" y="2454"/>
                <a:ext cx="0" cy="6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7929" y="2466"/>
                <a:ext cx="0" cy="6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12400" y="2466"/>
                <a:ext cx="0" cy="6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16871" y="2466"/>
                <a:ext cx="0" cy="6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2198" y="7738"/>
              <a:ext cx="5732" cy="6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协变量捕获期</a:t>
              </a:r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930" y="7738"/>
              <a:ext cx="4462" cy="635"/>
            </a:xfrm>
            <a:prstGeom prst="rect">
              <a:avLst/>
            </a:prstGeom>
            <a:solidFill>
              <a:srgbClr val="FFA52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暴露期</a:t>
              </a:r>
              <a:endParaRPr lang="zh-CN" altLang="en-US" sz="16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359" y="7738"/>
              <a:ext cx="4514" cy="635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/>
                <a:t>风险</a:t>
              </a:r>
              <a:r>
                <a:rPr lang="zh-CN" altLang="en-US" sz="1600"/>
                <a:t>窗口期</a:t>
              </a:r>
              <a:endParaRPr lang="zh-CN" altLang="en-US" sz="160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78155" y="264160"/>
            <a:ext cx="39217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队列创建器的设计</a:t>
            </a:r>
            <a:r>
              <a:rPr lang="en-US" altLang="zh-CN" sz="1600" b="1"/>
              <a:t> -- </a:t>
            </a:r>
            <a:r>
              <a:rPr lang="zh-CN" altLang="en-US" sz="1600" b="1"/>
              <a:t>定义时间（</a:t>
            </a:r>
            <a:r>
              <a:rPr lang="en-US" altLang="zh-CN" sz="1600" b="1"/>
              <a:t>1</a:t>
            </a:r>
            <a:r>
              <a:rPr lang="zh-CN" altLang="en-US" sz="1600" b="1"/>
              <a:t>）</a:t>
            </a:r>
            <a:endParaRPr lang="zh-CN" altLang="en-US" sz="1600" b="1"/>
          </a:p>
        </p:txBody>
      </p:sp>
      <p:sp>
        <p:nvSpPr>
          <p:cNvPr id="2" name="文本框 1"/>
          <p:cNvSpPr txBox="1"/>
          <p:nvPr/>
        </p:nvSpPr>
        <p:spPr>
          <a:xfrm>
            <a:off x="1094105" y="2362200"/>
            <a:ext cx="11163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400"/>
              <a:t>观察时间：</a:t>
            </a:r>
            <a:endParaRPr lang="zh-CN" altLang="en-US" sz="1400"/>
          </a:p>
          <a:p>
            <a:pPr>
              <a:lnSpc>
                <a:spcPct val="200000"/>
              </a:lnSpc>
            </a:pPr>
            <a:r>
              <a:rPr lang="zh-CN" altLang="en-US" sz="1400"/>
              <a:t>队列时间：</a:t>
            </a:r>
            <a:endParaRPr lang="zh-CN" altLang="en-US" sz="1400"/>
          </a:p>
          <a:p>
            <a:pPr>
              <a:lnSpc>
                <a:spcPct val="200000"/>
              </a:lnSpc>
            </a:pPr>
            <a:r>
              <a:rPr lang="zh-CN" altLang="en-US" sz="1400"/>
              <a:t>基线时间：</a:t>
            </a:r>
            <a:endParaRPr lang="zh-CN" altLang="en-US" sz="1400"/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7052945" y="806450"/>
            <a:ext cx="1463040" cy="2353310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观察开始时间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观察结束时间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队列开始时间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队列截止时间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基线开始时间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基线截止时间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结局发生时间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6445885" y="806450"/>
            <a:ext cx="6483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：从</a:t>
            </a:r>
            <a:endParaRPr lang="zh-CN" altLang="en-US" sz="1400"/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8599805" y="806450"/>
            <a:ext cx="1228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开始，到</a:t>
            </a:r>
            <a:endParaRPr lang="zh-CN" altLang="en-US" sz="1400"/>
          </a:p>
        </p:txBody>
      </p:sp>
      <p:sp>
        <p:nvSpPr>
          <p:cNvPr id="30" name="文本框 29"/>
          <p:cNvSpPr txBox="1"/>
          <p:nvPr>
            <p:custDataLst>
              <p:tags r:id="rId4"/>
            </p:custDataLst>
          </p:nvPr>
        </p:nvSpPr>
        <p:spPr>
          <a:xfrm>
            <a:off x="9545320" y="806450"/>
            <a:ext cx="1463040" cy="2353310"/>
          </a:xfrm>
          <a:prstGeom prst="rect">
            <a:avLst/>
          </a:prstGeom>
          <a:solidFill>
            <a:srgbClr val="1A7DAB"/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观察开始时间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观察结束时间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队列开始时间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队列截止时间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基线开始时间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基线截止时间</a:t>
            </a:r>
            <a:endParaRPr lang="zh-CN" altLang="en-US" sz="1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结局发生时间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5"/>
            </p:custDataLst>
          </p:nvPr>
        </p:nvSpPr>
        <p:spPr>
          <a:xfrm>
            <a:off x="11113770" y="806450"/>
            <a:ext cx="8978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截止。</a:t>
            </a:r>
            <a:endParaRPr lang="zh-CN" altLang="en-US" sz="1400"/>
          </a:p>
        </p:txBody>
      </p:sp>
      <p:sp>
        <p:nvSpPr>
          <p:cNvPr id="32" name="矩形 31"/>
          <p:cNvSpPr/>
          <p:nvPr>
            <p:custDataLst>
              <p:tags r:id="rId6"/>
            </p:custDataLst>
          </p:nvPr>
        </p:nvSpPr>
        <p:spPr>
          <a:xfrm>
            <a:off x="4483100" y="806450"/>
            <a:ext cx="1748155" cy="3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时间窗名称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>
            <p:custDataLst>
              <p:tags r:id="rId7"/>
            </p:custDataLst>
          </p:nvPr>
        </p:nvSpPr>
        <p:spPr>
          <a:xfrm>
            <a:off x="4483100" y="1195705"/>
            <a:ext cx="14554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暴露期</a:t>
            </a:r>
            <a:endParaRPr lang="zh-CN" altLang="en-US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风险窗口期</a:t>
            </a:r>
            <a:endParaRPr lang="zh-CN" altLang="en-US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协变量捕获期</a:t>
            </a:r>
            <a:endParaRPr lang="zh-CN" altLang="en-US" sz="1200"/>
          </a:p>
        </p:txBody>
      </p:sp>
      <p:grpSp>
        <p:nvGrpSpPr>
          <p:cNvPr id="37" name="组合 36"/>
          <p:cNvGrpSpPr/>
          <p:nvPr/>
        </p:nvGrpSpPr>
        <p:grpSpPr>
          <a:xfrm>
            <a:off x="2134870" y="2527300"/>
            <a:ext cx="3260725" cy="306070"/>
            <a:chOff x="4434" y="4116"/>
            <a:chExt cx="5135" cy="482"/>
          </a:xfrm>
        </p:grpSpPr>
        <p:sp>
          <p:nvSpPr>
            <p:cNvPr id="34" name="矩形 33"/>
            <p:cNvSpPr/>
            <p:nvPr>
              <p:custDataLst>
                <p:tags r:id="rId8"/>
              </p:custDataLst>
            </p:nvPr>
          </p:nvSpPr>
          <p:spPr>
            <a:xfrm>
              <a:off x="4434" y="4178"/>
              <a:ext cx="2267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2009/01/01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9"/>
              </p:custDataLst>
            </p:nvPr>
          </p:nvSpPr>
          <p:spPr>
            <a:xfrm>
              <a:off x="7303" y="4178"/>
              <a:ext cx="2267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2021/01/01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709" y="4116"/>
              <a:ext cx="59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/>
                <a:t>至</a:t>
              </a:r>
              <a:endParaRPr lang="zh-CN" altLang="en-US" sz="14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134870" y="2979420"/>
            <a:ext cx="3260725" cy="306070"/>
            <a:chOff x="4434" y="4116"/>
            <a:chExt cx="5135" cy="482"/>
          </a:xfrm>
        </p:grpSpPr>
        <p:sp>
          <p:nvSpPr>
            <p:cNvPr id="39" name="矩形 38"/>
            <p:cNvSpPr/>
            <p:nvPr>
              <p:custDataLst>
                <p:tags r:id="rId10"/>
              </p:custDataLst>
            </p:nvPr>
          </p:nvSpPr>
          <p:spPr>
            <a:xfrm>
              <a:off x="4434" y="4178"/>
              <a:ext cx="2267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2009/01/01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1"/>
              </p:custDataLst>
            </p:nvPr>
          </p:nvSpPr>
          <p:spPr>
            <a:xfrm>
              <a:off x="7303" y="4178"/>
              <a:ext cx="2267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2017/10/31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709" y="4116"/>
              <a:ext cx="59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/>
                <a:t>至</a:t>
              </a:r>
              <a:endParaRPr lang="zh-CN" altLang="en-US" sz="14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134870" y="3411220"/>
            <a:ext cx="3260725" cy="306070"/>
            <a:chOff x="4434" y="4116"/>
            <a:chExt cx="5135" cy="482"/>
          </a:xfrm>
        </p:grpSpPr>
        <p:sp>
          <p:nvSpPr>
            <p:cNvPr id="43" name="矩形 42"/>
            <p:cNvSpPr/>
            <p:nvPr>
              <p:custDataLst>
                <p:tags r:id="rId12"/>
              </p:custDataLst>
            </p:nvPr>
          </p:nvSpPr>
          <p:spPr>
            <a:xfrm>
              <a:off x="4434" y="4178"/>
              <a:ext cx="2267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2015/01/01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3"/>
              </p:custDataLst>
            </p:nvPr>
          </p:nvSpPr>
          <p:spPr>
            <a:xfrm>
              <a:off x="7303" y="4178"/>
              <a:ext cx="2267" cy="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2017/10/31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709" y="4116"/>
              <a:ext cx="59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/>
                <a:t>至</a:t>
              </a:r>
              <a:endParaRPr lang="zh-CN" altLang="en-US" sz="1400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28980" y="4469130"/>
            <a:ext cx="140589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2009-01-01</a:t>
            </a:r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4321810" y="4469130"/>
            <a:ext cx="143446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2015-01-01</a:t>
            </a:r>
            <a:endParaRPr lang="zh-CN" altLang="en-US" sz="1400"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243445" y="4469130"/>
            <a:ext cx="128651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2017-10-31</a:t>
            </a:r>
            <a:endParaRPr lang="zh-CN" altLang="en-US" sz="1400"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082530" y="4469130"/>
            <a:ext cx="126174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2021-01-01</a:t>
            </a:r>
            <a:endParaRPr lang="zh-CN" altLang="en-US" sz="1400"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09.xml><?xml version="1.0" encoding="utf-8"?>
<p:tagLst xmlns:p="http://schemas.openxmlformats.org/presentationml/2006/main">
  <p:tag name="COMMONDATA" val="eyJoZGlkIjoiYTc2ZGZiNzZiNDVlOGViOWVmM2JhOTY0NGJkNjUyYzgifQ=="/>
  <p:tag name="KSO_WPP_MARK_KEY" val="767c9e14-ba0d-43e9-88d0-ec731873a226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>
          <a:defRPr lang="zh-CN" altLang="en-US" sz="1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3486</Words>
  <Application>WPS 演示</Application>
  <PresentationFormat>宽屏</PresentationFormat>
  <Paragraphs>865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Wingdings</vt:lpstr>
      <vt:lpstr>楷体</vt:lpstr>
      <vt:lpstr>Times New Roman</vt:lpstr>
      <vt:lpstr>微软雅黑</vt:lpstr>
      <vt:lpstr>Arial Unicode MS</vt:lpstr>
      <vt:lpstr>Calibri</vt:lpstr>
      <vt:lpstr>Office 主题​​</vt:lpstr>
      <vt:lpstr>队列创建器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徐朗</cp:lastModifiedBy>
  <cp:revision>171</cp:revision>
  <dcterms:created xsi:type="dcterms:W3CDTF">2019-06-19T02:08:00Z</dcterms:created>
  <dcterms:modified xsi:type="dcterms:W3CDTF">2023-05-16T08:51:27Z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DE34ABEFC2A843268BF40B3019202710_11</vt:lpwstr>
  </property>
</Properties>
</file>