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8" r:id="rId2"/>
    <p:sldId id="29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0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1963" autoAdjust="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2015/10/12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82E12-65E8-4ACB-AF28-283E02823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79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5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0493"/>
            <a:ext cx="5843588" cy="37365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15038" y="6581751"/>
            <a:ext cx="371763" cy="27627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9" y="30190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19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85" r:id="rId9"/>
    <p:sldLayoutId id="2147483686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&#28982;&#21518;&#21457;&#37038;&#20214;&#21040;mysql@jd.com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547813" y="836613"/>
            <a:ext cx="66960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基础规范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692275" y="2492375"/>
            <a:ext cx="611981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开发规范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003800" y="4143375"/>
            <a:ext cx="324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数据研发与运营部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29161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语句设计规范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、尽量避免相同语句由于书写格式的不同，而导致多次语法解析。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、避免隐式转换，会导致索引失效。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、禁止使用存储过程、触发器、视图等，让数据库做最擅长的事，降低业务耦合度。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、避免使用大表的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join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、避免在数据库中进行数学运算，容易将业务逻辑和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耦合在一起，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不擅长数学运算和逻辑判断，无法使用索引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、减少与数据库的交互次数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、拒绝大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，拆分成小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，充分利用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query cache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，充分利用多核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CUP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代替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or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的值不超过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1000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个。</a:t>
            </a:r>
          </a:p>
          <a:p>
            <a:pPr indent="457200">
              <a:lnSpc>
                <a:spcPct val="150000"/>
              </a:lnSpc>
              <a:defRPr/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4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语句设计规范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order by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因为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ORDER BY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会将数据从磁盘中读取，进行排序，会消耗大量的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，可以在程序中进行相应的排序。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union all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而不是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union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、禁止单条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语句同时更新多个表。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、不使用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select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，避免消耗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和硬盘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、消耗网络带宽。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test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库。</a:t>
            </a:r>
          </a:p>
        </p:txBody>
      </p:sp>
    </p:spTree>
    <p:extLst>
      <p:ext uri="{BB962C8B-B14F-4D97-AF65-F5344CB8AC3E}">
        <p14:creationId xmlns:p14="http://schemas.microsoft.com/office/powerpoint/2010/main" val="32513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行为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、批量导入、导出数据必须提前通知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协助观察；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、批量更新数据，如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update,delete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操作，需要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进行审查，并在执行过程中观察服务负载等各种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状况，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进行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DDL/DML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操作时，需要研发在场执行，特别是执行更新、删除数据库和删除库表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时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、禁止在从库上执行后台管理和统计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类复杂的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功能查询；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、禁止有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super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权限的应用程序账号存在；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、产品出现非数据库导致的故障时及时通知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协助排查；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、促销活动或上线新功能必须提前通知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进行流量评估；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、如果需要数据库数据，请及时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联系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进行恢复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、对单表的多次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alter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操作必须合并为一次操作；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、不在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数据库中存放业务逻辑，禁止使用存储过程；</a:t>
            </a:r>
          </a:p>
        </p:txBody>
      </p:sp>
    </p:spTree>
    <p:extLst>
      <p:ext uri="{BB962C8B-B14F-4D97-AF65-F5344CB8AC3E}">
        <p14:creationId xmlns:p14="http://schemas.microsoft.com/office/powerpoint/2010/main" val="7295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行为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、重大项目的数据库方案选型和设计必须提前通知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参与；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、对特别重要的库表，提前与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沟通确定维护和备份优先级；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、不在业务高峰期批量更新、查询数据库；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、提交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线上建表需求，必须详细注明所有相关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14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、合理使用数据库服务器资源；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、应用连接池中最大连接数的合理设置；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、应用连接数据库使用域名连接，不使用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6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>
                <a:solidFill>
                  <a:schemeClr val="bg1"/>
                </a:solidFill>
                <a:ea typeface="微软雅黑" panose="020B0503020204020204" pitchFamily="34" charset="-122"/>
              </a:rPr>
              <a:t>谢谢</a:t>
            </a:r>
            <a:r>
              <a:rPr lang="zh-CN" altLang="en-US" sz="5000">
                <a:solidFill>
                  <a:schemeClr val="bg1"/>
                </a:solidFill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30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应用部分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12775" y="677863"/>
            <a:ext cx="40322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r>
              <a:rPr lang="zh-CN" altLang="en-US" sz="1800">
                <a:solidFill>
                  <a:schemeClr val="bg1"/>
                </a:solidFill>
              </a:rPr>
              <a:t>     </a:t>
            </a:r>
            <a:r>
              <a:rPr lang="en-US" altLang="zh-CN" sz="27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63713" y="1557338"/>
            <a:ext cx="3455987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一、基本规范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二、命名规范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三、库表设计规范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四、索引设计规范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五、字段设计规范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六、</a:t>
            </a:r>
            <a:r>
              <a:rPr lang="en-US" altLang="zh-CN" sz="1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语句设计规范</a:t>
            </a:r>
            <a:endParaRPr lang="en-US" altLang="zh-CN" sz="18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七、行为规范</a:t>
            </a:r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引言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线上的数据库故障，很大一部分来自对数据库的使用操作不规范，在开发过程中遵循一定的规范，可以有效地减低数据库故障率、提高数据库的稳定性、高效性、安全性。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、当前线上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的版本有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5.5.14/5.5.38/5.6.20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，默认采用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MySQL5.5.38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的版本。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DDL/DML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操作申请必须走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ITSV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流程；授权默认授增删改查的权限，需要申请人直属领导审批即可，其他特殊权限至少需要申请人所属部门总监以上领导审批，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然后发邮件到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mysql@jd.com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即可。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、线上做大的变动，特别是对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数据库调整较大的，在上线前后要通知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观察数据库整体情况，以防访问量陡增造成数据库性能急剧下降给业务带来影响。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797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、基本规范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466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INNODB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存储引擎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5.5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以后的默认引擘，支持事务，行级锁，更好的恢复性，高并发下性能更好，对多核，大内存，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ssd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等硬件支持更好。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字符集使用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UTF8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统一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，不会有转换产生乱码风险。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、所有表都需要添加注释，单表数据量建议控制在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1000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万以内。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、不在数据库中存储图片、文件等大数据。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、禁止在线上做数据库压力测试。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、禁止从测试、开发环境直连线上数据库。</a:t>
            </a:r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323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、基本规范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、库名、表名、字段名必须使用小写字母并采用下划线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分割，禁止使用中横线。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、库名、表名、字段名禁止超过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个字符，须见名知意，统一规范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易于辨识。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库名、表名、字段名禁止使用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保留关键字。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临时库、临时表名必须以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tmp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为前缀并以日期为后缀。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备份库、备份表名必须以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bak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为前缀并以日期为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后缀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2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、库表设计规范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、不建议使用分区表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的分区表实际性能不是很好，且管理维护成本较高。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、拆分大字段和访问频率低的字段，分离冷热数据。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HASH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进行散表，表名后缀使用十进制数，下标从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开始。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首次分表尽量多的分，避免二次分表，二次分表的难度和成本较高。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、按日期时间分表需符合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YYYY[MM][DD][HH]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格式。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、采用合适的分库分表策略。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、单表字段数控制在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以内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1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、索引设计规范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588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索引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是一把双刃剑，它可以提高查询效率但也会降低插入和更新的速度并占用磁盘空间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、单张表中索引数量不超过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、单个索引中的字段数不超过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innodb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主键推荐使用自增列，主键不应该被修改，字符串不应该做主键，如果不指定主键，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innodb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会使用唯一且非空值索引代替。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、如果是复合索引，区分度最大的字段放在索引前面。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、核心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优先考虑覆盖索引。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、区分度最大的字段放在索引前面。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、避免冗余或重复索引：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合理创建联合索引（避免冗余），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index(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a,b,c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相当于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index(a)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index(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a,b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index(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a,b,c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06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、索引设计规范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542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、不在低基数列上建立索引，例如‘性别’。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、不在索引列进行数学运算和函数运算。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、尽量不要使用外键。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对父表和子表的操作会相互影响，降低可用性。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、不使用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%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前导的查询，如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like“%xxx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，无法使用索引。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、不使用反向查询，如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not in / not like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无法使用索引，导致全表扫描全表扫描。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、索引不是越多越好，按实际需要进行创建。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endParaRPr lang="en-US" altLang="zh-CN" sz="2000" dirty="0"/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在线上创建表的时候，一定要考虑好表的索引，这样避免线上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性能问题带来的故障以及降低后续维护成本。没有索引的建表语句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不予通过审核。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9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43588" cy="461665"/>
          </a:xfrm>
        </p:spPr>
        <p:txBody>
          <a:bodyPr/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、字段设计规范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000" y="764704"/>
            <a:ext cx="852682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TEXT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BLOB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类型。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、将字符转化为数字。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TINYINT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来代替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ENUM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、字段长度尽量按实际需要进行分配，不要随意分配一个很大的容量。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、如果可能的话所有字段均定义为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not null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UNSIGNED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存储非负整数。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同样的字节数，存储的数值范围更大。如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tinyint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有符号为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-128-127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，无符号为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0-255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类型固定占用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个字节存储。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TIMESTAMP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存储时间。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因为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TIMESTAMP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字节，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DATETIME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个字节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同时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TIMESTAMP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具有自动赋值以及自动更新的特性。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、禁止在数据库中存储明文密码。</a:t>
            </a:r>
          </a:p>
        </p:txBody>
      </p:sp>
    </p:spTree>
    <p:extLst>
      <p:ext uri="{BB962C8B-B14F-4D97-AF65-F5344CB8AC3E}">
        <p14:creationId xmlns:p14="http://schemas.microsoft.com/office/powerpoint/2010/main" val="11933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<a:prstTxWarp prst="textNoShape">
          <a:avLst/>
        </a:prstTxWarp>
        <a:noAutofit/>
      </a:bodyPr>
      <a:lstStyle>
        <a:defPPr algn="ctr">
          <a:defRPr sz="1800" b="0" kern="10" dirty="0" smtClean="0">
            <a:ln w="9525">
              <a:solidFill>
                <a:srgbClr val="000000"/>
              </a:solidFill>
              <a:round/>
              <a:headEnd/>
              <a:tailEnd/>
            </a:ln>
            <a:solidFill>
              <a:srgbClr val="000000"/>
            </a:solidFill>
            <a:latin typeface="微软雅黑" pitchFamily="34" charset="-122"/>
            <a:ea typeface="微软雅黑" pitchFamily="34" charset="-122"/>
            <a:cs typeface="Arial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6023</TotalTime>
  <Words>1515</Words>
  <Application>Microsoft Office PowerPoint</Application>
  <PresentationFormat>全屏显示(4:3)</PresentationFormat>
  <Paragraphs>117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 Unicode MS</vt:lpstr>
      <vt:lpstr>仿宋</vt:lpstr>
      <vt:lpstr>黑体</vt:lpstr>
      <vt:lpstr>楷体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</vt:lpstr>
      <vt:lpstr>JD Template V2.0</vt:lpstr>
      <vt:lpstr>think-cell Slide</vt:lpstr>
      <vt:lpstr>PowerPoint 演示文稿</vt:lpstr>
      <vt:lpstr>PowerPoint 演示文稿</vt:lpstr>
      <vt:lpstr>引言</vt:lpstr>
      <vt:lpstr>1、基本规范</vt:lpstr>
      <vt:lpstr>2、基本规范</vt:lpstr>
      <vt:lpstr>3、库表设计规范</vt:lpstr>
      <vt:lpstr>4、索引设计规范</vt:lpstr>
      <vt:lpstr>4、索引设计规范</vt:lpstr>
      <vt:lpstr>5、字段设计规范</vt:lpstr>
      <vt:lpstr>6、SQL语句设计规范</vt:lpstr>
      <vt:lpstr>6、SQL语句设计规范</vt:lpstr>
      <vt:lpstr>7、行为规范</vt:lpstr>
      <vt:lpstr>7、行为规范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****重点工作汇报</dc:title>
  <dc:creator>caidehui</dc:creator>
  <cp:lastModifiedBy>王伟</cp:lastModifiedBy>
  <cp:revision>1138</cp:revision>
  <dcterms:created xsi:type="dcterms:W3CDTF">2013-11-13T04:04:11Z</dcterms:created>
  <dcterms:modified xsi:type="dcterms:W3CDTF">2015-10-12T04:44:34Z</dcterms:modified>
</cp:coreProperties>
</file>