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3" r:id="rId4"/>
    <p:sldId id="258" r:id="rId5"/>
    <p:sldId id="259" r:id="rId6"/>
    <p:sldId id="260" r:id="rId7"/>
    <p:sldId id="261" r:id="rId8"/>
    <p:sldId id="276" r:id="rId9"/>
    <p:sldId id="264" r:id="rId10"/>
    <p:sldId id="265" r:id="rId11"/>
    <p:sldId id="266" r:id="rId12"/>
    <p:sldId id="277" r:id="rId13"/>
    <p:sldId id="267" r:id="rId14"/>
    <p:sldId id="268" r:id="rId15"/>
    <p:sldId id="269" r:id="rId16"/>
    <p:sldId id="278" r:id="rId17"/>
    <p:sldId id="270" r:id="rId18"/>
    <p:sldId id="271" r:id="rId19"/>
    <p:sldId id="279" r:id="rId20"/>
    <p:sldId id="280" r:id="rId21"/>
    <p:sldId id="272" r:id="rId22"/>
    <p:sldId id="273" r:id="rId23"/>
    <p:sldId id="283"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55"/>
    <p:restoredTop sz="94658"/>
  </p:normalViewPr>
  <p:slideViewPr>
    <p:cSldViewPr snapToGrid="0" snapToObjects="1">
      <p:cViewPr>
        <p:scale>
          <a:sx n="91" d="100"/>
          <a:sy n="91" d="100"/>
        </p:scale>
        <p:origin x="384" y="3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11/15/20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smtClean="0"/>
              <a:t>11/15/20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smtClean="0"/>
              <a:t>11/15/20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11/15/20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sudalairajkumar/novel-corona-virus-2019-dataset?select=covid_19_data.csv" TargetMode="Externa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do you call the disease caused by the novel coronavirus? Covid-19">
            <a:extLst>
              <a:ext uri="{FF2B5EF4-FFF2-40B4-BE49-F238E27FC236}">
                <a16:creationId xmlns:a16="http://schemas.microsoft.com/office/drawing/2014/main" id="{B8031F3E-7CC9-2040-B2CC-CAD4D50EBF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329" b="23421"/>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4103B702-A56A-254E-90F8-3CB5ECC7A08A}"/>
              </a:ext>
            </a:extLst>
          </p:cNvPr>
          <p:cNvSpPr>
            <a:spLocks noGrp="1"/>
          </p:cNvSpPr>
          <p:nvPr>
            <p:ph type="ctrTitle"/>
          </p:nvPr>
        </p:nvSpPr>
        <p:spPr>
          <a:xfrm>
            <a:off x="1051560" y="1432223"/>
            <a:ext cx="9966960" cy="3035808"/>
          </a:xfrm>
        </p:spPr>
        <p:txBody>
          <a:bodyPr anchor="b">
            <a:normAutofit/>
          </a:bodyPr>
          <a:lstStyle/>
          <a:p>
            <a:r>
              <a:rPr lang="en-US" altLang="zh-CN" sz="7600" dirty="0">
                <a:solidFill>
                  <a:srgbClr val="FFFFFF"/>
                </a:solidFill>
              </a:rPr>
              <a:t>The world</a:t>
            </a:r>
            <a:r>
              <a:rPr lang="zh-CN" altLang="en-US" sz="7600" dirty="0">
                <a:solidFill>
                  <a:srgbClr val="FFFFFF"/>
                </a:solidFill>
              </a:rPr>
              <a:t> </a:t>
            </a:r>
            <a:r>
              <a:rPr lang="en-US" altLang="zh-CN" sz="7600" dirty="0">
                <a:solidFill>
                  <a:srgbClr val="FFFFFF"/>
                </a:solidFill>
              </a:rPr>
              <a:t>COVID-19</a:t>
            </a:r>
            <a:r>
              <a:rPr lang="zh-CN" altLang="en-US" sz="7600" dirty="0">
                <a:solidFill>
                  <a:srgbClr val="FFFFFF"/>
                </a:solidFill>
              </a:rPr>
              <a:t> </a:t>
            </a:r>
            <a:r>
              <a:rPr lang="en-US" altLang="zh-CN" sz="7600" dirty="0">
                <a:solidFill>
                  <a:srgbClr val="FFFFFF"/>
                </a:solidFill>
              </a:rPr>
              <a:t>pandemic report  in 2020</a:t>
            </a:r>
            <a:br>
              <a:rPr lang="zh-CN" altLang="zh-CN" sz="7400" b="1" dirty="0">
                <a:solidFill>
                  <a:srgbClr val="FFFFFF"/>
                </a:solidFill>
              </a:rPr>
            </a:br>
            <a:endParaRPr kumimoji="1" lang="zh-CN" altLang="en-US" sz="7400" dirty="0">
              <a:solidFill>
                <a:srgbClr val="FFFFFF"/>
              </a:solidFill>
            </a:endParaRPr>
          </a:p>
        </p:txBody>
      </p:sp>
      <p:sp>
        <p:nvSpPr>
          <p:cNvPr id="3" name="副标题 2">
            <a:extLst>
              <a:ext uri="{FF2B5EF4-FFF2-40B4-BE49-F238E27FC236}">
                <a16:creationId xmlns:a16="http://schemas.microsoft.com/office/drawing/2014/main" id="{FE247871-2C2B-8746-AA22-38785DFBAB5A}"/>
              </a:ext>
            </a:extLst>
          </p:cNvPr>
          <p:cNvSpPr>
            <a:spLocks noGrp="1"/>
          </p:cNvSpPr>
          <p:nvPr>
            <p:ph type="subTitle" idx="1"/>
          </p:nvPr>
        </p:nvSpPr>
        <p:spPr>
          <a:xfrm>
            <a:off x="1069848" y="4389120"/>
            <a:ext cx="7891272" cy="1069848"/>
          </a:xfrm>
        </p:spPr>
        <p:txBody>
          <a:bodyPr>
            <a:normAutofit/>
          </a:bodyPr>
          <a:lstStyle/>
          <a:p>
            <a:r>
              <a:rPr kumimoji="1" lang="en-US" altLang="zh-CN" dirty="0">
                <a:solidFill>
                  <a:srgbClr val="FFFFFF"/>
                </a:solidFill>
              </a:rPr>
              <a:t>Author:</a:t>
            </a:r>
            <a:r>
              <a:rPr kumimoji="1" lang="zh-CN" altLang="en-US" dirty="0">
                <a:solidFill>
                  <a:srgbClr val="FFFFFF"/>
                </a:solidFill>
              </a:rPr>
              <a:t> </a:t>
            </a:r>
            <a:r>
              <a:rPr kumimoji="1" lang="en-US" altLang="zh-CN" dirty="0">
                <a:solidFill>
                  <a:srgbClr val="FFFFFF"/>
                </a:solidFill>
              </a:rPr>
              <a:t>Langyu</a:t>
            </a:r>
            <a:r>
              <a:rPr kumimoji="1" lang="zh-CN" altLang="en-US" dirty="0">
                <a:solidFill>
                  <a:srgbClr val="FFFFFF"/>
                </a:solidFill>
              </a:rPr>
              <a:t> </a:t>
            </a:r>
            <a:r>
              <a:rPr kumimoji="1" lang="en-US" altLang="zh-CN" dirty="0">
                <a:solidFill>
                  <a:srgbClr val="FFFFFF"/>
                </a:solidFill>
              </a:rPr>
              <a:t>Qie</a:t>
            </a:r>
          </a:p>
          <a:p>
            <a:r>
              <a:rPr kumimoji="1" lang="en-US" altLang="zh-CN" dirty="0">
                <a:solidFill>
                  <a:srgbClr val="FFFFFF"/>
                </a:solidFill>
              </a:rPr>
              <a:t>Date:</a:t>
            </a:r>
            <a:r>
              <a:rPr kumimoji="1" lang="zh-CN" altLang="en-US" dirty="0">
                <a:solidFill>
                  <a:srgbClr val="FFFFFF"/>
                </a:solidFill>
              </a:rPr>
              <a:t> </a:t>
            </a:r>
            <a:r>
              <a:rPr kumimoji="1" lang="en-US" altLang="zh-CN" dirty="0">
                <a:solidFill>
                  <a:srgbClr val="FFFFFF"/>
                </a:solidFill>
              </a:rPr>
              <a:t>November</a:t>
            </a:r>
            <a:r>
              <a:rPr kumimoji="1" lang="zh-CN" altLang="en-US" dirty="0">
                <a:solidFill>
                  <a:srgbClr val="FFFFFF"/>
                </a:solidFill>
              </a:rPr>
              <a:t> </a:t>
            </a:r>
            <a:r>
              <a:rPr kumimoji="1" lang="en-US" altLang="zh-CN" dirty="0">
                <a:solidFill>
                  <a:srgbClr val="FFFFFF"/>
                </a:solidFill>
              </a:rPr>
              <a:t>16th</a:t>
            </a:r>
            <a:endParaRPr kumimoji="1" lang="zh-CN" altLang="en-US" dirty="0">
              <a:solidFill>
                <a:srgbClr val="FFFFFF"/>
              </a:solidFill>
            </a:endParaRPr>
          </a:p>
        </p:txBody>
      </p:sp>
    </p:spTree>
    <p:extLst>
      <p:ext uri="{BB962C8B-B14F-4D97-AF65-F5344CB8AC3E}">
        <p14:creationId xmlns:p14="http://schemas.microsoft.com/office/powerpoint/2010/main" val="332646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3A54F2A-0C9D-4A40-BFFD-BFEC185BAA95}"/>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deaths</a:t>
            </a:r>
            <a:endParaRPr kumimoji="1" lang="zh-CN" altLang="en-US" sz="3200" dirty="0"/>
          </a:p>
        </p:txBody>
      </p:sp>
      <p:pic>
        <p:nvPicPr>
          <p:cNvPr id="4" name="内容占位符 3" descr="图表, 折线图&#10;&#10;描述已自动生成">
            <a:extLst>
              <a:ext uri="{FF2B5EF4-FFF2-40B4-BE49-F238E27FC236}">
                <a16:creationId xmlns:a16="http://schemas.microsoft.com/office/drawing/2014/main" id="{0D1D21E8-FF3D-E445-A597-C759A130E8A2}"/>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515698"/>
            <a:ext cx="6882269" cy="3836864"/>
          </a:xfrm>
          <a:prstGeom prst="rect">
            <a:avLst/>
          </a:prstGeom>
        </p:spPr>
      </p:pic>
      <p:sp>
        <p:nvSpPr>
          <p:cNvPr id="8" name="Content Placeholder 7">
            <a:extLst>
              <a:ext uri="{FF2B5EF4-FFF2-40B4-BE49-F238E27FC236}">
                <a16:creationId xmlns:a16="http://schemas.microsoft.com/office/drawing/2014/main" id="{CE41EACB-07D1-441F-B592-B13994F97EAC}"/>
              </a:ext>
            </a:extLst>
          </p:cNvPr>
          <p:cNvSpPr>
            <a:spLocks noGrp="1"/>
          </p:cNvSpPr>
          <p:nvPr>
            <p:ph idx="1"/>
          </p:nvPr>
        </p:nvSpPr>
        <p:spPr>
          <a:xfrm>
            <a:off x="8156351" y="2121408"/>
            <a:ext cx="3544034" cy="4050792"/>
          </a:xfrm>
        </p:spPr>
        <p:txBody>
          <a:bodyPr>
            <a:normAutofit/>
          </a:bodyPr>
          <a:lstStyle/>
          <a:p>
            <a:r>
              <a:rPr lang="en-US" altLang="zh-CN" dirty="0"/>
              <a:t>Number of deaths had been increasing since March, and it has reached 30,000 in May.</a:t>
            </a:r>
            <a:r>
              <a:rPr lang="zh-CN" altLang="zh-CN" sz="1600" dirty="0"/>
              <a:t> </a:t>
            </a:r>
            <a:endParaRPr lang="en-US" altLang="zh-CN" sz="1600" dirty="0"/>
          </a:p>
          <a:p>
            <a:r>
              <a:rPr lang="en-US" altLang="zh-CN" dirty="0"/>
              <a:t>Among all the provinces, Lombardia has the highest number of deaths</a:t>
            </a:r>
            <a:r>
              <a:rPr lang="zh-CN" altLang="zh-CN" sz="1600" dirty="0"/>
              <a:t> </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224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AF12966-0D56-DC43-9FC5-5D9C59E29C8F}"/>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Time</a:t>
            </a:r>
            <a:r>
              <a:rPr kumimoji="1" lang="zh-CN" altLang="en-US" sz="3200" dirty="0"/>
              <a:t> </a:t>
            </a:r>
            <a:r>
              <a:rPr kumimoji="1" lang="en-US" altLang="zh-CN" sz="3200" dirty="0"/>
              <a:t>series</a:t>
            </a:r>
            <a:r>
              <a:rPr kumimoji="1" lang="zh-CN" altLang="en-US" sz="3200" dirty="0"/>
              <a:t> </a:t>
            </a:r>
            <a:r>
              <a:rPr kumimoji="1" lang="en-US" altLang="zh-CN" sz="3200" dirty="0"/>
              <a:t>case</a:t>
            </a:r>
            <a:r>
              <a:rPr kumimoji="1" lang="zh-CN" altLang="en-US" sz="3200" dirty="0"/>
              <a:t> </a:t>
            </a:r>
            <a:r>
              <a:rPr kumimoji="1" lang="en-US" altLang="zh-CN" sz="3200" dirty="0"/>
              <a:t>count</a:t>
            </a:r>
            <a:r>
              <a:rPr kumimoji="1" lang="zh-CN" altLang="en-US" sz="3200" dirty="0"/>
              <a:t> </a:t>
            </a:r>
            <a:r>
              <a:rPr kumimoji="1" lang="en-US" altLang="zh-CN" sz="3200" dirty="0"/>
              <a:t>in</a:t>
            </a:r>
            <a:r>
              <a:rPr kumimoji="1" lang="zh-CN" altLang="en-US" sz="3200" dirty="0"/>
              <a:t> </a:t>
            </a:r>
            <a:r>
              <a:rPr kumimoji="1" lang="en-US" altLang="zh-CN" sz="3200" dirty="0"/>
              <a:t>Italy</a:t>
            </a:r>
            <a:endParaRPr kumimoji="1" lang="zh-CN" altLang="en-US" sz="3200" dirty="0"/>
          </a:p>
        </p:txBody>
      </p:sp>
      <p:pic>
        <p:nvPicPr>
          <p:cNvPr id="4" name="内容占位符 3" descr="图表, 折线图&#10;&#10;描述已自动生成">
            <a:extLst>
              <a:ext uri="{FF2B5EF4-FFF2-40B4-BE49-F238E27FC236}">
                <a16:creationId xmlns:a16="http://schemas.microsoft.com/office/drawing/2014/main" id="{752AF128-B40B-164F-AE07-7788F2F67EEE}"/>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498493"/>
            <a:ext cx="6882269" cy="3871275"/>
          </a:xfrm>
          <a:prstGeom prst="rect">
            <a:avLst/>
          </a:prstGeom>
        </p:spPr>
      </p:pic>
      <p:sp>
        <p:nvSpPr>
          <p:cNvPr id="8" name="Content Placeholder 7">
            <a:extLst>
              <a:ext uri="{FF2B5EF4-FFF2-40B4-BE49-F238E27FC236}">
                <a16:creationId xmlns:a16="http://schemas.microsoft.com/office/drawing/2014/main" id="{21E3EBC0-AC78-4EF0-9262-9A5D625206D5}"/>
              </a:ext>
            </a:extLst>
          </p:cNvPr>
          <p:cNvSpPr>
            <a:spLocks noGrp="1"/>
          </p:cNvSpPr>
          <p:nvPr>
            <p:ph idx="1"/>
          </p:nvPr>
        </p:nvSpPr>
        <p:spPr>
          <a:xfrm>
            <a:off x="8156351" y="2121408"/>
            <a:ext cx="3544034" cy="4050792"/>
          </a:xfrm>
        </p:spPr>
        <p:txBody>
          <a:bodyPr>
            <a:normAutofit/>
          </a:bodyPr>
          <a:lstStyle/>
          <a:p>
            <a:r>
              <a:rPr lang="zh-CN" altLang="zh-CN" dirty="0"/>
              <a:t> </a:t>
            </a:r>
            <a:r>
              <a:rPr lang="en-US" altLang="zh-CN" sz="1600" dirty="0"/>
              <a:t>confirmed cases has been growing faster than recovered cases in most of the time</a:t>
            </a:r>
          </a:p>
          <a:p>
            <a:r>
              <a:rPr lang="en-US" altLang="zh-CN" sz="1600" dirty="0"/>
              <a:t>Growing</a:t>
            </a:r>
            <a:r>
              <a:rPr lang="zh-CN" altLang="en-US" sz="1600" dirty="0"/>
              <a:t> </a:t>
            </a:r>
            <a:r>
              <a:rPr lang="en-US" altLang="zh-CN" sz="1600" dirty="0"/>
              <a:t>rate</a:t>
            </a:r>
            <a:r>
              <a:rPr lang="zh-CN" altLang="en-US" sz="1600" dirty="0"/>
              <a:t> </a:t>
            </a:r>
            <a:r>
              <a:rPr lang="en-US" altLang="zh-CN" sz="1600" dirty="0"/>
              <a:t>of</a:t>
            </a:r>
            <a:r>
              <a:rPr lang="zh-CN" altLang="en-US" sz="1600" dirty="0"/>
              <a:t> </a:t>
            </a:r>
            <a:r>
              <a:rPr lang="en-US" altLang="zh-CN" sz="1600" dirty="0"/>
              <a:t>confirmed</a:t>
            </a:r>
            <a:r>
              <a:rPr lang="zh-CN" altLang="en-US" sz="1600" dirty="0"/>
              <a:t> </a:t>
            </a:r>
            <a:r>
              <a:rPr lang="en-US" altLang="zh-CN" sz="1600" dirty="0"/>
              <a:t>cases</a:t>
            </a:r>
            <a:r>
              <a:rPr lang="zh-CN" altLang="en-US" sz="1600" dirty="0"/>
              <a:t> </a:t>
            </a:r>
            <a:r>
              <a:rPr lang="en-US" altLang="zh-CN" sz="1600" dirty="0"/>
              <a:t>become</a:t>
            </a:r>
            <a:r>
              <a:rPr lang="zh-CN" altLang="en-US" sz="1600" dirty="0"/>
              <a:t> </a:t>
            </a:r>
            <a:r>
              <a:rPr lang="en-US" altLang="zh-CN" sz="1600" dirty="0"/>
              <a:t>slower</a:t>
            </a:r>
            <a:r>
              <a:rPr lang="zh-CN" altLang="en-US" sz="1600" dirty="0"/>
              <a:t> </a:t>
            </a:r>
            <a:r>
              <a:rPr lang="en-US" altLang="zh-CN" sz="1600" dirty="0"/>
              <a:t>in</a:t>
            </a:r>
            <a:r>
              <a:rPr lang="zh-CN" altLang="en-US" sz="1600" dirty="0"/>
              <a:t> </a:t>
            </a:r>
            <a:r>
              <a:rPr lang="en-US" altLang="zh-CN" sz="1600" dirty="0"/>
              <a:t>June</a:t>
            </a:r>
            <a:r>
              <a:rPr lang="zh-CN" altLang="en-US" sz="1600" dirty="0"/>
              <a:t> </a:t>
            </a:r>
            <a:r>
              <a:rPr lang="en-US" altLang="zh-CN" sz="1600" dirty="0"/>
              <a:t>and</a:t>
            </a:r>
            <a:r>
              <a:rPr lang="zh-CN" altLang="en-US" sz="1600" dirty="0"/>
              <a:t> </a:t>
            </a:r>
            <a:r>
              <a:rPr lang="en-US" altLang="zh-CN" sz="1600" dirty="0"/>
              <a:t>July</a:t>
            </a:r>
            <a:r>
              <a:rPr lang="zh-CN" altLang="en-US" sz="1600" dirty="0"/>
              <a:t> </a:t>
            </a:r>
            <a:r>
              <a:rPr lang="en-US" altLang="zh-CN" sz="1600" dirty="0"/>
              <a:t>for</a:t>
            </a:r>
            <a:r>
              <a:rPr lang="zh-CN" altLang="en-US" sz="1600" dirty="0"/>
              <a:t> </a:t>
            </a:r>
            <a:r>
              <a:rPr lang="en-US" altLang="zh-CN" sz="1600" dirty="0"/>
              <a:t>a</a:t>
            </a:r>
            <a:r>
              <a:rPr lang="zh-CN" altLang="en-US" sz="1600" dirty="0"/>
              <a:t> </a:t>
            </a:r>
            <a:r>
              <a:rPr lang="en-US" altLang="zh-CN" sz="1600" dirty="0"/>
              <a:t>short</a:t>
            </a:r>
            <a:r>
              <a:rPr lang="zh-CN" altLang="en-US" sz="1600" dirty="0"/>
              <a:t> </a:t>
            </a:r>
            <a:r>
              <a:rPr lang="en-US" altLang="zh-CN" sz="1600" dirty="0"/>
              <a:t>time.</a:t>
            </a:r>
          </a:p>
          <a:p>
            <a:r>
              <a:rPr lang="en-US" altLang="zh-CN" sz="1600" dirty="0"/>
              <a:t>Number</a:t>
            </a:r>
            <a:r>
              <a:rPr lang="zh-CN" altLang="en-US" sz="1600" dirty="0"/>
              <a:t> </a:t>
            </a:r>
            <a:r>
              <a:rPr lang="en-US" altLang="zh-CN" sz="1600" dirty="0"/>
              <a:t>of</a:t>
            </a:r>
            <a:r>
              <a:rPr lang="zh-CN" altLang="en-US" sz="1600" dirty="0"/>
              <a:t> </a:t>
            </a:r>
            <a:r>
              <a:rPr lang="en-US" altLang="zh-CN" sz="1600" dirty="0"/>
              <a:t>confirmed</a:t>
            </a:r>
            <a:r>
              <a:rPr lang="zh-CN" altLang="en-US" sz="1600" dirty="0"/>
              <a:t> </a:t>
            </a:r>
            <a:r>
              <a:rPr lang="en-US" altLang="zh-CN" sz="1600" dirty="0"/>
              <a:t>cases</a:t>
            </a:r>
            <a:r>
              <a:rPr lang="zh-CN" altLang="en-US" sz="1600" dirty="0"/>
              <a:t> </a:t>
            </a:r>
            <a:r>
              <a:rPr lang="en-US" altLang="zh-CN" sz="1600" dirty="0"/>
              <a:t>has</a:t>
            </a:r>
            <a:r>
              <a:rPr lang="zh-CN" altLang="en-US" sz="1600" dirty="0"/>
              <a:t> </a:t>
            </a:r>
            <a:r>
              <a:rPr lang="en-US" altLang="zh-CN" sz="1600" dirty="0"/>
              <a:t>reached</a:t>
            </a:r>
            <a:r>
              <a:rPr lang="zh-CN" altLang="en-US" sz="1600" dirty="0"/>
              <a:t> </a:t>
            </a:r>
            <a:r>
              <a:rPr lang="en-US" altLang="zh-CN" sz="1600" dirty="0"/>
              <a:t>300,000</a:t>
            </a:r>
            <a:r>
              <a:rPr lang="zh-CN" altLang="en-US" sz="1600" dirty="0"/>
              <a:t> </a:t>
            </a:r>
            <a:r>
              <a:rPr lang="en-US" altLang="zh-CN" sz="1600" dirty="0"/>
              <a:t>in</a:t>
            </a:r>
            <a:r>
              <a:rPr lang="zh-CN" altLang="en-US" sz="1600" dirty="0"/>
              <a:t> </a:t>
            </a:r>
            <a:r>
              <a:rPr lang="en-US" altLang="zh-CN" sz="1600" dirty="0"/>
              <a:t>September.</a:t>
            </a:r>
          </a:p>
          <a:p>
            <a:r>
              <a:rPr lang="en-US" altLang="zh-CN" sz="1600" dirty="0"/>
              <a:t>Number</a:t>
            </a:r>
            <a:r>
              <a:rPr lang="zh-CN" altLang="en-US" sz="1600" dirty="0"/>
              <a:t> </a:t>
            </a:r>
            <a:r>
              <a:rPr lang="en-US" altLang="zh-CN" sz="1600" dirty="0"/>
              <a:t>of</a:t>
            </a:r>
            <a:r>
              <a:rPr lang="zh-CN" altLang="en-US" sz="1600" dirty="0"/>
              <a:t> </a:t>
            </a:r>
            <a:r>
              <a:rPr lang="en-US" altLang="zh-CN" sz="1600" dirty="0"/>
              <a:t>deaths</a:t>
            </a:r>
            <a:r>
              <a:rPr lang="zh-CN" altLang="en-US" sz="1600" dirty="0"/>
              <a:t> </a:t>
            </a:r>
            <a:r>
              <a:rPr lang="en-US" altLang="zh-CN" sz="1600" dirty="0"/>
              <a:t>has</a:t>
            </a:r>
            <a:r>
              <a:rPr lang="zh-CN" altLang="en-US" sz="1600" dirty="0"/>
              <a:t> </a:t>
            </a:r>
            <a:r>
              <a:rPr lang="en-US" altLang="zh-CN" sz="1600" dirty="0"/>
              <a:t>reached</a:t>
            </a:r>
            <a:r>
              <a:rPr lang="zh-CN" altLang="en-US" sz="1600" dirty="0"/>
              <a:t> </a:t>
            </a:r>
            <a:r>
              <a:rPr lang="en-US" altLang="zh-CN" sz="1600" dirty="0"/>
              <a:t>35,000 in</a:t>
            </a:r>
            <a:r>
              <a:rPr lang="zh-CN" altLang="en-US" sz="1600" dirty="0"/>
              <a:t> </a:t>
            </a:r>
            <a:r>
              <a:rPr lang="en-US" altLang="zh-CN" sz="1600" dirty="0"/>
              <a:t>September</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7416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0" name="Group 79">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1" name="Oval 80">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82" name="Oval 81">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84" name="Rectangle 83">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D3B545B-B46E-7243-BD9E-62AA4390CB6E}"/>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kumimoji="1" lang="en-US" altLang="zh-CN" sz="9600">
                <a:blipFill dpi="0" rotWithShape="1">
                  <a:blip r:embed="rId4"/>
                  <a:srcRect/>
                  <a:tile tx="6350" ty="-127000" sx="65000" sy="64000" flip="none" algn="tl"/>
                </a:blipFill>
              </a:rPr>
              <a:t>US</a:t>
            </a:r>
          </a:p>
        </p:txBody>
      </p:sp>
      <p:sp>
        <p:nvSpPr>
          <p:cNvPr id="86" name="Rectangle 85">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675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15FF74-5FF9-DA42-A9FC-6F24AAE9C9AC}"/>
              </a:ext>
            </a:extLst>
          </p:cNvPr>
          <p:cNvSpPr>
            <a:spLocks noGrp="1"/>
          </p:cNvSpPr>
          <p:nvPr>
            <p:ph type="title"/>
          </p:nvPr>
        </p:nvSpPr>
        <p:spPr>
          <a:xfrm>
            <a:off x="6400800" y="484632"/>
            <a:ext cx="5299586" cy="1609344"/>
          </a:xfrm>
          <a:ln>
            <a:noFill/>
          </a:ln>
        </p:spPr>
        <p:txBody>
          <a:bodyPr>
            <a:normAutofit/>
          </a:bodyPr>
          <a:lstStyle/>
          <a:p>
            <a:r>
              <a:rPr kumimoji="1" lang="en-US" altLang="zh-CN" sz="4000" dirty="0"/>
              <a:t>Confirmed</a:t>
            </a:r>
            <a:r>
              <a:rPr kumimoji="1" lang="zh-CN" altLang="en-US" sz="4000" dirty="0"/>
              <a:t> </a:t>
            </a:r>
            <a:r>
              <a:rPr kumimoji="1" lang="en-US" altLang="zh-CN" sz="4000" dirty="0"/>
              <a:t>cases</a:t>
            </a:r>
            <a:r>
              <a:rPr kumimoji="1" lang="zh-CN" altLang="en-US" sz="4000" dirty="0"/>
              <a:t> </a:t>
            </a:r>
            <a:r>
              <a:rPr kumimoji="1" lang="en-US" altLang="zh-CN" sz="4000" dirty="0"/>
              <a:t>across</a:t>
            </a:r>
            <a:r>
              <a:rPr kumimoji="1" lang="zh-CN" altLang="en-US" sz="4000" dirty="0"/>
              <a:t> </a:t>
            </a:r>
            <a:r>
              <a:rPr kumimoji="1" lang="en-US" altLang="zh-CN" sz="4000" dirty="0"/>
              <a:t>US</a:t>
            </a:r>
            <a:r>
              <a:rPr kumimoji="1" lang="zh-CN" altLang="en-US" sz="4000" dirty="0"/>
              <a:t> </a:t>
            </a:r>
            <a:r>
              <a:rPr kumimoji="1" lang="en-US" altLang="zh-CN" sz="4000" dirty="0"/>
              <a:t>till</a:t>
            </a:r>
            <a:r>
              <a:rPr kumimoji="1" lang="zh-CN" altLang="en-US" sz="4000" dirty="0"/>
              <a:t> </a:t>
            </a:r>
            <a:r>
              <a:rPr kumimoji="1" lang="en-US" altLang="zh-CN" sz="4000" dirty="0"/>
              <a:t>09/23/2020</a:t>
            </a:r>
            <a:endParaRPr kumimoji="1" lang="zh-CN" altLang="en-US" sz="4000" dirty="0"/>
          </a:p>
        </p:txBody>
      </p:sp>
      <p:pic>
        <p:nvPicPr>
          <p:cNvPr id="4" name="内容占位符 3" descr="图片包含 游戏机&#10;&#10;描述已自动生成">
            <a:extLst>
              <a:ext uri="{FF2B5EF4-FFF2-40B4-BE49-F238E27FC236}">
                <a16:creationId xmlns:a16="http://schemas.microsoft.com/office/drawing/2014/main" id="{6833B97C-EDF0-944B-B149-B8CC6484769F}"/>
              </a:ext>
            </a:extLst>
          </p:cNvPr>
          <p:cNvPicPr>
            <a:picLocks/>
          </p:cNvPicPr>
          <p:nvPr/>
        </p:nvPicPr>
        <p:blipFill rotWithShape="1">
          <a:blip r:embed="rId4" cstate="print">
            <a:extLst>
              <a:ext uri="{28A0092B-C50C-407E-A947-70E740481C1C}">
                <a14:useLocalDpi xmlns:a14="http://schemas.microsoft.com/office/drawing/2010/main" val="0"/>
              </a:ext>
            </a:extLst>
          </a:blip>
          <a:srcRect l="10114" r="15323" b="1"/>
          <a:stretch/>
        </p:blipFill>
        <p:spPr>
          <a:xfrm>
            <a:off x="633999" y="1471460"/>
            <a:ext cx="5112461" cy="3925340"/>
          </a:xfrm>
          <a:prstGeom prst="rect">
            <a:avLst/>
          </a:prstGeom>
        </p:spPr>
      </p:pic>
      <p:sp>
        <p:nvSpPr>
          <p:cNvPr id="8" name="Content Placeholder 7">
            <a:extLst>
              <a:ext uri="{FF2B5EF4-FFF2-40B4-BE49-F238E27FC236}">
                <a16:creationId xmlns:a16="http://schemas.microsoft.com/office/drawing/2014/main" id="{2120B324-02A0-4B13-873D-61A1870EDF29}"/>
              </a:ext>
            </a:extLst>
          </p:cNvPr>
          <p:cNvSpPr>
            <a:spLocks noGrp="1"/>
          </p:cNvSpPr>
          <p:nvPr>
            <p:ph idx="1"/>
          </p:nvPr>
        </p:nvSpPr>
        <p:spPr>
          <a:xfrm>
            <a:off x="6400800" y="2322576"/>
            <a:ext cx="5299585" cy="4050792"/>
          </a:xfrm>
        </p:spPr>
        <p:txBody>
          <a:bodyPr>
            <a:normAutofit/>
          </a:bodyPr>
          <a:lstStyle/>
          <a:p>
            <a:r>
              <a:rPr lang="en-US" altLang="zh-CN" dirty="0"/>
              <a:t>California took the worst hit, nearly 800,000 confirmed</a:t>
            </a:r>
            <a:r>
              <a:rPr lang="zh-CN" altLang="en-US" dirty="0"/>
              <a:t> </a:t>
            </a:r>
            <a:r>
              <a:rPr lang="en-US" altLang="zh-CN" dirty="0"/>
              <a:t>till</a:t>
            </a:r>
            <a:r>
              <a:rPr lang="zh-CN" altLang="en-US" dirty="0"/>
              <a:t> </a:t>
            </a:r>
            <a:r>
              <a:rPr lang="en-US" altLang="zh-CN" dirty="0"/>
              <a:t>09/23/2020</a:t>
            </a:r>
          </a:p>
          <a:p>
            <a:r>
              <a:rPr lang="en-US" altLang="zh-CN" dirty="0"/>
              <a:t>Taxes, Florida and New York also have confirmed cases more than 400,000 till 09/23/2020</a:t>
            </a:r>
            <a:endParaRPr lang="en-US" sz="1800" dirty="0"/>
          </a:p>
        </p:txBody>
      </p:sp>
      <p:grpSp>
        <p:nvGrpSpPr>
          <p:cNvPr id="37" name="Group 36">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702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C576F44-278D-7B4A-B593-2DFC5F8D8B4C}"/>
              </a:ext>
            </a:extLst>
          </p:cNvPr>
          <p:cNvSpPr>
            <a:spLocks noGrp="1"/>
          </p:cNvSpPr>
          <p:nvPr>
            <p:ph type="title"/>
          </p:nvPr>
        </p:nvSpPr>
        <p:spPr>
          <a:xfrm>
            <a:off x="6400800" y="484632"/>
            <a:ext cx="5299586" cy="1609344"/>
          </a:xfrm>
          <a:ln>
            <a:noFill/>
          </a:ln>
        </p:spPr>
        <p:txBody>
          <a:bodyPr>
            <a:normAutofit/>
          </a:bodyPr>
          <a:lstStyle/>
          <a:p>
            <a:r>
              <a:rPr kumimoji="1" lang="en-US" altLang="zh-CN" sz="4000" dirty="0"/>
              <a:t>Deaths</a:t>
            </a:r>
            <a:r>
              <a:rPr kumimoji="1" lang="zh-CN" altLang="en-US" sz="4000" dirty="0"/>
              <a:t> </a:t>
            </a:r>
            <a:r>
              <a:rPr kumimoji="1" lang="en-US" altLang="zh-CN" sz="4000" dirty="0"/>
              <a:t>across</a:t>
            </a:r>
            <a:r>
              <a:rPr kumimoji="1" lang="zh-CN" altLang="en-US" sz="4000" dirty="0"/>
              <a:t> </a:t>
            </a:r>
            <a:r>
              <a:rPr kumimoji="1" lang="en-US" altLang="zh-CN" sz="4000" dirty="0"/>
              <a:t>us</a:t>
            </a:r>
            <a:r>
              <a:rPr kumimoji="1" lang="zh-CN" altLang="en-US" sz="4000" dirty="0"/>
              <a:t> </a:t>
            </a:r>
            <a:r>
              <a:rPr kumimoji="1" lang="en-US" altLang="zh-CN" sz="4000" dirty="0"/>
              <a:t>till</a:t>
            </a:r>
            <a:r>
              <a:rPr kumimoji="1" lang="zh-CN" altLang="en-US" sz="4000" dirty="0"/>
              <a:t> </a:t>
            </a:r>
            <a:r>
              <a:rPr kumimoji="1" lang="en-US" altLang="zh-CN" sz="4000" dirty="0"/>
              <a:t>09/23/2020</a:t>
            </a:r>
            <a:endParaRPr kumimoji="1" lang="zh-CN" altLang="en-US" sz="4000" dirty="0"/>
          </a:p>
        </p:txBody>
      </p:sp>
      <p:pic>
        <p:nvPicPr>
          <p:cNvPr id="10" name="图片 9" descr="图片包含 游戏机, 乐高&#10;&#10;描述已自动生成">
            <a:extLst>
              <a:ext uri="{FF2B5EF4-FFF2-40B4-BE49-F238E27FC236}">
                <a16:creationId xmlns:a16="http://schemas.microsoft.com/office/drawing/2014/main" id="{2BE657BB-9DCA-5048-963A-CC2DCB7BAF10}"/>
              </a:ext>
            </a:extLst>
          </p:cNvPr>
          <p:cNvPicPr/>
          <p:nvPr/>
        </p:nvPicPr>
        <p:blipFill rotWithShape="1">
          <a:blip r:embed="rId4" cstate="print">
            <a:extLst>
              <a:ext uri="{28A0092B-C50C-407E-A947-70E740481C1C}">
                <a14:useLocalDpi xmlns:a14="http://schemas.microsoft.com/office/drawing/2010/main" val="0"/>
              </a:ext>
            </a:extLst>
          </a:blip>
          <a:srcRect l="681" t="-1085" r="9775" b="1085"/>
          <a:stretch/>
        </p:blipFill>
        <p:spPr>
          <a:xfrm>
            <a:off x="0" y="1462721"/>
            <a:ext cx="6066502" cy="3932555"/>
          </a:xfrm>
          <a:prstGeom prst="rect">
            <a:avLst/>
          </a:prstGeom>
        </p:spPr>
      </p:pic>
      <p:sp>
        <p:nvSpPr>
          <p:cNvPr id="8" name="Content Placeholder 7">
            <a:extLst>
              <a:ext uri="{FF2B5EF4-FFF2-40B4-BE49-F238E27FC236}">
                <a16:creationId xmlns:a16="http://schemas.microsoft.com/office/drawing/2014/main" id="{0C19F0B7-38A6-4D9A-9439-3E7F50A12AA3}"/>
              </a:ext>
            </a:extLst>
          </p:cNvPr>
          <p:cNvSpPr>
            <a:spLocks noGrp="1"/>
          </p:cNvSpPr>
          <p:nvPr>
            <p:ph idx="1"/>
          </p:nvPr>
        </p:nvSpPr>
        <p:spPr>
          <a:xfrm>
            <a:off x="6388444" y="2572606"/>
            <a:ext cx="5299585" cy="4050792"/>
          </a:xfrm>
        </p:spPr>
        <p:txBody>
          <a:bodyPr>
            <a:normAutofit/>
          </a:bodyPr>
          <a:lstStyle/>
          <a:p>
            <a:r>
              <a:rPr lang="en-US" altLang="zh-CN" dirty="0"/>
              <a:t>New York had the highest number of deaths, more than 30,000 deaths over 8 months.</a:t>
            </a:r>
          </a:p>
          <a:p>
            <a:r>
              <a:rPr lang="en-US" altLang="zh-CN" dirty="0"/>
              <a:t>California, Texas, Florida have deaths over 10,000</a:t>
            </a:r>
            <a:endParaRPr lang="en-US" sz="1800" dirty="0"/>
          </a:p>
        </p:txBody>
      </p:sp>
      <p:grpSp>
        <p:nvGrpSpPr>
          <p:cNvPr id="27" name="Group 21">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2">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3">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0599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A82B342-AD32-AB41-8715-806B581F64C8}"/>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Time</a:t>
            </a:r>
            <a:r>
              <a:rPr kumimoji="1" lang="zh-CN" altLang="en-US" sz="3200" dirty="0"/>
              <a:t> </a:t>
            </a:r>
            <a:r>
              <a:rPr kumimoji="1" lang="en-US" altLang="zh-CN" sz="3200" dirty="0"/>
              <a:t>series</a:t>
            </a:r>
            <a:r>
              <a:rPr kumimoji="1" lang="zh-CN" altLang="en-US" sz="3200" dirty="0"/>
              <a:t> </a:t>
            </a:r>
            <a:r>
              <a:rPr kumimoji="1" lang="en-US" altLang="zh-CN" sz="3200" dirty="0"/>
              <a:t>case</a:t>
            </a:r>
            <a:r>
              <a:rPr kumimoji="1" lang="zh-CN" altLang="en-US" sz="3200" dirty="0"/>
              <a:t> </a:t>
            </a:r>
            <a:r>
              <a:rPr kumimoji="1" lang="en-US" altLang="zh-CN" sz="3200" dirty="0"/>
              <a:t>count</a:t>
            </a:r>
            <a:r>
              <a:rPr kumimoji="1" lang="zh-CN" altLang="en-US" sz="3200" dirty="0"/>
              <a:t> </a:t>
            </a:r>
            <a:r>
              <a:rPr kumimoji="1" lang="en-US" altLang="zh-CN" sz="3200" dirty="0"/>
              <a:t>in</a:t>
            </a:r>
            <a:r>
              <a:rPr kumimoji="1" lang="zh-CN" altLang="en-US" sz="3200" dirty="0"/>
              <a:t> </a:t>
            </a:r>
            <a:r>
              <a:rPr kumimoji="1" lang="en-US" altLang="zh-CN" sz="3200" dirty="0"/>
              <a:t>us</a:t>
            </a:r>
            <a:endParaRPr kumimoji="1" lang="zh-CN" altLang="en-US" sz="3200" dirty="0"/>
          </a:p>
        </p:txBody>
      </p:sp>
      <p:pic>
        <p:nvPicPr>
          <p:cNvPr id="4" name="内容占位符 3" descr="图表, 折线图&#10;&#10;描述已自动生成">
            <a:extLst>
              <a:ext uri="{FF2B5EF4-FFF2-40B4-BE49-F238E27FC236}">
                <a16:creationId xmlns:a16="http://schemas.microsoft.com/office/drawing/2014/main" id="{7E295B51-0DFD-6942-9B48-FDA20FBBD11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515698"/>
            <a:ext cx="6882269" cy="3836864"/>
          </a:xfrm>
          <a:prstGeom prst="rect">
            <a:avLst/>
          </a:prstGeom>
        </p:spPr>
      </p:pic>
      <p:sp>
        <p:nvSpPr>
          <p:cNvPr id="8" name="Content Placeholder 7">
            <a:extLst>
              <a:ext uri="{FF2B5EF4-FFF2-40B4-BE49-F238E27FC236}">
                <a16:creationId xmlns:a16="http://schemas.microsoft.com/office/drawing/2014/main" id="{B6BAE272-CA9C-4148-831C-AD8707A1B0A0}"/>
              </a:ext>
            </a:extLst>
          </p:cNvPr>
          <p:cNvSpPr>
            <a:spLocks noGrp="1"/>
          </p:cNvSpPr>
          <p:nvPr>
            <p:ph idx="1"/>
          </p:nvPr>
        </p:nvSpPr>
        <p:spPr>
          <a:xfrm>
            <a:off x="8156351" y="2121408"/>
            <a:ext cx="3544034" cy="4050792"/>
          </a:xfrm>
        </p:spPr>
        <p:txBody>
          <a:bodyPr>
            <a:normAutofit/>
          </a:bodyPr>
          <a:lstStyle/>
          <a:p>
            <a:r>
              <a:rPr lang="en-US" altLang="zh-CN" sz="1600" dirty="0"/>
              <a:t>the number of confirmed cases has been increasing from May to September, however, the increasing rate didn’t change too much. The rate appears to go a little slower in June, but it went right back up in July. </a:t>
            </a:r>
          </a:p>
          <a:p>
            <a:r>
              <a:rPr lang="en-US" altLang="zh-CN" sz="1600" dirty="0"/>
              <a:t>the number of recovered</a:t>
            </a:r>
            <a:r>
              <a:rPr lang="zh-CN" altLang="zh-CN" sz="1600" dirty="0"/>
              <a:t> </a:t>
            </a:r>
            <a:r>
              <a:rPr lang="en-US" altLang="zh-CN" sz="1600" dirty="0"/>
              <a:t>doesn’t seem optimistic</a:t>
            </a:r>
            <a:r>
              <a:rPr lang="zh-CN" altLang="zh-CN" sz="1600" dirty="0"/>
              <a:t> </a:t>
            </a:r>
            <a:r>
              <a:rPr lang="en-US" altLang="zh-CN" sz="1600" dirty="0"/>
              <a:t>when we compare it to the number of confirmed cases.</a:t>
            </a:r>
            <a:r>
              <a:rPr lang="zh-CN" altLang="en-US" sz="1600" dirty="0"/>
              <a:t> </a:t>
            </a:r>
            <a:r>
              <a:rPr lang="en-US" altLang="zh-CN" sz="1600" dirty="0"/>
              <a:t>When it came to September, the number of recovered cases across US has not reach half of the number of confirmed cases </a:t>
            </a:r>
            <a:r>
              <a:rPr lang="zh-CN" altLang="zh-CN" sz="1600" dirty="0"/>
              <a:t> </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5704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D3B545B-B46E-7243-BD9E-62AA4390CB6E}"/>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kumimoji="1" lang="en-US" altLang="zh-CN" sz="6600" dirty="0">
                <a:blipFill dpi="0" rotWithShape="1">
                  <a:blip r:embed="rId4"/>
                  <a:srcRect/>
                  <a:tile tx="6350" ty="-127000" sx="65000" sy="64000" flip="none" algn="tl"/>
                </a:blipFill>
              </a:rPr>
              <a:t>Cases</a:t>
            </a:r>
            <a:r>
              <a:rPr kumimoji="1" lang="zh-CN" altLang="en-US" sz="6600" dirty="0">
                <a:blipFill dpi="0" rotWithShape="1">
                  <a:blip r:embed="rId4"/>
                  <a:srcRect/>
                  <a:tile tx="6350" ty="-127000" sx="65000" sy="64000" flip="none" algn="tl"/>
                </a:blipFill>
              </a:rPr>
              <a:t> </a:t>
            </a:r>
            <a:r>
              <a:rPr kumimoji="1" lang="en-US" altLang="zh-CN" sz="6600" dirty="0">
                <a:blipFill dpi="0" rotWithShape="1">
                  <a:blip r:embed="rId4"/>
                  <a:srcRect/>
                  <a:tile tx="6350" ty="-127000" sx="65000" sy="64000" flip="none" algn="tl"/>
                </a:blipFill>
              </a:rPr>
              <a:t>around</a:t>
            </a:r>
            <a:r>
              <a:rPr kumimoji="1" lang="zh-CN" altLang="en-US" sz="6600" dirty="0">
                <a:blipFill dpi="0" rotWithShape="1">
                  <a:blip r:embed="rId4"/>
                  <a:srcRect/>
                  <a:tile tx="6350" ty="-127000" sx="65000" sy="64000" flip="none" algn="tl"/>
                </a:blipFill>
              </a:rPr>
              <a:t> </a:t>
            </a:r>
            <a:r>
              <a:rPr kumimoji="1" lang="en-US" altLang="zh-CN" sz="6600" dirty="0">
                <a:blipFill dpi="0" rotWithShape="1">
                  <a:blip r:embed="rId4"/>
                  <a:srcRect/>
                  <a:tile tx="6350" ty="-127000" sx="65000" sy="64000" flip="none" algn="tl"/>
                </a:blipFill>
              </a:rPr>
              <a:t>world</a:t>
            </a:r>
          </a:p>
        </p:txBody>
      </p:sp>
      <p:sp>
        <p:nvSpPr>
          <p:cNvPr id="19" name="Rectangle 18">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398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4BB3B07-B753-6141-922A-501B80F7320A}"/>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World</a:t>
            </a:r>
            <a:r>
              <a:rPr kumimoji="1" lang="zh-CN" altLang="en-US" sz="3200" dirty="0"/>
              <a:t> </a:t>
            </a:r>
            <a:r>
              <a:rPr kumimoji="1" lang="en-US" altLang="zh-CN" sz="3200" dirty="0"/>
              <a:t>confirmed</a:t>
            </a:r>
            <a:r>
              <a:rPr kumimoji="1" lang="zh-CN" altLang="en-US" sz="3200" dirty="0"/>
              <a:t> </a:t>
            </a:r>
            <a:r>
              <a:rPr kumimoji="1" lang="en-US" altLang="zh-CN" sz="3200" dirty="0"/>
              <a:t>cases</a:t>
            </a:r>
            <a:r>
              <a:rPr kumimoji="1" lang="zh-CN" altLang="en-US" sz="3200" dirty="0"/>
              <a:t> </a:t>
            </a:r>
            <a:r>
              <a:rPr kumimoji="1" lang="en-US" altLang="zh-CN" sz="3200" dirty="0"/>
              <a:t>01/22–09/23</a:t>
            </a:r>
            <a:endParaRPr kumimoji="1" lang="zh-CN" altLang="en-US" sz="3200" dirty="0"/>
          </a:p>
        </p:txBody>
      </p:sp>
      <p:pic>
        <p:nvPicPr>
          <p:cNvPr id="4" name="图片 3" descr="地图&#10;&#10;描述已自动生成">
            <a:extLst>
              <a:ext uri="{FF2B5EF4-FFF2-40B4-BE49-F238E27FC236}">
                <a16:creationId xmlns:a16="http://schemas.microsoft.com/office/drawing/2014/main" id="{380ADD24-0420-E340-B41C-0303E65BC8D0}"/>
              </a:ext>
            </a:extLst>
          </p:cNvPr>
          <p:cNvPicPr/>
          <p:nvPr/>
        </p:nvPicPr>
        <p:blipFill rotWithShape="1">
          <a:blip r:embed="rId4" cstate="print">
            <a:extLst>
              <a:ext uri="{28A0092B-C50C-407E-A947-70E740481C1C}">
                <a14:useLocalDpi xmlns:a14="http://schemas.microsoft.com/office/drawing/2010/main" val="0"/>
              </a:ext>
            </a:extLst>
          </a:blip>
          <a:srcRect t="6973"/>
          <a:stretch/>
        </p:blipFill>
        <p:spPr>
          <a:xfrm>
            <a:off x="633999" y="1786596"/>
            <a:ext cx="6882269" cy="3565965"/>
          </a:xfrm>
          <a:prstGeom prst="rect">
            <a:avLst/>
          </a:prstGeom>
        </p:spPr>
      </p:pic>
      <p:sp>
        <p:nvSpPr>
          <p:cNvPr id="3" name="内容占位符 2">
            <a:extLst>
              <a:ext uri="{FF2B5EF4-FFF2-40B4-BE49-F238E27FC236}">
                <a16:creationId xmlns:a16="http://schemas.microsoft.com/office/drawing/2014/main" id="{B11D5EEA-E6B1-E941-B76D-9BA042FE62D4}"/>
              </a:ext>
            </a:extLst>
          </p:cNvPr>
          <p:cNvSpPr>
            <a:spLocks noGrp="1"/>
          </p:cNvSpPr>
          <p:nvPr>
            <p:ph idx="1"/>
          </p:nvPr>
        </p:nvSpPr>
        <p:spPr>
          <a:xfrm>
            <a:off x="8156350" y="2738629"/>
            <a:ext cx="3544034" cy="4050792"/>
          </a:xfrm>
        </p:spPr>
        <p:txBody>
          <a:bodyPr>
            <a:normAutofit/>
          </a:bodyPr>
          <a:lstStyle/>
          <a:p>
            <a:r>
              <a:rPr lang="en-US" altLang="zh-CN" sz="1800" dirty="0"/>
              <a:t>US has the most confirmed cases among all the countries in the world, which is nearly 7 million cases.</a:t>
            </a:r>
          </a:p>
          <a:p>
            <a:r>
              <a:rPr lang="en-US" altLang="zh-CN" sz="1800" dirty="0"/>
              <a:t>India has over 5 million cases.</a:t>
            </a:r>
          </a:p>
          <a:p>
            <a:r>
              <a:rPr lang="en-US" altLang="zh-CN" sz="1800" dirty="0"/>
              <a:t>Brazil has over 4 million cases.</a:t>
            </a:r>
          </a:p>
          <a:p>
            <a:endParaRPr kumimoji="1" lang="zh-CN" altLang="en-US" sz="1400" dirty="0"/>
          </a:p>
        </p:txBody>
      </p:sp>
      <p:grpSp>
        <p:nvGrpSpPr>
          <p:cNvPr id="11" name="Group 1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3064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4A11C30-7073-7C4B-8F32-243E44C03F33}"/>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World</a:t>
            </a:r>
            <a:r>
              <a:rPr kumimoji="1" lang="zh-CN" altLang="en-US" sz="3200" dirty="0"/>
              <a:t> </a:t>
            </a:r>
            <a:r>
              <a:rPr kumimoji="1" lang="en-US" altLang="zh-CN" sz="3200" dirty="0"/>
              <a:t>deaths</a:t>
            </a:r>
            <a:r>
              <a:rPr kumimoji="1" lang="zh-CN" altLang="en-US" sz="3200" dirty="0"/>
              <a:t> </a:t>
            </a:r>
            <a:br>
              <a:rPr kumimoji="1" lang="en-US" altLang="zh-CN" sz="3200" dirty="0"/>
            </a:br>
            <a:r>
              <a:rPr kumimoji="1" lang="en-US" altLang="zh-CN" sz="3200" dirty="0"/>
              <a:t>01/22–09/23</a:t>
            </a:r>
            <a:endParaRPr kumimoji="1" lang="zh-CN" altLang="en-US" sz="3200" dirty="0"/>
          </a:p>
        </p:txBody>
      </p:sp>
      <p:pic>
        <p:nvPicPr>
          <p:cNvPr id="4" name="内容占位符 3" descr="地图&#10;&#10;描述已自动生成">
            <a:extLst>
              <a:ext uri="{FF2B5EF4-FFF2-40B4-BE49-F238E27FC236}">
                <a16:creationId xmlns:a16="http://schemas.microsoft.com/office/drawing/2014/main" id="{92DADE4F-31FD-974B-A0B7-F6EC3795C828}"/>
              </a:ext>
            </a:extLst>
          </p:cNvPr>
          <p:cNvPicPr>
            <a:picLocks/>
          </p:cNvPicPr>
          <p:nvPr/>
        </p:nvPicPr>
        <p:blipFill rotWithShape="1">
          <a:blip r:embed="rId4" cstate="print">
            <a:extLst>
              <a:ext uri="{28A0092B-C50C-407E-A947-70E740481C1C}">
                <a14:useLocalDpi xmlns:a14="http://schemas.microsoft.com/office/drawing/2010/main" val="0"/>
              </a:ext>
            </a:extLst>
          </a:blip>
          <a:srcRect t="7061" b="-1"/>
          <a:stretch/>
        </p:blipFill>
        <p:spPr>
          <a:xfrm>
            <a:off x="633999" y="1786596"/>
            <a:ext cx="6882269" cy="3565965"/>
          </a:xfrm>
          <a:prstGeom prst="rect">
            <a:avLst/>
          </a:prstGeom>
        </p:spPr>
      </p:pic>
      <p:sp>
        <p:nvSpPr>
          <p:cNvPr id="8" name="Content Placeholder 7">
            <a:extLst>
              <a:ext uri="{FF2B5EF4-FFF2-40B4-BE49-F238E27FC236}">
                <a16:creationId xmlns:a16="http://schemas.microsoft.com/office/drawing/2014/main" id="{956518B1-763E-4506-A97D-0578AE4FA517}"/>
              </a:ext>
            </a:extLst>
          </p:cNvPr>
          <p:cNvSpPr>
            <a:spLocks noGrp="1"/>
          </p:cNvSpPr>
          <p:nvPr>
            <p:ph idx="1"/>
          </p:nvPr>
        </p:nvSpPr>
        <p:spPr>
          <a:xfrm>
            <a:off x="8156350" y="2791030"/>
            <a:ext cx="3544034" cy="4050792"/>
          </a:xfrm>
        </p:spPr>
        <p:txBody>
          <a:bodyPr>
            <a:normAutofit/>
          </a:bodyPr>
          <a:lstStyle/>
          <a:p>
            <a:r>
              <a:rPr lang="en-US" altLang="zh-CN" sz="1800" dirty="0"/>
              <a:t>US</a:t>
            </a:r>
            <a:r>
              <a:rPr lang="zh-CN" altLang="en-US" sz="1800" dirty="0"/>
              <a:t> </a:t>
            </a:r>
            <a:r>
              <a:rPr lang="en-US" altLang="zh-CN" sz="1800" dirty="0"/>
              <a:t>has</a:t>
            </a:r>
            <a:r>
              <a:rPr lang="zh-CN" altLang="en-US" sz="1800" dirty="0"/>
              <a:t> </a:t>
            </a:r>
            <a:r>
              <a:rPr lang="en-US" altLang="zh-CN" sz="1800" dirty="0"/>
              <a:t>over</a:t>
            </a:r>
            <a:r>
              <a:rPr lang="zh-CN" altLang="en-US" sz="1800" dirty="0"/>
              <a:t> </a:t>
            </a:r>
            <a:r>
              <a:rPr lang="en-US" altLang="zh-CN" sz="1800" dirty="0"/>
              <a:t>200,000</a:t>
            </a:r>
            <a:r>
              <a:rPr lang="zh-CN" altLang="en-US" sz="1800" dirty="0"/>
              <a:t> </a:t>
            </a:r>
            <a:r>
              <a:rPr lang="en-US" altLang="zh-CN" sz="1800" dirty="0"/>
              <a:t>deaths</a:t>
            </a:r>
          </a:p>
          <a:p>
            <a:r>
              <a:rPr lang="en-US" altLang="zh-CN" sz="1800" dirty="0"/>
              <a:t>Brazil has</a:t>
            </a:r>
            <a:r>
              <a:rPr lang="zh-CN" altLang="en-US" sz="1800" dirty="0"/>
              <a:t> </a:t>
            </a:r>
            <a:r>
              <a:rPr lang="en-US" altLang="zh-CN" sz="1800" dirty="0"/>
              <a:t>over 130,000 deaths</a:t>
            </a:r>
          </a:p>
          <a:p>
            <a:r>
              <a:rPr lang="en-US" altLang="zh-CN" sz="1800" dirty="0"/>
              <a:t>India has</a:t>
            </a:r>
            <a:r>
              <a:rPr lang="zh-CN" altLang="en-US" sz="1800" dirty="0"/>
              <a:t> </a:t>
            </a:r>
            <a:r>
              <a:rPr lang="en-US" altLang="zh-CN" sz="1800" dirty="0"/>
              <a:t>over 90,000 deaths</a:t>
            </a:r>
          </a:p>
          <a:p>
            <a:r>
              <a:rPr lang="en-US" altLang="zh-CN" sz="1800" dirty="0"/>
              <a:t>Mexico</a:t>
            </a:r>
            <a:r>
              <a:rPr lang="zh-CN" altLang="en-US" sz="1800" dirty="0"/>
              <a:t> </a:t>
            </a:r>
            <a:r>
              <a:rPr lang="en-US" altLang="zh-CN" sz="1800" dirty="0"/>
              <a:t>has over 70,000 deaths</a:t>
            </a:r>
            <a:r>
              <a:rPr lang="zh-CN" altLang="zh-CN" sz="1800" dirty="0"/>
              <a:t> </a:t>
            </a:r>
            <a:endParaRPr lang="en-US" sz="18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5876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D3B545B-B46E-7243-BD9E-62AA4390CB6E}"/>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kumimoji="1" lang="en-US" altLang="zh-CN" sz="8800" dirty="0">
                <a:blipFill dpi="0" rotWithShape="1">
                  <a:blip r:embed="rId4"/>
                  <a:srcRect/>
                  <a:tile tx="6350" ty="-127000" sx="65000" sy="64000" flip="none" algn="tl"/>
                </a:blipFill>
              </a:rPr>
              <a:t>CFR</a:t>
            </a:r>
            <a:r>
              <a:rPr kumimoji="1" lang="zh-CN" altLang="en-US" sz="8800" dirty="0">
                <a:blipFill dpi="0" rotWithShape="1">
                  <a:blip r:embed="rId4"/>
                  <a:srcRect/>
                  <a:tile tx="6350" ty="-127000" sx="65000" sy="64000" flip="none" algn="tl"/>
                </a:blipFill>
              </a:rPr>
              <a:t> </a:t>
            </a:r>
            <a:r>
              <a:rPr kumimoji="1" lang="en-US" altLang="zh-CN" sz="8800" dirty="0">
                <a:blipFill dpi="0" rotWithShape="1">
                  <a:blip r:embed="rId4"/>
                  <a:srcRect/>
                  <a:tile tx="6350" ty="-127000" sx="65000" sy="64000" flip="none" algn="tl"/>
                </a:blipFill>
              </a:rPr>
              <a:t>of</a:t>
            </a:r>
            <a:r>
              <a:rPr kumimoji="1" lang="zh-CN" altLang="en-US" sz="8800" dirty="0">
                <a:blipFill dpi="0" rotWithShape="1">
                  <a:blip r:embed="rId4"/>
                  <a:srcRect/>
                  <a:tile tx="6350" ty="-127000" sx="65000" sy="64000" flip="none" algn="tl"/>
                </a:blipFill>
              </a:rPr>
              <a:t> </a:t>
            </a:r>
            <a:r>
              <a:rPr kumimoji="1" lang="en-US" altLang="zh-CN" sz="8800" dirty="0">
                <a:blipFill dpi="0" rotWithShape="1">
                  <a:blip r:embed="rId4"/>
                  <a:srcRect/>
                  <a:tile tx="6350" ty="-127000" sx="65000" sy="64000" flip="none" algn="tl"/>
                </a:blipFill>
              </a:rPr>
              <a:t>covid-19</a:t>
            </a:r>
          </a:p>
        </p:txBody>
      </p:sp>
      <p:sp>
        <p:nvSpPr>
          <p:cNvPr id="19" name="Rectangle 18">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50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F454A85-870F-2C45-ADAA-82D5AAD0C0C6}"/>
              </a:ext>
            </a:extLst>
          </p:cNvPr>
          <p:cNvSpPr>
            <a:spLocks noGrp="1"/>
          </p:cNvSpPr>
          <p:nvPr>
            <p:ph type="title"/>
          </p:nvPr>
        </p:nvSpPr>
        <p:spPr>
          <a:xfrm>
            <a:off x="1286934" y="1465790"/>
            <a:ext cx="3860798" cy="3941345"/>
          </a:xfrm>
        </p:spPr>
        <p:txBody>
          <a:bodyPr>
            <a:normAutofit/>
          </a:bodyPr>
          <a:lstStyle/>
          <a:p>
            <a:r>
              <a:rPr kumimoji="1" lang="en-US" altLang="zh-CN" sz="6000"/>
              <a:t>Background</a:t>
            </a:r>
            <a:endParaRPr kumimoji="1" lang="zh-CN" altLang="en-US" sz="6000"/>
          </a:p>
        </p:txBody>
      </p:sp>
      <p:sp>
        <p:nvSpPr>
          <p:cNvPr id="3" name="内容占位符 2">
            <a:extLst>
              <a:ext uri="{FF2B5EF4-FFF2-40B4-BE49-F238E27FC236}">
                <a16:creationId xmlns:a16="http://schemas.microsoft.com/office/drawing/2014/main" id="{7B9CF7C1-2BC3-5043-8C69-FEAA3C269B5A}"/>
              </a:ext>
            </a:extLst>
          </p:cNvPr>
          <p:cNvSpPr>
            <a:spLocks noGrp="1"/>
          </p:cNvSpPr>
          <p:nvPr>
            <p:ph idx="1"/>
          </p:nvPr>
        </p:nvSpPr>
        <p:spPr>
          <a:xfrm>
            <a:off x="6417733" y="1359090"/>
            <a:ext cx="5132665" cy="4048046"/>
          </a:xfrm>
        </p:spPr>
        <p:txBody>
          <a:bodyPr anchor="ctr">
            <a:normAutofit/>
          </a:bodyPr>
          <a:lstStyle/>
          <a:p>
            <a:r>
              <a:rPr kumimoji="1" lang="en-US" altLang="zh-CN" sz="1900"/>
              <a:t>The COVID-19 pandemic, also known as the coronavirus pandemic, is an ongoing pandemic of coronavirus disease 2019 (COVID-19) caused by severe acute respiratory syndrome coronavirus 2 (SARS-CoV-2), first identified in December 2019 in Wuhan, China. The World Health Organization declared the outbreak a Public Health Emergency of International Concern in January 2020 and a pandemic in March 2020. As of November</a:t>
            </a:r>
            <a:r>
              <a:rPr kumimoji="1" lang="zh-CN" altLang="en-US" sz="1900"/>
              <a:t> </a:t>
            </a:r>
            <a:r>
              <a:rPr kumimoji="1" lang="en-US" altLang="zh-CN" sz="1900"/>
              <a:t>15th, 2020, more than 53.9 million cases have been confirmed, with more than 1.31 million deaths attributed to COVID-19.</a:t>
            </a:r>
            <a:endParaRPr kumimoji="1" lang="zh-CN" altLang="en-US" sz="1900"/>
          </a:p>
        </p:txBody>
      </p:sp>
      <p:sp>
        <p:nvSpPr>
          <p:cNvPr id="53" name="Rectangle 52">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66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2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9D528E4A-C77F-C24F-8731-DEC8309CA7FA}"/>
              </a:ext>
            </a:extLst>
          </p:cNvPr>
          <p:cNvSpPr>
            <a:spLocks noGrp="1"/>
          </p:cNvSpPr>
          <p:nvPr>
            <p:ph type="title"/>
          </p:nvPr>
        </p:nvSpPr>
        <p:spPr>
          <a:xfrm>
            <a:off x="1069848" y="484632"/>
            <a:ext cx="10058400" cy="1609344"/>
          </a:xfrm>
        </p:spPr>
        <p:txBody>
          <a:bodyPr>
            <a:normAutofit/>
          </a:bodyPr>
          <a:lstStyle/>
          <a:p>
            <a:r>
              <a:rPr kumimoji="1" lang="en-US" altLang="zh-CN"/>
              <a:t>What</a:t>
            </a:r>
            <a:r>
              <a:rPr kumimoji="1" lang="zh-CN" altLang="en-US"/>
              <a:t> </a:t>
            </a:r>
            <a:r>
              <a:rPr kumimoji="1" lang="en-US" altLang="zh-CN"/>
              <a:t>is</a:t>
            </a:r>
            <a:r>
              <a:rPr kumimoji="1" lang="zh-CN" altLang="en-US"/>
              <a:t> </a:t>
            </a:r>
            <a:r>
              <a:rPr kumimoji="1" lang="en-US" altLang="zh-CN"/>
              <a:t>CFR?</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FA6FECC-9608-6447-962B-E9E8BE7CBD5B}"/>
                  </a:ext>
                </a:extLst>
              </p:cNvPr>
              <p:cNvSpPr>
                <a:spLocks noGrp="1"/>
              </p:cNvSpPr>
              <p:nvPr>
                <p:ph idx="1"/>
              </p:nvPr>
            </p:nvSpPr>
            <p:spPr>
              <a:xfrm>
                <a:off x="1069848" y="2320412"/>
                <a:ext cx="10058400" cy="3851787"/>
              </a:xfrm>
            </p:spPr>
            <p:txBody>
              <a:bodyPr>
                <a:normAutofit/>
              </a:bodyPr>
              <a:lstStyle/>
              <a:p>
                <a:r>
                  <a:rPr lang="en-US" altLang="zh-CN" sz="1800" dirty="0"/>
                  <a:t>CFR,</a:t>
                </a:r>
                <a:r>
                  <a:rPr lang="zh-CN" altLang="en-US" sz="1800" dirty="0"/>
                  <a:t> </a:t>
                </a:r>
                <a:r>
                  <a:rPr lang="en-US" altLang="zh-CN" sz="1800" dirty="0"/>
                  <a:t>i.e.</a:t>
                </a:r>
                <a:r>
                  <a:rPr lang="zh-CN" altLang="en-US" sz="1800" dirty="0"/>
                  <a:t> </a:t>
                </a:r>
                <a:r>
                  <a:rPr lang="en-US" altLang="zh-CN" sz="1800" dirty="0"/>
                  <a:t>case</a:t>
                </a:r>
                <a:r>
                  <a:rPr lang="zh-CN" altLang="en-US" sz="1800" dirty="0"/>
                  <a:t> </a:t>
                </a:r>
                <a:r>
                  <a:rPr lang="en-US" altLang="zh-CN" sz="1800" dirty="0"/>
                  <a:t>fatality</a:t>
                </a:r>
                <a:r>
                  <a:rPr lang="zh-CN" altLang="en-US" sz="1800" dirty="0"/>
                  <a:t> </a:t>
                </a:r>
                <a:r>
                  <a:rPr lang="en-US" altLang="zh-CN" sz="1800" dirty="0"/>
                  <a:t>rate</a:t>
                </a:r>
                <a:r>
                  <a:rPr lang="zh-CN" altLang="en-US" sz="1800" dirty="0"/>
                  <a:t> </a:t>
                </a:r>
                <a:r>
                  <a:rPr lang="en-US" altLang="zh-CN" sz="1800" dirty="0"/>
                  <a:t>is</a:t>
                </a:r>
                <a:r>
                  <a:rPr lang="zh-CN" altLang="en-US" sz="1800" dirty="0"/>
                  <a:t> </a:t>
                </a:r>
                <a:r>
                  <a:rPr lang="en-US" altLang="zh-CN" sz="1800" dirty="0"/>
                  <a:t>defined</a:t>
                </a:r>
                <a:r>
                  <a:rPr lang="zh-CN" altLang="en-US" sz="1800" dirty="0"/>
                  <a:t> </a:t>
                </a:r>
                <a:r>
                  <a:rPr lang="en-US" altLang="zh-CN" sz="1800" dirty="0"/>
                  <a:t>as:</a:t>
                </a:r>
                <a:r>
                  <a:rPr lang="zh-CN" altLang="en-US" sz="1800" dirty="0"/>
                  <a:t>  </a:t>
                </a:r>
                <a14:m>
                  <m:oMath xmlns:m="http://schemas.openxmlformats.org/officeDocument/2006/math">
                    <m:r>
                      <m:rPr>
                        <m:sty m:val="p"/>
                      </m:rPr>
                      <a:rPr lang="en-US" altLang="zh-CN" sz="1800" b="0" i="0" smtClean="0">
                        <a:latin typeface="Cambria Math" panose="02040503050406030204" pitchFamily="18" charset="0"/>
                      </a:rPr>
                      <m:t>CFR</m:t>
                    </m:r>
                    <m:r>
                      <a:rPr lang="en-US" altLang="zh-CN" sz="1800" b="0" i="0" smtClean="0">
                        <a:latin typeface="Cambria Math" panose="02040503050406030204" pitchFamily="18" charset="0"/>
                      </a:rPr>
                      <m:t>=</m:t>
                    </m:r>
                    <m:f>
                      <m:fPr>
                        <m:ctrlPr>
                          <a:rPr lang="zh-CN" altLang="zh-CN" sz="1800" i="1">
                            <a:latin typeface="Cambria Math" panose="02040503050406030204" pitchFamily="18" charset="0"/>
                          </a:rPr>
                        </m:ctrlPr>
                      </m:fPr>
                      <m:num>
                        <m:r>
                          <m:rPr>
                            <m:sty m:val="p"/>
                          </m:rPr>
                          <a:rPr lang="en-US" altLang="zh-CN" sz="1800" i="0">
                            <a:latin typeface="Cambria Math" panose="02040503050406030204" pitchFamily="18" charset="0"/>
                          </a:rPr>
                          <m:t>number</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of</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deaths</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from</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the</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disease</m:t>
                        </m:r>
                      </m:num>
                      <m:den>
                        <m:r>
                          <m:rPr>
                            <m:sty m:val="p"/>
                          </m:rPr>
                          <a:rPr lang="en-US" altLang="zh-CN" sz="1800" i="0">
                            <a:latin typeface="Cambria Math" panose="02040503050406030204" pitchFamily="18" charset="0"/>
                          </a:rPr>
                          <m:t>number</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of</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diagnosed</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cases</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of</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the</m:t>
                        </m:r>
                        <m:r>
                          <a:rPr lang="en-US" altLang="zh-CN" sz="1800" i="0">
                            <a:latin typeface="Cambria Math" panose="02040503050406030204" pitchFamily="18" charset="0"/>
                          </a:rPr>
                          <m:t> </m:t>
                        </m:r>
                        <m:r>
                          <m:rPr>
                            <m:sty m:val="p"/>
                          </m:rPr>
                          <a:rPr lang="en-US" altLang="zh-CN" sz="1800" i="0">
                            <a:latin typeface="Cambria Math" panose="02040503050406030204" pitchFamily="18" charset="0"/>
                          </a:rPr>
                          <m:t>disease</m:t>
                        </m:r>
                      </m:den>
                    </m:f>
                  </m:oMath>
                </a14:m>
                <a:endParaRPr lang="zh-CN" altLang="zh-CN" sz="1800" dirty="0"/>
              </a:p>
              <a:p>
                <a:r>
                  <a:rPr kumimoji="1" lang="en-US" altLang="zh-CN" sz="1800" dirty="0"/>
                  <a:t>It</a:t>
                </a:r>
                <a:r>
                  <a:rPr kumimoji="1" lang="zh-CN" altLang="en-US" sz="1800" dirty="0"/>
                  <a:t> </a:t>
                </a:r>
                <a:r>
                  <a:rPr kumimoji="1" lang="en-US" altLang="zh-CN" sz="1800" dirty="0"/>
                  <a:t>can</a:t>
                </a:r>
                <a:r>
                  <a:rPr kumimoji="1" lang="zh-CN" altLang="en-US" sz="1800" dirty="0"/>
                  <a:t> </a:t>
                </a:r>
                <a:r>
                  <a:rPr kumimoji="1" lang="en-US" altLang="zh-CN" sz="1800" dirty="0"/>
                  <a:t>be</a:t>
                </a:r>
                <a:r>
                  <a:rPr kumimoji="1" lang="zh-CN" altLang="en-US" sz="1800" dirty="0"/>
                  <a:t> </a:t>
                </a:r>
                <a:r>
                  <a:rPr kumimoji="1" lang="en-US" altLang="zh-CN" sz="1800" dirty="0"/>
                  <a:t>considered</a:t>
                </a:r>
                <a:r>
                  <a:rPr kumimoji="1" lang="zh-CN" altLang="en-US" sz="1800" dirty="0"/>
                  <a:t> </a:t>
                </a:r>
                <a:r>
                  <a:rPr kumimoji="1" lang="en-US" altLang="zh-CN" sz="1800" dirty="0"/>
                  <a:t>as</a:t>
                </a:r>
                <a:r>
                  <a:rPr kumimoji="1" lang="zh-CN" altLang="en-US" sz="1800" dirty="0"/>
                  <a:t> </a:t>
                </a:r>
                <a:r>
                  <a:rPr kumimoji="1" lang="en-US" altLang="zh-CN" sz="1800" dirty="0"/>
                  <a:t>the</a:t>
                </a:r>
                <a:r>
                  <a:rPr kumimoji="1" lang="zh-CN" altLang="en-US" sz="1800" dirty="0"/>
                  <a:t> </a:t>
                </a:r>
                <a:r>
                  <a:rPr kumimoji="1" lang="en-US" altLang="zh-CN" sz="1800" dirty="0"/>
                  <a:t>risk</a:t>
                </a:r>
                <a:r>
                  <a:rPr kumimoji="1" lang="zh-CN" altLang="en-US" sz="1800" dirty="0"/>
                  <a:t> </a:t>
                </a:r>
                <a:r>
                  <a:rPr kumimoji="1" lang="en-US" altLang="zh-CN" sz="1800" dirty="0"/>
                  <a:t>of</a:t>
                </a:r>
                <a:r>
                  <a:rPr kumimoji="1" lang="zh-CN" altLang="en-US" sz="1800" dirty="0"/>
                  <a:t> </a:t>
                </a:r>
                <a:r>
                  <a:rPr kumimoji="1" lang="en-US" altLang="zh-CN" sz="1800" dirty="0"/>
                  <a:t>dying</a:t>
                </a:r>
                <a:r>
                  <a:rPr kumimoji="1" lang="zh-CN" altLang="en-US" sz="1800" dirty="0"/>
                  <a:t> </a:t>
                </a:r>
                <a:r>
                  <a:rPr kumimoji="1" lang="en-US" altLang="zh-CN" sz="1800" dirty="0"/>
                  <a:t>from</a:t>
                </a:r>
                <a:r>
                  <a:rPr kumimoji="1" lang="zh-CN" altLang="en-US" sz="1800" dirty="0"/>
                  <a:t> </a:t>
                </a:r>
                <a:r>
                  <a:rPr kumimoji="1" lang="en-US" altLang="zh-CN" sz="1800" dirty="0"/>
                  <a:t>a</a:t>
                </a:r>
                <a:r>
                  <a:rPr kumimoji="1" lang="zh-CN" altLang="en-US" sz="1800" dirty="0"/>
                  <a:t> </a:t>
                </a:r>
                <a:r>
                  <a:rPr kumimoji="1" lang="en-US" altLang="zh-CN" sz="1800" dirty="0"/>
                  <a:t>certain</a:t>
                </a:r>
                <a:r>
                  <a:rPr kumimoji="1" lang="zh-CN" altLang="en-US" sz="1800" dirty="0"/>
                  <a:t> </a:t>
                </a:r>
                <a:r>
                  <a:rPr kumimoji="1" lang="en-US" altLang="zh-CN" sz="1800" dirty="0"/>
                  <a:t>disease.</a:t>
                </a:r>
                <a:r>
                  <a:rPr kumimoji="1" lang="zh-CN" altLang="en-US" sz="1800" dirty="0"/>
                  <a:t> </a:t>
                </a:r>
                <a:r>
                  <a:rPr kumimoji="1" lang="en-US" altLang="zh-CN" sz="1800" dirty="0"/>
                  <a:t>Now</a:t>
                </a:r>
                <a:r>
                  <a:rPr kumimoji="1" lang="zh-CN" altLang="en-US" sz="1800" dirty="0"/>
                  <a:t> </a:t>
                </a:r>
                <a:r>
                  <a:rPr kumimoji="1" lang="en-US" altLang="zh-CN" sz="1800" dirty="0"/>
                  <a:t>CFR</a:t>
                </a:r>
                <a:r>
                  <a:rPr kumimoji="1" lang="zh-CN" altLang="en-US" sz="1800" dirty="0"/>
                  <a:t> </a:t>
                </a:r>
                <a:r>
                  <a:rPr kumimoji="1" lang="en-US" altLang="zh-CN" sz="1800" dirty="0"/>
                  <a:t>of</a:t>
                </a:r>
                <a:r>
                  <a:rPr kumimoji="1" lang="zh-CN" altLang="en-US" sz="1800" dirty="0"/>
                  <a:t> </a:t>
                </a:r>
                <a:r>
                  <a:rPr kumimoji="1" lang="en-US" altLang="zh-CN" sz="1800" dirty="0"/>
                  <a:t>COVID-19</a:t>
                </a:r>
                <a:r>
                  <a:rPr kumimoji="1" lang="zh-CN" altLang="en-US" sz="1800" dirty="0"/>
                  <a:t> </a:t>
                </a:r>
                <a:r>
                  <a:rPr kumimoji="1" lang="en-US" altLang="zh-CN" sz="1800" dirty="0"/>
                  <a:t>has</a:t>
                </a:r>
                <a:r>
                  <a:rPr kumimoji="1" lang="zh-CN" altLang="en-US" sz="1800" dirty="0"/>
                  <a:t> </a:t>
                </a:r>
                <a:r>
                  <a:rPr kumimoji="1" lang="en-US" altLang="zh-CN" sz="1800" dirty="0"/>
                  <a:t>been</a:t>
                </a:r>
                <a:r>
                  <a:rPr kumimoji="1" lang="zh-CN" altLang="en-US" sz="1800" dirty="0"/>
                  <a:t> </a:t>
                </a:r>
                <a:r>
                  <a:rPr kumimoji="1" lang="en-US" altLang="zh-CN" sz="1800" dirty="0"/>
                  <a:t>a</a:t>
                </a:r>
                <a:r>
                  <a:rPr kumimoji="1" lang="zh-CN" altLang="en-US" sz="1800" dirty="0"/>
                  <a:t> </a:t>
                </a:r>
                <a:r>
                  <a:rPr kumimoji="1" lang="en-US" altLang="zh-CN" sz="1800" dirty="0"/>
                  <a:t>primary</a:t>
                </a:r>
                <a:r>
                  <a:rPr kumimoji="1" lang="zh-CN" altLang="en-US" sz="1800" dirty="0"/>
                  <a:t> </a:t>
                </a:r>
                <a:r>
                  <a:rPr kumimoji="1" lang="en-US" altLang="zh-CN" sz="1800" dirty="0"/>
                  <a:t>concern</a:t>
                </a:r>
                <a:r>
                  <a:rPr kumimoji="1" lang="zh-CN" altLang="en-US" sz="1800" dirty="0"/>
                  <a:t> </a:t>
                </a:r>
                <a:r>
                  <a:rPr kumimoji="1" lang="en-US" altLang="zh-CN" sz="1800" dirty="0"/>
                  <a:t>for</a:t>
                </a:r>
                <a:r>
                  <a:rPr kumimoji="1" lang="zh-CN" altLang="en-US" sz="1800" dirty="0"/>
                  <a:t> </a:t>
                </a:r>
                <a:r>
                  <a:rPr kumimoji="1" lang="en-US" altLang="zh-CN" sz="1800" dirty="0"/>
                  <a:t>the</a:t>
                </a:r>
                <a:r>
                  <a:rPr kumimoji="1" lang="zh-CN" altLang="en-US" sz="1800" dirty="0"/>
                  <a:t> </a:t>
                </a:r>
                <a:r>
                  <a:rPr kumimoji="1" lang="en-US" altLang="zh-CN" sz="1800" dirty="0"/>
                  <a:t>public.</a:t>
                </a:r>
              </a:p>
              <a:p>
                <a:r>
                  <a:rPr kumimoji="1" lang="en-US" altLang="zh-CN" sz="1800" dirty="0"/>
                  <a:t>Limitations:</a:t>
                </a:r>
              </a:p>
              <a:p>
                <a:pPr marL="0" indent="0">
                  <a:buNone/>
                </a:pPr>
                <a:r>
                  <a:rPr kumimoji="1" lang="zh-CN" altLang="en-US" sz="1800" dirty="0"/>
                  <a:t>   </a:t>
                </a:r>
                <a:r>
                  <a:rPr lang="en-US" altLang="zh-CN" sz="1800" dirty="0"/>
                  <a:t>From the definition of CFR, we know that CFR is not a constant. It changes with time</a:t>
                </a:r>
                <a:r>
                  <a:rPr lang="zh-CN" altLang="en-US" sz="1800" dirty="0"/>
                  <a:t> </a:t>
                </a:r>
                <a:r>
                  <a:rPr lang="en-US" altLang="zh-CN" sz="1800" dirty="0"/>
                  <a:t>and</a:t>
                </a:r>
                <a:r>
                  <a:rPr lang="zh-CN" altLang="en-US" sz="1800" dirty="0"/>
                  <a:t> </a:t>
                </a:r>
                <a:r>
                  <a:rPr lang="en-US" altLang="zh-CN" sz="1800" dirty="0"/>
                  <a:t>locations. However, we are not going to show how CFR changes by day due to the errors in measurements and low quantities in sample in the first half of year. Instead, we are going to choose two days</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second</a:t>
                </a:r>
                <a:r>
                  <a:rPr lang="zh-CN" altLang="en-US" sz="1800" dirty="0"/>
                  <a:t> </a:t>
                </a:r>
                <a:r>
                  <a:rPr lang="en-US" altLang="zh-CN" sz="1800" dirty="0"/>
                  <a:t>half</a:t>
                </a:r>
                <a:r>
                  <a:rPr lang="zh-CN" altLang="en-US" sz="1800" dirty="0"/>
                  <a:t> </a:t>
                </a:r>
                <a:r>
                  <a:rPr lang="en-US" altLang="zh-CN" sz="1800" dirty="0"/>
                  <a:t>of</a:t>
                </a:r>
                <a:r>
                  <a:rPr lang="zh-CN" altLang="en-US" sz="1800" dirty="0"/>
                  <a:t> </a:t>
                </a:r>
                <a:r>
                  <a:rPr lang="en-US" altLang="zh-CN" sz="1800" dirty="0"/>
                  <a:t>year and calculate the CFR in each country </a:t>
                </a:r>
                <a:r>
                  <a:rPr lang="zh-CN" altLang="en-US" sz="1800" dirty="0"/>
                  <a:t> </a:t>
                </a:r>
                <a:r>
                  <a:rPr lang="en-US" altLang="zh-CN" sz="1800" dirty="0"/>
                  <a:t>in</a:t>
                </a:r>
                <a:r>
                  <a:rPr lang="zh-CN" altLang="en-US" sz="1800" dirty="0"/>
                  <a:t> </a:t>
                </a:r>
                <a:r>
                  <a:rPr lang="en-US" altLang="zh-CN" sz="1800" dirty="0"/>
                  <a:t>those</a:t>
                </a:r>
                <a:r>
                  <a:rPr lang="zh-CN" altLang="en-US" sz="1800" dirty="0"/>
                  <a:t> </a:t>
                </a:r>
                <a:r>
                  <a:rPr lang="en-US" altLang="zh-CN" sz="1800" dirty="0"/>
                  <a:t>two</a:t>
                </a:r>
                <a:r>
                  <a:rPr lang="zh-CN" altLang="en-US" sz="1800" dirty="0"/>
                  <a:t> </a:t>
                </a:r>
                <a:r>
                  <a:rPr lang="en-US" altLang="zh-CN" sz="1800" dirty="0"/>
                  <a:t>days. </a:t>
                </a:r>
              </a:p>
              <a:p>
                <a:pPr marL="0" indent="0">
                  <a:buNone/>
                </a:pPr>
                <a:r>
                  <a:rPr lang="zh-CN" altLang="en-US" sz="1800" dirty="0"/>
                  <a:t>  </a:t>
                </a:r>
                <a:r>
                  <a:rPr lang="en-US" altLang="zh-CN" sz="1800" dirty="0"/>
                  <a:t>Notes:</a:t>
                </a:r>
                <a:r>
                  <a:rPr lang="zh-CN" altLang="en-US" sz="1800" dirty="0"/>
                  <a:t> </a:t>
                </a:r>
                <a:r>
                  <a:rPr lang="en-US" altLang="zh-CN" sz="1800" dirty="0"/>
                  <a:t>With acknowledgement of these severe limitations, we continue to use `deaths/confirmed` as a very rough proxy of CFR</a:t>
                </a:r>
                <a:endParaRPr kumimoji="1" lang="zh-CN" altLang="en-US" sz="1800" dirty="0"/>
              </a:p>
            </p:txBody>
          </p:sp>
        </mc:Choice>
        <mc:Fallback>
          <p:sp>
            <p:nvSpPr>
              <p:cNvPr id="3" name="内容占位符 2">
                <a:extLst>
                  <a:ext uri="{FF2B5EF4-FFF2-40B4-BE49-F238E27FC236}">
                    <a16:creationId xmlns:a16="http://schemas.microsoft.com/office/drawing/2014/main" id="{1FA6FECC-9608-6447-962B-E9E8BE7CBD5B}"/>
                  </a:ext>
                </a:extLst>
              </p:cNvPr>
              <p:cNvSpPr>
                <a:spLocks noGrp="1" noRot="1" noChangeAspect="1" noMove="1" noResize="1" noEditPoints="1" noAdjustHandles="1" noChangeArrowheads="1" noChangeShapeType="1" noTextEdit="1"/>
              </p:cNvSpPr>
              <p:nvPr>
                <p:ph idx="1"/>
              </p:nvPr>
            </p:nvSpPr>
            <p:spPr>
              <a:xfrm>
                <a:off x="1069848" y="2320412"/>
                <a:ext cx="10058400" cy="3851787"/>
              </a:xfrm>
              <a:blipFill>
                <a:blip r:embed="rId4"/>
                <a:stretch>
                  <a:fillRect l="-504"/>
                </a:stretch>
              </a:blipFill>
            </p:spPr>
            <p:txBody>
              <a:bodyPr/>
              <a:lstStyle/>
              <a:p>
                <a:r>
                  <a:rPr lang="zh-CN" altLang="en-US">
                    <a:noFill/>
                  </a:rPr>
                  <a:t> </a:t>
                </a:r>
              </a:p>
            </p:txBody>
          </p:sp>
        </mc:Fallback>
      </mc:AlternateContent>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9413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5" name="Oval 2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493201-0F63-AC42-B9F3-2B6296F3E959}"/>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kumimoji="1" lang="en-US" altLang="zh-CN" sz="5100">
                <a:blipFill dpi="0" rotWithShape="1">
                  <a:blip r:embed="rId4"/>
                  <a:srcRect/>
                  <a:tile tx="6350" ty="-127000" sx="65000" sy="64000" flip="none" algn="tl"/>
                </a:blipFill>
              </a:rPr>
              <a:t>CFR on 08/23/2020</a:t>
            </a:r>
          </a:p>
        </p:txBody>
      </p:sp>
      <p:sp>
        <p:nvSpPr>
          <p:cNvPr id="34" name="Rectangle 3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7" name="Oval 3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8" name="Oval 3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图片 3" descr="图片包含 游戏机, 食物&#10;&#10;描述已自动生成">
            <a:extLst>
              <a:ext uri="{FF2B5EF4-FFF2-40B4-BE49-F238E27FC236}">
                <a16:creationId xmlns:a16="http://schemas.microsoft.com/office/drawing/2014/main" id="{6105478A-E93A-B140-AFC9-7537FF26AC4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07963" y="1406776"/>
            <a:ext cx="7067583" cy="4004425"/>
          </a:xfrm>
          <a:prstGeom prst="rect">
            <a:avLst/>
          </a:prstGeom>
        </p:spPr>
      </p:pic>
    </p:spTree>
    <p:extLst>
      <p:ext uri="{BB962C8B-B14F-4D97-AF65-F5344CB8AC3E}">
        <p14:creationId xmlns:p14="http://schemas.microsoft.com/office/powerpoint/2010/main" val="2599182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4" name="Oval 11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5" name="Oval 11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7" name="Rectangle 116">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 name="Rectangle 118">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0BB8595-E90A-5D4C-90AA-A066272EFEBA}"/>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kumimoji="1" lang="en-US" altLang="zh-CN" sz="5100">
                <a:blipFill dpi="0" rotWithShape="1">
                  <a:blip r:embed="rId4"/>
                  <a:srcRect/>
                  <a:tile tx="6350" ty="-127000" sx="65000" sy="64000" flip="none" algn="tl"/>
                </a:blipFill>
              </a:rPr>
              <a:t>CFR on 09/23/2020</a:t>
            </a:r>
          </a:p>
        </p:txBody>
      </p:sp>
      <p:sp>
        <p:nvSpPr>
          <p:cNvPr id="123" name="Rectangle 122">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124">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26" name="Oval 125">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7" name="Oval 126">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内容占位符 3" descr="地图&#10;&#10;描述已自动生成">
            <a:extLst>
              <a:ext uri="{FF2B5EF4-FFF2-40B4-BE49-F238E27FC236}">
                <a16:creationId xmlns:a16="http://schemas.microsoft.com/office/drawing/2014/main" id="{33AE1E94-9E78-4B45-891C-1E43FC196EFC}"/>
              </a:ext>
            </a:extLst>
          </p:cNvPr>
          <p:cNvPicPr>
            <a:picLocks/>
          </p:cNvPicPr>
          <p:nvPr/>
        </p:nvPicPr>
        <p:blipFill rotWithShape="1">
          <a:blip r:embed="rId6" cstate="print">
            <a:extLst>
              <a:ext uri="{28A0092B-C50C-407E-A947-70E740481C1C}">
                <a14:useLocalDpi xmlns:a14="http://schemas.microsoft.com/office/drawing/2010/main" val="0"/>
              </a:ext>
            </a:extLst>
          </a:blip>
          <a:srcRect l="10304" r="2" b="1"/>
          <a:stretch/>
        </p:blipFill>
        <p:spPr>
          <a:xfrm>
            <a:off x="1048174" y="1388912"/>
            <a:ext cx="6415574" cy="3984310"/>
          </a:xfrm>
          <a:prstGeom prst="rect">
            <a:avLst/>
          </a:prstGeom>
        </p:spPr>
      </p:pic>
    </p:spTree>
    <p:extLst>
      <p:ext uri="{BB962C8B-B14F-4D97-AF65-F5344CB8AC3E}">
        <p14:creationId xmlns:p14="http://schemas.microsoft.com/office/powerpoint/2010/main" val="104869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表格&#10;&#10;描述已自动生成">
            <a:extLst>
              <a:ext uri="{FF2B5EF4-FFF2-40B4-BE49-F238E27FC236}">
                <a16:creationId xmlns:a16="http://schemas.microsoft.com/office/drawing/2014/main" id="{D5EEDCBA-108F-824A-B595-FF47E0CE5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278" y="276175"/>
            <a:ext cx="3316608" cy="6305649"/>
          </a:xfrm>
          <a:prstGeom prst="rect">
            <a:avLst/>
          </a:prstGeom>
        </p:spPr>
      </p:pic>
      <p:pic>
        <p:nvPicPr>
          <p:cNvPr id="15" name="内容占位符 14" descr="表格&#10;&#10;描述已自动生成">
            <a:extLst>
              <a:ext uri="{FF2B5EF4-FFF2-40B4-BE49-F238E27FC236}">
                <a16:creationId xmlns:a16="http://schemas.microsoft.com/office/drawing/2014/main" id="{16DD3E7A-0B6A-1C49-94A7-37FB230B77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473" y="341840"/>
            <a:ext cx="3196089" cy="6239984"/>
          </a:xfrm>
        </p:spPr>
      </p:pic>
    </p:spTree>
    <p:extLst>
      <p:ext uri="{BB962C8B-B14F-4D97-AF65-F5344CB8AC3E}">
        <p14:creationId xmlns:p14="http://schemas.microsoft.com/office/powerpoint/2010/main" val="145632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08E89B52-92A7-164C-B112-AEB2E2D510F1}"/>
              </a:ext>
            </a:extLst>
          </p:cNvPr>
          <p:cNvSpPr>
            <a:spLocks noGrp="1"/>
          </p:cNvSpPr>
          <p:nvPr>
            <p:ph type="title"/>
          </p:nvPr>
        </p:nvSpPr>
        <p:spPr>
          <a:xfrm>
            <a:off x="1069848" y="484632"/>
            <a:ext cx="10058400" cy="1609344"/>
          </a:xfrm>
        </p:spPr>
        <p:txBody>
          <a:bodyPr>
            <a:normAutofit/>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7D2F66E8-BE2C-A249-B12C-44D7968EAA8C}"/>
              </a:ext>
            </a:extLst>
          </p:cNvPr>
          <p:cNvSpPr>
            <a:spLocks noGrp="1"/>
          </p:cNvSpPr>
          <p:nvPr>
            <p:ph idx="1"/>
          </p:nvPr>
        </p:nvSpPr>
        <p:spPr>
          <a:xfrm>
            <a:off x="1069848" y="2320412"/>
            <a:ext cx="10058400" cy="3851787"/>
          </a:xfrm>
        </p:spPr>
        <p:txBody>
          <a:bodyPr>
            <a:normAutofit/>
          </a:bodyPr>
          <a:lstStyle/>
          <a:p>
            <a:r>
              <a:rPr lang="en-US" altLang="zh-CN" dirty="0"/>
              <a:t>From comparison</a:t>
            </a:r>
            <a:r>
              <a:rPr lang="zh-CN" altLang="en-US" dirty="0"/>
              <a:t> </a:t>
            </a:r>
            <a:r>
              <a:rPr lang="en-US" altLang="zh-CN" dirty="0"/>
              <a:t>of</a:t>
            </a:r>
            <a:r>
              <a:rPr lang="zh-CN" altLang="en-US" dirty="0"/>
              <a:t> </a:t>
            </a:r>
            <a:r>
              <a:rPr lang="en-US" altLang="zh-CN" dirty="0"/>
              <a:t>two</a:t>
            </a:r>
            <a:r>
              <a:rPr lang="zh-CN" altLang="en-US" dirty="0"/>
              <a:t> </a:t>
            </a:r>
            <a:r>
              <a:rPr lang="en-US" altLang="zh-CN" dirty="0"/>
              <a:t>maps</a:t>
            </a:r>
            <a:r>
              <a:rPr lang="zh-CN" altLang="en-US" dirty="0"/>
              <a:t> </a:t>
            </a:r>
            <a:r>
              <a:rPr lang="en-US" altLang="zh-CN" dirty="0"/>
              <a:t>above, we found that there are no prominent distinctions between two maps. This suggests that CFR in each country has become stable in the last two months. Also, From the color palette we see that only a few countries, for example, Yemen, have CFR that’s conspicuously higher than other countries in the world.</a:t>
            </a:r>
            <a:r>
              <a:rPr lang="zh-CN" altLang="en-US" dirty="0"/>
              <a:t> </a:t>
            </a:r>
            <a:r>
              <a:rPr lang="en-US" altLang="zh-CN" dirty="0"/>
              <a:t>Of course, CFR is also affected by factors like age, diabetes, obesity and so on. Differences in proportion of these factors in different areas also lead to regional disparity. </a:t>
            </a:r>
          </a:p>
          <a:p>
            <a:r>
              <a:rPr lang="en-US" altLang="zh-CN" dirty="0"/>
              <a:t>Although</a:t>
            </a:r>
            <a:r>
              <a:rPr lang="zh-CN" altLang="en-US" dirty="0"/>
              <a:t> </a:t>
            </a:r>
            <a:r>
              <a:rPr lang="en-US" altLang="zh-CN" dirty="0"/>
              <a:t>there</a:t>
            </a:r>
            <a:r>
              <a:rPr lang="zh-CN" altLang="en-US" dirty="0"/>
              <a:t> </a:t>
            </a:r>
            <a:r>
              <a:rPr lang="en-US" altLang="zh-CN" dirty="0"/>
              <a:t>are</a:t>
            </a:r>
            <a:r>
              <a:rPr lang="zh-CN" altLang="en-US" dirty="0"/>
              <a:t> </a:t>
            </a:r>
            <a:r>
              <a:rPr lang="en-US" altLang="zh-CN" dirty="0"/>
              <a:t>countries</a:t>
            </a:r>
            <a:r>
              <a:rPr lang="zh-CN" altLang="en-US" dirty="0"/>
              <a:t> </a:t>
            </a:r>
            <a:r>
              <a:rPr lang="en-US" altLang="zh-CN" dirty="0"/>
              <a:t>having</a:t>
            </a:r>
            <a:r>
              <a:rPr lang="zh-CN" altLang="en-US" dirty="0"/>
              <a:t> </a:t>
            </a:r>
            <a:r>
              <a:rPr lang="en-US" altLang="zh-CN" dirty="0"/>
              <a:t>CFR</a:t>
            </a:r>
            <a:r>
              <a:rPr lang="zh-CN" altLang="en-US" dirty="0"/>
              <a:t> </a:t>
            </a:r>
            <a:r>
              <a:rPr lang="en-US" altLang="zh-CN" dirty="0"/>
              <a:t>extremely</a:t>
            </a:r>
            <a:r>
              <a:rPr lang="zh-CN" altLang="en-US" dirty="0"/>
              <a:t> </a:t>
            </a:r>
            <a:r>
              <a:rPr lang="en-US" altLang="zh-CN" dirty="0"/>
              <a:t>low,</a:t>
            </a:r>
            <a:r>
              <a:rPr lang="zh-CN" altLang="en-US" dirty="0"/>
              <a:t> </a:t>
            </a:r>
            <a:r>
              <a:rPr lang="en-US" altLang="zh-CN" dirty="0"/>
              <a:t>we</a:t>
            </a:r>
            <a:r>
              <a:rPr lang="zh-CN" altLang="en-US" dirty="0"/>
              <a:t> </a:t>
            </a:r>
            <a:r>
              <a:rPr lang="en-US" altLang="zh-CN" dirty="0"/>
              <a:t>can’t</a:t>
            </a:r>
            <a:r>
              <a:rPr lang="zh-CN" altLang="en-US" dirty="0"/>
              <a:t> </a:t>
            </a:r>
            <a:r>
              <a:rPr lang="en-US" altLang="zh-CN" dirty="0"/>
              <a:t>lower</a:t>
            </a:r>
            <a:r>
              <a:rPr lang="zh-CN" altLang="en-US" dirty="0"/>
              <a:t> </a:t>
            </a:r>
            <a:r>
              <a:rPr lang="en-US" altLang="zh-CN" dirty="0"/>
              <a:t>our</a:t>
            </a:r>
            <a:r>
              <a:rPr lang="zh-CN" altLang="en-US" dirty="0"/>
              <a:t> </a:t>
            </a:r>
            <a:r>
              <a:rPr lang="en-US" altLang="zh-CN" dirty="0"/>
              <a:t>guard</a:t>
            </a:r>
            <a:r>
              <a:rPr lang="zh-CN" altLang="en-US" dirty="0"/>
              <a:t> </a:t>
            </a:r>
            <a:r>
              <a:rPr lang="en-US" altLang="zh-CN" dirty="0"/>
              <a:t>for</a:t>
            </a:r>
            <a:r>
              <a:rPr lang="zh-CN" altLang="en-US" dirty="0"/>
              <a:t> </a:t>
            </a:r>
            <a:r>
              <a:rPr lang="en-US" altLang="zh-CN" dirty="0"/>
              <a:t>the</a:t>
            </a:r>
            <a:r>
              <a:rPr lang="zh-CN" altLang="en-US" dirty="0"/>
              <a:t> </a:t>
            </a:r>
            <a:r>
              <a:rPr lang="en-US" altLang="zh-CN" dirty="0"/>
              <a:t>risk</a:t>
            </a:r>
            <a:r>
              <a:rPr lang="zh-CN" altLang="en-US" dirty="0"/>
              <a:t> </a:t>
            </a:r>
            <a:r>
              <a:rPr lang="en-US" altLang="zh-CN" dirty="0"/>
              <a:t>of</a:t>
            </a:r>
            <a:r>
              <a:rPr lang="zh-CN" altLang="en-US" dirty="0"/>
              <a:t> </a:t>
            </a:r>
            <a:r>
              <a:rPr lang="en-US" altLang="zh-CN" dirty="0"/>
              <a:t>dying</a:t>
            </a:r>
            <a:r>
              <a:rPr lang="zh-CN" altLang="en-US" dirty="0"/>
              <a:t> </a:t>
            </a:r>
            <a:r>
              <a:rPr lang="en-US" altLang="zh-CN" dirty="0"/>
              <a:t>from</a:t>
            </a:r>
            <a:r>
              <a:rPr lang="zh-CN" altLang="en-US" dirty="0"/>
              <a:t> </a:t>
            </a:r>
            <a:r>
              <a:rPr lang="en-US" altLang="zh-CN" dirty="0"/>
              <a:t>COVID-19.</a:t>
            </a:r>
            <a:r>
              <a:rPr lang="zh-CN" altLang="en-US" dirty="0"/>
              <a:t> </a:t>
            </a:r>
            <a:r>
              <a:rPr lang="en-US" altLang="zh-CN" dirty="0"/>
              <a:t>In</a:t>
            </a:r>
            <a:r>
              <a:rPr lang="zh-CN" altLang="en-US" dirty="0"/>
              <a:t> </a:t>
            </a:r>
            <a:r>
              <a:rPr lang="en-US" altLang="zh-CN" dirty="0"/>
              <a:t>most</a:t>
            </a:r>
            <a:r>
              <a:rPr lang="zh-CN" altLang="en-US" dirty="0"/>
              <a:t> </a:t>
            </a:r>
            <a:r>
              <a:rPr lang="en-US" altLang="zh-CN" dirty="0"/>
              <a:t>countries,</a:t>
            </a:r>
            <a:r>
              <a:rPr lang="zh-CN" altLang="en-US" dirty="0"/>
              <a:t> </a:t>
            </a:r>
            <a:r>
              <a:rPr lang="en-US" altLang="zh-CN" dirty="0"/>
              <a:t>2%~3%</a:t>
            </a:r>
            <a:r>
              <a:rPr lang="zh-CN" altLang="en-US" dirty="0"/>
              <a:t> </a:t>
            </a:r>
            <a:r>
              <a:rPr lang="en-US" altLang="zh-CN" dirty="0"/>
              <a:t>confirmed</a:t>
            </a:r>
            <a:r>
              <a:rPr lang="zh-CN" altLang="en-US" dirty="0"/>
              <a:t> </a:t>
            </a:r>
            <a:r>
              <a:rPr lang="en-US" altLang="zh-CN" dirty="0"/>
              <a:t>cases</a:t>
            </a:r>
            <a:r>
              <a:rPr lang="zh-CN" altLang="en-US" dirty="0"/>
              <a:t> </a:t>
            </a:r>
            <a:r>
              <a:rPr lang="en-US" altLang="zh-CN" dirty="0"/>
              <a:t>of</a:t>
            </a:r>
            <a:r>
              <a:rPr lang="zh-CN" altLang="en-US" dirty="0"/>
              <a:t> </a:t>
            </a:r>
            <a:r>
              <a:rPr lang="en-US" altLang="zh-CN" dirty="0"/>
              <a:t>COVID-19</a:t>
            </a:r>
            <a:r>
              <a:rPr lang="zh-CN" altLang="en-US" dirty="0"/>
              <a:t> </a:t>
            </a:r>
            <a:r>
              <a:rPr lang="en-US" altLang="zh-CN" dirty="0"/>
              <a:t>are</a:t>
            </a:r>
            <a:r>
              <a:rPr lang="zh-CN" altLang="en-US" dirty="0"/>
              <a:t> </a:t>
            </a:r>
            <a:r>
              <a:rPr lang="en-US" altLang="zh-CN" dirty="0"/>
              <a:t>dead.</a:t>
            </a:r>
            <a:r>
              <a:rPr lang="zh-CN" altLang="en-US" dirty="0"/>
              <a:t> </a:t>
            </a:r>
            <a:endParaRPr lang="zh-CN" altLang="zh-CN" dirty="0"/>
          </a:p>
          <a:p>
            <a:pPr marL="0" indent="0">
              <a:buNone/>
            </a:pPr>
            <a:endParaRPr kumimoji="1" lang="zh-CN" alt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81793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6" name="Oval 2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9" name="Rectangle 2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9B7F487-37E5-0B44-BC5F-7E24E3FE2434}"/>
              </a:ext>
            </a:extLst>
          </p:cNvPr>
          <p:cNvSpPr>
            <a:spLocks noGrp="1"/>
          </p:cNvSpPr>
          <p:nvPr>
            <p:ph type="title"/>
          </p:nvPr>
        </p:nvSpPr>
        <p:spPr>
          <a:xfrm>
            <a:off x="6556100" y="1360493"/>
            <a:ext cx="4972511" cy="3106732"/>
          </a:xfrm>
        </p:spPr>
        <p:txBody>
          <a:bodyPr vert="horz" lIns="91440" tIns="45720" rIns="91440" bIns="45720" rtlCol="0" anchor="b">
            <a:normAutofit/>
          </a:bodyPr>
          <a:lstStyle/>
          <a:p>
            <a:pPr>
              <a:lnSpc>
                <a:spcPct val="80000"/>
              </a:lnSpc>
            </a:pPr>
            <a:r>
              <a:rPr kumimoji="1" lang="en-US" altLang="zh-CN" sz="7200" dirty="0">
                <a:solidFill>
                  <a:schemeClr val="tx1"/>
                </a:solidFill>
              </a:rPr>
              <a:t>Thanks for watching</a:t>
            </a:r>
          </a:p>
        </p:txBody>
      </p:sp>
      <p:sp>
        <p:nvSpPr>
          <p:cNvPr id="31" name="Freeform: Shape 30">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iling Face with No Fill">
            <a:extLst>
              <a:ext uri="{FF2B5EF4-FFF2-40B4-BE49-F238E27FC236}">
                <a16:creationId xmlns:a16="http://schemas.microsoft.com/office/drawing/2014/main" id="{A10B546C-DB6D-4AB4-87C6-44C3D69C65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7150" y="1526651"/>
            <a:ext cx="3804698" cy="3804698"/>
          </a:xfrm>
          <a:prstGeom prst="rect">
            <a:avLst/>
          </a:prstGeom>
        </p:spPr>
      </p:pic>
    </p:spTree>
    <p:extLst>
      <p:ext uri="{BB962C8B-B14F-4D97-AF65-F5344CB8AC3E}">
        <p14:creationId xmlns:p14="http://schemas.microsoft.com/office/powerpoint/2010/main" val="38430814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E75DD-CF5A-7F4D-8777-ECBF964CDAC9}"/>
              </a:ext>
            </a:extLst>
          </p:cNvPr>
          <p:cNvSpPr>
            <a:spLocks noGrp="1"/>
          </p:cNvSpPr>
          <p:nvPr>
            <p:ph type="title"/>
          </p:nvPr>
        </p:nvSpPr>
        <p:spPr>
          <a:xfrm>
            <a:off x="1069848" y="798394"/>
            <a:ext cx="4730451" cy="1637730"/>
          </a:xfrm>
        </p:spPr>
        <p:txBody>
          <a:bodyPr>
            <a:normAutofit/>
          </a:bodyPr>
          <a:lstStyle/>
          <a:p>
            <a:r>
              <a:rPr kumimoji="1" lang="en-US" altLang="zh-CN" sz="4400"/>
              <a:t>Origin</a:t>
            </a:r>
            <a:endParaRPr kumimoji="1" lang="zh-CN" altLang="en-US" sz="4400"/>
          </a:p>
        </p:txBody>
      </p:sp>
      <p:sp>
        <p:nvSpPr>
          <p:cNvPr id="3" name="内容占位符 2">
            <a:extLst>
              <a:ext uri="{FF2B5EF4-FFF2-40B4-BE49-F238E27FC236}">
                <a16:creationId xmlns:a16="http://schemas.microsoft.com/office/drawing/2014/main" id="{83ADE22B-D52B-2C4B-920D-C4C8336D32EB}"/>
              </a:ext>
            </a:extLst>
          </p:cNvPr>
          <p:cNvSpPr>
            <a:spLocks noGrp="1"/>
          </p:cNvSpPr>
          <p:nvPr>
            <p:ph idx="1"/>
          </p:nvPr>
        </p:nvSpPr>
        <p:spPr>
          <a:xfrm>
            <a:off x="1069848" y="2578608"/>
            <a:ext cx="4730451" cy="3593592"/>
          </a:xfrm>
        </p:spPr>
        <p:txBody>
          <a:bodyPr>
            <a:normAutofit lnSpcReduction="10000"/>
          </a:bodyPr>
          <a:lstStyle/>
          <a:p>
            <a:r>
              <a:rPr kumimoji="1" lang="en-US" altLang="zh-CN" sz="1800" dirty="0"/>
              <a:t>Source</a:t>
            </a:r>
            <a:r>
              <a:rPr kumimoji="1" lang="zh-CN" altLang="en-US" sz="1800" dirty="0"/>
              <a:t> </a:t>
            </a:r>
            <a:r>
              <a:rPr kumimoji="1" lang="en-US" altLang="zh-CN" sz="1800" dirty="0"/>
              <a:t>of</a:t>
            </a:r>
            <a:r>
              <a:rPr kumimoji="1" lang="zh-CN" altLang="en-US" sz="1800" dirty="0"/>
              <a:t> </a:t>
            </a:r>
            <a:r>
              <a:rPr kumimoji="1" lang="en-US" altLang="zh-CN" sz="1800" dirty="0"/>
              <a:t>data</a:t>
            </a:r>
            <a:r>
              <a:rPr kumimoji="1" lang="zh-CN" altLang="en-US" sz="1800" dirty="0"/>
              <a:t> </a:t>
            </a:r>
            <a:r>
              <a:rPr kumimoji="1" lang="en-US" altLang="zh-CN" sz="1800" dirty="0"/>
              <a:t>set:</a:t>
            </a:r>
          </a:p>
          <a:p>
            <a:pPr marL="0" indent="0">
              <a:buNone/>
            </a:pPr>
            <a:r>
              <a:rPr kumimoji="1" lang="zh-CN" altLang="en-US" sz="1800" dirty="0"/>
              <a:t>  </a:t>
            </a:r>
            <a:r>
              <a:rPr lang="en-US" altLang="zh-CN" sz="1800" u="sng" dirty="0">
                <a:hlinkClick r:id="rId2"/>
              </a:rPr>
              <a:t>https://www.kaggle.com/sudalairajkumar/novel-corona-virus-2019-dataset?select=covid_19_data.csv</a:t>
            </a:r>
            <a:endParaRPr lang="en-US" altLang="zh-CN" sz="1800" u="sng" dirty="0"/>
          </a:p>
          <a:p>
            <a:endParaRPr kumimoji="1" lang="en-US" altLang="zh-CN" sz="1800" dirty="0"/>
          </a:p>
          <a:p>
            <a:r>
              <a:rPr kumimoji="1" lang="en-US" altLang="zh-CN" sz="1800" dirty="0"/>
              <a:t>This</a:t>
            </a:r>
            <a:r>
              <a:rPr kumimoji="1" lang="zh-CN" altLang="en-US" sz="1800" dirty="0"/>
              <a:t> </a:t>
            </a:r>
            <a:r>
              <a:rPr kumimoji="1" lang="en-US" altLang="zh-CN" sz="1800" dirty="0"/>
              <a:t>data</a:t>
            </a:r>
            <a:r>
              <a:rPr kumimoji="1" lang="zh-CN" altLang="en-US" sz="1800" dirty="0"/>
              <a:t> </a:t>
            </a:r>
            <a:r>
              <a:rPr kumimoji="1" lang="en-US" altLang="zh-CN" sz="1800" dirty="0"/>
              <a:t>set</a:t>
            </a:r>
            <a:r>
              <a:rPr kumimoji="1" lang="zh-CN" altLang="en-US" sz="1800" dirty="0"/>
              <a:t> </a:t>
            </a:r>
            <a:r>
              <a:rPr kumimoji="1" lang="en-US" altLang="zh-CN" sz="1800" dirty="0"/>
              <a:t>contains</a:t>
            </a:r>
            <a:r>
              <a:rPr kumimoji="1" lang="zh-CN" altLang="en-US" sz="1800" dirty="0"/>
              <a:t> </a:t>
            </a:r>
            <a:r>
              <a:rPr lang="en-US" altLang="zh-CN" dirty="0"/>
              <a:t>116,806 observations,</a:t>
            </a:r>
            <a:r>
              <a:rPr lang="zh-CN" altLang="en-US" dirty="0"/>
              <a:t> </a:t>
            </a:r>
            <a:r>
              <a:rPr lang="en-US" altLang="zh-CN" dirty="0"/>
              <a:t>it</a:t>
            </a:r>
            <a:r>
              <a:rPr lang="zh-CN" altLang="en-US" dirty="0"/>
              <a:t> </a:t>
            </a:r>
            <a:r>
              <a:rPr lang="en-US" altLang="zh-CN" dirty="0"/>
              <a:t>counts</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the</a:t>
            </a:r>
            <a:r>
              <a:rPr lang="zh-CN" altLang="en-US" dirty="0"/>
              <a:t> </a:t>
            </a:r>
            <a:r>
              <a:rPr lang="en-US" altLang="zh-CN" dirty="0"/>
              <a:t>confirmed</a:t>
            </a:r>
            <a:r>
              <a:rPr lang="zh-CN" altLang="en-US" dirty="0"/>
              <a:t> </a:t>
            </a:r>
            <a:r>
              <a:rPr lang="en-US" altLang="zh-CN" dirty="0"/>
              <a:t>cases,</a:t>
            </a:r>
            <a:r>
              <a:rPr lang="zh-CN" altLang="en-US" dirty="0"/>
              <a:t> </a:t>
            </a:r>
            <a:r>
              <a:rPr lang="en-US" altLang="zh-CN" dirty="0"/>
              <a:t>deaths,</a:t>
            </a:r>
            <a:r>
              <a:rPr lang="zh-CN" altLang="en-US" dirty="0"/>
              <a:t> </a:t>
            </a:r>
            <a:r>
              <a:rPr lang="en-US" altLang="zh-CN" dirty="0"/>
              <a:t>and</a:t>
            </a:r>
            <a:r>
              <a:rPr lang="zh-CN" altLang="en-US" dirty="0"/>
              <a:t> </a:t>
            </a:r>
            <a:r>
              <a:rPr lang="en-US" altLang="zh-CN" dirty="0"/>
              <a:t>recovered</a:t>
            </a:r>
            <a:r>
              <a:rPr lang="zh-CN" altLang="en-US" dirty="0"/>
              <a:t> </a:t>
            </a:r>
            <a:r>
              <a:rPr lang="en-US" altLang="zh-CN" dirty="0"/>
              <a:t>cases</a:t>
            </a:r>
            <a:r>
              <a:rPr lang="zh-CN" altLang="en-US" dirty="0"/>
              <a:t> </a:t>
            </a:r>
            <a:r>
              <a:rPr lang="en-US" altLang="zh-CN" dirty="0"/>
              <a:t>from</a:t>
            </a:r>
            <a:r>
              <a:rPr lang="zh-CN" altLang="en-US" dirty="0"/>
              <a:t> </a:t>
            </a:r>
            <a:r>
              <a:rPr lang="en-US" altLang="zh-CN" dirty="0"/>
              <a:t>January</a:t>
            </a:r>
            <a:r>
              <a:rPr lang="zh-CN" altLang="en-US" dirty="0"/>
              <a:t> </a:t>
            </a:r>
            <a:r>
              <a:rPr lang="en-US" altLang="zh-CN" dirty="0"/>
              <a:t>22</a:t>
            </a:r>
            <a:r>
              <a:rPr lang="en-US" altLang="zh-CN" baseline="30000" dirty="0"/>
              <a:t>nd</a:t>
            </a:r>
            <a:r>
              <a:rPr lang="zh-CN" altLang="en-US" dirty="0"/>
              <a:t> </a:t>
            </a:r>
            <a:r>
              <a:rPr lang="en-US" altLang="zh-CN" dirty="0"/>
              <a:t>to</a:t>
            </a:r>
            <a:r>
              <a:rPr lang="zh-CN" altLang="en-US" dirty="0"/>
              <a:t> </a:t>
            </a:r>
            <a:r>
              <a:rPr lang="en-US" altLang="zh-CN" dirty="0"/>
              <a:t>September</a:t>
            </a:r>
            <a:r>
              <a:rPr lang="zh-CN" altLang="en-US" dirty="0"/>
              <a:t> </a:t>
            </a:r>
            <a:r>
              <a:rPr lang="en-US" altLang="zh-CN" dirty="0"/>
              <a:t>23</a:t>
            </a:r>
            <a:r>
              <a:rPr lang="en-US" altLang="zh-CN" baseline="30000" dirty="0"/>
              <a:t>rd</a:t>
            </a:r>
            <a:r>
              <a:rPr lang="zh-CN" altLang="en-US" dirty="0"/>
              <a:t> </a:t>
            </a:r>
            <a:r>
              <a:rPr lang="en-US" altLang="zh-CN" dirty="0"/>
              <a:t>in</a:t>
            </a:r>
            <a:r>
              <a:rPr lang="zh-CN" altLang="en-US" dirty="0"/>
              <a:t> </a:t>
            </a:r>
            <a:r>
              <a:rPr lang="en-US" altLang="zh-CN" dirty="0"/>
              <a:t>every</a:t>
            </a:r>
            <a:r>
              <a:rPr lang="zh-CN" altLang="en-US" dirty="0"/>
              <a:t> </a:t>
            </a:r>
            <a:r>
              <a:rPr lang="en-US" altLang="zh-CN" dirty="0"/>
              <a:t>provinces</a:t>
            </a:r>
            <a:r>
              <a:rPr lang="zh-CN" altLang="en-US" dirty="0"/>
              <a:t> </a:t>
            </a:r>
            <a:r>
              <a:rPr lang="en-US" altLang="zh-CN" dirty="0"/>
              <a:t>in</a:t>
            </a:r>
            <a:r>
              <a:rPr lang="zh-CN" altLang="en-US" dirty="0"/>
              <a:t> </a:t>
            </a:r>
            <a:r>
              <a:rPr lang="en-US" altLang="zh-CN" dirty="0"/>
              <a:t>every</a:t>
            </a:r>
            <a:r>
              <a:rPr lang="zh-CN" altLang="en-US" dirty="0"/>
              <a:t> </a:t>
            </a:r>
            <a:r>
              <a:rPr lang="en-US" altLang="zh-CN" dirty="0"/>
              <a:t>countries</a:t>
            </a:r>
            <a:r>
              <a:rPr lang="zh-CN" altLang="en-US" dirty="0"/>
              <a:t> </a:t>
            </a:r>
            <a:r>
              <a:rPr lang="en-US" altLang="zh-CN" dirty="0"/>
              <a:t>in</a:t>
            </a:r>
            <a:r>
              <a:rPr lang="zh-CN" altLang="en-US" dirty="0"/>
              <a:t> </a:t>
            </a:r>
            <a:r>
              <a:rPr lang="en-US" altLang="zh-CN" dirty="0"/>
              <a:t>the</a:t>
            </a:r>
            <a:r>
              <a:rPr lang="zh-CN" altLang="en-US" dirty="0"/>
              <a:t> </a:t>
            </a:r>
            <a:r>
              <a:rPr lang="en-US" altLang="zh-CN" dirty="0"/>
              <a:t>world.</a:t>
            </a:r>
            <a:endParaRPr kumimoji="1" lang="zh-CN" altLang="en-US" sz="1800" dirty="0"/>
          </a:p>
        </p:txBody>
      </p:sp>
      <p:pic>
        <p:nvPicPr>
          <p:cNvPr id="5" name="图片 4">
            <a:extLst>
              <a:ext uri="{FF2B5EF4-FFF2-40B4-BE49-F238E27FC236}">
                <a16:creationId xmlns:a16="http://schemas.microsoft.com/office/drawing/2014/main" id="{5C063551-FAA8-E24D-84BD-5A543D6096B3}"/>
              </a:ext>
            </a:extLst>
          </p:cNvPr>
          <p:cNvPicPr>
            <a:picLocks noChangeAspect="1"/>
          </p:cNvPicPr>
          <p:nvPr/>
        </p:nvPicPr>
        <p:blipFill rotWithShape="1">
          <a:blip r:embed="rId3"/>
          <a:srcRect l="2937" r="9856"/>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34" name="Freeform: Shape 25">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075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6" name="Group 7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7" name="Oval 7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78" name="Oval 7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80" name="Rectangle 79">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D3B545B-B46E-7243-BD9E-62AA4390CB6E}"/>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kumimoji="1" lang="en-US" altLang="zh-CN" sz="9600">
                <a:blipFill dpi="0" rotWithShape="1">
                  <a:blip r:embed="rId4"/>
                  <a:srcRect/>
                  <a:tile tx="6350" ty="-127000" sx="65000" sy="64000" flip="none" algn="tl"/>
                </a:blipFill>
              </a:rPr>
              <a:t>China</a:t>
            </a:r>
          </a:p>
        </p:txBody>
      </p:sp>
      <p:sp>
        <p:nvSpPr>
          <p:cNvPr id="82" name="Rectangle 81">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77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A4042DF-4CA0-F84D-8195-EE5692AD1D6C}"/>
              </a:ext>
            </a:extLst>
          </p:cNvPr>
          <p:cNvSpPr>
            <a:spLocks noGrp="1"/>
          </p:cNvSpPr>
          <p:nvPr>
            <p:ph type="title"/>
          </p:nvPr>
        </p:nvSpPr>
        <p:spPr>
          <a:xfrm>
            <a:off x="8156350" y="484632"/>
            <a:ext cx="3544035" cy="1609344"/>
          </a:xfrm>
          <a:ln>
            <a:noFill/>
          </a:ln>
        </p:spPr>
        <p:txBody>
          <a:bodyPr>
            <a:noAutofit/>
          </a:bodyPr>
          <a:lstStyle/>
          <a:p>
            <a:r>
              <a:rPr kumimoji="1" lang="en-US" altLang="zh-CN" sz="3600" dirty="0"/>
              <a:t>Confirmed</a:t>
            </a:r>
            <a:r>
              <a:rPr kumimoji="1" lang="zh-CN" altLang="en-US" sz="3600" dirty="0"/>
              <a:t> </a:t>
            </a:r>
            <a:r>
              <a:rPr kumimoji="1" lang="en-US" altLang="zh-CN" sz="3600" dirty="0"/>
              <a:t>cases</a:t>
            </a:r>
            <a:endParaRPr kumimoji="1" lang="zh-CN" altLang="en-US" sz="3600" dirty="0"/>
          </a:p>
        </p:txBody>
      </p:sp>
      <p:pic>
        <p:nvPicPr>
          <p:cNvPr id="4" name="内容占位符 3" descr="图片包含 图形用户界面&#10;&#10;描述已自动生成">
            <a:extLst>
              <a:ext uri="{FF2B5EF4-FFF2-40B4-BE49-F238E27FC236}">
                <a16:creationId xmlns:a16="http://schemas.microsoft.com/office/drawing/2014/main" id="{79971A90-9F45-9B44-95CE-429188ACCE27}"/>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446876"/>
            <a:ext cx="6882269" cy="3974508"/>
          </a:xfrm>
          <a:prstGeom prst="rect">
            <a:avLst/>
          </a:prstGeom>
        </p:spPr>
      </p:pic>
      <p:sp>
        <p:nvSpPr>
          <p:cNvPr id="24" name="Content Placeholder 7">
            <a:extLst>
              <a:ext uri="{FF2B5EF4-FFF2-40B4-BE49-F238E27FC236}">
                <a16:creationId xmlns:a16="http://schemas.microsoft.com/office/drawing/2014/main" id="{1AB8CF0E-C876-4829-8D21-B46CB8604D5F}"/>
              </a:ext>
            </a:extLst>
          </p:cNvPr>
          <p:cNvSpPr>
            <a:spLocks noGrp="1"/>
          </p:cNvSpPr>
          <p:nvPr>
            <p:ph idx="1"/>
          </p:nvPr>
        </p:nvSpPr>
        <p:spPr>
          <a:xfrm>
            <a:off x="8156351" y="2121408"/>
            <a:ext cx="3544034" cy="4050792"/>
          </a:xfrm>
        </p:spPr>
        <p:txBody>
          <a:bodyPr>
            <a:normAutofit/>
          </a:bodyPr>
          <a:lstStyle/>
          <a:p>
            <a:r>
              <a:rPr lang="en-US" altLang="zh-CN" dirty="0"/>
              <a:t>The line of Hubei province really stands out. The number has a sharp rise in February, and it kept increased to nearly 70,000. The</a:t>
            </a:r>
            <a:r>
              <a:rPr lang="zh-CN" altLang="en-US" dirty="0"/>
              <a:t> </a:t>
            </a:r>
            <a:r>
              <a:rPr lang="en-US" altLang="zh-CN" dirty="0"/>
              <a:t>number of confirmed cases in Hubei remained relatively stable from March to September, and it has been under 70,000 the whole time.</a:t>
            </a:r>
            <a:endParaRPr lang="zh-CN" altLang="zh-CN" dirty="0"/>
          </a:p>
          <a:p>
            <a:endParaRPr lang="en-US" sz="1600" dirty="0"/>
          </a:p>
        </p:txBody>
      </p:sp>
      <p:grpSp>
        <p:nvGrpSpPr>
          <p:cNvPr id="25"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4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707A164-9AFC-9341-B4E8-3A9A12F1752B}"/>
              </a:ext>
            </a:extLst>
          </p:cNvPr>
          <p:cNvSpPr>
            <a:spLocks noGrp="1"/>
          </p:cNvSpPr>
          <p:nvPr>
            <p:ph type="title"/>
          </p:nvPr>
        </p:nvSpPr>
        <p:spPr>
          <a:xfrm>
            <a:off x="8156350" y="484632"/>
            <a:ext cx="3544035" cy="1609344"/>
          </a:xfrm>
          <a:ln>
            <a:noFill/>
          </a:ln>
        </p:spPr>
        <p:txBody>
          <a:bodyPr>
            <a:normAutofit/>
          </a:bodyPr>
          <a:lstStyle/>
          <a:p>
            <a:r>
              <a:rPr kumimoji="1" lang="en-US" altLang="zh-CN" sz="3200"/>
              <a:t>Deaths</a:t>
            </a:r>
            <a:endParaRPr kumimoji="1" lang="zh-CN" altLang="en-US" sz="3200"/>
          </a:p>
        </p:txBody>
      </p:sp>
      <p:pic>
        <p:nvPicPr>
          <p:cNvPr id="4" name="内容占位符 3" descr="图形用户界面&#10;&#10;描述已自动生成">
            <a:extLst>
              <a:ext uri="{FF2B5EF4-FFF2-40B4-BE49-F238E27FC236}">
                <a16:creationId xmlns:a16="http://schemas.microsoft.com/office/drawing/2014/main" id="{B6A0233E-DF19-E14E-A8BF-EE270196BF44}"/>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507096"/>
            <a:ext cx="6882269" cy="3854068"/>
          </a:xfrm>
          <a:prstGeom prst="rect">
            <a:avLst/>
          </a:prstGeom>
        </p:spPr>
      </p:pic>
      <p:sp>
        <p:nvSpPr>
          <p:cNvPr id="8" name="Content Placeholder 7">
            <a:extLst>
              <a:ext uri="{FF2B5EF4-FFF2-40B4-BE49-F238E27FC236}">
                <a16:creationId xmlns:a16="http://schemas.microsoft.com/office/drawing/2014/main" id="{4F902CFF-1277-405B-A41B-6F14CBF6BF2A}"/>
              </a:ext>
            </a:extLst>
          </p:cNvPr>
          <p:cNvSpPr>
            <a:spLocks noGrp="1"/>
          </p:cNvSpPr>
          <p:nvPr>
            <p:ph idx="1"/>
          </p:nvPr>
        </p:nvSpPr>
        <p:spPr>
          <a:xfrm>
            <a:off x="8156351" y="1615440"/>
            <a:ext cx="3544034" cy="4556760"/>
          </a:xfrm>
        </p:spPr>
        <p:txBody>
          <a:bodyPr>
            <a:normAutofit/>
          </a:bodyPr>
          <a:lstStyle/>
          <a:p>
            <a:r>
              <a:rPr lang="en-US" altLang="zh-CN" dirty="0"/>
              <a:t>Number of deaths in provinces other than Hubei are trivial. The number of deaths in Hubei has been increasing since January, and it has gone beyond 3,000 in March. There is a jump of the number in April, and it went to approximately 4,500 from less than 3,300 all of a sudden. It stays at this number from then till September.</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803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7783D38-D96A-EF46-BF8C-E403340A773A}"/>
              </a:ext>
            </a:extLst>
          </p:cNvPr>
          <p:cNvSpPr>
            <a:spLocks noGrp="1"/>
          </p:cNvSpPr>
          <p:nvPr>
            <p:ph type="title"/>
          </p:nvPr>
        </p:nvSpPr>
        <p:spPr>
          <a:xfrm>
            <a:off x="8156350" y="484632"/>
            <a:ext cx="3544035" cy="1609344"/>
          </a:xfrm>
          <a:ln>
            <a:noFill/>
          </a:ln>
        </p:spPr>
        <p:txBody>
          <a:bodyPr>
            <a:normAutofit/>
          </a:bodyPr>
          <a:lstStyle/>
          <a:p>
            <a:r>
              <a:rPr kumimoji="1" lang="en-US" altLang="zh-CN" sz="3200"/>
              <a:t>HUBEI</a:t>
            </a:r>
            <a:endParaRPr kumimoji="1" lang="zh-CN" altLang="en-US" sz="3200"/>
          </a:p>
        </p:txBody>
      </p:sp>
      <p:pic>
        <p:nvPicPr>
          <p:cNvPr id="4" name="内容占位符 3" descr="图形用户界面, 文本, 应用程序&#10;&#10;描述已自动生成">
            <a:extLst>
              <a:ext uri="{FF2B5EF4-FFF2-40B4-BE49-F238E27FC236}">
                <a16:creationId xmlns:a16="http://schemas.microsoft.com/office/drawing/2014/main" id="{F3D41A4E-9F17-6E47-9098-5AAAB085AF28}"/>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06681" y="484632"/>
            <a:ext cx="7409588" cy="5687568"/>
          </a:xfrm>
          <a:prstGeom prst="rect">
            <a:avLst/>
          </a:prstGeom>
        </p:spPr>
      </p:pic>
      <p:sp>
        <p:nvSpPr>
          <p:cNvPr id="8" name="Content Placeholder 7">
            <a:extLst>
              <a:ext uri="{FF2B5EF4-FFF2-40B4-BE49-F238E27FC236}">
                <a16:creationId xmlns:a16="http://schemas.microsoft.com/office/drawing/2014/main" id="{68F7C25C-2FF0-4ED3-95FF-173F39D62408}"/>
              </a:ext>
            </a:extLst>
          </p:cNvPr>
          <p:cNvSpPr>
            <a:spLocks noGrp="1"/>
          </p:cNvSpPr>
          <p:nvPr>
            <p:ph idx="1"/>
          </p:nvPr>
        </p:nvSpPr>
        <p:spPr>
          <a:xfrm>
            <a:off x="8156351" y="2121408"/>
            <a:ext cx="3544034" cy="4050792"/>
          </a:xfrm>
        </p:spPr>
        <p:txBody>
          <a:bodyPr>
            <a:normAutofit/>
          </a:bodyPr>
          <a:lstStyle/>
          <a:p>
            <a:r>
              <a:rPr lang="en-US" altLang="zh-CN" dirty="0"/>
              <a:t>Most</a:t>
            </a:r>
            <a:r>
              <a:rPr lang="zh-CN" altLang="en-US" dirty="0"/>
              <a:t> </a:t>
            </a:r>
            <a:r>
              <a:rPr lang="en-US" altLang="zh-CN" dirty="0"/>
              <a:t>of the patients have recovered from</a:t>
            </a:r>
            <a:r>
              <a:rPr lang="zh-CN" altLang="en-US" dirty="0"/>
              <a:t> </a:t>
            </a:r>
            <a:r>
              <a:rPr lang="en-US" altLang="zh-CN" dirty="0"/>
              <a:t>COVID-19</a:t>
            </a:r>
            <a:r>
              <a:rPr lang="zh-CN" altLang="en-US" dirty="0"/>
              <a:t> </a:t>
            </a:r>
            <a:r>
              <a:rPr lang="en-US" altLang="zh-CN" dirty="0"/>
              <a:t>in September. </a:t>
            </a:r>
          </a:p>
          <a:p>
            <a:r>
              <a:rPr lang="en-US" altLang="zh-CN" dirty="0"/>
              <a:t>The confirmed cases aren’t increasing from May to September.</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46352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5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6" name="Oval 5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57" name="Oval 5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59" name="Rectangle 58">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DD3B545B-B46E-7243-BD9E-62AA4390CB6E}"/>
              </a:ext>
            </a:extLst>
          </p:cNvPr>
          <p:cNvSpPr>
            <a:spLocks noGrp="1"/>
          </p:cNvSpPr>
          <p:nvPr>
            <p:ph type="title"/>
          </p:nvPr>
        </p:nvSpPr>
        <p:spPr>
          <a:xfrm>
            <a:off x="643467" y="643466"/>
            <a:ext cx="6707157" cy="5571067"/>
          </a:xfrm>
        </p:spPr>
        <p:txBody>
          <a:bodyPr vert="horz" lIns="91440" tIns="45720" rIns="91440" bIns="45720" rtlCol="0" anchor="ctr">
            <a:normAutofit/>
          </a:bodyPr>
          <a:lstStyle/>
          <a:p>
            <a:pPr algn="r">
              <a:lnSpc>
                <a:spcPct val="80000"/>
              </a:lnSpc>
            </a:pPr>
            <a:r>
              <a:rPr kumimoji="1" lang="en-US" altLang="zh-CN" sz="9600">
                <a:blipFill dpi="0" rotWithShape="1">
                  <a:blip r:embed="rId4"/>
                  <a:srcRect/>
                  <a:tile tx="6350" ty="-127000" sx="65000" sy="64000" flip="none" algn="tl"/>
                </a:blipFill>
              </a:rPr>
              <a:t>Italy</a:t>
            </a:r>
          </a:p>
        </p:txBody>
      </p:sp>
      <p:sp>
        <p:nvSpPr>
          <p:cNvPr id="61" name="Rectangle 60">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454" y="-2"/>
            <a:ext cx="4513546" cy="685800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78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5B64826-C71B-4249-A897-0F7B2BE7BB91}"/>
              </a:ext>
            </a:extLst>
          </p:cNvPr>
          <p:cNvSpPr>
            <a:spLocks noGrp="1"/>
          </p:cNvSpPr>
          <p:nvPr>
            <p:ph type="title"/>
          </p:nvPr>
        </p:nvSpPr>
        <p:spPr>
          <a:xfrm>
            <a:off x="8156350" y="484632"/>
            <a:ext cx="3544035" cy="1609344"/>
          </a:xfrm>
          <a:ln>
            <a:noFill/>
          </a:ln>
        </p:spPr>
        <p:txBody>
          <a:bodyPr>
            <a:normAutofit/>
          </a:bodyPr>
          <a:lstStyle/>
          <a:p>
            <a:r>
              <a:rPr kumimoji="1" lang="en-US" altLang="zh-CN" sz="3200" dirty="0"/>
              <a:t>Confirmed</a:t>
            </a:r>
            <a:r>
              <a:rPr kumimoji="1" lang="zh-CN" altLang="en-US" sz="3200" dirty="0"/>
              <a:t> </a:t>
            </a:r>
            <a:r>
              <a:rPr kumimoji="1" lang="en-US" altLang="zh-CN" sz="3200" dirty="0"/>
              <a:t>Cases</a:t>
            </a:r>
            <a:endParaRPr kumimoji="1" lang="zh-CN" altLang="en-US" sz="3200" dirty="0"/>
          </a:p>
        </p:txBody>
      </p:sp>
      <p:pic>
        <p:nvPicPr>
          <p:cNvPr id="4" name="内容占位符 3" descr="图表, 折线图&#10;&#10;描述已自动生成">
            <a:extLst>
              <a:ext uri="{FF2B5EF4-FFF2-40B4-BE49-F238E27FC236}">
                <a16:creationId xmlns:a16="http://schemas.microsoft.com/office/drawing/2014/main" id="{B366D0A7-6A97-2E43-BF61-C37278E973E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3999" y="1515698"/>
            <a:ext cx="6882269" cy="3836864"/>
          </a:xfrm>
          <a:prstGeom prst="rect">
            <a:avLst/>
          </a:prstGeom>
        </p:spPr>
      </p:pic>
      <p:sp>
        <p:nvSpPr>
          <p:cNvPr id="8" name="Content Placeholder 7">
            <a:extLst>
              <a:ext uri="{FF2B5EF4-FFF2-40B4-BE49-F238E27FC236}">
                <a16:creationId xmlns:a16="http://schemas.microsoft.com/office/drawing/2014/main" id="{89D1B372-3B65-4A22-8136-2724E6E3D96C}"/>
              </a:ext>
            </a:extLst>
          </p:cNvPr>
          <p:cNvSpPr>
            <a:spLocks noGrp="1"/>
          </p:cNvSpPr>
          <p:nvPr>
            <p:ph idx="1"/>
          </p:nvPr>
        </p:nvSpPr>
        <p:spPr>
          <a:xfrm>
            <a:off x="8156351" y="2121408"/>
            <a:ext cx="3544034" cy="4050792"/>
          </a:xfrm>
        </p:spPr>
        <p:txBody>
          <a:bodyPr>
            <a:normAutofit/>
          </a:bodyPr>
          <a:lstStyle/>
          <a:p>
            <a:r>
              <a:rPr lang="en-US" altLang="zh-CN" dirty="0"/>
              <a:t> The number of confirmed cases kept climbing since February.</a:t>
            </a:r>
            <a:r>
              <a:rPr lang="zh-CN" altLang="zh-CN" sz="1600" dirty="0"/>
              <a:t> </a:t>
            </a:r>
            <a:r>
              <a:rPr lang="en-US" altLang="zh-CN" dirty="0"/>
              <a:t>It has increased to around 225,000 in May. </a:t>
            </a:r>
            <a:endParaRPr lang="en-US" altLang="zh-CN" sz="1600" dirty="0"/>
          </a:p>
          <a:p>
            <a:r>
              <a:rPr lang="en-US" altLang="zh-CN" dirty="0"/>
              <a:t>among all the provinces, Lombardia has the largest number of confirmed cases, around 100,000.</a:t>
            </a:r>
            <a:r>
              <a:rPr lang="zh-CN" altLang="zh-CN" sz="1600" dirty="0"/>
              <a:t> </a:t>
            </a:r>
            <a:endParaRPr lang="en-US" altLang="zh-CN" sz="1600" dirty="0"/>
          </a:p>
          <a:p>
            <a:r>
              <a:rPr lang="en-US" altLang="zh-CN" dirty="0"/>
              <a:t>Other provinces all have confirmed cases under 50,000.</a:t>
            </a:r>
            <a:r>
              <a:rPr lang="zh-CN" altLang="zh-CN" sz="1600" dirty="0"/>
              <a:t> </a:t>
            </a:r>
            <a:endParaRPr lang="en-US" sz="1600" dirty="0"/>
          </a:p>
        </p:txBody>
      </p:sp>
      <p:grpSp>
        <p:nvGrpSpPr>
          <p:cNvPr id="13" name="Group 12">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80425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159</TotalTime>
  <Words>979</Words>
  <Application>Microsoft Macintosh PowerPoint</Application>
  <PresentationFormat>宽屏</PresentationFormat>
  <Paragraphs>64</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Calibri</vt:lpstr>
      <vt:lpstr>Cambria Math</vt:lpstr>
      <vt:lpstr>Rockwell</vt:lpstr>
      <vt:lpstr>Rockwell Condensed</vt:lpstr>
      <vt:lpstr>Rockwell Extra Bold</vt:lpstr>
      <vt:lpstr>Wingdings</vt:lpstr>
      <vt:lpstr>木材纹理</vt:lpstr>
      <vt:lpstr>The world COVID-19 pandemic report  in 2020 </vt:lpstr>
      <vt:lpstr>Background</vt:lpstr>
      <vt:lpstr>Origin</vt:lpstr>
      <vt:lpstr>China</vt:lpstr>
      <vt:lpstr>Confirmed cases</vt:lpstr>
      <vt:lpstr>Deaths</vt:lpstr>
      <vt:lpstr>HUBEI</vt:lpstr>
      <vt:lpstr>Italy</vt:lpstr>
      <vt:lpstr>Confirmed Cases</vt:lpstr>
      <vt:lpstr>deaths</vt:lpstr>
      <vt:lpstr>Time series case count in Italy</vt:lpstr>
      <vt:lpstr>US</vt:lpstr>
      <vt:lpstr>Confirmed cases across US till 09/23/2020</vt:lpstr>
      <vt:lpstr>Deaths across us till 09/23/2020</vt:lpstr>
      <vt:lpstr>Time series case count in us</vt:lpstr>
      <vt:lpstr>Cases around world</vt:lpstr>
      <vt:lpstr>World confirmed cases 01/22–09/23</vt:lpstr>
      <vt:lpstr>World deaths  01/22–09/23</vt:lpstr>
      <vt:lpstr>CFR of covid-19</vt:lpstr>
      <vt:lpstr>What is CFR?</vt:lpstr>
      <vt:lpstr>CFR on 08/23/2020</vt:lpstr>
      <vt:lpstr>CFR on 09/23/2020</vt:lpstr>
      <vt:lpstr>PowerPoint 演示文稿</vt:lpstr>
      <vt:lpstr>conclusion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COVID-19 pandemic report  in 2020 </dc:title>
  <dc:creator>Mze0646</dc:creator>
  <cp:lastModifiedBy>Mze0646</cp:lastModifiedBy>
  <cp:revision>7</cp:revision>
  <dcterms:created xsi:type="dcterms:W3CDTF">2020-11-15T23:34:46Z</dcterms:created>
  <dcterms:modified xsi:type="dcterms:W3CDTF">2020-11-16T02:13:51Z</dcterms:modified>
</cp:coreProperties>
</file>