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257" r:id="rId6"/>
    <p:sldId id="265" r:id="rId7"/>
    <p:sldId id="259" r:id="rId8"/>
    <p:sldId id="266" r:id="rId9"/>
    <p:sldId id="260" r:id="rId10"/>
    <p:sldId id="267" r:id="rId11"/>
    <p:sldId id="261" r:id="rId12"/>
    <p:sldId id="268" r:id="rId13"/>
    <p:sldId id="262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78" r:id="rId25"/>
    <p:sldId id="281" r:id="rId26"/>
    <p:sldId id="283" r:id="rId27"/>
    <p:sldId id="284" r:id="rId28"/>
    <p:sldId id="285" r:id="rId29"/>
    <p:sldId id="286" r:id="rId30"/>
    <p:sldId id="294" r:id="rId31"/>
    <p:sldId id="295" r:id="rId32"/>
    <p:sldId id="296" r:id="rId33"/>
    <p:sldId id="290" r:id="rId34"/>
    <p:sldId id="291" r:id="rId35"/>
    <p:sldId id="292" r:id="rId36"/>
    <p:sldId id="29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6600"/>
    <a:srgbClr val="CD6666"/>
    <a:srgbClr val="FF666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552700"/>
            <a:ext cx="10080000" cy="1753235"/>
          </a:xfrm>
          <a:prstGeom prst="rect">
            <a:avLst/>
          </a:prstGeom>
          <a:noFill/>
          <a:ln w="12700" cmpd="sng">
            <a:noFill/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sz="72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信息学奥赛</a:t>
            </a:r>
            <a:endParaRPr lang="zh-CN" altLang="en-US" sz="72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  <a:p>
            <a:pPr algn="ctr"/>
            <a:r>
              <a:rPr lang="en-US" altLang="zh-CN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langzhenjun@gmail.com</a:t>
            </a:r>
            <a:endParaRPr lang="en-US" altLang="zh-CN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998345"/>
            <a:ext cx="1008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IOI</a:t>
            </a:r>
            <a:endParaRPr lang="zh-CN" altLang="en-US" sz="7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International Olympiad in Informatics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国际信息学奥林匹克竞赛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736850"/>
            <a:ext cx="100800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由中国计算机学会组织，代表中国参加国际每年一次的IOI。</a:t>
            </a:r>
            <a:endParaRPr lang="zh-CN" altLang="en-US" sz="28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出国参赛得到中国科协和国家自然科学基金委的资助。</a:t>
            </a:r>
            <a:endParaRPr lang="zh-CN" altLang="en-US" sz="28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我国累计获金牌46块、银牌17块，铜牌12块。</a:t>
            </a:r>
            <a:endParaRPr lang="zh-CN" altLang="en-US" sz="28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644775"/>
            <a:ext cx="100800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9600">
                <a:solidFill>
                  <a:srgbClr val="666666"/>
                </a:solidFill>
                <a:latin typeface="Times New Roman" panose="02020603050405020304" charset="0"/>
                <a:cs typeface="Times New Roman" panose="02020603050405020304" charset="0"/>
              </a:rPr>
              <a:t>C/</a:t>
            </a:r>
            <a:r>
              <a:rPr lang="en-US" altLang="zh-CN" sz="96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C++</a:t>
            </a:r>
            <a:r>
              <a:rPr lang="en-US" altLang="zh-CN" sz="9600">
                <a:solidFill>
                  <a:srgbClr val="666666"/>
                </a:solidFill>
                <a:latin typeface="Times New Roman" panose="02020603050405020304" charset="0"/>
                <a:cs typeface="Times New Roman" panose="02020603050405020304" charset="0"/>
              </a:rPr>
              <a:t>/Pascal</a:t>
            </a:r>
            <a:endParaRPr lang="zh-CN" altLang="en-US" sz="9600">
              <a:solidFill>
                <a:srgbClr val="66666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013460"/>
            <a:ext cx="1008000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#include &lt;iostream&gt;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int main()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    cout &lt;&lt; "Hello, world!" &lt;&lt; endl;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    return 0;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4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890395"/>
            <a:ext cx="10080000" cy="3076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http://oj.noi.cn/oj/#main/show/1001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题目描述：将输入的华氏温度转换为摄氏温度。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由华氏温度F与摄氏温度C的转换公式为：F＝C×9/5＋32。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输入：输入一个实数，表示华氏温度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输出： 输出对应的摄氏温度，答案保留4位小数。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样例输入：50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样例输出：10.0000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59690"/>
            <a:ext cx="1008000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#include &lt;iostream&gt;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#include &lt;stdio.h&gt;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using namespace std;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int main(int argc, char** argv) {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float f, c;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while(scanf("%f", &amp;f) != EOF) {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	c = (f - 32) * 5 / 9;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	printf("%.4f\r\n", c);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}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	return 0;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6220" y="156210"/>
            <a:ext cx="9180195" cy="65455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5585" y="156845"/>
            <a:ext cx="9180000" cy="65451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4625" y="156210"/>
            <a:ext cx="9180000" cy="65451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66370"/>
            <a:ext cx="10800000" cy="6525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275840"/>
            <a:ext cx="1008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NOIP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National Olympic Informatics in Provinces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全国青少年信息学奥林匹克联赛</a:t>
            </a:r>
            <a:endParaRPr lang="zh-CN" altLang="en-US" sz="36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66370"/>
            <a:ext cx="10800000" cy="6525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166370"/>
            <a:ext cx="10800000" cy="6525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2605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main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cin &gt;&gt;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cout &lt;&lt;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int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float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600">
                <a:latin typeface="Times New Roman" panose="02020603050405020304" charset="0"/>
                <a:cs typeface="Times New Roman" panose="02020603050405020304" charset="0"/>
              </a:rPr>
              <a:t>=</a:t>
            </a:r>
            <a:endParaRPr lang="en-US" altLang="zh-CN" sz="9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加法</a:t>
            </a:r>
            <a:endParaRPr lang="zh-CN" altLang="en-US" sz="9600"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减法</a:t>
            </a:r>
            <a:endParaRPr lang="zh-CN" altLang="en-US" sz="9600"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091055"/>
            <a:ext cx="100800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初赛：考察通用和实用的计算机科学知识，以笔试为主；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复赛：程序设计，须在计算机上调试完成。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参加初赛者须达到一定分数线后才有资格参加复赛。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联赛分普及组和提高组两个组别，难度不同，分别面向初中和高中阶段的学生。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28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获得提高组复赛一等奖的选手即可免试由大学直接录取。</a:t>
            </a:r>
            <a:endParaRPr lang="zh-CN" altLang="en-US" sz="28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乘法</a:t>
            </a:r>
            <a:endParaRPr lang="zh-CN" altLang="en-US" sz="9600"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1970" y="2644775"/>
            <a:ext cx="60674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9600">
                <a:latin typeface="楷体" panose="02010609060101010101" charset="-122"/>
                <a:ea typeface="楷体" panose="02010609060101010101" charset="-122"/>
                <a:cs typeface="Times New Roman" panose="02020603050405020304" charset="0"/>
              </a:rPr>
              <a:t>除法</a:t>
            </a:r>
            <a:endParaRPr lang="zh-CN" altLang="en-US" sz="9600">
              <a:latin typeface="楷体" panose="02010609060101010101" charset="-122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矩形分割面积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4975" y="307975"/>
            <a:ext cx="6241415" cy="62414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800860" y="5088890"/>
            <a:ext cx="858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已知黑色三角形面积是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100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，梯形上边长度为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15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，底边长度为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25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，求整个梯形的面积。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6455" y="755650"/>
            <a:ext cx="954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>
                <a:latin typeface="楷体" panose="02010609060101010101" charset="-122"/>
                <a:ea typeface="楷体" panose="02010609060101010101" charset="-122"/>
              </a:rPr>
              <a:t>题</a:t>
            </a:r>
            <a:endParaRPr lang="zh-CN" altLang="en-US" sz="7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867660" y="2136775"/>
            <a:ext cx="64566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三角形面积公式：面积</a:t>
            </a:r>
            <a:r>
              <a:rPr lang="en-US" altLang="zh-CN"/>
              <a:t>=</a:t>
            </a:r>
            <a:r>
              <a:rPr lang="zh-CN" altLang="en-US"/>
              <a:t>边长</a:t>
            </a:r>
            <a:r>
              <a:rPr lang="zh-CN" altLang="en-US">
                <a:latin typeface="Arial" panose="020B0604020202020204" pitchFamily="34" charset="0"/>
              </a:rPr>
              <a:t>×</a:t>
            </a:r>
            <a:r>
              <a:rPr lang="zh-CN" altLang="en-US"/>
              <a:t>高</a:t>
            </a:r>
            <a:r>
              <a:rPr lang="zh-CN" altLang="en-US">
                <a:latin typeface="Arial" panose="020B0604020202020204" pitchFamily="34" charset="0"/>
              </a:rPr>
              <a:t>÷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如果：</a:t>
            </a:r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      已知面积为</a:t>
            </a:r>
            <a:r>
              <a:rPr lang="en-US" altLang="zh-CN">
                <a:latin typeface="Arial" panose="020B0604020202020204" pitchFamily="34" charset="0"/>
              </a:rPr>
              <a:t>100</a:t>
            </a:r>
            <a:r>
              <a:rPr lang="zh-CN" altLang="en-US">
                <a:latin typeface="Arial" panose="020B0604020202020204" pitchFamily="34" charset="0"/>
              </a:rPr>
              <a:t>，边长为</a:t>
            </a:r>
            <a:r>
              <a:rPr lang="en-US" altLang="zh-CN">
                <a:latin typeface="Arial" panose="020B0604020202020204" pitchFamily="34" charset="0"/>
              </a:rPr>
              <a:t>15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那么：</a:t>
            </a:r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       高等于</a:t>
            </a:r>
            <a:r>
              <a:rPr lang="en-US" altLang="zh-CN">
                <a:latin typeface="Arial" panose="020B0604020202020204" pitchFamily="34" charset="0"/>
              </a:rPr>
              <a:t>100×2÷15</a:t>
            </a:r>
            <a:endParaRPr lang="en-US" altLang="zh-CN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根据梯形面积公式：梯形面积</a:t>
            </a:r>
            <a:r>
              <a:rPr lang="en-US" altLang="zh-CN">
                <a:latin typeface="Arial" panose="020B0604020202020204" pitchFamily="34" charset="0"/>
              </a:rPr>
              <a:t>=(</a:t>
            </a:r>
            <a:r>
              <a:rPr lang="zh-CN" altLang="en-US">
                <a:latin typeface="Arial" panose="020B0604020202020204" pitchFamily="34" charset="0"/>
              </a:rPr>
              <a:t>上边长</a:t>
            </a:r>
            <a:r>
              <a:rPr lang="en-US" altLang="zh-CN">
                <a:latin typeface="Arial" panose="020B0604020202020204" pitchFamily="34" charset="0"/>
              </a:rPr>
              <a:t>+</a:t>
            </a:r>
            <a:r>
              <a:rPr lang="zh-CN" altLang="en-US">
                <a:latin typeface="Arial" panose="020B0604020202020204" pitchFamily="34" charset="0"/>
              </a:rPr>
              <a:t>下边长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Arial" panose="020B0604020202020204" pitchFamily="34" charset="0"/>
              </a:rPr>
              <a:t>×高÷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endParaRPr lang="en-US" altLang="zh-CN">
              <a:latin typeface="Arial" panose="020B0604020202020204" pitchFamily="34" charset="0"/>
            </a:endParaRPr>
          </a:p>
          <a:p>
            <a:r>
              <a:rPr lang="zh-CN" altLang="en-US">
                <a:latin typeface="Arial" panose="020B0604020202020204" pitchFamily="34" charset="0"/>
              </a:rPr>
              <a:t>也就是：</a:t>
            </a:r>
            <a:r>
              <a:rPr lang="en-US" altLang="zh-CN">
                <a:latin typeface="Arial" panose="020B0604020202020204" pitchFamily="34" charset="0"/>
              </a:rPr>
              <a:t>(15+25) × (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100×2÷15</a:t>
            </a:r>
            <a:r>
              <a:rPr lang="en-US" altLang="zh-CN">
                <a:latin typeface="Arial" panose="020B0604020202020204" pitchFamily="34" charset="0"/>
              </a:rPr>
              <a:t>) ÷ 2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≈ 26.6667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6455" y="755650"/>
            <a:ext cx="954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7200">
                <a:latin typeface="楷体" panose="02010609060101010101" charset="-122"/>
                <a:ea typeface="楷体" panose="02010609060101010101" charset="-122"/>
              </a:rPr>
              <a:t>解</a:t>
            </a:r>
            <a:endParaRPr lang="zh-CN" altLang="en-US" sz="72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252730"/>
            <a:ext cx="11880000" cy="635317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" y="583565"/>
            <a:ext cx="11880000" cy="56915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275205"/>
            <a:ext cx="1008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7200">
                <a:solidFill>
                  <a:srgbClr val="666666"/>
                </a:solidFill>
                <a:latin typeface="Times New Roman" panose="02020603050405020304" charset="0"/>
                <a:cs typeface="Times New Roman" panose="02020603050405020304" charset="0"/>
              </a:rPr>
              <a:t>NOI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cs typeface="Times New Roman" panose="02020603050405020304" charset="0"/>
              </a:rPr>
              <a:t>National Olympic Informatics</a:t>
            </a:r>
            <a:r>
              <a:rPr lang="zh-CN" altLang="en-US" sz="3600">
                <a:solidFill>
                  <a:srgbClr val="666666"/>
                </a:solidFill>
              </a:rPr>
              <a:t> </a:t>
            </a:r>
            <a:endParaRPr lang="zh-CN" altLang="en-US" sz="3600">
              <a:solidFill>
                <a:srgbClr val="666666"/>
              </a:solidFill>
            </a:endParaRPr>
          </a:p>
          <a:p>
            <a:pPr algn="l"/>
            <a:r>
              <a:rPr lang="zh-CN" altLang="en-US" sz="36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全国青少年信息学奥林匹克</a:t>
            </a:r>
            <a:endParaRPr lang="zh-CN" altLang="en-US" sz="36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552700"/>
            <a:ext cx="1008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36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国内包括港澳在内的省级代表队最高水平的大赛，</a:t>
            </a:r>
            <a:endParaRPr lang="zh-CN" altLang="en-US" sz="36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r>
              <a:rPr lang="zh-CN" altLang="en-US" sz="3600">
                <a:solidFill>
                  <a:srgbClr val="6666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每年经各省选拔产生5名选手（其中一名是女选手）这一竞赛记个人成绩，同时记团体总分。</a:t>
            </a:r>
            <a:endParaRPr lang="zh-CN" altLang="en-US" sz="3600">
              <a:solidFill>
                <a:srgbClr val="666666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275205"/>
            <a:ext cx="10080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7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APIO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Asia Pacific Informatics Olympiad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亚洲与太平洋地区信息学奥赛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659890"/>
            <a:ext cx="100800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该竞赛为区域性的网上准同步赛，是亚洲和太平洋地区每年一次的国际性赛事；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APIO每年5月举行，由不同的国家轮流主办。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每个参赛团参赛选手上限为100名，其中成绩排在前6名的选 手作为代表该参赛团的正式选手统计成绩。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2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APIO中国赛区由中国计算机学会组织参赛，获奖比例将参照IOI。</a:t>
            </a:r>
            <a:endParaRPr lang="zh-CN" altLang="en-US" sz="32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2598420"/>
            <a:ext cx="1008000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选拔赛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选拔参加国际信息学奥林匹克中国代表队的竞赛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56005" y="1998345"/>
            <a:ext cx="1008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IOI的选手是从获NOI前20名选手中选拔出来的，获得前4名的优胜者代表中国参 加国际竞赛。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  <a:p>
            <a:r>
              <a:rPr lang="zh-CN" altLang="en-US" sz="3600">
                <a:solidFill>
                  <a:srgbClr val="66666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选拔科目包括：NOI成绩、冬令营成绩、论文和答辩、平时作业、选拔赛成绩、口试。上述项目加权产生最后成绩。</a:t>
            </a:r>
            <a:endParaRPr lang="zh-CN" altLang="en-US" sz="3600">
              <a:solidFill>
                <a:srgbClr val="666666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WPS 演示</Application>
  <PresentationFormat>宽屏</PresentationFormat>
  <Paragraphs>112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宋体</vt:lpstr>
      <vt:lpstr>Wingdings</vt:lpstr>
      <vt:lpstr>楷体</vt:lpstr>
      <vt:lpstr>Times New Roman</vt:lpstr>
      <vt:lpstr>微软雅黑</vt:lpstr>
      <vt:lpstr>Arial Unicode MS</vt:lpstr>
      <vt:lpstr>Calibri</vt:lpstr>
      <vt:lpstr>Palatino Linotype</vt:lpstr>
      <vt:lpstr>Courier New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WYJY</cp:lastModifiedBy>
  <cp:revision>9</cp:revision>
  <dcterms:created xsi:type="dcterms:W3CDTF">2019-07-15T08:41:00Z</dcterms:created>
  <dcterms:modified xsi:type="dcterms:W3CDTF">2019-07-17T03:05:30Z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