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3" r:id="rId2"/>
    <p:sldId id="262" r:id="rId3"/>
    <p:sldId id="269" r:id="rId4"/>
    <p:sldId id="278" r:id="rId5"/>
    <p:sldId id="286" r:id="rId6"/>
    <p:sldId id="287" r:id="rId7"/>
    <p:sldId id="288" r:id="rId8"/>
    <p:sldId id="304" r:id="rId9"/>
    <p:sldId id="299" r:id="rId10"/>
    <p:sldId id="305" r:id="rId11"/>
    <p:sldId id="300" r:id="rId12"/>
    <p:sldId id="307" r:id="rId13"/>
    <p:sldId id="308" r:id="rId14"/>
    <p:sldId id="309" r:id="rId15"/>
    <p:sldId id="310" r:id="rId16"/>
    <p:sldId id="311" r:id="rId17"/>
    <p:sldId id="312" r:id="rId18"/>
    <p:sldId id="313" r:id="rId19"/>
    <p:sldId id="314" r:id="rId20"/>
    <p:sldId id="31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autoAdjust="0"/>
    <p:restoredTop sz="94660"/>
  </p:normalViewPr>
  <p:slideViewPr>
    <p:cSldViewPr snapToGrid="0">
      <p:cViewPr varScale="1">
        <p:scale>
          <a:sx n="81" d="100"/>
          <a:sy n="81" d="100"/>
        </p:scale>
        <p:origin x="586" y="67"/>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7DEF8C74-9372-4247-9700-D83A8E8F0813}" type="datetimeFigureOut">
              <a:rPr lang="zh-CN" altLang="en-US" smtClean="0"/>
              <a:t>2020/6/20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2C3CD2-F960-4790-B575-320EBA470B78}" type="slidenum">
              <a:rPr lang="zh-CN" altLang="en-US" smtClean="0"/>
              <a:t>‹#›</a:t>
            </a:fld>
            <a:endParaRPr lang="zh-CN" altLang="en-US"/>
          </a:p>
        </p:txBody>
      </p:sp>
    </p:spTree>
    <p:extLst>
      <p:ext uri="{BB962C8B-B14F-4D97-AF65-F5344CB8AC3E}">
        <p14:creationId xmlns:p14="http://schemas.microsoft.com/office/powerpoint/2010/main" val="3204462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DEF8C74-9372-4247-9700-D83A8E8F0813}" type="datetimeFigureOut">
              <a:rPr lang="zh-CN" altLang="en-US" smtClean="0"/>
              <a:t>2020/6/20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2C3CD2-F960-4790-B575-320EBA470B78}" type="slidenum">
              <a:rPr lang="zh-CN" altLang="en-US" smtClean="0"/>
              <a:t>‹#›</a:t>
            </a:fld>
            <a:endParaRPr lang="zh-CN" altLang="en-US"/>
          </a:p>
        </p:txBody>
      </p:sp>
    </p:spTree>
    <p:extLst>
      <p:ext uri="{BB962C8B-B14F-4D97-AF65-F5344CB8AC3E}">
        <p14:creationId xmlns:p14="http://schemas.microsoft.com/office/powerpoint/2010/main" val="1690680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DEF8C74-9372-4247-9700-D83A8E8F0813}" type="datetimeFigureOut">
              <a:rPr lang="zh-CN" altLang="en-US" smtClean="0"/>
              <a:t>2020/6/20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2C3CD2-F960-4790-B575-320EBA470B78}" type="slidenum">
              <a:rPr lang="zh-CN" altLang="en-US" smtClean="0"/>
              <a:t>‹#›</a:t>
            </a:fld>
            <a:endParaRPr lang="zh-CN" altLang="en-US"/>
          </a:p>
        </p:txBody>
      </p:sp>
    </p:spTree>
    <p:extLst>
      <p:ext uri="{BB962C8B-B14F-4D97-AF65-F5344CB8AC3E}">
        <p14:creationId xmlns:p14="http://schemas.microsoft.com/office/powerpoint/2010/main" val="150022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DEF8C74-9372-4247-9700-D83A8E8F0813}" type="datetimeFigureOut">
              <a:rPr lang="zh-CN" altLang="en-US" smtClean="0"/>
              <a:t>2020/6/20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2C3CD2-F960-4790-B575-320EBA470B78}" type="slidenum">
              <a:rPr lang="zh-CN" altLang="en-US" smtClean="0"/>
              <a:t>‹#›</a:t>
            </a:fld>
            <a:endParaRPr lang="zh-CN" altLang="en-US"/>
          </a:p>
        </p:txBody>
      </p:sp>
    </p:spTree>
    <p:extLst>
      <p:ext uri="{BB962C8B-B14F-4D97-AF65-F5344CB8AC3E}">
        <p14:creationId xmlns:p14="http://schemas.microsoft.com/office/powerpoint/2010/main" val="3720861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7DEF8C74-9372-4247-9700-D83A8E8F0813}" type="datetimeFigureOut">
              <a:rPr lang="zh-CN" altLang="en-US" smtClean="0"/>
              <a:t>2020/6/20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2C3CD2-F960-4790-B575-320EBA470B78}" type="slidenum">
              <a:rPr lang="zh-CN" altLang="en-US" smtClean="0"/>
              <a:t>‹#›</a:t>
            </a:fld>
            <a:endParaRPr lang="zh-CN" altLang="en-US"/>
          </a:p>
        </p:txBody>
      </p:sp>
    </p:spTree>
    <p:extLst>
      <p:ext uri="{BB962C8B-B14F-4D97-AF65-F5344CB8AC3E}">
        <p14:creationId xmlns:p14="http://schemas.microsoft.com/office/powerpoint/2010/main" val="291946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DEF8C74-9372-4247-9700-D83A8E8F0813}" type="datetimeFigureOut">
              <a:rPr lang="zh-CN" altLang="en-US" smtClean="0"/>
              <a:t>2020/6/20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2C3CD2-F960-4790-B575-320EBA470B78}" type="slidenum">
              <a:rPr lang="zh-CN" altLang="en-US" smtClean="0"/>
              <a:t>‹#›</a:t>
            </a:fld>
            <a:endParaRPr lang="zh-CN" altLang="en-US"/>
          </a:p>
        </p:txBody>
      </p:sp>
    </p:spTree>
    <p:extLst>
      <p:ext uri="{BB962C8B-B14F-4D97-AF65-F5344CB8AC3E}">
        <p14:creationId xmlns:p14="http://schemas.microsoft.com/office/powerpoint/2010/main" val="1995379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8325228" y="3897475"/>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DEF8C74-9372-4247-9700-D83A8E8F0813}" type="datetimeFigureOut">
              <a:rPr lang="zh-CN" altLang="en-US" smtClean="0"/>
              <a:t>2020/6/20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2C3CD2-F960-4790-B575-320EBA470B78}" type="slidenum">
              <a:rPr lang="zh-CN" altLang="en-US" smtClean="0"/>
              <a:t>‹#›</a:t>
            </a:fld>
            <a:endParaRPr lang="zh-CN" altLang="en-US"/>
          </a:p>
        </p:txBody>
      </p:sp>
    </p:spTree>
    <p:extLst>
      <p:ext uri="{BB962C8B-B14F-4D97-AF65-F5344CB8AC3E}">
        <p14:creationId xmlns:p14="http://schemas.microsoft.com/office/powerpoint/2010/main" val="3998958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DEF8C74-9372-4247-9700-D83A8E8F0813}" type="datetimeFigureOut">
              <a:rPr lang="zh-CN" altLang="en-US" smtClean="0"/>
              <a:t>2020/6/20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2C3CD2-F960-4790-B575-320EBA470B78}" type="slidenum">
              <a:rPr lang="zh-CN" altLang="en-US" smtClean="0"/>
              <a:t>‹#›</a:t>
            </a:fld>
            <a:endParaRPr lang="zh-CN" altLang="en-US"/>
          </a:p>
        </p:txBody>
      </p:sp>
    </p:spTree>
    <p:extLst>
      <p:ext uri="{BB962C8B-B14F-4D97-AF65-F5344CB8AC3E}">
        <p14:creationId xmlns:p14="http://schemas.microsoft.com/office/powerpoint/2010/main" val="249506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EF8C74-9372-4247-9700-D83A8E8F0813}" type="datetimeFigureOut">
              <a:rPr lang="zh-CN" altLang="en-US" smtClean="0"/>
              <a:t>2020/6/20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2C3CD2-F960-4790-B575-320EBA470B78}" type="slidenum">
              <a:rPr lang="zh-CN" altLang="en-US" smtClean="0"/>
              <a:t>‹#›</a:t>
            </a:fld>
            <a:endParaRPr lang="zh-CN" altLang="en-US"/>
          </a:p>
        </p:txBody>
      </p:sp>
    </p:spTree>
    <p:extLst>
      <p:ext uri="{BB962C8B-B14F-4D97-AF65-F5344CB8AC3E}">
        <p14:creationId xmlns:p14="http://schemas.microsoft.com/office/powerpoint/2010/main" val="2480242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DEF8C74-9372-4247-9700-D83A8E8F0813}" type="datetimeFigureOut">
              <a:rPr lang="zh-CN" altLang="en-US" smtClean="0"/>
              <a:t>2020/6/20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2C3CD2-F960-4790-B575-320EBA470B78}" type="slidenum">
              <a:rPr lang="zh-CN" altLang="en-US" smtClean="0"/>
              <a:t>‹#›</a:t>
            </a:fld>
            <a:endParaRPr lang="zh-CN" altLang="en-US"/>
          </a:p>
        </p:txBody>
      </p:sp>
    </p:spTree>
    <p:extLst>
      <p:ext uri="{BB962C8B-B14F-4D97-AF65-F5344CB8AC3E}">
        <p14:creationId xmlns:p14="http://schemas.microsoft.com/office/powerpoint/2010/main" val="194290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DEF8C74-9372-4247-9700-D83A8E8F0813}" type="datetimeFigureOut">
              <a:rPr lang="zh-CN" altLang="en-US" smtClean="0"/>
              <a:t>2020/6/20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2C3CD2-F960-4790-B575-320EBA470B78}" type="slidenum">
              <a:rPr lang="zh-CN" altLang="en-US" smtClean="0"/>
              <a:t>‹#›</a:t>
            </a:fld>
            <a:endParaRPr lang="zh-CN" altLang="en-US"/>
          </a:p>
        </p:txBody>
      </p:sp>
    </p:spTree>
    <p:extLst>
      <p:ext uri="{BB962C8B-B14F-4D97-AF65-F5344CB8AC3E}">
        <p14:creationId xmlns:p14="http://schemas.microsoft.com/office/powerpoint/2010/main" val="892370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EF8C74-9372-4247-9700-D83A8E8F0813}" type="datetimeFigureOut">
              <a:rPr lang="zh-CN" altLang="en-US" smtClean="0"/>
              <a:t>2020/6/20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C3CD2-F960-4790-B575-320EBA470B78}" type="slidenum">
              <a:rPr lang="zh-CN" altLang="en-US" smtClean="0"/>
              <a:t>‹#›</a:t>
            </a:fld>
            <a:endParaRPr lang="zh-CN" altLang="en-US"/>
          </a:p>
        </p:txBody>
      </p:sp>
    </p:spTree>
    <p:extLst>
      <p:ext uri="{BB962C8B-B14F-4D97-AF65-F5344CB8AC3E}">
        <p14:creationId xmlns:p14="http://schemas.microsoft.com/office/powerpoint/2010/main" val="1378348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52890" y="3470260"/>
            <a:ext cx="6486159" cy="769441"/>
          </a:xfrm>
          <a:prstGeom prst="rect">
            <a:avLst/>
          </a:prstGeom>
          <a:noFill/>
          <a:ln w="19050">
            <a:noFill/>
            <a:prstDash val="dash"/>
          </a:ln>
          <a:effectLst>
            <a:outerShdw blurRad="50800" dist="38100" dir="5400000" algn="ctr" rotWithShape="0">
              <a:srgbClr val="000000">
                <a:alpha val="43137"/>
              </a:srgbClr>
            </a:outerShdw>
          </a:effectLst>
        </p:spPr>
        <p:txBody>
          <a:bodyPr wrap="square" rtlCol="0">
            <a:spAutoFit/>
          </a:bodyPr>
          <a:lstStyle/>
          <a:p>
            <a:r>
              <a:rPr lang="zh-CN" altLang="en-US" sz="4400" dirty="0">
                <a:cs typeface="+mn-ea"/>
                <a:sym typeface="+mn-lt"/>
              </a:rPr>
              <a:t>疫情平台</a:t>
            </a:r>
          </a:p>
        </p:txBody>
      </p:sp>
      <p:sp>
        <p:nvSpPr>
          <p:cNvPr id="7" name="矩形 23"/>
          <p:cNvSpPr>
            <a:spLocks noChangeArrowheads="1"/>
          </p:cNvSpPr>
          <p:nvPr/>
        </p:nvSpPr>
        <p:spPr bwMode="auto">
          <a:xfrm>
            <a:off x="1227928" y="4396943"/>
            <a:ext cx="7794773" cy="499111"/>
          </a:xfrm>
          <a:prstGeom prst="rect">
            <a:avLst/>
          </a:prstGeom>
          <a:noFill/>
          <a:ln>
            <a:noFill/>
          </a:ln>
        </p:spPr>
        <p:txBody>
          <a:bodyPr wrap="square">
            <a:spAutoFit/>
          </a:bodyPr>
          <a:lstStyle/>
          <a:p>
            <a:pPr>
              <a:lnSpc>
                <a:spcPct val="150000"/>
              </a:lnSpc>
            </a:pPr>
            <a:r>
              <a:rPr lang="zh-CN" altLang="en-US" sz="2000" dirty="0">
                <a:solidFill>
                  <a:srgbClr val="4C686C"/>
                </a:solidFill>
                <a:cs typeface="+mn-ea"/>
                <a:sym typeface="+mn-lt"/>
              </a:rPr>
              <a:t>小组成员：王帅、杨洪朝、唐珺琪、郭香俊、岳兵、张流潇潇</a:t>
            </a:r>
            <a:endParaRPr lang="en-US" altLang="zh-CN" sz="2000" dirty="0">
              <a:solidFill>
                <a:srgbClr val="4C686C"/>
              </a:solidFill>
              <a:cs typeface="+mn-ea"/>
              <a:sym typeface="+mn-lt"/>
            </a:endParaRPr>
          </a:p>
        </p:txBody>
      </p:sp>
      <p:sp>
        <p:nvSpPr>
          <p:cNvPr id="8" name="矩形 7"/>
          <p:cNvSpPr/>
          <p:nvPr/>
        </p:nvSpPr>
        <p:spPr>
          <a:xfrm>
            <a:off x="1312338" y="2569996"/>
            <a:ext cx="800219" cy="461665"/>
          </a:xfrm>
          <a:prstGeom prst="rect">
            <a:avLst/>
          </a:prstGeom>
          <a:solidFill>
            <a:schemeClr val="tx1"/>
          </a:solidFill>
          <a:effectLst>
            <a:outerShdw blurRad="50800" dist="38100" dir="5400000" algn="ctr" rotWithShape="0">
              <a:srgbClr val="000000">
                <a:alpha val="43137"/>
              </a:srgbClr>
            </a:outerShdw>
          </a:effectLst>
        </p:spPr>
        <p:txBody>
          <a:bodyPr wrap="none">
            <a:spAutoFit/>
          </a:bodyPr>
          <a:lstStyle/>
          <a:p>
            <a:r>
              <a:rPr lang="zh-CN" altLang="en-US" sz="2400" dirty="0">
                <a:solidFill>
                  <a:schemeClr val="bg1"/>
                </a:solidFill>
                <a:cs typeface="+mn-ea"/>
                <a:sym typeface="+mn-lt"/>
              </a:rPr>
              <a:t>项目</a:t>
            </a:r>
          </a:p>
        </p:txBody>
      </p:sp>
    </p:spTree>
    <p:extLst>
      <p:ext uri="{BB962C8B-B14F-4D97-AF65-F5344CB8AC3E}">
        <p14:creationId xmlns:p14="http://schemas.microsoft.com/office/powerpoint/2010/main" val="349322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iterate type="lt">
                                    <p:tmPct val="10000"/>
                                  </p:iterate>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2"/>
          <p:cNvSpPr txBox="1">
            <a:spLocks/>
          </p:cNvSpPr>
          <p:nvPr/>
        </p:nvSpPr>
        <p:spPr>
          <a:xfrm>
            <a:off x="5432139" y="2384857"/>
            <a:ext cx="2613025" cy="382587"/>
          </a:xfrm>
          <a:prstGeom prst="rect">
            <a:avLst/>
          </a:prstGeom>
        </p:spPr>
        <p:txBody>
          <a:bodyPr lIns="0" tIns="60972" rIns="0" bIns="60972">
            <a:no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b="1" dirty="0">
                <a:solidFill>
                  <a:schemeClr val="tx1"/>
                </a:solidFill>
                <a:latin typeface="+mn-lt"/>
                <a:ea typeface="+mn-ea"/>
                <a:cs typeface="+mn-ea"/>
                <a:sym typeface="+mn-lt"/>
              </a:rPr>
              <a:t>框架选择</a:t>
            </a:r>
            <a:endParaRPr lang="en-US" altLang="zh-CN" sz="2000" b="1" dirty="0">
              <a:solidFill>
                <a:schemeClr val="tx1"/>
              </a:solidFill>
              <a:latin typeface="+mn-lt"/>
              <a:ea typeface="+mn-ea"/>
              <a:cs typeface="+mn-ea"/>
              <a:sym typeface="+mn-lt"/>
            </a:endParaRPr>
          </a:p>
        </p:txBody>
      </p:sp>
      <p:sp>
        <p:nvSpPr>
          <p:cNvPr id="3" name="Text Placeholder 12"/>
          <p:cNvSpPr txBox="1">
            <a:spLocks/>
          </p:cNvSpPr>
          <p:nvPr/>
        </p:nvSpPr>
        <p:spPr>
          <a:xfrm>
            <a:off x="3252033" y="2342737"/>
            <a:ext cx="3616011" cy="746239"/>
          </a:xfrm>
          <a:prstGeom prst="rect">
            <a:avLst/>
          </a:prstGeom>
        </p:spPr>
        <p:txBody>
          <a:bodyPr lIns="0" tIns="60972" rIns="0" bIns="60972" anchor="ct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CC0099"/>
              </a:buClr>
            </a:pPr>
            <a:endParaRPr lang="en-US" altLang="zh-CN" sz="1400" dirty="0">
              <a:latin typeface="+mn-lt"/>
              <a:ea typeface="+mn-ea"/>
              <a:cs typeface="+mn-ea"/>
              <a:sym typeface="+mn-lt"/>
            </a:endParaRPr>
          </a:p>
        </p:txBody>
      </p:sp>
      <p:sp>
        <p:nvSpPr>
          <p:cNvPr id="4" name="Text Placeholder 12"/>
          <p:cNvSpPr txBox="1">
            <a:spLocks/>
          </p:cNvSpPr>
          <p:nvPr/>
        </p:nvSpPr>
        <p:spPr>
          <a:xfrm>
            <a:off x="5560035" y="4360085"/>
            <a:ext cx="2509548" cy="382587"/>
          </a:xfrm>
          <a:prstGeom prst="rect">
            <a:avLst/>
          </a:prstGeom>
        </p:spPr>
        <p:txBody>
          <a:bodyPr lIns="0" tIns="60972" rIns="0" bIns="60972">
            <a:no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b="1" dirty="0">
                <a:solidFill>
                  <a:schemeClr val="tx1"/>
                </a:solidFill>
                <a:latin typeface="+mn-lt"/>
                <a:ea typeface="+mn-ea"/>
                <a:cs typeface="+mn-ea"/>
                <a:sym typeface="+mn-lt"/>
              </a:rPr>
              <a:t>地图制作</a:t>
            </a:r>
            <a:r>
              <a:rPr lang="en-US" altLang="zh-CN" sz="2000" b="1" dirty="0">
                <a:solidFill>
                  <a:schemeClr val="tx1"/>
                </a:solidFill>
                <a:latin typeface="+mn-lt"/>
                <a:ea typeface="+mn-ea"/>
                <a:cs typeface="+mn-ea"/>
                <a:sym typeface="+mn-lt"/>
              </a:rPr>
              <a:t>-</a:t>
            </a:r>
            <a:r>
              <a:rPr lang="en-US" altLang="zh-CN" sz="2000" b="1" dirty="0" err="1">
                <a:solidFill>
                  <a:schemeClr val="tx1"/>
                </a:solidFill>
                <a:latin typeface="+mn-lt"/>
                <a:ea typeface="+mn-ea"/>
                <a:cs typeface="+mn-ea"/>
                <a:sym typeface="+mn-lt"/>
              </a:rPr>
              <a:t>Echarts</a:t>
            </a:r>
            <a:r>
              <a:rPr lang="zh-CN" altLang="en-US" sz="2000" b="1" dirty="0">
                <a:solidFill>
                  <a:schemeClr val="tx1"/>
                </a:solidFill>
                <a:latin typeface="+mn-lt"/>
                <a:ea typeface="+mn-ea"/>
                <a:cs typeface="+mn-ea"/>
                <a:sym typeface="+mn-lt"/>
              </a:rPr>
              <a:t>图</a:t>
            </a:r>
            <a:endParaRPr lang="en-US" altLang="zh-CN" sz="2000" b="1" dirty="0">
              <a:solidFill>
                <a:schemeClr val="tx1"/>
              </a:solidFill>
              <a:latin typeface="+mn-lt"/>
              <a:ea typeface="+mn-ea"/>
              <a:cs typeface="+mn-ea"/>
              <a:sym typeface="+mn-lt"/>
            </a:endParaRPr>
          </a:p>
        </p:txBody>
      </p:sp>
      <p:grpSp>
        <p:nvGrpSpPr>
          <p:cNvPr id="10" name="组合 9"/>
          <p:cNvGrpSpPr/>
          <p:nvPr/>
        </p:nvGrpSpPr>
        <p:grpSpPr>
          <a:xfrm>
            <a:off x="4217209" y="2119280"/>
            <a:ext cx="921908" cy="927452"/>
            <a:chOff x="2318977" y="-704739"/>
            <a:chExt cx="921908" cy="927452"/>
          </a:xfrm>
        </p:grpSpPr>
        <p:sp>
          <p:nvSpPr>
            <p:cNvPr id="11" name="椭圆 10"/>
            <p:cNvSpPr/>
            <p:nvPr/>
          </p:nvSpPr>
          <p:spPr bwMode="auto">
            <a:xfrm rot="21396492">
              <a:off x="2318977" y="-704739"/>
              <a:ext cx="921908" cy="905492"/>
            </a:xfrm>
            <a:prstGeom prst="ellipse">
              <a:avLst/>
            </a:prstGeom>
            <a:solidFill>
              <a:schemeClr val="bg1"/>
            </a:solidFill>
            <a:ln>
              <a:noFill/>
            </a:ln>
            <a:effectLst>
              <a:outerShdw blurRad="50800" dist="254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cs typeface="+mn-ea"/>
                <a:sym typeface="+mn-lt"/>
              </a:endParaRPr>
            </a:p>
          </p:txBody>
        </p:sp>
        <p:sp>
          <p:nvSpPr>
            <p:cNvPr id="12" name="Text Placeholder 12"/>
            <p:cNvSpPr txBox="1">
              <a:spLocks/>
            </p:cNvSpPr>
            <p:nvPr/>
          </p:nvSpPr>
          <p:spPr bwMode="auto">
            <a:xfrm rot="21396492">
              <a:off x="2702315" y="-566274"/>
              <a:ext cx="422275"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0972" rIns="0" bIns="60972"/>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Microsoft YaHei UI" panose="020B0503020204020204" pitchFamily="34" charset="-122"/>
                </a:defRPr>
              </a:lvl1pPr>
              <a:lvl2pPr marL="34290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Microsoft YaHei UI" panose="020B0503020204020204" pitchFamily="34" charset="-122"/>
                </a:defRPr>
              </a:lvl2pPr>
              <a:lvl3pPr marL="6858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Microsoft YaHei UI" panose="020B0503020204020204" pitchFamily="34" charset="-122"/>
                </a:defRPr>
              </a:lvl3pPr>
              <a:lvl4pPr marL="10287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4pPr>
              <a:lvl5pPr marL="1371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5pPr>
              <a:lvl6pPr marL="18288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6pPr>
              <a:lvl7pPr marL="22860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7pPr>
              <a:lvl8pPr marL="27432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8pPr>
              <a:lvl9pPr marL="32004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9pPr>
            </a:lstStyle>
            <a:p>
              <a:pPr eaLnBrk="1" hangingPunct="1">
                <a:lnSpc>
                  <a:spcPct val="100000"/>
                </a:lnSpc>
                <a:spcBef>
                  <a:spcPct val="20000"/>
                </a:spcBef>
                <a:buFont typeface="Arial" panose="020B0604020202020204" pitchFamily="34" charset="0"/>
                <a:buNone/>
              </a:pPr>
              <a:r>
                <a:rPr lang="en-US" altLang="zh-CN" sz="3000" dirty="0">
                  <a:solidFill>
                    <a:srgbClr val="322616"/>
                  </a:solidFill>
                  <a:latin typeface="+mn-lt"/>
                  <a:ea typeface="+mn-ea"/>
                  <a:cs typeface="+mn-ea"/>
                  <a:sym typeface="+mn-lt"/>
                </a:rPr>
                <a:t>1</a:t>
              </a:r>
              <a:endParaRPr lang="en-GB" altLang="zh-CN" sz="3000" dirty="0">
                <a:solidFill>
                  <a:srgbClr val="322616"/>
                </a:solidFill>
                <a:latin typeface="+mn-lt"/>
                <a:ea typeface="+mn-ea"/>
                <a:cs typeface="+mn-ea"/>
                <a:sym typeface="+mn-lt"/>
              </a:endParaRPr>
            </a:p>
          </p:txBody>
        </p:sp>
      </p:grpSp>
      <p:grpSp>
        <p:nvGrpSpPr>
          <p:cNvPr id="13" name="组合 12"/>
          <p:cNvGrpSpPr/>
          <p:nvPr/>
        </p:nvGrpSpPr>
        <p:grpSpPr>
          <a:xfrm>
            <a:off x="4191230" y="4090557"/>
            <a:ext cx="921908" cy="945179"/>
            <a:chOff x="4130829" y="922184"/>
            <a:chExt cx="921908" cy="945179"/>
          </a:xfrm>
        </p:grpSpPr>
        <p:sp>
          <p:nvSpPr>
            <p:cNvPr id="14" name="椭圆 13"/>
            <p:cNvSpPr/>
            <p:nvPr/>
          </p:nvSpPr>
          <p:spPr bwMode="auto">
            <a:xfrm>
              <a:off x="4130829" y="922184"/>
              <a:ext cx="921908" cy="905492"/>
            </a:xfrm>
            <a:prstGeom prst="ellipse">
              <a:avLst/>
            </a:prstGeom>
            <a:solidFill>
              <a:schemeClr val="bg1"/>
            </a:solidFill>
            <a:ln>
              <a:noFill/>
            </a:ln>
            <a:effectLst>
              <a:outerShdw blurRad="50800" dist="254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cs typeface="+mn-ea"/>
                <a:sym typeface="+mn-lt"/>
              </a:endParaRPr>
            </a:p>
          </p:txBody>
        </p:sp>
        <p:sp>
          <p:nvSpPr>
            <p:cNvPr id="15" name="Text Placeholder 12"/>
            <p:cNvSpPr txBox="1">
              <a:spLocks/>
            </p:cNvSpPr>
            <p:nvPr/>
          </p:nvSpPr>
          <p:spPr bwMode="auto">
            <a:xfrm>
              <a:off x="4489726" y="1079963"/>
              <a:ext cx="42227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0972" rIns="0" bIns="60972"/>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Microsoft YaHei UI" panose="020B0503020204020204" pitchFamily="34" charset="-122"/>
                </a:defRPr>
              </a:lvl1pPr>
              <a:lvl2pPr marL="34290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Microsoft YaHei UI" panose="020B0503020204020204" pitchFamily="34" charset="-122"/>
                </a:defRPr>
              </a:lvl2pPr>
              <a:lvl3pPr marL="6858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Microsoft YaHei UI" panose="020B0503020204020204" pitchFamily="34" charset="-122"/>
                </a:defRPr>
              </a:lvl3pPr>
              <a:lvl4pPr marL="10287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4pPr>
              <a:lvl5pPr marL="1371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5pPr>
              <a:lvl6pPr marL="18288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6pPr>
              <a:lvl7pPr marL="22860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7pPr>
              <a:lvl8pPr marL="27432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8pPr>
              <a:lvl9pPr marL="32004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9pPr>
            </a:lstStyle>
            <a:p>
              <a:pPr eaLnBrk="1" hangingPunct="1">
                <a:lnSpc>
                  <a:spcPct val="100000"/>
                </a:lnSpc>
                <a:spcBef>
                  <a:spcPct val="20000"/>
                </a:spcBef>
                <a:buFont typeface="Arial" panose="020B0604020202020204" pitchFamily="34" charset="0"/>
                <a:buNone/>
              </a:pPr>
              <a:r>
                <a:rPr lang="en-US" altLang="zh-CN" sz="3000" dirty="0">
                  <a:solidFill>
                    <a:srgbClr val="322616"/>
                  </a:solidFill>
                  <a:latin typeface="+mn-lt"/>
                  <a:ea typeface="+mn-ea"/>
                  <a:cs typeface="+mn-ea"/>
                  <a:sym typeface="+mn-lt"/>
                </a:rPr>
                <a:t>2</a:t>
              </a:r>
              <a:endParaRPr lang="en-GB" altLang="zh-CN" sz="3000" dirty="0">
                <a:solidFill>
                  <a:srgbClr val="322616"/>
                </a:solidFill>
                <a:latin typeface="+mn-lt"/>
                <a:ea typeface="+mn-ea"/>
                <a:cs typeface="+mn-ea"/>
                <a:sym typeface="+mn-lt"/>
              </a:endParaRPr>
            </a:p>
          </p:txBody>
        </p:sp>
      </p:grpSp>
    </p:spTree>
    <p:extLst>
      <p:ext uri="{BB962C8B-B14F-4D97-AF65-F5344CB8AC3E}">
        <p14:creationId xmlns:p14="http://schemas.microsoft.com/office/powerpoint/2010/main" val="1720310402"/>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0" y="929628"/>
            <a:ext cx="579588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3229" y="338671"/>
            <a:ext cx="4401682" cy="523220"/>
          </a:xfrm>
          <a:prstGeom prst="rect">
            <a:avLst/>
          </a:prstGeom>
          <a:noFill/>
          <a:ln w="19050">
            <a:noFill/>
            <a:prstDash val="dash"/>
          </a:ln>
        </p:spPr>
        <p:txBody>
          <a:bodyPr wrap="square" rtlCol="0">
            <a:spAutoFit/>
          </a:bodyPr>
          <a:lstStyle/>
          <a:p>
            <a:pPr>
              <a:buFontTx/>
              <a:buNone/>
            </a:pPr>
            <a:r>
              <a:rPr lang="zh-CN" altLang="en-US" sz="2800" b="1" dirty="0">
                <a:cs typeface="+mn-ea"/>
                <a:sym typeface="+mn-lt"/>
              </a:rPr>
              <a:t>框架选择</a:t>
            </a:r>
            <a:r>
              <a:rPr lang="en-US" altLang="zh-CN" sz="2800" b="1" dirty="0">
                <a:cs typeface="+mn-ea"/>
                <a:sym typeface="+mn-lt"/>
              </a:rPr>
              <a:t>——</a:t>
            </a:r>
            <a:r>
              <a:rPr lang="zh-CN" altLang="en-US" sz="2800" b="1" dirty="0">
                <a:cs typeface="+mn-ea"/>
                <a:sym typeface="+mn-lt"/>
              </a:rPr>
              <a:t>前端</a:t>
            </a:r>
            <a:r>
              <a:rPr lang="en-US" altLang="zh-CN" sz="2800" b="1" dirty="0">
                <a:cs typeface="+mn-ea"/>
                <a:sym typeface="+mn-lt"/>
              </a:rPr>
              <a:t>Vue</a:t>
            </a:r>
          </a:p>
        </p:txBody>
      </p:sp>
      <p:sp>
        <p:nvSpPr>
          <p:cNvPr id="9" name="矩形 8"/>
          <p:cNvSpPr/>
          <p:nvPr/>
        </p:nvSpPr>
        <p:spPr>
          <a:xfrm>
            <a:off x="6096000" y="2495726"/>
            <a:ext cx="4754252" cy="2658358"/>
          </a:xfrm>
          <a:prstGeom prst="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6212263" y="2684262"/>
            <a:ext cx="4496585" cy="2031325"/>
          </a:xfrm>
          <a:prstGeom prst="rect">
            <a:avLst/>
          </a:prstGeom>
        </p:spPr>
        <p:txBody>
          <a:bodyPr wrap="square">
            <a:spAutoFit/>
          </a:bodyPr>
          <a:lstStyle/>
          <a:p>
            <a:pPr latinLnBrk="1"/>
            <a:r>
              <a:rPr lang="en-US" altLang="zh-CN" dirty="0"/>
              <a:t>Vue.js</a:t>
            </a:r>
            <a:r>
              <a:rPr lang="zh-CN" altLang="en-US" dirty="0"/>
              <a:t>是一套构建用户界面的渐进式框架，</a:t>
            </a:r>
          </a:p>
          <a:p>
            <a:pPr latinLnBrk="1"/>
            <a:r>
              <a:rPr lang="zh-CN" altLang="en-US" dirty="0"/>
              <a:t>只关注视图层， 采用自底向上增量开发的设计，其目标是通过尽可能简单的 </a:t>
            </a:r>
            <a:r>
              <a:rPr lang="en-US" altLang="zh-CN" dirty="0"/>
              <a:t>API </a:t>
            </a:r>
            <a:r>
              <a:rPr lang="zh-CN" altLang="en-US" dirty="0"/>
              <a:t>实现响应的数据绑定和组合的视图组件。</a:t>
            </a:r>
            <a:endParaRPr lang="en-US" altLang="zh-CN" dirty="0"/>
          </a:p>
          <a:p>
            <a:pPr latinLnBrk="1"/>
            <a:r>
              <a:rPr lang="zh-CN" altLang="en-US" dirty="0"/>
              <a:t>在</a:t>
            </a:r>
            <a:r>
              <a:rPr lang="en-US" altLang="zh-CN" dirty="0"/>
              <a:t>UI</a:t>
            </a:r>
            <a:r>
              <a:rPr lang="zh-CN" altLang="en-US" dirty="0"/>
              <a:t>界面构建上，我们使用了其中的</a:t>
            </a:r>
            <a:r>
              <a:rPr lang="en-US" altLang="zh-CN" dirty="0" err="1"/>
              <a:t>ElementUI</a:t>
            </a:r>
            <a:r>
              <a:rPr lang="zh-CN" altLang="en-US" dirty="0"/>
              <a:t>。</a:t>
            </a:r>
            <a:endParaRPr lang="en-US" altLang="zh-CN" dirty="0"/>
          </a:p>
          <a:p>
            <a:pPr latinLnBrk="1"/>
            <a:r>
              <a:rPr lang="zh-CN" altLang="en-US" dirty="0"/>
              <a:t>在前后端请求构建上，使用了其中的</a:t>
            </a:r>
            <a:r>
              <a:rPr lang="en-US" altLang="zh-CN" dirty="0" err="1"/>
              <a:t>axios</a:t>
            </a:r>
            <a:r>
              <a:rPr lang="zh-CN" altLang="en-US" dirty="0"/>
              <a:t>。</a:t>
            </a:r>
          </a:p>
        </p:txBody>
      </p:sp>
      <p:pic>
        <p:nvPicPr>
          <p:cNvPr id="1026" name="Picture 2">
            <a:extLst>
              <a:ext uri="{FF2B5EF4-FFF2-40B4-BE49-F238E27FC236}">
                <a16:creationId xmlns:a16="http://schemas.microsoft.com/office/drawing/2014/main" id="{DA50275F-76BC-4E48-AD16-942F1A2ED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141" y="2495726"/>
            <a:ext cx="2879781" cy="2879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1441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6" presetClass="entr" presetSubtype="21" fill="hold" grpId="0" nodeType="afterEffect">
                                  <p:stCondLst>
                                    <p:cond delay="0"/>
                                  </p:stCondLst>
                                  <p:iterate type="wd">
                                    <p:tmPct val="10000"/>
                                  </p:iterate>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a:cxnSpLocks/>
          </p:cNvCxnSpPr>
          <p:nvPr/>
        </p:nvCxnSpPr>
        <p:spPr>
          <a:xfrm>
            <a:off x="0" y="929628"/>
            <a:ext cx="69664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3228" y="338671"/>
            <a:ext cx="7053435" cy="523220"/>
          </a:xfrm>
          <a:prstGeom prst="rect">
            <a:avLst/>
          </a:prstGeom>
          <a:noFill/>
          <a:ln w="19050">
            <a:noFill/>
            <a:prstDash val="dash"/>
          </a:ln>
        </p:spPr>
        <p:txBody>
          <a:bodyPr wrap="square" rtlCol="0">
            <a:spAutoFit/>
          </a:bodyPr>
          <a:lstStyle/>
          <a:p>
            <a:pPr>
              <a:buFontTx/>
              <a:buNone/>
            </a:pPr>
            <a:r>
              <a:rPr lang="zh-CN" altLang="en-US" sz="2800" b="1" dirty="0">
                <a:cs typeface="+mn-ea"/>
                <a:sym typeface="+mn-lt"/>
              </a:rPr>
              <a:t>框架选择</a:t>
            </a:r>
            <a:r>
              <a:rPr lang="en-US" altLang="zh-CN" sz="2800" b="1" dirty="0">
                <a:cs typeface="+mn-ea"/>
                <a:sym typeface="+mn-lt"/>
              </a:rPr>
              <a:t>——</a:t>
            </a:r>
            <a:r>
              <a:rPr lang="zh-CN" altLang="en-US" sz="2800" b="1" dirty="0">
                <a:cs typeface="+mn-ea"/>
                <a:sym typeface="+mn-lt"/>
              </a:rPr>
              <a:t>后端</a:t>
            </a:r>
            <a:r>
              <a:rPr lang="en-US" altLang="zh-CN" sz="2800" b="1" dirty="0" err="1">
                <a:cs typeface="+mn-ea"/>
                <a:sym typeface="+mn-lt"/>
              </a:rPr>
              <a:t>ASP.Net</a:t>
            </a:r>
            <a:r>
              <a:rPr lang="en-US" altLang="zh-CN" sz="2800" b="1" dirty="0">
                <a:cs typeface="+mn-ea"/>
                <a:sym typeface="+mn-lt"/>
              </a:rPr>
              <a:t> </a:t>
            </a:r>
            <a:r>
              <a:rPr lang="en-US" altLang="zh-CN" sz="2800" b="1" dirty="0" err="1">
                <a:cs typeface="+mn-ea"/>
                <a:sym typeface="+mn-lt"/>
              </a:rPr>
              <a:t>Core+EF</a:t>
            </a:r>
            <a:r>
              <a:rPr lang="en-US" altLang="zh-CN" sz="2800" b="1" dirty="0">
                <a:cs typeface="+mn-ea"/>
                <a:sym typeface="+mn-lt"/>
              </a:rPr>
              <a:t> Core</a:t>
            </a:r>
          </a:p>
        </p:txBody>
      </p:sp>
      <p:sp>
        <p:nvSpPr>
          <p:cNvPr id="9" name="矩形 8"/>
          <p:cNvSpPr/>
          <p:nvPr/>
        </p:nvSpPr>
        <p:spPr>
          <a:xfrm>
            <a:off x="6912992" y="2332386"/>
            <a:ext cx="4224627" cy="3106880"/>
          </a:xfrm>
          <a:prstGeom prst="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7149245" y="2640262"/>
            <a:ext cx="3752120" cy="2554545"/>
          </a:xfrm>
          <a:prstGeom prst="rect">
            <a:avLst/>
          </a:prstGeom>
        </p:spPr>
        <p:txBody>
          <a:bodyPr wrap="square">
            <a:spAutoFit/>
          </a:bodyPr>
          <a:lstStyle/>
          <a:p>
            <a:r>
              <a:rPr lang="zh-CN" altLang="en-US" sz="2000" dirty="0"/>
              <a:t>后端只为前端提供</a:t>
            </a:r>
            <a:r>
              <a:rPr lang="en-US" altLang="zh-CN" sz="2000" dirty="0"/>
              <a:t>API</a:t>
            </a:r>
            <a:r>
              <a:rPr lang="zh-CN" altLang="en-US" sz="2000" dirty="0"/>
              <a:t>接口，后端项目整体上使用</a:t>
            </a:r>
            <a:r>
              <a:rPr lang="en-US" altLang="zh-CN" sz="2000" dirty="0" err="1"/>
              <a:t>ASP.Net</a:t>
            </a:r>
            <a:r>
              <a:rPr lang="en-US" altLang="zh-CN" sz="2000" dirty="0"/>
              <a:t> Core</a:t>
            </a:r>
            <a:r>
              <a:rPr lang="zh-CN" altLang="en-US" sz="2000" dirty="0"/>
              <a:t>框架开发，在</a:t>
            </a:r>
            <a:r>
              <a:rPr lang="en-US" altLang="zh-CN" sz="2000" dirty="0"/>
              <a:t>Controller</a:t>
            </a:r>
            <a:r>
              <a:rPr lang="zh-CN" altLang="en-US" sz="2000" dirty="0"/>
              <a:t>中编写外部访问的接口，项目中主要使用了</a:t>
            </a:r>
            <a:r>
              <a:rPr lang="en-US" altLang="zh-CN" sz="2000" dirty="0"/>
              <a:t>get</a:t>
            </a:r>
            <a:r>
              <a:rPr lang="zh-CN" altLang="en-US" sz="2000" dirty="0"/>
              <a:t>与</a:t>
            </a:r>
            <a:r>
              <a:rPr lang="en-US" altLang="zh-CN" sz="2000" dirty="0"/>
              <a:t>post</a:t>
            </a:r>
            <a:r>
              <a:rPr lang="zh-CN" altLang="en-US" sz="2000" dirty="0"/>
              <a:t>。</a:t>
            </a:r>
            <a:endParaRPr lang="en-US" altLang="zh-CN" sz="2000" dirty="0"/>
          </a:p>
          <a:p>
            <a:r>
              <a:rPr lang="zh-CN" altLang="en-US" sz="2000" dirty="0"/>
              <a:t>在数据库设计与构建部分，采用了</a:t>
            </a:r>
            <a:r>
              <a:rPr lang="en-US" altLang="zh-CN" sz="2000" dirty="0"/>
              <a:t>EF Core</a:t>
            </a:r>
            <a:r>
              <a:rPr lang="zh-CN" altLang="en-US" sz="2000" dirty="0"/>
              <a:t>框架，将数据库对象化管理，比较便捷。</a:t>
            </a:r>
            <a:endParaRPr lang="zh-CN" altLang="zh-CN" sz="2000" dirty="0"/>
          </a:p>
        </p:txBody>
      </p:sp>
      <p:pic>
        <p:nvPicPr>
          <p:cNvPr id="2050" name="Picture 2">
            <a:extLst>
              <a:ext uri="{FF2B5EF4-FFF2-40B4-BE49-F238E27FC236}">
                <a16:creationId xmlns:a16="http://schemas.microsoft.com/office/drawing/2014/main" id="{86FE11CE-21A8-4E44-B0C2-EB9014D61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805" y="1700790"/>
            <a:ext cx="4992278" cy="20801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F796E0E-1B7D-4B2D-AB91-74E3B41DC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351" y="3988427"/>
            <a:ext cx="4749659" cy="2530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9762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6" presetClass="entr" presetSubtype="21" fill="hold" grpId="0" nodeType="afterEffect">
                                  <p:stCondLst>
                                    <p:cond delay="0"/>
                                  </p:stCondLst>
                                  <p:iterate type="wd">
                                    <p:tmPct val="10000"/>
                                  </p:iterate>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a:cxnSpLocks/>
          </p:cNvCxnSpPr>
          <p:nvPr/>
        </p:nvCxnSpPr>
        <p:spPr>
          <a:xfrm>
            <a:off x="0" y="929628"/>
            <a:ext cx="37895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3228" y="338671"/>
            <a:ext cx="7053435" cy="523220"/>
          </a:xfrm>
          <a:prstGeom prst="rect">
            <a:avLst/>
          </a:prstGeom>
          <a:noFill/>
          <a:ln w="19050">
            <a:noFill/>
            <a:prstDash val="dash"/>
          </a:ln>
        </p:spPr>
        <p:txBody>
          <a:bodyPr wrap="square" rtlCol="0">
            <a:spAutoFit/>
          </a:bodyPr>
          <a:lstStyle/>
          <a:p>
            <a:pPr>
              <a:buFontTx/>
              <a:buNone/>
            </a:pPr>
            <a:r>
              <a:rPr lang="zh-CN" altLang="en-US" sz="2800" b="1" dirty="0">
                <a:cs typeface="+mn-ea"/>
                <a:sym typeface="+mn-lt"/>
              </a:rPr>
              <a:t>地图制作</a:t>
            </a:r>
            <a:r>
              <a:rPr lang="en-US" altLang="zh-CN" sz="2800" b="1" dirty="0">
                <a:cs typeface="+mn-ea"/>
                <a:sym typeface="+mn-lt"/>
              </a:rPr>
              <a:t>——</a:t>
            </a:r>
            <a:r>
              <a:rPr lang="en-US" altLang="zh-CN" sz="2800" b="1" dirty="0" err="1">
                <a:cs typeface="+mn-ea"/>
                <a:sym typeface="+mn-lt"/>
              </a:rPr>
              <a:t>Echarts</a:t>
            </a:r>
            <a:r>
              <a:rPr lang="zh-CN" altLang="en-US" sz="2800" b="1" dirty="0">
                <a:cs typeface="+mn-ea"/>
                <a:sym typeface="+mn-lt"/>
              </a:rPr>
              <a:t>图</a:t>
            </a:r>
            <a:endParaRPr lang="en-US" altLang="zh-CN" sz="2800" b="1" dirty="0">
              <a:cs typeface="+mn-ea"/>
              <a:sym typeface="+mn-lt"/>
            </a:endParaRPr>
          </a:p>
        </p:txBody>
      </p:sp>
      <p:sp>
        <p:nvSpPr>
          <p:cNvPr id="9" name="矩形 8"/>
          <p:cNvSpPr/>
          <p:nvPr/>
        </p:nvSpPr>
        <p:spPr>
          <a:xfrm>
            <a:off x="6922419" y="2743200"/>
            <a:ext cx="4224627" cy="2356701"/>
          </a:xfrm>
          <a:prstGeom prst="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7158672" y="3051076"/>
            <a:ext cx="3752120" cy="1938992"/>
          </a:xfrm>
          <a:prstGeom prst="rect">
            <a:avLst/>
          </a:prstGeom>
        </p:spPr>
        <p:txBody>
          <a:bodyPr wrap="square">
            <a:spAutoFit/>
          </a:bodyPr>
          <a:lstStyle/>
          <a:p>
            <a:r>
              <a:rPr lang="zh-CN" altLang="en-US" sz="2000" dirty="0"/>
              <a:t>疫情地图的制作，主要采用</a:t>
            </a:r>
            <a:endParaRPr lang="en-US" altLang="zh-CN" sz="2000" dirty="0"/>
          </a:p>
          <a:p>
            <a:r>
              <a:rPr lang="en-US" altLang="zh-CN" sz="2000" dirty="0" err="1"/>
              <a:t>Echarts</a:t>
            </a:r>
            <a:r>
              <a:rPr lang="zh-CN" altLang="en-US" sz="2000" dirty="0"/>
              <a:t>提供的库，使用了其中</a:t>
            </a:r>
            <a:r>
              <a:rPr lang="en-US" altLang="zh-CN" sz="2000" dirty="0"/>
              <a:t>geo</a:t>
            </a:r>
            <a:r>
              <a:rPr lang="zh-CN" altLang="en-US" sz="2000" dirty="0"/>
              <a:t>、</a:t>
            </a:r>
            <a:r>
              <a:rPr lang="en-US" altLang="zh-CN" sz="2000" dirty="0" err="1"/>
              <a:t>visualMap</a:t>
            </a:r>
            <a:r>
              <a:rPr lang="zh-CN" altLang="en-US" sz="2000" dirty="0"/>
              <a:t>、</a:t>
            </a:r>
            <a:r>
              <a:rPr lang="en-US" altLang="zh-CN" sz="2000" dirty="0"/>
              <a:t>tooltip</a:t>
            </a:r>
            <a:r>
              <a:rPr lang="zh-CN" altLang="en-US" sz="2000" dirty="0"/>
              <a:t>、</a:t>
            </a:r>
            <a:r>
              <a:rPr lang="en-US" altLang="zh-CN" sz="2000" dirty="0"/>
              <a:t>timeline</a:t>
            </a:r>
            <a:r>
              <a:rPr lang="zh-CN" altLang="en-US" sz="2000" dirty="0"/>
              <a:t>等控件，同时调用了网上的</a:t>
            </a:r>
            <a:r>
              <a:rPr lang="en-US" altLang="zh-CN" sz="2000" dirty="0"/>
              <a:t>china.js</a:t>
            </a:r>
            <a:r>
              <a:rPr lang="zh-CN" altLang="en-US" sz="2000" dirty="0"/>
              <a:t>资源用作地图的绘制。</a:t>
            </a:r>
            <a:endParaRPr lang="zh-CN" altLang="zh-CN" sz="2000" dirty="0"/>
          </a:p>
        </p:txBody>
      </p:sp>
      <p:pic>
        <p:nvPicPr>
          <p:cNvPr id="3" name="图片 2">
            <a:extLst>
              <a:ext uri="{FF2B5EF4-FFF2-40B4-BE49-F238E27FC236}">
                <a16:creationId xmlns:a16="http://schemas.microsoft.com/office/drawing/2014/main" id="{66155FE3-BC86-4342-BF04-6E1278034765}"/>
              </a:ext>
            </a:extLst>
          </p:cNvPr>
          <p:cNvPicPr>
            <a:picLocks noChangeAspect="1"/>
          </p:cNvPicPr>
          <p:nvPr/>
        </p:nvPicPr>
        <p:blipFill>
          <a:blip r:embed="rId2"/>
          <a:stretch>
            <a:fillRect/>
          </a:stretch>
        </p:blipFill>
        <p:spPr>
          <a:xfrm>
            <a:off x="376617" y="2743200"/>
            <a:ext cx="5852575" cy="2356701"/>
          </a:xfrm>
          <a:prstGeom prst="rect">
            <a:avLst/>
          </a:prstGeom>
        </p:spPr>
      </p:pic>
    </p:spTree>
    <p:extLst>
      <p:ext uri="{BB962C8B-B14F-4D97-AF65-F5344CB8AC3E}">
        <p14:creationId xmlns:p14="http://schemas.microsoft.com/office/powerpoint/2010/main" val="20235000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6" presetClass="entr" presetSubtype="21" fill="hold" grpId="0" nodeType="afterEffect">
                                  <p:stCondLst>
                                    <p:cond delay="0"/>
                                  </p:stCondLst>
                                  <p:iterate type="wd">
                                    <p:tmPct val="10000"/>
                                  </p:iterate>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788897" y="1121898"/>
            <a:ext cx="4614203" cy="4614203"/>
          </a:xfrm>
          <a:prstGeom prst="ellipse">
            <a:avLst/>
          </a:prstGeom>
          <a:solidFill>
            <a:schemeClr val="bg1"/>
          </a:solidFill>
          <a:ln>
            <a:noFill/>
          </a:ln>
          <a:effectLst>
            <a:outerShdw blurRad="50800" dist="38100" dir="5400000" sx="103000" sy="103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4027336" y="2620531"/>
            <a:ext cx="4137324" cy="830997"/>
          </a:xfrm>
          <a:prstGeom prst="rect">
            <a:avLst/>
          </a:prstGeom>
          <a:noFill/>
        </p:spPr>
        <p:txBody>
          <a:bodyPr wrap="square" rtlCol="0">
            <a:spAutoFit/>
          </a:bodyPr>
          <a:lstStyle/>
          <a:p>
            <a:pPr algn="ctr"/>
            <a:r>
              <a:rPr lang="zh-CN" altLang="en-US" sz="4800" dirty="0">
                <a:cs typeface="+mn-ea"/>
                <a:sym typeface="+mn-lt"/>
              </a:rPr>
              <a:t>创新点</a:t>
            </a:r>
          </a:p>
        </p:txBody>
      </p:sp>
    </p:spTree>
    <p:extLst>
      <p:ext uri="{BB962C8B-B14F-4D97-AF65-F5344CB8AC3E}">
        <p14:creationId xmlns:p14="http://schemas.microsoft.com/office/powerpoint/2010/main" val="37058599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2"/>
          <p:cNvSpPr txBox="1">
            <a:spLocks/>
          </p:cNvSpPr>
          <p:nvPr/>
        </p:nvSpPr>
        <p:spPr>
          <a:xfrm>
            <a:off x="5432139" y="2384857"/>
            <a:ext cx="2613025" cy="382587"/>
          </a:xfrm>
          <a:prstGeom prst="rect">
            <a:avLst/>
          </a:prstGeom>
        </p:spPr>
        <p:txBody>
          <a:bodyPr lIns="0" tIns="60972" rIns="0" bIns="60972">
            <a:no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b="1" dirty="0">
                <a:solidFill>
                  <a:schemeClr val="tx1"/>
                </a:solidFill>
                <a:latin typeface="+mn-lt"/>
                <a:ea typeface="+mn-ea"/>
                <a:cs typeface="+mn-ea"/>
                <a:sym typeface="+mn-lt"/>
              </a:rPr>
              <a:t>地图方式交互展示</a:t>
            </a:r>
            <a:endParaRPr lang="en-US" altLang="zh-CN" sz="2000" b="1" dirty="0">
              <a:solidFill>
                <a:schemeClr val="tx1"/>
              </a:solidFill>
              <a:latin typeface="+mn-lt"/>
              <a:ea typeface="+mn-ea"/>
              <a:cs typeface="+mn-ea"/>
              <a:sym typeface="+mn-lt"/>
            </a:endParaRPr>
          </a:p>
        </p:txBody>
      </p:sp>
      <p:sp>
        <p:nvSpPr>
          <p:cNvPr id="3" name="Text Placeholder 12"/>
          <p:cNvSpPr txBox="1">
            <a:spLocks/>
          </p:cNvSpPr>
          <p:nvPr/>
        </p:nvSpPr>
        <p:spPr>
          <a:xfrm>
            <a:off x="3252033" y="2342737"/>
            <a:ext cx="3616011" cy="746239"/>
          </a:xfrm>
          <a:prstGeom prst="rect">
            <a:avLst/>
          </a:prstGeom>
        </p:spPr>
        <p:txBody>
          <a:bodyPr lIns="0" tIns="60972" rIns="0" bIns="60972" anchor="ct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CC0099"/>
              </a:buClr>
            </a:pPr>
            <a:endParaRPr lang="en-US" altLang="zh-CN" sz="1400" dirty="0">
              <a:latin typeface="+mn-lt"/>
              <a:ea typeface="+mn-ea"/>
              <a:cs typeface="+mn-ea"/>
              <a:sym typeface="+mn-lt"/>
            </a:endParaRPr>
          </a:p>
        </p:txBody>
      </p:sp>
      <p:sp>
        <p:nvSpPr>
          <p:cNvPr id="4" name="Text Placeholder 12"/>
          <p:cNvSpPr txBox="1">
            <a:spLocks/>
          </p:cNvSpPr>
          <p:nvPr/>
        </p:nvSpPr>
        <p:spPr>
          <a:xfrm>
            <a:off x="5472035" y="4248336"/>
            <a:ext cx="2066250" cy="675651"/>
          </a:xfrm>
          <a:prstGeom prst="rect">
            <a:avLst/>
          </a:prstGeom>
        </p:spPr>
        <p:txBody>
          <a:bodyPr lIns="0" tIns="60972" rIns="0" bIns="60972">
            <a:no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b="1" dirty="0">
                <a:solidFill>
                  <a:schemeClr val="tx1"/>
                </a:solidFill>
                <a:latin typeface="+mn-lt"/>
                <a:ea typeface="+mn-ea"/>
                <a:cs typeface="+mn-ea"/>
                <a:sym typeface="+mn-lt"/>
              </a:rPr>
              <a:t>需求的自动匹配及匹配后的供需交易</a:t>
            </a:r>
            <a:endParaRPr lang="en-US" altLang="zh-CN" sz="2000" b="1" dirty="0">
              <a:solidFill>
                <a:schemeClr val="tx1"/>
              </a:solidFill>
              <a:latin typeface="+mn-lt"/>
              <a:ea typeface="+mn-ea"/>
              <a:cs typeface="+mn-ea"/>
              <a:sym typeface="+mn-lt"/>
            </a:endParaRPr>
          </a:p>
        </p:txBody>
      </p:sp>
      <p:grpSp>
        <p:nvGrpSpPr>
          <p:cNvPr id="10" name="组合 9"/>
          <p:cNvGrpSpPr/>
          <p:nvPr/>
        </p:nvGrpSpPr>
        <p:grpSpPr>
          <a:xfrm>
            <a:off x="4217209" y="2119280"/>
            <a:ext cx="921908" cy="927452"/>
            <a:chOff x="2318977" y="-704739"/>
            <a:chExt cx="921908" cy="927452"/>
          </a:xfrm>
        </p:grpSpPr>
        <p:sp>
          <p:nvSpPr>
            <p:cNvPr id="11" name="椭圆 10"/>
            <p:cNvSpPr/>
            <p:nvPr/>
          </p:nvSpPr>
          <p:spPr bwMode="auto">
            <a:xfrm rot="21396492">
              <a:off x="2318977" y="-704739"/>
              <a:ext cx="921908" cy="905492"/>
            </a:xfrm>
            <a:prstGeom prst="ellipse">
              <a:avLst/>
            </a:prstGeom>
            <a:solidFill>
              <a:schemeClr val="bg1"/>
            </a:solidFill>
            <a:ln>
              <a:noFill/>
            </a:ln>
            <a:effectLst>
              <a:outerShdw blurRad="50800" dist="254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cs typeface="+mn-ea"/>
                <a:sym typeface="+mn-lt"/>
              </a:endParaRPr>
            </a:p>
          </p:txBody>
        </p:sp>
        <p:sp>
          <p:nvSpPr>
            <p:cNvPr id="12" name="Text Placeholder 12"/>
            <p:cNvSpPr txBox="1">
              <a:spLocks/>
            </p:cNvSpPr>
            <p:nvPr/>
          </p:nvSpPr>
          <p:spPr bwMode="auto">
            <a:xfrm rot="21396492">
              <a:off x="2702315" y="-566274"/>
              <a:ext cx="422275"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0972" rIns="0" bIns="60972"/>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Microsoft YaHei UI" panose="020B0503020204020204" pitchFamily="34" charset="-122"/>
                </a:defRPr>
              </a:lvl1pPr>
              <a:lvl2pPr marL="34290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Microsoft YaHei UI" panose="020B0503020204020204" pitchFamily="34" charset="-122"/>
                </a:defRPr>
              </a:lvl2pPr>
              <a:lvl3pPr marL="6858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Microsoft YaHei UI" panose="020B0503020204020204" pitchFamily="34" charset="-122"/>
                </a:defRPr>
              </a:lvl3pPr>
              <a:lvl4pPr marL="10287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4pPr>
              <a:lvl5pPr marL="1371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5pPr>
              <a:lvl6pPr marL="18288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6pPr>
              <a:lvl7pPr marL="22860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7pPr>
              <a:lvl8pPr marL="27432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8pPr>
              <a:lvl9pPr marL="32004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9pPr>
            </a:lstStyle>
            <a:p>
              <a:pPr eaLnBrk="1" hangingPunct="1">
                <a:lnSpc>
                  <a:spcPct val="100000"/>
                </a:lnSpc>
                <a:spcBef>
                  <a:spcPct val="20000"/>
                </a:spcBef>
                <a:buFont typeface="Arial" panose="020B0604020202020204" pitchFamily="34" charset="0"/>
                <a:buNone/>
              </a:pPr>
              <a:r>
                <a:rPr lang="en-US" altLang="zh-CN" sz="3000" dirty="0">
                  <a:solidFill>
                    <a:srgbClr val="322616"/>
                  </a:solidFill>
                  <a:latin typeface="+mn-lt"/>
                  <a:ea typeface="+mn-ea"/>
                  <a:cs typeface="+mn-ea"/>
                  <a:sym typeface="+mn-lt"/>
                </a:rPr>
                <a:t>1</a:t>
              </a:r>
              <a:endParaRPr lang="en-GB" altLang="zh-CN" sz="3000" dirty="0">
                <a:solidFill>
                  <a:srgbClr val="322616"/>
                </a:solidFill>
                <a:latin typeface="+mn-lt"/>
                <a:ea typeface="+mn-ea"/>
                <a:cs typeface="+mn-ea"/>
                <a:sym typeface="+mn-lt"/>
              </a:endParaRPr>
            </a:p>
          </p:txBody>
        </p:sp>
      </p:grpSp>
      <p:grpSp>
        <p:nvGrpSpPr>
          <p:cNvPr id="13" name="组合 12"/>
          <p:cNvGrpSpPr/>
          <p:nvPr/>
        </p:nvGrpSpPr>
        <p:grpSpPr>
          <a:xfrm>
            <a:off x="4191230" y="4090557"/>
            <a:ext cx="921908" cy="945179"/>
            <a:chOff x="4130829" y="922184"/>
            <a:chExt cx="921908" cy="945179"/>
          </a:xfrm>
        </p:grpSpPr>
        <p:sp>
          <p:nvSpPr>
            <p:cNvPr id="14" name="椭圆 13"/>
            <p:cNvSpPr/>
            <p:nvPr/>
          </p:nvSpPr>
          <p:spPr bwMode="auto">
            <a:xfrm>
              <a:off x="4130829" y="922184"/>
              <a:ext cx="921908" cy="905492"/>
            </a:xfrm>
            <a:prstGeom prst="ellipse">
              <a:avLst/>
            </a:prstGeom>
            <a:solidFill>
              <a:schemeClr val="bg1"/>
            </a:solidFill>
            <a:ln>
              <a:noFill/>
            </a:ln>
            <a:effectLst>
              <a:outerShdw blurRad="50800" dist="254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cs typeface="+mn-ea"/>
                <a:sym typeface="+mn-lt"/>
              </a:endParaRPr>
            </a:p>
          </p:txBody>
        </p:sp>
        <p:sp>
          <p:nvSpPr>
            <p:cNvPr id="15" name="Text Placeholder 12"/>
            <p:cNvSpPr txBox="1">
              <a:spLocks/>
            </p:cNvSpPr>
            <p:nvPr/>
          </p:nvSpPr>
          <p:spPr bwMode="auto">
            <a:xfrm>
              <a:off x="4489726" y="1079963"/>
              <a:ext cx="42227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0972" rIns="0" bIns="60972"/>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Microsoft YaHei UI" panose="020B0503020204020204" pitchFamily="34" charset="-122"/>
                </a:defRPr>
              </a:lvl1pPr>
              <a:lvl2pPr marL="34290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Microsoft YaHei UI" panose="020B0503020204020204" pitchFamily="34" charset="-122"/>
                </a:defRPr>
              </a:lvl2pPr>
              <a:lvl3pPr marL="6858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Microsoft YaHei UI" panose="020B0503020204020204" pitchFamily="34" charset="-122"/>
                </a:defRPr>
              </a:lvl3pPr>
              <a:lvl4pPr marL="10287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4pPr>
              <a:lvl5pPr marL="1371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5pPr>
              <a:lvl6pPr marL="18288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6pPr>
              <a:lvl7pPr marL="22860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7pPr>
              <a:lvl8pPr marL="27432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8pPr>
              <a:lvl9pPr marL="32004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9pPr>
            </a:lstStyle>
            <a:p>
              <a:pPr eaLnBrk="1" hangingPunct="1">
                <a:lnSpc>
                  <a:spcPct val="100000"/>
                </a:lnSpc>
                <a:spcBef>
                  <a:spcPct val="20000"/>
                </a:spcBef>
                <a:buFont typeface="Arial" panose="020B0604020202020204" pitchFamily="34" charset="0"/>
                <a:buNone/>
              </a:pPr>
              <a:r>
                <a:rPr lang="en-US" altLang="zh-CN" sz="3000" dirty="0">
                  <a:solidFill>
                    <a:srgbClr val="322616"/>
                  </a:solidFill>
                  <a:latin typeface="+mn-lt"/>
                  <a:ea typeface="+mn-ea"/>
                  <a:cs typeface="+mn-ea"/>
                  <a:sym typeface="+mn-lt"/>
                </a:rPr>
                <a:t>2</a:t>
              </a:r>
              <a:endParaRPr lang="en-GB" altLang="zh-CN" sz="3000" dirty="0">
                <a:solidFill>
                  <a:srgbClr val="322616"/>
                </a:solidFill>
                <a:latin typeface="+mn-lt"/>
                <a:ea typeface="+mn-ea"/>
                <a:cs typeface="+mn-ea"/>
                <a:sym typeface="+mn-lt"/>
              </a:endParaRPr>
            </a:p>
          </p:txBody>
        </p:sp>
      </p:grpSp>
    </p:spTree>
    <p:extLst>
      <p:ext uri="{BB962C8B-B14F-4D97-AF65-F5344CB8AC3E}">
        <p14:creationId xmlns:p14="http://schemas.microsoft.com/office/powerpoint/2010/main" val="1972402679"/>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a:cxnSpLocks/>
          </p:cNvCxnSpPr>
          <p:nvPr/>
        </p:nvCxnSpPr>
        <p:spPr>
          <a:xfrm>
            <a:off x="0" y="929628"/>
            <a:ext cx="31108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3228" y="338671"/>
            <a:ext cx="7053435" cy="523220"/>
          </a:xfrm>
          <a:prstGeom prst="rect">
            <a:avLst/>
          </a:prstGeom>
          <a:noFill/>
          <a:ln w="19050">
            <a:noFill/>
            <a:prstDash val="dash"/>
          </a:ln>
        </p:spPr>
        <p:txBody>
          <a:bodyPr wrap="square" rtlCol="0">
            <a:spAutoFit/>
          </a:bodyPr>
          <a:lstStyle/>
          <a:p>
            <a:r>
              <a:rPr lang="zh-CN" altLang="en-US" sz="2800" b="1" dirty="0">
                <a:cs typeface="+mn-ea"/>
                <a:sym typeface="+mn-lt"/>
              </a:rPr>
              <a:t>地图方式交互展示</a:t>
            </a:r>
            <a:endParaRPr lang="en-US" altLang="zh-CN" sz="2800" b="1" dirty="0">
              <a:cs typeface="+mn-ea"/>
              <a:sym typeface="+mn-lt"/>
            </a:endParaRPr>
          </a:p>
        </p:txBody>
      </p:sp>
      <p:sp>
        <p:nvSpPr>
          <p:cNvPr id="9" name="矩形 8"/>
          <p:cNvSpPr/>
          <p:nvPr/>
        </p:nvSpPr>
        <p:spPr>
          <a:xfrm>
            <a:off x="6957694" y="2221457"/>
            <a:ext cx="4286051" cy="3139126"/>
          </a:xfrm>
          <a:prstGeom prst="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7224660" y="2513748"/>
            <a:ext cx="3752120" cy="2554545"/>
          </a:xfrm>
          <a:prstGeom prst="rect">
            <a:avLst/>
          </a:prstGeom>
        </p:spPr>
        <p:txBody>
          <a:bodyPr wrap="square">
            <a:spAutoFit/>
          </a:bodyPr>
          <a:lstStyle/>
          <a:p>
            <a:r>
              <a:rPr lang="zh-CN" altLang="en-US" sz="2000" dirty="0"/>
              <a:t>在数据展示上，我们采用了地图交互式的方式，包括依据时间线展示各省份感染状况以及最新各省份物资需求分布图，这样的方式更直观，也更利于群众了解疫情，同时，以天为单位时间轴的方式也便于人们回顾疫情的发展状况。</a:t>
            </a:r>
            <a:endParaRPr lang="zh-CN" altLang="zh-CN" sz="2000" dirty="0"/>
          </a:p>
        </p:txBody>
      </p:sp>
      <p:pic>
        <p:nvPicPr>
          <p:cNvPr id="3" name="图片 2">
            <a:extLst>
              <a:ext uri="{FF2B5EF4-FFF2-40B4-BE49-F238E27FC236}">
                <a16:creationId xmlns:a16="http://schemas.microsoft.com/office/drawing/2014/main" id="{66155FE3-BC86-4342-BF04-6E1278034765}"/>
              </a:ext>
            </a:extLst>
          </p:cNvPr>
          <p:cNvPicPr>
            <a:picLocks noChangeAspect="1"/>
          </p:cNvPicPr>
          <p:nvPr/>
        </p:nvPicPr>
        <p:blipFill>
          <a:blip r:embed="rId2"/>
          <a:stretch>
            <a:fillRect/>
          </a:stretch>
        </p:blipFill>
        <p:spPr>
          <a:xfrm>
            <a:off x="320056" y="1244338"/>
            <a:ext cx="5852575" cy="2356701"/>
          </a:xfrm>
          <a:prstGeom prst="rect">
            <a:avLst/>
          </a:prstGeom>
        </p:spPr>
      </p:pic>
      <p:pic>
        <p:nvPicPr>
          <p:cNvPr id="8" name="图片 7">
            <a:extLst>
              <a:ext uri="{FF2B5EF4-FFF2-40B4-BE49-F238E27FC236}">
                <a16:creationId xmlns:a16="http://schemas.microsoft.com/office/drawing/2014/main" id="{5A2F809A-AD36-4034-81F2-222590D3B5D2}"/>
              </a:ext>
            </a:extLst>
          </p:cNvPr>
          <p:cNvPicPr/>
          <p:nvPr/>
        </p:nvPicPr>
        <p:blipFill>
          <a:blip r:embed="rId3"/>
          <a:stretch>
            <a:fillRect/>
          </a:stretch>
        </p:blipFill>
        <p:spPr>
          <a:xfrm>
            <a:off x="320056" y="3915748"/>
            <a:ext cx="5852574" cy="2512060"/>
          </a:xfrm>
          <a:prstGeom prst="rect">
            <a:avLst/>
          </a:prstGeom>
        </p:spPr>
      </p:pic>
    </p:spTree>
    <p:extLst>
      <p:ext uri="{BB962C8B-B14F-4D97-AF65-F5344CB8AC3E}">
        <p14:creationId xmlns:p14="http://schemas.microsoft.com/office/powerpoint/2010/main" val="18643548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6" presetClass="entr" presetSubtype="21" fill="hold" grpId="0" nodeType="afterEffect">
                                  <p:stCondLst>
                                    <p:cond delay="0"/>
                                  </p:stCondLst>
                                  <p:iterate type="wd">
                                    <p:tmPct val="10000"/>
                                  </p:iterate>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a:cxnSpLocks/>
          </p:cNvCxnSpPr>
          <p:nvPr/>
        </p:nvCxnSpPr>
        <p:spPr>
          <a:xfrm>
            <a:off x="0" y="929628"/>
            <a:ext cx="60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3228" y="338671"/>
            <a:ext cx="7053435" cy="523220"/>
          </a:xfrm>
          <a:prstGeom prst="rect">
            <a:avLst/>
          </a:prstGeom>
          <a:noFill/>
          <a:ln w="19050">
            <a:noFill/>
            <a:prstDash val="dash"/>
          </a:ln>
        </p:spPr>
        <p:txBody>
          <a:bodyPr wrap="square" rtlCol="0">
            <a:spAutoFit/>
          </a:bodyPr>
          <a:lstStyle/>
          <a:p>
            <a:r>
              <a:rPr lang="zh-CN" altLang="en-US" sz="2800" b="1" dirty="0">
                <a:cs typeface="+mn-ea"/>
                <a:sym typeface="+mn-lt"/>
              </a:rPr>
              <a:t>需求的自动匹配及匹配后的供需交易</a:t>
            </a:r>
            <a:endParaRPr lang="en-US" altLang="zh-CN" sz="2800" b="1" dirty="0">
              <a:cs typeface="+mn-ea"/>
              <a:sym typeface="+mn-lt"/>
            </a:endParaRPr>
          </a:p>
        </p:txBody>
      </p:sp>
      <p:sp>
        <p:nvSpPr>
          <p:cNvPr id="9" name="矩形 8"/>
          <p:cNvSpPr/>
          <p:nvPr/>
        </p:nvSpPr>
        <p:spPr>
          <a:xfrm>
            <a:off x="6985975" y="2024598"/>
            <a:ext cx="4354471" cy="3510040"/>
          </a:xfrm>
          <a:prstGeom prst="rect">
            <a:avLst/>
          </a:prstGeom>
          <a:solidFill>
            <a:srgbClr val="BFBFBF"/>
          </a:solidFill>
          <a:ln>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p:cNvSpPr/>
          <p:nvPr/>
        </p:nvSpPr>
        <p:spPr>
          <a:xfrm>
            <a:off x="7252941" y="2316889"/>
            <a:ext cx="3752120" cy="2862322"/>
          </a:xfrm>
          <a:prstGeom prst="rect">
            <a:avLst/>
          </a:prstGeom>
        </p:spPr>
        <p:txBody>
          <a:bodyPr wrap="square">
            <a:spAutoFit/>
          </a:bodyPr>
          <a:lstStyle/>
          <a:p>
            <a:r>
              <a:rPr lang="zh-CN" altLang="en-US" sz="2000" dirty="0"/>
              <a:t>用户在发布需求后，可以在我的需求页面查看该需求详情，系统会自动匹配当前可以为改需求提供部分物资的供给，而不需要用户自行搜索，此后用户可以针对某一项供给提出申请，进而完成后面的物资交易。同时，我们将需求对应的每一条对接动态都记录下来并公开展示。</a:t>
            </a:r>
            <a:endParaRPr lang="zh-CN" altLang="zh-CN" sz="2000" dirty="0"/>
          </a:p>
        </p:txBody>
      </p:sp>
      <p:pic>
        <p:nvPicPr>
          <p:cNvPr id="11" name="图片 10">
            <a:extLst>
              <a:ext uri="{FF2B5EF4-FFF2-40B4-BE49-F238E27FC236}">
                <a16:creationId xmlns:a16="http://schemas.microsoft.com/office/drawing/2014/main" id="{C488EE3C-CD78-4983-AEF5-F708401B19F0}"/>
              </a:ext>
            </a:extLst>
          </p:cNvPr>
          <p:cNvPicPr/>
          <p:nvPr/>
        </p:nvPicPr>
        <p:blipFill>
          <a:blip r:embed="rId2"/>
          <a:stretch>
            <a:fillRect/>
          </a:stretch>
        </p:blipFill>
        <p:spPr>
          <a:xfrm>
            <a:off x="278819" y="1929225"/>
            <a:ext cx="6253955" cy="3706899"/>
          </a:xfrm>
          <a:prstGeom prst="rect">
            <a:avLst/>
          </a:prstGeom>
        </p:spPr>
      </p:pic>
    </p:spTree>
    <p:extLst>
      <p:ext uri="{BB962C8B-B14F-4D97-AF65-F5344CB8AC3E}">
        <p14:creationId xmlns:p14="http://schemas.microsoft.com/office/powerpoint/2010/main" val="13840039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6" presetClass="entr" presetSubtype="21" fill="hold" grpId="0" nodeType="afterEffect">
                                  <p:stCondLst>
                                    <p:cond delay="0"/>
                                  </p:stCondLst>
                                  <p:iterate type="wd">
                                    <p:tmPct val="10000"/>
                                  </p:iterate>
                                  <p:childTnLst>
                                    <p:set>
                                      <p:cBhvr>
                                        <p:cTn id="20" dur="1" fill="hold">
                                          <p:stCondLst>
                                            <p:cond delay="0"/>
                                          </p:stCondLst>
                                        </p:cTn>
                                        <p:tgtEl>
                                          <p:spTgt spid="10"/>
                                        </p:tgtEl>
                                        <p:attrNameLst>
                                          <p:attrName>style.visibility</p:attrName>
                                        </p:attrNameLst>
                                      </p:cBhvr>
                                      <p:to>
                                        <p:strVal val="visible"/>
                                      </p:to>
                                    </p:set>
                                    <p:animEffect transition="in" filter="barn(inVertic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788897" y="1121898"/>
            <a:ext cx="4614203" cy="4614203"/>
          </a:xfrm>
          <a:prstGeom prst="ellipse">
            <a:avLst/>
          </a:prstGeom>
          <a:solidFill>
            <a:schemeClr val="bg1"/>
          </a:solidFill>
          <a:ln>
            <a:noFill/>
          </a:ln>
          <a:effectLst>
            <a:outerShdw blurRad="50800" dist="38100" dir="5400000" sx="103000" sy="103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4027336" y="2620531"/>
            <a:ext cx="4137324" cy="830997"/>
          </a:xfrm>
          <a:prstGeom prst="rect">
            <a:avLst/>
          </a:prstGeom>
          <a:noFill/>
        </p:spPr>
        <p:txBody>
          <a:bodyPr wrap="square" rtlCol="0">
            <a:spAutoFit/>
          </a:bodyPr>
          <a:lstStyle/>
          <a:p>
            <a:pPr algn="ctr"/>
            <a:r>
              <a:rPr lang="zh-CN" altLang="en-US" sz="4800" dirty="0">
                <a:cs typeface="+mn-ea"/>
                <a:sym typeface="+mn-lt"/>
              </a:rPr>
              <a:t>近期的改进</a:t>
            </a:r>
          </a:p>
        </p:txBody>
      </p:sp>
    </p:spTree>
    <p:extLst>
      <p:ext uri="{BB962C8B-B14F-4D97-AF65-F5344CB8AC3E}">
        <p14:creationId xmlns:p14="http://schemas.microsoft.com/office/powerpoint/2010/main" val="25285746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2"/>
          <p:cNvSpPr txBox="1">
            <a:spLocks/>
          </p:cNvSpPr>
          <p:nvPr/>
        </p:nvSpPr>
        <p:spPr>
          <a:xfrm>
            <a:off x="5420129" y="848289"/>
            <a:ext cx="2613025" cy="382587"/>
          </a:xfrm>
          <a:prstGeom prst="rect">
            <a:avLst/>
          </a:prstGeom>
        </p:spPr>
        <p:txBody>
          <a:bodyPr lIns="0" tIns="60972" rIns="0" bIns="60972">
            <a:no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b="1" dirty="0">
                <a:solidFill>
                  <a:schemeClr val="tx1"/>
                </a:solidFill>
                <a:latin typeface="+mn-lt"/>
                <a:ea typeface="+mn-ea"/>
                <a:cs typeface="+mn-ea"/>
                <a:sym typeface="+mn-lt"/>
              </a:rPr>
              <a:t>导航栏的改进</a:t>
            </a:r>
            <a:endParaRPr lang="en-US" altLang="zh-CN" sz="2000" b="1" dirty="0">
              <a:solidFill>
                <a:schemeClr val="tx1"/>
              </a:solidFill>
              <a:latin typeface="+mn-lt"/>
              <a:ea typeface="+mn-ea"/>
              <a:cs typeface="+mn-ea"/>
              <a:sym typeface="+mn-lt"/>
            </a:endParaRPr>
          </a:p>
        </p:txBody>
      </p:sp>
      <p:sp>
        <p:nvSpPr>
          <p:cNvPr id="3" name="Text Placeholder 12"/>
          <p:cNvSpPr txBox="1">
            <a:spLocks/>
          </p:cNvSpPr>
          <p:nvPr/>
        </p:nvSpPr>
        <p:spPr>
          <a:xfrm>
            <a:off x="3110631" y="1343496"/>
            <a:ext cx="3616011" cy="746239"/>
          </a:xfrm>
          <a:prstGeom prst="rect">
            <a:avLst/>
          </a:prstGeom>
        </p:spPr>
        <p:txBody>
          <a:bodyPr lIns="0" tIns="60972" rIns="0" bIns="60972" anchor="ct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CC0099"/>
              </a:buClr>
            </a:pPr>
            <a:endParaRPr lang="en-US" altLang="zh-CN" sz="1400" dirty="0">
              <a:latin typeface="+mn-lt"/>
              <a:ea typeface="+mn-ea"/>
              <a:cs typeface="+mn-ea"/>
              <a:sym typeface="+mn-lt"/>
            </a:endParaRPr>
          </a:p>
        </p:txBody>
      </p:sp>
      <p:sp>
        <p:nvSpPr>
          <p:cNvPr id="4" name="Text Placeholder 12"/>
          <p:cNvSpPr txBox="1">
            <a:spLocks/>
          </p:cNvSpPr>
          <p:nvPr/>
        </p:nvSpPr>
        <p:spPr>
          <a:xfrm>
            <a:off x="5502077" y="2053042"/>
            <a:ext cx="2066250" cy="675651"/>
          </a:xfrm>
          <a:prstGeom prst="rect">
            <a:avLst/>
          </a:prstGeom>
        </p:spPr>
        <p:txBody>
          <a:bodyPr lIns="0" tIns="60972" rIns="0" bIns="60972">
            <a:no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b="1" dirty="0">
                <a:solidFill>
                  <a:schemeClr val="tx1"/>
                </a:solidFill>
                <a:latin typeface="+mn-lt"/>
                <a:ea typeface="+mn-ea"/>
                <a:cs typeface="+mn-ea"/>
                <a:sym typeface="+mn-lt"/>
              </a:rPr>
              <a:t>供需发布表单的信息完善与</a:t>
            </a:r>
            <a:r>
              <a:rPr lang="en-US" altLang="zh-CN" sz="2000" b="1" dirty="0">
                <a:solidFill>
                  <a:schemeClr val="tx1"/>
                </a:solidFill>
                <a:latin typeface="+mn-lt"/>
                <a:ea typeface="+mn-ea"/>
                <a:cs typeface="+mn-ea"/>
                <a:sym typeface="+mn-lt"/>
              </a:rPr>
              <a:t>UI</a:t>
            </a:r>
            <a:r>
              <a:rPr lang="zh-CN" altLang="en-US" sz="2000" b="1" dirty="0">
                <a:solidFill>
                  <a:schemeClr val="tx1"/>
                </a:solidFill>
                <a:latin typeface="+mn-lt"/>
                <a:ea typeface="+mn-ea"/>
                <a:cs typeface="+mn-ea"/>
                <a:sym typeface="+mn-lt"/>
              </a:rPr>
              <a:t>改进</a:t>
            </a:r>
            <a:endParaRPr lang="en-US" altLang="zh-CN" sz="2000" b="1" dirty="0">
              <a:solidFill>
                <a:schemeClr val="tx1"/>
              </a:solidFill>
              <a:latin typeface="+mn-lt"/>
              <a:ea typeface="+mn-ea"/>
              <a:cs typeface="+mn-ea"/>
              <a:sym typeface="+mn-lt"/>
            </a:endParaRPr>
          </a:p>
        </p:txBody>
      </p:sp>
      <p:grpSp>
        <p:nvGrpSpPr>
          <p:cNvPr id="10" name="组合 9"/>
          <p:cNvGrpSpPr/>
          <p:nvPr/>
        </p:nvGrpSpPr>
        <p:grpSpPr>
          <a:xfrm>
            <a:off x="4205199" y="582712"/>
            <a:ext cx="921908" cy="927452"/>
            <a:chOff x="2318977" y="-704739"/>
            <a:chExt cx="921908" cy="927452"/>
          </a:xfrm>
        </p:grpSpPr>
        <p:sp>
          <p:nvSpPr>
            <p:cNvPr id="11" name="椭圆 10"/>
            <p:cNvSpPr/>
            <p:nvPr/>
          </p:nvSpPr>
          <p:spPr bwMode="auto">
            <a:xfrm rot="21396492">
              <a:off x="2318977" y="-704739"/>
              <a:ext cx="921908" cy="905492"/>
            </a:xfrm>
            <a:prstGeom prst="ellipse">
              <a:avLst/>
            </a:prstGeom>
            <a:solidFill>
              <a:schemeClr val="bg1"/>
            </a:solidFill>
            <a:ln>
              <a:noFill/>
            </a:ln>
            <a:effectLst>
              <a:outerShdw blurRad="50800" dist="254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cs typeface="+mn-ea"/>
                <a:sym typeface="+mn-lt"/>
              </a:endParaRPr>
            </a:p>
          </p:txBody>
        </p:sp>
        <p:sp>
          <p:nvSpPr>
            <p:cNvPr id="12" name="Text Placeholder 12"/>
            <p:cNvSpPr txBox="1">
              <a:spLocks/>
            </p:cNvSpPr>
            <p:nvPr/>
          </p:nvSpPr>
          <p:spPr bwMode="auto">
            <a:xfrm rot="21396492">
              <a:off x="2702315" y="-566274"/>
              <a:ext cx="422275"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0972" rIns="0" bIns="60972"/>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Microsoft YaHei UI" panose="020B0503020204020204" pitchFamily="34" charset="-122"/>
                </a:defRPr>
              </a:lvl1pPr>
              <a:lvl2pPr marL="34290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Microsoft YaHei UI" panose="020B0503020204020204" pitchFamily="34" charset="-122"/>
                </a:defRPr>
              </a:lvl2pPr>
              <a:lvl3pPr marL="6858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Microsoft YaHei UI" panose="020B0503020204020204" pitchFamily="34" charset="-122"/>
                </a:defRPr>
              </a:lvl3pPr>
              <a:lvl4pPr marL="10287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4pPr>
              <a:lvl5pPr marL="1371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5pPr>
              <a:lvl6pPr marL="18288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6pPr>
              <a:lvl7pPr marL="22860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7pPr>
              <a:lvl8pPr marL="27432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8pPr>
              <a:lvl9pPr marL="32004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9pPr>
            </a:lstStyle>
            <a:p>
              <a:pPr eaLnBrk="1" hangingPunct="1">
                <a:lnSpc>
                  <a:spcPct val="100000"/>
                </a:lnSpc>
                <a:spcBef>
                  <a:spcPct val="20000"/>
                </a:spcBef>
                <a:buFont typeface="Arial" panose="020B0604020202020204" pitchFamily="34" charset="0"/>
                <a:buNone/>
              </a:pPr>
              <a:r>
                <a:rPr lang="en-US" altLang="zh-CN" sz="3000" dirty="0">
                  <a:solidFill>
                    <a:srgbClr val="322616"/>
                  </a:solidFill>
                  <a:latin typeface="+mn-lt"/>
                  <a:ea typeface="+mn-ea"/>
                  <a:cs typeface="+mn-ea"/>
                  <a:sym typeface="+mn-lt"/>
                </a:rPr>
                <a:t>1</a:t>
              </a:r>
              <a:endParaRPr lang="en-GB" altLang="zh-CN" sz="3000" dirty="0">
                <a:solidFill>
                  <a:srgbClr val="322616"/>
                </a:solidFill>
                <a:latin typeface="+mn-lt"/>
                <a:ea typeface="+mn-ea"/>
                <a:cs typeface="+mn-ea"/>
                <a:sym typeface="+mn-lt"/>
              </a:endParaRPr>
            </a:p>
          </p:txBody>
        </p:sp>
      </p:grpSp>
      <p:grpSp>
        <p:nvGrpSpPr>
          <p:cNvPr id="13" name="组合 12"/>
          <p:cNvGrpSpPr/>
          <p:nvPr/>
        </p:nvGrpSpPr>
        <p:grpSpPr>
          <a:xfrm>
            <a:off x="4221272" y="1895263"/>
            <a:ext cx="921908" cy="945179"/>
            <a:chOff x="4130829" y="922184"/>
            <a:chExt cx="921908" cy="945179"/>
          </a:xfrm>
        </p:grpSpPr>
        <p:sp>
          <p:nvSpPr>
            <p:cNvPr id="14" name="椭圆 13"/>
            <p:cNvSpPr/>
            <p:nvPr/>
          </p:nvSpPr>
          <p:spPr bwMode="auto">
            <a:xfrm>
              <a:off x="4130829" y="922184"/>
              <a:ext cx="921908" cy="905492"/>
            </a:xfrm>
            <a:prstGeom prst="ellipse">
              <a:avLst/>
            </a:prstGeom>
            <a:solidFill>
              <a:schemeClr val="bg1"/>
            </a:solidFill>
            <a:ln>
              <a:noFill/>
            </a:ln>
            <a:effectLst>
              <a:outerShdw blurRad="50800" dist="254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cs typeface="+mn-ea"/>
                <a:sym typeface="+mn-lt"/>
              </a:endParaRPr>
            </a:p>
          </p:txBody>
        </p:sp>
        <p:sp>
          <p:nvSpPr>
            <p:cNvPr id="15" name="Text Placeholder 12"/>
            <p:cNvSpPr txBox="1">
              <a:spLocks/>
            </p:cNvSpPr>
            <p:nvPr/>
          </p:nvSpPr>
          <p:spPr bwMode="auto">
            <a:xfrm>
              <a:off x="4489726" y="1079963"/>
              <a:ext cx="42227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0972" rIns="0" bIns="60972"/>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Microsoft YaHei UI" panose="020B0503020204020204" pitchFamily="34" charset="-122"/>
                </a:defRPr>
              </a:lvl1pPr>
              <a:lvl2pPr marL="34290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Microsoft YaHei UI" panose="020B0503020204020204" pitchFamily="34" charset="-122"/>
                </a:defRPr>
              </a:lvl2pPr>
              <a:lvl3pPr marL="6858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Microsoft YaHei UI" panose="020B0503020204020204" pitchFamily="34" charset="-122"/>
                </a:defRPr>
              </a:lvl3pPr>
              <a:lvl4pPr marL="10287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4pPr>
              <a:lvl5pPr marL="1371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5pPr>
              <a:lvl6pPr marL="18288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6pPr>
              <a:lvl7pPr marL="22860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7pPr>
              <a:lvl8pPr marL="27432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8pPr>
              <a:lvl9pPr marL="32004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9pPr>
            </a:lstStyle>
            <a:p>
              <a:pPr eaLnBrk="1" hangingPunct="1">
                <a:lnSpc>
                  <a:spcPct val="100000"/>
                </a:lnSpc>
                <a:spcBef>
                  <a:spcPct val="20000"/>
                </a:spcBef>
                <a:buFont typeface="Arial" panose="020B0604020202020204" pitchFamily="34" charset="0"/>
                <a:buNone/>
              </a:pPr>
              <a:r>
                <a:rPr lang="en-US" altLang="zh-CN" sz="3000" dirty="0">
                  <a:solidFill>
                    <a:srgbClr val="322616"/>
                  </a:solidFill>
                  <a:latin typeface="+mn-lt"/>
                  <a:ea typeface="+mn-ea"/>
                  <a:cs typeface="+mn-ea"/>
                  <a:sym typeface="+mn-lt"/>
                </a:rPr>
                <a:t>2</a:t>
              </a:r>
              <a:endParaRPr lang="en-GB" altLang="zh-CN" sz="3000" dirty="0">
                <a:solidFill>
                  <a:srgbClr val="322616"/>
                </a:solidFill>
                <a:latin typeface="+mn-lt"/>
                <a:ea typeface="+mn-ea"/>
                <a:cs typeface="+mn-ea"/>
                <a:sym typeface="+mn-lt"/>
              </a:endParaRPr>
            </a:p>
          </p:txBody>
        </p:sp>
      </p:grpSp>
      <p:sp>
        <p:nvSpPr>
          <p:cNvPr id="16" name="Text Placeholder 12">
            <a:extLst>
              <a:ext uri="{FF2B5EF4-FFF2-40B4-BE49-F238E27FC236}">
                <a16:creationId xmlns:a16="http://schemas.microsoft.com/office/drawing/2014/main" id="{8C24BCAA-3E2F-4D31-8711-BF549B454EB9}"/>
              </a:ext>
            </a:extLst>
          </p:cNvPr>
          <p:cNvSpPr txBox="1">
            <a:spLocks/>
          </p:cNvSpPr>
          <p:nvPr/>
        </p:nvSpPr>
        <p:spPr>
          <a:xfrm>
            <a:off x="5509611" y="3443539"/>
            <a:ext cx="2066250" cy="675651"/>
          </a:xfrm>
          <a:prstGeom prst="rect">
            <a:avLst/>
          </a:prstGeom>
        </p:spPr>
        <p:txBody>
          <a:bodyPr lIns="0" tIns="60972" rIns="0" bIns="60972">
            <a:no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b="1" dirty="0">
                <a:solidFill>
                  <a:schemeClr val="tx1"/>
                </a:solidFill>
                <a:latin typeface="+mn-lt"/>
                <a:ea typeface="+mn-ea"/>
                <a:cs typeface="+mn-ea"/>
                <a:sym typeface="+mn-lt"/>
              </a:rPr>
              <a:t>添加物资申请时，申请原因的说明</a:t>
            </a:r>
            <a:endParaRPr lang="en-US" altLang="zh-CN" sz="2000" b="1" dirty="0">
              <a:solidFill>
                <a:schemeClr val="tx1"/>
              </a:solidFill>
              <a:latin typeface="+mn-lt"/>
              <a:ea typeface="+mn-ea"/>
              <a:cs typeface="+mn-ea"/>
              <a:sym typeface="+mn-lt"/>
            </a:endParaRPr>
          </a:p>
        </p:txBody>
      </p:sp>
      <p:grpSp>
        <p:nvGrpSpPr>
          <p:cNvPr id="17" name="组合 16">
            <a:extLst>
              <a:ext uri="{FF2B5EF4-FFF2-40B4-BE49-F238E27FC236}">
                <a16:creationId xmlns:a16="http://schemas.microsoft.com/office/drawing/2014/main" id="{D8D8AB07-E87F-488F-9013-76DD43C1DBC6}"/>
              </a:ext>
            </a:extLst>
          </p:cNvPr>
          <p:cNvGrpSpPr/>
          <p:nvPr/>
        </p:nvGrpSpPr>
        <p:grpSpPr>
          <a:xfrm>
            <a:off x="4228806" y="3285760"/>
            <a:ext cx="921908" cy="945179"/>
            <a:chOff x="4130829" y="922184"/>
            <a:chExt cx="921908" cy="945179"/>
          </a:xfrm>
        </p:grpSpPr>
        <p:sp>
          <p:nvSpPr>
            <p:cNvPr id="18" name="椭圆 17">
              <a:extLst>
                <a:ext uri="{FF2B5EF4-FFF2-40B4-BE49-F238E27FC236}">
                  <a16:creationId xmlns:a16="http://schemas.microsoft.com/office/drawing/2014/main" id="{1BCD6669-0D69-47AB-8C2F-5733EEAB3AB1}"/>
                </a:ext>
              </a:extLst>
            </p:cNvPr>
            <p:cNvSpPr/>
            <p:nvPr/>
          </p:nvSpPr>
          <p:spPr bwMode="auto">
            <a:xfrm>
              <a:off x="4130829" y="922184"/>
              <a:ext cx="921908" cy="905492"/>
            </a:xfrm>
            <a:prstGeom prst="ellipse">
              <a:avLst/>
            </a:prstGeom>
            <a:solidFill>
              <a:schemeClr val="bg1"/>
            </a:solidFill>
            <a:ln>
              <a:noFill/>
            </a:ln>
            <a:effectLst>
              <a:outerShdw blurRad="50800" dist="254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cs typeface="+mn-ea"/>
                <a:sym typeface="+mn-lt"/>
              </a:endParaRPr>
            </a:p>
          </p:txBody>
        </p:sp>
        <p:sp>
          <p:nvSpPr>
            <p:cNvPr id="19" name="Text Placeholder 12">
              <a:extLst>
                <a:ext uri="{FF2B5EF4-FFF2-40B4-BE49-F238E27FC236}">
                  <a16:creationId xmlns:a16="http://schemas.microsoft.com/office/drawing/2014/main" id="{9F2E58EB-EA76-4E6C-8145-137A3890CA21}"/>
                </a:ext>
              </a:extLst>
            </p:cNvPr>
            <p:cNvSpPr txBox="1">
              <a:spLocks/>
            </p:cNvSpPr>
            <p:nvPr/>
          </p:nvSpPr>
          <p:spPr bwMode="auto">
            <a:xfrm>
              <a:off x="4489726" y="1079963"/>
              <a:ext cx="42227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0972" rIns="0" bIns="60972"/>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Microsoft YaHei UI" panose="020B0503020204020204" pitchFamily="34" charset="-122"/>
                </a:defRPr>
              </a:lvl1pPr>
              <a:lvl2pPr marL="34290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Microsoft YaHei UI" panose="020B0503020204020204" pitchFamily="34" charset="-122"/>
                </a:defRPr>
              </a:lvl2pPr>
              <a:lvl3pPr marL="6858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Microsoft YaHei UI" panose="020B0503020204020204" pitchFamily="34" charset="-122"/>
                </a:defRPr>
              </a:lvl3pPr>
              <a:lvl4pPr marL="10287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4pPr>
              <a:lvl5pPr marL="1371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5pPr>
              <a:lvl6pPr marL="18288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6pPr>
              <a:lvl7pPr marL="22860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7pPr>
              <a:lvl8pPr marL="27432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8pPr>
              <a:lvl9pPr marL="32004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9pPr>
            </a:lstStyle>
            <a:p>
              <a:pPr eaLnBrk="1" hangingPunct="1">
                <a:lnSpc>
                  <a:spcPct val="100000"/>
                </a:lnSpc>
                <a:spcBef>
                  <a:spcPct val="20000"/>
                </a:spcBef>
                <a:buFont typeface="Arial" panose="020B0604020202020204" pitchFamily="34" charset="0"/>
                <a:buNone/>
              </a:pPr>
              <a:r>
                <a:rPr lang="en-US" altLang="zh-CN" sz="3000" dirty="0">
                  <a:solidFill>
                    <a:srgbClr val="322616"/>
                  </a:solidFill>
                  <a:latin typeface="+mn-lt"/>
                  <a:ea typeface="+mn-ea"/>
                  <a:cs typeface="+mn-ea"/>
                  <a:sym typeface="+mn-lt"/>
                </a:rPr>
                <a:t>3</a:t>
              </a:r>
              <a:endParaRPr lang="en-GB" altLang="zh-CN" sz="3000" dirty="0">
                <a:solidFill>
                  <a:srgbClr val="322616"/>
                </a:solidFill>
                <a:latin typeface="+mn-lt"/>
                <a:ea typeface="+mn-ea"/>
                <a:cs typeface="+mn-ea"/>
                <a:sym typeface="+mn-lt"/>
              </a:endParaRPr>
            </a:p>
          </p:txBody>
        </p:sp>
      </p:grpSp>
      <p:sp>
        <p:nvSpPr>
          <p:cNvPr id="20" name="Text Placeholder 12">
            <a:extLst>
              <a:ext uri="{FF2B5EF4-FFF2-40B4-BE49-F238E27FC236}">
                <a16:creationId xmlns:a16="http://schemas.microsoft.com/office/drawing/2014/main" id="{612E327D-FFA5-4832-B33B-2F9FA2AD8CCA}"/>
              </a:ext>
            </a:extLst>
          </p:cNvPr>
          <p:cNvSpPr txBox="1">
            <a:spLocks/>
          </p:cNvSpPr>
          <p:nvPr/>
        </p:nvSpPr>
        <p:spPr>
          <a:xfrm>
            <a:off x="5502077" y="4854867"/>
            <a:ext cx="2066250" cy="1248116"/>
          </a:xfrm>
          <a:prstGeom prst="rect">
            <a:avLst/>
          </a:prstGeom>
        </p:spPr>
        <p:txBody>
          <a:bodyPr lIns="0" tIns="60972" rIns="0" bIns="60972">
            <a:no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b="1" dirty="0">
                <a:solidFill>
                  <a:schemeClr val="tx1"/>
                </a:solidFill>
                <a:latin typeface="+mn-lt"/>
                <a:ea typeface="+mn-ea"/>
                <a:cs typeface="+mn-ea"/>
                <a:sym typeface="+mn-lt"/>
              </a:rPr>
              <a:t>考虑到地图的可交互性，在数据展示方面，增添了需求分布地图功能</a:t>
            </a:r>
            <a:endParaRPr lang="en-US" altLang="zh-CN" sz="2000" b="1" dirty="0">
              <a:solidFill>
                <a:schemeClr val="tx1"/>
              </a:solidFill>
              <a:latin typeface="+mn-lt"/>
              <a:ea typeface="+mn-ea"/>
              <a:cs typeface="+mn-ea"/>
              <a:sym typeface="+mn-lt"/>
            </a:endParaRPr>
          </a:p>
        </p:txBody>
      </p:sp>
      <p:grpSp>
        <p:nvGrpSpPr>
          <p:cNvPr id="21" name="组合 20">
            <a:extLst>
              <a:ext uri="{FF2B5EF4-FFF2-40B4-BE49-F238E27FC236}">
                <a16:creationId xmlns:a16="http://schemas.microsoft.com/office/drawing/2014/main" id="{F3C4D55F-18AA-405B-B274-2B378A639E5B}"/>
              </a:ext>
            </a:extLst>
          </p:cNvPr>
          <p:cNvGrpSpPr/>
          <p:nvPr/>
        </p:nvGrpSpPr>
        <p:grpSpPr>
          <a:xfrm>
            <a:off x="4221272" y="4860430"/>
            <a:ext cx="921908" cy="945179"/>
            <a:chOff x="4130829" y="922184"/>
            <a:chExt cx="921908" cy="945179"/>
          </a:xfrm>
        </p:grpSpPr>
        <p:sp>
          <p:nvSpPr>
            <p:cNvPr id="22" name="椭圆 21">
              <a:extLst>
                <a:ext uri="{FF2B5EF4-FFF2-40B4-BE49-F238E27FC236}">
                  <a16:creationId xmlns:a16="http://schemas.microsoft.com/office/drawing/2014/main" id="{D4ECBE4D-FB66-46E2-96B4-865A042CFDF8}"/>
                </a:ext>
              </a:extLst>
            </p:cNvPr>
            <p:cNvSpPr/>
            <p:nvPr/>
          </p:nvSpPr>
          <p:spPr bwMode="auto">
            <a:xfrm>
              <a:off x="4130829" y="922184"/>
              <a:ext cx="921908" cy="905492"/>
            </a:xfrm>
            <a:prstGeom prst="ellipse">
              <a:avLst/>
            </a:prstGeom>
            <a:solidFill>
              <a:schemeClr val="bg1"/>
            </a:solidFill>
            <a:ln>
              <a:noFill/>
            </a:ln>
            <a:effectLst>
              <a:outerShdw blurRad="50800" dist="254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cs typeface="+mn-ea"/>
                <a:sym typeface="+mn-lt"/>
              </a:endParaRPr>
            </a:p>
          </p:txBody>
        </p:sp>
        <p:sp>
          <p:nvSpPr>
            <p:cNvPr id="23" name="Text Placeholder 12">
              <a:extLst>
                <a:ext uri="{FF2B5EF4-FFF2-40B4-BE49-F238E27FC236}">
                  <a16:creationId xmlns:a16="http://schemas.microsoft.com/office/drawing/2014/main" id="{F7E1085F-F35B-44D6-99EF-5F6755DB9D8A}"/>
                </a:ext>
              </a:extLst>
            </p:cNvPr>
            <p:cNvSpPr txBox="1">
              <a:spLocks/>
            </p:cNvSpPr>
            <p:nvPr/>
          </p:nvSpPr>
          <p:spPr bwMode="auto">
            <a:xfrm>
              <a:off x="4489726" y="1079963"/>
              <a:ext cx="42227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0972" rIns="0" bIns="60972"/>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Microsoft YaHei UI" panose="020B0503020204020204" pitchFamily="34" charset="-122"/>
                </a:defRPr>
              </a:lvl1pPr>
              <a:lvl2pPr marL="34290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Microsoft YaHei UI" panose="020B0503020204020204" pitchFamily="34" charset="-122"/>
                </a:defRPr>
              </a:lvl2pPr>
              <a:lvl3pPr marL="6858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Microsoft YaHei UI" panose="020B0503020204020204" pitchFamily="34" charset="-122"/>
                </a:defRPr>
              </a:lvl3pPr>
              <a:lvl4pPr marL="10287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4pPr>
              <a:lvl5pPr marL="1371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5pPr>
              <a:lvl6pPr marL="18288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6pPr>
              <a:lvl7pPr marL="22860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7pPr>
              <a:lvl8pPr marL="27432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8pPr>
              <a:lvl9pPr marL="32004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9pPr>
            </a:lstStyle>
            <a:p>
              <a:pPr eaLnBrk="1" hangingPunct="1">
                <a:lnSpc>
                  <a:spcPct val="100000"/>
                </a:lnSpc>
                <a:spcBef>
                  <a:spcPct val="20000"/>
                </a:spcBef>
                <a:buFont typeface="Arial" panose="020B0604020202020204" pitchFamily="34" charset="0"/>
                <a:buNone/>
              </a:pPr>
              <a:r>
                <a:rPr lang="en-US" altLang="zh-CN" sz="3000" dirty="0">
                  <a:solidFill>
                    <a:srgbClr val="322616"/>
                  </a:solidFill>
                  <a:latin typeface="+mn-lt"/>
                  <a:ea typeface="+mn-ea"/>
                  <a:cs typeface="+mn-ea"/>
                  <a:sym typeface="+mn-lt"/>
                </a:rPr>
                <a:t>4</a:t>
              </a:r>
              <a:endParaRPr lang="en-GB" altLang="zh-CN" sz="3000" dirty="0">
                <a:solidFill>
                  <a:srgbClr val="322616"/>
                </a:solidFill>
                <a:latin typeface="+mn-lt"/>
                <a:ea typeface="+mn-ea"/>
                <a:cs typeface="+mn-ea"/>
                <a:sym typeface="+mn-lt"/>
              </a:endParaRPr>
            </a:p>
          </p:txBody>
        </p:sp>
      </p:grpSp>
    </p:spTree>
    <p:extLst>
      <p:ext uri="{BB962C8B-B14F-4D97-AF65-F5344CB8AC3E}">
        <p14:creationId xmlns:p14="http://schemas.microsoft.com/office/powerpoint/2010/main" val="2253629030"/>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椭圆 3"/>
          <p:cNvSpPr/>
          <p:nvPr/>
        </p:nvSpPr>
        <p:spPr>
          <a:xfrm>
            <a:off x="3788896" y="959338"/>
            <a:ext cx="4614203" cy="4614203"/>
          </a:xfrm>
          <a:prstGeom prst="ellipse">
            <a:avLst/>
          </a:prstGeom>
          <a:solidFill>
            <a:schemeClr val="bg1"/>
          </a:solidFill>
          <a:ln>
            <a:noFill/>
          </a:ln>
          <a:effectLst>
            <a:outerShdw blurRad="50800" dist="38100" dir="5400000" sx="103000" sy="103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4027336" y="2620531"/>
            <a:ext cx="4137324" cy="830997"/>
          </a:xfrm>
          <a:prstGeom prst="rect">
            <a:avLst/>
          </a:prstGeom>
          <a:noFill/>
        </p:spPr>
        <p:txBody>
          <a:bodyPr wrap="square" rtlCol="0">
            <a:spAutoFit/>
          </a:bodyPr>
          <a:lstStyle/>
          <a:p>
            <a:pPr algn="ctr"/>
            <a:r>
              <a:rPr lang="zh-CN" altLang="en-US" sz="4800" dirty="0">
                <a:cs typeface="+mn-ea"/>
                <a:sym typeface="+mn-lt"/>
              </a:rPr>
              <a:t>选题背景</a:t>
            </a:r>
          </a:p>
        </p:txBody>
      </p:sp>
      <p:sp>
        <p:nvSpPr>
          <p:cNvPr id="6" name="矩形 23"/>
          <p:cNvSpPr>
            <a:spLocks noChangeArrowheads="1"/>
          </p:cNvSpPr>
          <p:nvPr/>
        </p:nvSpPr>
        <p:spPr bwMode="auto">
          <a:xfrm>
            <a:off x="4067125" y="3697054"/>
            <a:ext cx="4057744" cy="369332"/>
          </a:xfrm>
          <a:prstGeom prst="rect">
            <a:avLst/>
          </a:prstGeom>
          <a:noFill/>
          <a:ln>
            <a:noFill/>
          </a:ln>
        </p:spPr>
        <p:txBody>
          <a:bodyPr wrap="square">
            <a:spAutoFit/>
          </a:bodyPr>
          <a:lstStyle/>
          <a:p>
            <a:pPr algn="ctr"/>
            <a:r>
              <a:rPr lang="zh-CN" altLang="en-US" dirty="0">
                <a:cs typeface="+mn-ea"/>
                <a:sym typeface="+mn-lt"/>
              </a:rPr>
              <a:t>新型冠状病毒</a:t>
            </a:r>
          </a:p>
        </p:txBody>
      </p:sp>
    </p:spTree>
    <p:extLst>
      <p:ext uri="{BB962C8B-B14F-4D97-AF65-F5344CB8AC3E}">
        <p14:creationId xmlns:p14="http://schemas.microsoft.com/office/powerpoint/2010/main" val="93910149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1000"/>
                                        <p:tgtEl>
                                          <p:spTgt spid="5"/>
                                        </p:tgtEl>
                                      </p:cBhvr>
                                    </p:animEffect>
                                  </p:childTnLst>
                                </p:cTn>
                              </p:par>
                            </p:childTnLst>
                          </p:cTn>
                        </p:par>
                        <p:par>
                          <p:cTn id="14" fill="hold">
                            <p:stCondLst>
                              <p:cond delay="2300"/>
                            </p:stCondLst>
                            <p:childTnLst>
                              <p:par>
                                <p:cTn id="15" presetID="42"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788898" y="1121898"/>
            <a:ext cx="4614203" cy="4614203"/>
          </a:xfrm>
          <a:prstGeom prst="ellipse">
            <a:avLst/>
          </a:prstGeom>
          <a:solidFill>
            <a:schemeClr val="bg1"/>
          </a:solidFill>
          <a:ln>
            <a:noFill/>
          </a:ln>
          <a:effectLst>
            <a:outerShdw blurRad="50800" dist="38100" dir="5400000" sx="103000" sy="103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4265777" y="2931615"/>
            <a:ext cx="4137324" cy="830997"/>
          </a:xfrm>
          <a:prstGeom prst="rect">
            <a:avLst/>
          </a:prstGeom>
          <a:noFill/>
        </p:spPr>
        <p:txBody>
          <a:bodyPr wrap="square" rtlCol="0">
            <a:spAutoFit/>
          </a:bodyPr>
          <a:lstStyle/>
          <a:p>
            <a:pPr algn="ctr"/>
            <a:r>
              <a:rPr lang="zh-CN" altLang="en-US" sz="4800" dirty="0">
                <a:cs typeface="+mn-ea"/>
                <a:sym typeface="+mn-lt"/>
              </a:rPr>
              <a:t>谢谢观看！</a:t>
            </a:r>
          </a:p>
        </p:txBody>
      </p:sp>
    </p:spTree>
    <p:extLst>
      <p:ext uri="{BB962C8B-B14F-4D97-AF65-F5344CB8AC3E}">
        <p14:creationId xmlns:p14="http://schemas.microsoft.com/office/powerpoint/2010/main" val="2993446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411896"/>
            <a:ext cx="12192000" cy="204083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6381380" y="5016819"/>
            <a:ext cx="659730" cy="659730"/>
          </a:xfrm>
          <a:prstGeom prst="ellipse">
            <a:avLst/>
          </a:prstGeom>
          <a:solidFill>
            <a:schemeClr val="bg1"/>
          </a:solidFill>
          <a:ln>
            <a:noFill/>
          </a:ln>
          <a:effectLst>
            <a:outerShdw blurRad="50800" dist="25400" dir="5400000" sx="102000" sy="102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椭圆 3"/>
          <p:cNvSpPr/>
          <p:nvPr/>
        </p:nvSpPr>
        <p:spPr>
          <a:xfrm>
            <a:off x="1974549" y="5043320"/>
            <a:ext cx="659730" cy="659730"/>
          </a:xfrm>
          <a:prstGeom prst="ellipse">
            <a:avLst/>
          </a:prstGeom>
          <a:solidFill>
            <a:schemeClr val="bg1"/>
          </a:solidFill>
          <a:ln>
            <a:noFill/>
          </a:ln>
          <a:effectLst>
            <a:outerShdw blurRad="50800" dist="25400" dir="5400000" sx="102000" sy="102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88357" y="1765565"/>
            <a:ext cx="5608320" cy="646331"/>
          </a:xfrm>
          <a:prstGeom prst="rect">
            <a:avLst/>
          </a:prstGeom>
          <a:noFill/>
          <a:ln w="19050">
            <a:noFill/>
            <a:prstDash val="dash"/>
          </a:ln>
        </p:spPr>
        <p:txBody>
          <a:bodyPr wrap="square" rtlCol="0">
            <a:spAutoFit/>
          </a:bodyPr>
          <a:lstStyle/>
          <a:p>
            <a:pPr>
              <a:buFontTx/>
              <a:buNone/>
            </a:pPr>
            <a:r>
              <a:rPr lang="zh-CN" altLang="en-US" sz="3600" b="1" dirty="0">
                <a:cs typeface="+mn-ea"/>
                <a:sym typeface="+mn-lt"/>
              </a:rPr>
              <a:t>新型冠状病毒  </a:t>
            </a:r>
            <a:r>
              <a:rPr lang="en-US" altLang="zh-CN" sz="3600" b="1" dirty="0">
                <a:cs typeface="+mn-ea"/>
                <a:sym typeface="+mn-lt"/>
              </a:rPr>
              <a:t>2019-nCoV</a:t>
            </a:r>
          </a:p>
        </p:txBody>
      </p:sp>
      <p:sp>
        <p:nvSpPr>
          <p:cNvPr id="6" name="矩形 23"/>
          <p:cNvSpPr>
            <a:spLocks noChangeArrowheads="1"/>
          </p:cNvSpPr>
          <p:nvPr/>
        </p:nvSpPr>
        <p:spPr bwMode="auto">
          <a:xfrm>
            <a:off x="182880" y="2728242"/>
            <a:ext cx="5190978" cy="1525739"/>
          </a:xfrm>
          <a:prstGeom prst="rect">
            <a:avLst/>
          </a:prstGeom>
          <a:noFill/>
          <a:ln>
            <a:noFill/>
          </a:ln>
        </p:spPr>
        <p:txBody>
          <a:bodyPr wrap="square">
            <a:spAutoFit/>
          </a:bodyPr>
          <a:lstStyle/>
          <a:p>
            <a:pPr>
              <a:lnSpc>
                <a:spcPct val="150000"/>
              </a:lnSpc>
            </a:pPr>
            <a:r>
              <a:rPr lang="zh-CN" altLang="en-US" sz="1600" dirty="0">
                <a:solidFill>
                  <a:schemeClr val="bg1"/>
                </a:solidFill>
                <a:cs typeface="+mn-ea"/>
                <a:sym typeface="+mn-lt"/>
              </a:rPr>
              <a:t>自</a:t>
            </a:r>
            <a:r>
              <a:rPr lang="en-US" altLang="zh-CN" sz="1600" dirty="0">
                <a:solidFill>
                  <a:schemeClr val="bg1"/>
                </a:solidFill>
                <a:cs typeface="+mn-ea"/>
                <a:sym typeface="+mn-lt"/>
              </a:rPr>
              <a:t>2019</a:t>
            </a:r>
            <a:r>
              <a:rPr lang="zh-CN" altLang="en-US" sz="1600" dirty="0">
                <a:solidFill>
                  <a:schemeClr val="bg1"/>
                </a:solidFill>
                <a:cs typeface="+mn-ea"/>
                <a:sym typeface="+mn-lt"/>
              </a:rPr>
              <a:t>年</a:t>
            </a:r>
            <a:r>
              <a:rPr lang="en-US" altLang="zh-CN" sz="1600" dirty="0">
                <a:solidFill>
                  <a:schemeClr val="bg1"/>
                </a:solidFill>
                <a:cs typeface="+mn-ea"/>
                <a:sym typeface="+mn-lt"/>
              </a:rPr>
              <a:t>12</a:t>
            </a:r>
            <a:r>
              <a:rPr lang="zh-CN" altLang="en-US" sz="1600" dirty="0">
                <a:solidFill>
                  <a:schemeClr val="bg1"/>
                </a:solidFill>
                <a:cs typeface="+mn-ea"/>
                <a:sym typeface="+mn-lt"/>
              </a:rPr>
              <a:t>月以来，中国武汉产生了一种新型冠状病毒引起的肺炎病症。由于正值春运回乡，大学生放假的特殊时段，该病毒在中国快速传播蔓延。给中国造成了严重的损失，给人民的生活造成了极大的不便。</a:t>
            </a:r>
            <a:endParaRPr lang="en-US" altLang="zh-CN" sz="1600" dirty="0">
              <a:solidFill>
                <a:schemeClr val="bg1"/>
              </a:solidFill>
              <a:cs typeface="+mn-ea"/>
              <a:sym typeface="+mn-lt"/>
            </a:endParaRPr>
          </a:p>
        </p:txBody>
      </p:sp>
      <p:sp>
        <p:nvSpPr>
          <p:cNvPr id="7" name="AutoShape 18"/>
          <p:cNvSpPr>
            <a:spLocks/>
          </p:cNvSpPr>
          <p:nvPr/>
        </p:nvSpPr>
        <p:spPr bwMode="auto">
          <a:xfrm>
            <a:off x="2111074" y="5168503"/>
            <a:ext cx="386680" cy="3611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1152"/>
                </a:moveTo>
                <a:lnTo>
                  <a:pt x="0" y="5936"/>
                </a:lnTo>
                <a:cubicBezTo>
                  <a:pt x="0" y="5498"/>
                  <a:pt x="132" y="5116"/>
                  <a:pt x="396" y="4796"/>
                </a:cubicBezTo>
                <a:cubicBezTo>
                  <a:pt x="663" y="4479"/>
                  <a:pt x="979" y="4317"/>
                  <a:pt x="1346" y="4317"/>
                </a:cubicBezTo>
                <a:lnTo>
                  <a:pt x="6316" y="4317"/>
                </a:lnTo>
                <a:lnTo>
                  <a:pt x="6316" y="1072"/>
                </a:lnTo>
                <a:cubicBezTo>
                  <a:pt x="6316" y="781"/>
                  <a:pt x="6399" y="528"/>
                  <a:pt x="6568" y="320"/>
                </a:cubicBezTo>
                <a:cubicBezTo>
                  <a:pt x="6737" y="108"/>
                  <a:pt x="6945" y="0"/>
                  <a:pt x="7195" y="0"/>
                </a:cubicBezTo>
                <a:lnTo>
                  <a:pt x="14402" y="0"/>
                </a:lnTo>
                <a:cubicBezTo>
                  <a:pt x="14661" y="0"/>
                  <a:pt x="14877" y="108"/>
                  <a:pt x="15053" y="320"/>
                </a:cubicBezTo>
                <a:cubicBezTo>
                  <a:pt x="15227" y="528"/>
                  <a:pt x="15318" y="781"/>
                  <a:pt x="15318" y="1072"/>
                </a:cubicBezTo>
                <a:lnTo>
                  <a:pt x="15318" y="4317"/>
                </a:lnTo>
                <a:lnTo>
                  <a:pt x="20263" y="4317"/>
                </a:lnTo>
                <a:cubicBezTo>
                  <a:pt x="20630" y="4317"/>
                  <a:pt x="20943" y="4479"/>
                  <a:pt x="21205" y="4796"/>
                </a:cubicBezTo>
                <a:cubicBezTo>
                  <a:pt x="21467" y="5116"/>
                  <a:pt x="21599" y="5498"/>
                  <a:pt x="21599" y="5936"/>
                </a:cubicBezTo>
                <a:lnTo>
                  <a:pt x="21599" y="11152"/>
                </a:lnTo>
                <a:lnTo>
                  <a:pt x="0" y="11152"/>
                </a:lnTo>
                <a:close/>
                <a:moveTo>
                  <a:pt x="21599" y="12782"/>
                </a:moveTo>
                <a:lnTo>
                  <a:pt x="21599" y="19981"/>
                </a:lnTo>
                <a:cubicBezTo>
                  <a:pt x="21599" y="20425"/>
                  <a:pt x="21467" y="20801"/>
                  <a:pt x="21205" y="21121"/>
                </a:cubicBezTo>
                <a:cubicBezTo>
                  <a:pt x="20943" y="21438"/>
                  <a:pt x="20630" y="21599"/>
                  <a:pt x="20263" y="21599"/>
                </a:cubicBezTo>
                <a:lnTo>
                  <a:pt x="1346" y="21599"/>
                </a:lnTo>
                <a:cubicBezTo>
                  <a:pt x="979" y="21599"/>
                  <a:pt x="663" y="21438"/>
                  <a:pt x="396" y="21121"/>
                </a:cubicBezTo>
                <a:cubicBezTo>
                  <a:pt x="132" y="20801"/>
                  <a:pt x="0" y="20425"/>
                  <a:pt x="0" y="19981"/>
                </a:cubicBezTo>
                <a:lnTo>
                  <a:pt x="0" y="12782"/>
                </a:lnTo>
                <a:lnTo>
                  <a:pt x="8355" y="12782"/>
                </a:lnTo>
                <a:cubicBezTo>
                  <a:pt x="8340" y="12841"/>
                  <a:pt x="8333" y="12929"/>
                  <a:pt x="8333" y="13052"/>
                </a:cubicBezTo>
                <a:lnTo>
                  <a:pt x="8333" y="15199"/>
                </a:lnTo>
                <a:cubicBezTo>
                  <a:pt x="8333" y="15713"/>
                  <a:pt x="8482" y="16160"/>
                  <a:pt x="8783" y="16542"/>
                </a:cubicBezTo>
                <a:cubicBezTo>
                  <a:pt x="9085" y="16921"/>
                  <a:pt x="9462" y="17112"/>
                  <a:pt x="9914" y="17112"/>
                </a:cubicBezTo>
                <a:lnTo>
                  <a:pt x="11707" y="17112"/>
                </a:lnTo>
                <a:cubicBezTo>
                  <a:pt x="12137" y="17112"/>
                  <a:pt x="12507" y="16924"/>
                  <a:pt x="12816" y="16548"/>
                </a:cubicBezTo>
                <a:cubicBezTo>
                  <a:pt x="13124" y="16175"/>
                  <a:pt x="13278" y="15725"/>
                  <a:pt x="13278" y="15199"/>
                </a:cubicBezTo>
                <a:lnTo>
                  <a:pt x="13278" y="13052"/>
                </a:lnTo>
                <a:cubicBezTo>
                  <a:pt x="13278" y="12938"/>
                  <a:pt x="13266" y="12847"/>
                  <a:pt x="13242" y="12782"/>
                </a:cubicBezTo>
                <a:lnTo>
                  <a:pt x="21599" y="12782"/>
                </a:lnTo>
                <a:close/>
                <a:moveTo>
                  <a:pt x="8108" y="4320"/>
                </a:moveTo>
                <a:lnTo>
                  <a:pt x="13511" y="4320"/>
                </a:lnTo>
                <a:lnTo>
                  <a:pt x="13511" y="2170"/>
                </a:lnTo>
                <a:lnTo>
                  <a:pt x="8108" y="2170"/>
                </a:lnTo>
                <a:lnTo>
                  <a:pt x="8108" y="4320"/>
                </a:lnTo>
                <a:close/>
                <a:moveTo>
                  <a:pt x="11707" y="12782"/>
                </a:moveTo>
                <a:cubicBezTo>
                  <a:pt x="11849" y="12782"/>
                  <a:pt x="11922" y="12873"/>
                  <a:pt x="11929" y="13052"/>
                </a:cubicBezTo>
                <a:lnTo>
                  <a:pt x="11929" y="15199"/>
                </a:lnTo>
                <a:cubicBezTo>
                  <a:pt x="11929" y="15367"/>
                  <a:pt x="11856" y="15455"/>
                  <a:pt x="11707" y="15467"/>
                </a:cubicBezTo>
                <a:lnTo>
                  <a:pt x="9914" y="15467"/>
                </a:lnTo>
                <a:cubicBezTo>
                  <a:pt x="9758" y="15467"/>
                  <a:pt x="9675" y="15379"/>
                  <a:pt x="9667" y="15199"/>
                </a:cubicBezTo>
                <a:lnTo>
                  <a:pt x="9667" y="13052"/>
                </a:lnTo>
                <a:cubicBezTo>
                  <a:pt x="9667" y="12882"/>
                  <a:pt x="9750" y="12794"/>
                  <a:pt x="9914" y="12782"/>
                </a:cubicBezTo>
                <a:lnTo>
                  <a:pt x="11707" y="12782"/>
                </a:lnTo>
                <a:close/>
              </a:path>
            </a:pathLst>
          </a:custGeom>
          <a:solidFill>
            <a:schemeClr val="tx1"/>
          </a:solidFill>
          <a:ln>
            <a:noFill/>
          </a:ln>
          <a:effectLst/>
        </p:spPr>
        <p:txBody>
          <a:bodyPr lIns="101578" tIns="101578" rIns="101578" bIns="101578" anchor="ctr"/>
          <a:lstStyle/>
          <a:p>
            <a:pPr defTabSz="914195">
              <a:defRPr/>
            </a:pPr>
            <a:endParaRPr lang="es-ES" sz="5800" dirty="0">
              <a:effectLst>
                <a:outerShdw blurRad="38100" dist="38100" dir="2700000" algn="tl">
                  <a:srgbClr val="000000"/>
                </a:outerShdw>
              </a:effectLst>
              <a:cs typeface="+mn-ea"/>
              <a:sym typeface="+mn-lt"/>
            </a:endParaRPr>
          </a:p>
        </p:txBody>
      </p:sp>
      <p:sp>
        <p:nvSpPr>
          <p:cNvPr id="8" name="AutoShape 123"/>
          <p:cNvSpPr>
            <a:spLocks/>
          </p:cNvSpPr>
          <p:nvPr/>
        </p:nvSpPr>
        <p:spPr bwMode="auto">
          <a:xfrm>
            <a:off x="6512792" y="5142002"/>
            <a:ext cx="396907" cy="4093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tx1"/>
          </a:solidFill>
          <a:ln>
            <a:noFill/>
          </a:ln>
          <a:effectLst/>
        </p:spPr>
        <p:txBody>
          <a:bodyPr lIns="101578" tIns="101578" rIns="101578" bIns="101578" anchor="ctr"/>
          <a:lstStyle/>
          <a:p>
            <a:pPr defTabSz="914195">
              <a:defRPr/>
            </a:pPr>
            <a:endParaRPr lang="es-ES" sz="5800" dirty="0">
              <a:effectLst>
                <a:outerShdw blurRad="38100" dist="38100" dir="2700000" algn="tl">
                  <a:srgbClr val="000000"/>
                </a:outerShdw>
              </a:effectLst>
              <a:cs typeface="+mn-ea"/>
              <a:sym typeface="+mn-lt"/>
            </a:endParaRPr>
          </a:p>
        </p:txBody>
      </p:sp>
      <p:sp>
        <p:nvSpPr>
          <p:cNvPr id="9" name="矩形 8"/>
          <p:cNvSpPr/>
          <p:nvPr/>
        </p:nvSpPr>
        <p:spPr>
          <a:xfrm>
            <a:off x="2974883" y="5168503"/>
            <a:ext cx="3269972" cy="1289456"/>
          </a:xfrm>
          <a:prstGeom prst="rect">
            <a:avLst/>
          </a:prstGeom>
        </p:spPr>
        <p:txBody>
          <a:bodyPr wrap="square">
            <a:spAutoFit/>
          </a:bodyPr>
          <a:lstStyle/>
          <a:p>
            <a:pPr>
              <a:lnSpc>
                <a:spcPct val="150000"/>
              </a:lnSpc>
            </a:pPr>
            <a:r>
              <a:rPr lang="zh-CN" altLang="en-US" dirty="0">
                <a:cs typeface="+mn-ea"/>
                <a:sym typeface="+mn-lt"/>
              </a:rPr>
              <a:t>人们对新型冠状病毒在一开始并无很大重视，正因为如此，才造成了现在这个糟糕局面，</a:t>
            </a:r>
          </a:p>
        </p:txBody>
      </p:sp>
      <p:sp>
        <p:nvSpPr>
          <p:cNvPr id="10" name="矩形 9"/>
          <p:cNvSpPr/>
          <p:nvPr/>
        </p:nvSpPr>
        <p:spPr>
          <a:xfrm>
            <a:off x="7172522" y="5168503"/>
            <a:ext cx="3383718" cy="1287532"/>
          </a:xfrm>
          <a:prstGeom prst="rect">
            <a:avLst/>
          </a:prstGeom>
        </p:spPr>
        <p:txBody>
          <a:bodyPr wrap="square">
            <a:spAutoFit/>
          </a:bodyPr>
          <a:lstStyle/>
          <a:p>
            <a:pPr>
              <a:lnSpc>
                <a:spcPct val="150000"/>
              </a:lnSpc>
            </a:pPr>
            <a:r>
              <a:rPr lang="zh-CN" altLang="en-US" dirty="0">
                <a:cs typeface="+mn-ea"/>
                <a:sym typeface="+mn-lt"/>
              </a:rPr>
              <a:t>初期人们对于感染情况等缺乏了解，同时疫情严重地区物资供应上也出现了短缺</a:t>
            </a:r>
          </a:p>
        </p:txBody>
      </p:sp>
      <p:pic>
        <p:nvPicPr>
          <p:cNvPr id="11" name="图片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373858" y="450967"/>
            <a:ext cx="6002644" cy="4001763"/>
          </a:xfrm>
          <a:prstGeom prst="rect">
            <a:avLst/>
          </a:prstGeom>
        </p:spPr>
      </p:pic>
    </p:spTree>
    <p:extLst>
      <p:ext uri="{BB962C8B-B14F-4D97-AF65-F5344CB8AC3E}">
        <p14:creationId xmlns:p14="http://schemas.microsoft.com/office/powerpoint/2010/main" val="29394335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1250"/>
                                        <p:tgtEl>
                                          <p:spTgt spid="9"/>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1250"/>
                                        <p:tgtEl>
                                          <p:spTgt spid="10"/>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1250"/>
                                        <p:tgtEl>
                                          <p:spTgt spid="3"/>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randombar(horizontal)">
                                      <p:cBhvr>
                                        <p:cTn id="23" dur="1250"/>
                                        <p:tgtEl>
                                          <p:spTgt spid="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randombar(horizontal)">
                                      <p:cBhvr>
                                        <p:cTn id="26" dur="1250"/>
                                        <p:tgtEl>
                                          <p:spTgt spid="7"/>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randombar(horizontal)">
                                      <p:cBhvr>
                                        <p:cTn id="29" dur="1250"/>
                                        <p:tgtEl>
                                          <p:spTgt spid="8"/>
                                        </p:tgtEl>
                                      </p:cBhvr>
                                    </p:animEffect>
                                  </p:childTnLst>
                                </p:cTn>
                              </p:par>
                            </p:childTnLst>
                          </p:cTn>
                        </p:par>
                        <p:par>
                          <p:cTn id="30" fill="hold">
                            <p:stCondLst>
                              <p:cond delay="1750"/>
                            </p:stCondLst>
                            <p:childTnLst>
                              <p:par>
                                <p:cTn id="31" presetID="42" presetClass="entr" presetSubtype="0"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1000"/>
                                        <p:tgtEl>
                                          <p:spTgt spid="2"/>
                                        </p:tgtEl>
                                      </p:cBhvr>
                                    </p:animEffect>
                                    <p:anim calcmode="lin" valueType="num">
                                      <p:cBhvr>
                                        <p:cTn id="34" dur="1000" fill="hold"/>
                                        <p:tgtEl>
                                          <p:spTgt spid="2"/>
                                        </p:tgtEl>
                                        <p:attrNameLst>
                                          <p:attrName>ppt_x</p:attrName>
                                        </p:attrNameLst>
                                      </p:cBhvr>
                                      <p:tavLst>
                                        <p:tav tm="0">
                                          <p:val>
                                            <p:strVal val="#ppt_x"/>
                                          </p:val>
                                        </p:tav>
                                        <p:tav tm="100000">
                                          <p:val>
                                            <p:strVal val="#ppt_x"/>
                                          </p:val>
                                        </p:tav>
                                      </p:tavLst>
                                    </p:anim>
                                    <p:anim calcmode="lin" valueType="num">
                                      <p:cBhvr>
                                        <p:cTn id="35" dur="1000" fill="hold"/>
                                        <p:tgtEl>
                                          <p:spTgt spid="2"/>
                                        </p:tgtEl>
                                        <p:attrNameLst>
                                          <p:attrName>ppt_y</p:attrName>
                                        </p:attrNameLst>
                                      </p:cBhvr>
                                      <p:tavLst>
                                        <p:tav tm="0">
                                          <p:val>
                                            <p:strVal val="#ppt_y+.1"/>
                                          </p:val>
                                        </p:tav>
                                        <p:tav tm="100000">
                                          <p:val>
                                            <p:strVal val="#ppt_y"/>
                                          </p:val>
                                        </p:tav>
                                      </p:tavLst>
                                    </p:anim>
                                  </p:childTnLst>
                                </p:cTn>
                              </p:par>
                            </p:childTnLst>
                          </p:cTn>
                        </p:par>
                        <p:par>
                          <p:cTn id="36" fill="hold">
                            <p:stCondLst>
                              <p:cond delay="2750"/>
                            </p:stCondLst>
                            <p:childTnLst>
                              <p:par>
                                <p:cTn id="37" presetID="53" presetClass="entr" presetSubtype="16"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P spid="7" grpId="0" animBg="1"/>
      <p:bldP spid="8" grpId="0" animBg="1"/>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23737" y="887787"/>
            <a:ext cx="4849312" cy="646331"/>
          </a:xfrm>
          <a:prstGeom prst="rect">
            <a:avLst/>
          </a:prstGeom>
          <a:noFill/>
          <a:ln w="19050">
            <a:noFill/>
            <a:prstDash val="dash"/>
          </a:ln>
        </p:spPr>
        <p:txBody>
          <a:bodyPr wrap="square" rtlCol="0">
            <a:spAutoFit/>
          </a:bodyPr>
          <a:lstStyle/>
          <a:p>
            <a:pPr algn="ctr">
              <a:buFontTx/>
              <a:buNone/>
            </a:pPr>
            <a:r>
              <a:rPr lang="zh-CN" altLang="en-US" sz="3600" b="1" dirty="0">
                <a:cs typeface="+mn-ea"/>
                <a:sym typeface="+mn-lt"/>
              </a:rPr>
              <a:t>项目的帮助</a:t>
            </a:r>
            <a:endParaRPr lang="en-US" altLang="zh-CN" sz="3600" b="1" dirty="0">
              <a:cs typeface="+mn-ea"/>
              <a:sym typeface="+mn-lt"/>
            </a:endParaRPr>
          </a:p>
        </p:txBody>
      </p:sp>
      <p:sp>
        <p:nvSpPr>
          <p:cNvPr id="4" name="椭圆 3"/>
          <p:cNvSpPr/>
          <p:nvPr/>
        </p:nvSpPr>
        <p:spPr>
          <a:xfrm>
            <a:off x="1997610" y="2429031"/>
            <a:ext cx="220296" cy="246379"/>
          </a:xfrm>
          <a:prstGeom prst="ellipse">
            <a:avLst/>
          </a:prstGeom>
          <a:solidFill>
            <a:schemeClr val="tx1">
              <a:lumMod val="75000"/>
              <a:lumOff val="25000"/>
            </a:schemeClr>
          </a:solidFill>
          <a:ln>
            <a:solidFill>
              <a:schemeClr val="bg1">
                <a:lumMod val="50000"/>
              </a:schemeClr>
            </a:solidFill>
          </a:ln>
          <a:effectLst>
            <a:outerShdw blurRad="50800" dist="38100" dir="5400000" sx="101000" sy="10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4"/>
          <p:cNvSpPr/>
          <p:nvPr/>
        </p:nvSpPr>
        <p:spPr>
          <a:xfrm>
            <a:off x="2440742" y="2205352"/>
            <a:ext cx="8053756" cy="787075"/>
          </a:xfrm>
          <a:prstGeom prst="rect">
            <a:avLst/>
          </a:prstGeom>
        </p:spPr>
        <p:txBody>
          <a:bodyPr wrap="square">
            <a:spAutoFit/>
          </a:bodyPr>
          <a:lstStyle/>
          <a:p>
            <a:pPr>
              <a:lnSpc>
                <a:spcPct val="150000"/>
              </a:lnSpc>
            </a:pPr>
            <a:r>
              <a:rPr lang="zh-CN" altLang="en-US" sz="1600" dirty="0">
                <a:cs typeface="+mn-ea"/>
                <a:sym typeface="+mn-lt"/>
              </a:rPr>
              <a:t>地图疫情信息让人民群众对疫情发展有一个更好的了解，让国家，政府，医院设计更好的管理措施。</a:t>
            </a:r>
            <a:endParaRPr lang="en-US" altLang="zh-CN" sz="1600" dirty="0">
              <a:cs typeface="+mn-ea"/>
              <a:sym typeface="+mn-lt"/>
            </a:endParaRPr>
          </a:p>
        </p:txBody>
      </p:sp>
      <p:sp>
        <p:nvSpPr>
          <p:cNvPr id="6" name="椭圆 5"/>
          <p:cNvSpPr/>
          <p:nvPr/>
        </p:nvSpPr>
        <p:spPr>
          <a:xfrm>
            <a:off x="1997610" y="3721129"/>
            <a:ext cx="253218" cy="253218"/>
          </a:xfrm>
          <a:prstGeom prst="ellipse">
            <a:avLst/>
          </a:prstGeom>
          <a:solidFill>
            <a:schemeClr val="tx1">
              <a:lumMod val="75000"/>
              <a:lumOff val="25000"/>
            </a:schemeClr>
          </a:solidFill>
          <a:ln>
            <a:solidFill>
              <a:schemeClr val="bg1">
                <a:lumMod val="50000"/>
              </a:schemeClr>
            </a:solidFill>
          </a:ln>
          <a:effectLst>
            <a:outerShdw blurRad="50800" dist="38100" dir="5400000" sx="101000" sy="10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2440742" y="3580809"/>
            <a:ext cx="8053756" cy="417743"/>
          </a:xfrm>
          <a:prstGeom prst="rect">
            <a:avLst/>
          </a:prstGeom>
        </p:spPr>
        <p:txBody>
          <a:bodyPr wrap="square">
            <a:spAutoFit/>
          </a:bodyPr>
          <a:lstStyle/>
          <a:p>
            <a:pPr>
              <a:lnSpc>
                <a:spcPct val="150000"/>
              </a:lnSpc>
            </a:pPr>
            <a:r>
              <a:rPr lang="zh-CN" altLang="en-US" sz="1600" dirty="0">
                <a:cs typeface="+mn-ea"/>
                <a:sym typeface="+mn-lt"/>
              </a:rPr>
              <a:t>此项目帮助人们解决防疫物资的调度。</a:t>
            </a:r>
            <a:endParaRPr lang="en-US" altLang="zh-CN" sz="1600" dirty="0">
              <a:cs typeface="+mn-ea"/>
              <a:sym typeface="+mn-lt"/>
            </a:endParaRPr>
          </a:p>
        </p:txBody>
      </p:sp>
      <p:sp>
        <p:nvSpPr>
          <p:cNvPr id="8" name="椭圆 7"/>
          <p:cNvSpPr/>
          <p:nvPr/>
        </p:nvSpPr>
        <p:spPr>
          <a:xfrm>
            <a:off x="1997610" y="5124382"/>
            <a:ext cx="253218" cy="253218"/>
          </a:xfrm>
          <a:prstGeom prst="ellipse">
            <a:avLst/>
          </a:prstGeom>
          <a:solidFill>
            <a:schemeClr val="tx1">
              <a:lumMod val="75000"/>
              <a:lumOff val="25000"/>
            </a:schemeClr>
          </a:solidFill>
          <a:ln>
            <a:solidFill>
              <a:schemeClr val="bg1">
                <a:lumMod val="50000"/>
              </a:schemeClr>
            </a:solidFill>
          </a:ln>
          <a:effectLst>
            <a:outerShdw blurRad="50800" dist="38100" dir="5400000" sx="101000" sy="10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2440742" y="5020066"/>
            <a:ext cx="8053756" cy="785343"/>
          </a:xfrm>
          <a:prstGeom prst="rect">
            <a:avLst/>
          </a:prstGeom>
        </p:spPr>
        <p:txBody>
          <a:bodyPr wrap="square">
            <a:spAutoFit/>
          </a:bodyPr>
          <a:lstStyle/>
          <a:p>
            <a:pPr>
              <a:lnSpc>
                <a:spcPct val="150000"/>
              </a:lnSpc>
            </a:pPr>
            <a:r>
              <a:rPr lang="zh-CN" altLang="en-US" sz="1600" dirty="0">
                <a:cs typeface="+mn-ea"/>
                <a:sym typeface="+mn-lt"/>
              </a:rPr>
              <a:t>对于我们小组而言，项目开发本身是对本学期部分课程所学知识的运用，如本门课程中的</a:t>
            </a:r>
            <a:r>
              <a:rPr lang="en-US" altLang="zh-CN" sz="1600" dirty="0" err="1">
                <a:cs typeface="+mn-ea"/>
                <a:sym typeface="+mn-lt"/>
              </a:rPr>
              <a:t>WebAPI</a:t>
            </a:r>
            <a:r>
              <a:rPr lang="zh-CN" altLang="en-US" sz="1600" dirty="0">
                <a:cs typeface="+mn-ea"/>
                <a:sym typeface="+mn-lt"/>
              </a:rPr>
              <a:t>以及数据库课程的知识。</a:t>
            </a:r>
            <a:endParaRPr lang="en-US" altLang="zh-CN" sz="1600" dirty="0">
              <a:cs typeface="+mn-ea"/>
              <a:sym typeface="+mn-lt"/>
            </a:endParaRPr>
          </a:p>
        </p:txBody>
      </p:sp>
    </p:spTree>
    <p:extLst>
      <p:ext uri="{BB962C8B-B14F-4D97-AF65-F5344CB8AC3E}">
        <p14:creationId xmlns:p14="http://schemas.microsoft.com/office/powerpoint/2010/main" val="5289145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arn(inVertic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P spid="6" grpId="0" animBg="1"/>
      <p:bldP spid="7" grpId="0"/>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788896" y="1144426"/>
            <a:ext cx="4614203" cy="4614203"/>
          </a:xfrm>
          <a:prstGeom prst="ellipse">
            <a:avLst/>
          </a:prstGeom>
          <a:solidFill>
            <a:schemeClr val="bg1"/>
          </a:solidFill>
          <a:ln>
            <a:noFill/>
          </a:ln>
          <a:effectLst>
            <a:outerShdw blurRad="50800" dist="38100" dir="5400000" sx="103000" sy="103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4027336" y="2620531"/>
            <a:ext cx="4137324" cy="830997"/>
          </a:xfrm>
          <a:prstGeom prst="rect">
            <a:avLst/>
          </a:prstGeom>
          <a:noFill/>
        </p:spPr>
        <p:txBody>
          <a:bodyPr wrap="square" rtlCol="0">
            <a:spAutoFit/>
          </a:bodyPr>
          <a:lstStyle/>
          <a:p>
            <a:pPr algn="ctr"/>
            <a:r>
              <a:rPr lang="zh-CN" altLang="en-US" sz="4800" dirty="0">
                <a:cs typeface="+mn-ea"/>
                <a:sym typeface="+mn-lt"/>
              </a:rPr>
              <a:t>功能介绍</a:t>
            </a:r>
          </a:p>
        </p:txBody>
      </p:sp>
      <p:sp>
        <p:nvSpPr>
          <p:cNvPr id="6" name="矩形 23"/>
          <p:cNvSpPr>
            <a:spLocks noChangeArrowheads="1"/>
          </p:cNvSpPr>
          <p:nvPr/>
        </p:nvSpPr>
        <p:spPr bwMode="auto">
          <a:xfrm>
            <a:off x="3254692" y="3585294"/>
            <a:ext cx="5682612" cy="456472"/>
          </a:xfrm>
          <a:prstGeom prst="rect">
            <a:avLst/>
          </a:prstGeom>
          <a:noFill/>
          <a:ln>
            <a:noFill/>
          </a:ln>
        </p:spPr>
        <p:txBody>
          <a:bodyPr wrap="square">
            <a:spAutoFit/>
          </a:bodyPr>
          <a:lstStyle/>
          <a:p>
            <a:pPr algn="ctr">
              <a:lnSpc>
                <a:spcPct val="150000"/>
              </a:lnSpc>
            </a:pPr>
            <a:r>
              <a:rPr lang="en-US" altLang="zh-CN" dirty="0">
                <a:cs typeface="+mn-ea"/>
                <a:sym typeface="+mn-lt"/>
              </a:rPr>
              <a:t>Function Introduction</a:t>
            </a:r>
          </a:p>
        </p:txBody>
      </p:sp>
    </p:spTree>
    <p:extLst>
      <p:ext uri="{BB962C8B-B14F-4D97-AF65-F5344CB8AC3E}">
        <p14:creationId xmlns:p14="http://schemas.microsoft.com/office/powerpoint/2010/main" val="39084597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1000"/>
                                        <p:tgtEl>
                                          <p:spTgt spid="5"/>
                                        </p:tgtEl>
                                      </p:cBhvr>
                                    </p:animEffect>
                                  </p:childTnLst>
                                </p:cTn>
                              </p:par>
                            </p:childTnLst>
                          </p:cTn>
                        </p:par>
                        <p:par>
                          <p:cTn id="14" fill="hold">
                            <p:stCondLst>
                              <p:cond delay="2300"/>
                            </p:stCondLst>
                            <p:childTnLst>
                              <p:par>
                                <p:cTn id="15" presetID="42"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2"/>
          <p:cNvSpPr txBox="1">
            <a:spLocks/>
          </p:cNvSpPr>
          <p:nvPr/>
        </p:nvSpPr>
        <p:spPr>
          <a:xfrm>
            <a:off x="5328662" y="3959133"/>
            <a:ext cx="2613025" cy="382587"/>
          </a:xfrm>
          <a:prstGeom prst="rect">
            <a:avLst/>
          </a:prstGeom>
        </p:spPr>
        <p:txBody>
          <a:bodyPr lIns="0" tIns="60972" rIns="0" bIns="60972">
            <a:no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b="1" dirty="0">
                <a:solidFill>
                  <a:schemeClr val="tx1"/>
                </a:solidFill>
                <a:latin typeface="+mn-lt"/>
                <a:ea typeface="+mn-ea"/>
                <a:cs typeface="+mn-ea"/>
                <a:sym typeface="+mn-lt"/>
              </a:rPr>
              <a:t>物资供需平台</a:t>
            </a:r>
            <a:endParaRPr lang="en-US" altLang="zh-CN" sz="2000" b="1" dirty="0">
              <a:solidFill>
                <a:schemeClr val="tx1"/>
              </a:solidFill>
              <a:latin typeface="+mn-lt"/>
              <a:ea typeface="+mn-ea"/>
              <a:cs typeface="+mn-ea"/>
              <a:sym typeface="+mn-lt"/>
            </a:endParaRPr>
          </a:p>
        </p:txBody>
      </p:sp>
      <p:sp>
        <p:nvSpPr>
          <p:cNvPr id="3" name="Text Placeholder 12"/>
          <p:cNvSpPr txBox="1">
            <a:spLocks/>
          </p:cNvSpPr>
          <p:nvPr/>
        </p:nvSpPr>
        <p:spPr>
          <a:xfrm>
            <a:off x="3148556" y="3917013"/>
            <a:ext cx="3616011" cy="746239"/>
          </a:xfrm>
          <a:prstGeom prst="rect">
            <a:avLst/>
          </a:prstGeom>
        </p:spPr>
        <p:txBody>
          <a:bodyPr lIns="0" tIns="60972" rIns="0" bIns="60972" anchor="ct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rgbClr val="CC0099"/>
              </a:buClr>
            </a:pPr>
            <a:endParaRPr lang="en-US" altLang="zh-CN" sz="1400" dirty="0">
              <a:latin typeface="+mn-lt"/>
              <a:ea typeface="+mn-ea"/>
              <a:cs typeface="+mn-ea"/>
              <a:sym typeface="+mn-lt"/>
            </a:endParaRPr>
          </a:p>
        </p:txBody>
      </p:sp>
      <p:sp>
        <p:nvSpPr>
          <p:cNvPr id="4" name="Text Placeholder 12"/>
          <p:cNvSpPr txBox="1">
            <a:spLocks/>
          </p:cNvSpPr>
          <p:nvPr/>
        </p:nvSpPr>
        <p:spPr>
          <a:xfrm>
            <a:off x="5456558" y="2558400"/>
            <a:ext cx="2509548" cy="382587"/>
          </a:xfrm>
          <a:prstGeom prst="rect">
            <a:avLst/>
          </a:prstGeom>
        </p:spPr>
        <p:txBody>
          <a:bodyPr lIns="0" tIns="60972" rIns="0" bIns="60972">
            <a:no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2000" b="1" dirty="0">
                <a:solidFill>
                  <a:schemeClr val="tx1"/>
                </a:solidFill>
                <a:latin typeface="+mn-lt"/>
                <a:ea typeface="+mn-ea"/>
                <a:cs typeface="+mn-ea"/>
                <a:sym typeface="+mn-lt"/>
              </a:rPr>
              <a:t>疫情分布地图</a:t>
            </a:r>
            <a:endParaRPr lang="en-US" altLang="zh-CN" sz="2000" b="1" dirty="0">
              <a:solidFill>
                <a:schemeClr val="tx1"/>
              </a:solidFill>
              <a:latin typeface="+mn-lt"/>
              <a:ea typeface="+mn-ea"/>
              <a:cs typeface="+mn-ea"/>
              <a:sym typeface="+mn-lt"/>
            </a:endParaRPr>
          </a:p>
        </p:txBody>
      </p:sp>
      <p:grpSp>
        <p:nvGrpSpPr>
          <p:cNvPr id="10" name="组合 9"/>
          <p:cNvGrpSpPr/>
          <p:nvPr/>
        </p:nvGrpSpPr>
        <p:grpSpPr>
          <a:xfrm>
            <a:off x="4113732" y="3693556"/>
            <a:ext cx="921908" cy="920583"/>
            <a:chOff x="2318977" y="-704739"/>
            <a:chExt cx="921908" cy="920583"/>
          </a:xfrm>
        </p:grpSpPr>
        <p:sp>
          <p:nvSpPr>
            <p:cNvPr id="11" name="椭圆 10"/>
            <p:cNvSpPr/>
            <p:nvPr/>
          </p:nvSpPr>
          <p:spPr bwMode="auto">
            <a:xfrm rot="21396492">
              <a:off x="2318977" y="-704739"/>
              <a:ext cx="921908" cy="905492"/>
            </a:xfrm>
            <a:prstGeom prst="ellipse">
              <a:avLst/>
            </a:prstGeom>
            <a:solidFill>
              <a:schemeClr val="bg1"/>
            </a:solidFill>
            <a:ln>
              <a:noFill/>
            </a:ln>
            <a:effectLst>
              <a:outerShdw blurRad="50800" dist="254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cs typeface="+mn-ea"/>
                <a:sym typeface="+mn-lt"/>
              </a:endParaRPr>
            </a:p>
          </p:txBody>
        </p:sp>
        <p:sp>
          <p:nvSpPr>
            <p:cNvPr id="12" name="Text Placeholder 12"/>
            <p:cNvSpPr txBox="1">
              <a:spLocks/>
            </p:cNvSpPr>
            <p:nvPr/>
          </p:nvSpPr>
          <p:spPr bwMode="auto">
            <a:xfrm>
              <a:off x="2716250" y="-566687"/>
              <a:ext cx="408137" cy="78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0972" rIns="0" bIns="60972"/>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Microsoft YaHei UI" panose="020B0503020204020204" pitchFamily="34" charset="-122"/>
                </a:defRPr>
              </a:lvl1pPr>
              <a:lvl2pPr marL="34290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Microsoft YaHei UI" panose="020B0503020204020204" pitchFamily="34" charset="-122"/>
                </a:defRPr>
              </a:lvl2pPr>
              <a:lvl3pPr marL="6858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Microsoft YaHei UI" panose="020B0503020204020204" pitchFamily="34" charset="-122"/>
                </a:defRPr>
              </a:lvl3pPr>
              <a:lvl4pPr marL="10287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4pPr>
              <a:lvl5pPr marL="1371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5pPr>
              <a:lvl6pPr marL="18288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6pPr>
              <a:lvl7pPr marL="22860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7pPr>
              <a:lvl8pPr marL="27432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8pPr>
              <a:lvl9pPr marL="32004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9pPr>
            </a:lstStyle>
            <a:p>
              <a:pPr eaLnBrk="1" hangingPunct="1">
                <a:lnSpc>
                  <a:spcPct val="100000"/>
                </a:lnSpc>
                <a:spcBef>
                  <a:spcPct val="20000"/>
                </a:spcBef>
                <a:buFont typeface="Arial" panose="020B0604020202020204" pitchFamily="34" charset="0"/>
                <a:buNone/>
              </a:pPr>
              <a:r>
                <a:rPr lang="en-US" altLang="zh-CN" sz="3000" dirty="0">
                  <a:solidFill>
                    <a:srgbClr val="322616"/>
                  </a:solidFill>
                  <a:latin typeface="+mn-lt"/>
                  <a:ea typeface="+mn-ea"/>
                  <a:cs typeface="+mn-ea"/>
                  <a:sym typeface="+mn-lt"/>
                </a:rPr>
                <a:t>2</a:t>
              </a:r>
              <a:endParaRPr lang="en-GB" altLang="zh-CN" sz="3000" dirty="0">
                <a:solidFill>
                  <a:srgbClr val="322616"/>
                </a:solidFill>
                <a:latin typeface="+mn-lt"/>
                <a:ea typeface="+mn-ea"/>
                <a:cs typeface="+mn-ea"/>
                <a:sym typeface="+mn-lt"/>
              </a:endParaRPr>
            </a:p>
          </p:txBody>
        </p:sp>
      </p:grpSp>
      <p:grpSp>
        <p:nvGrpSpPr>
          <p:cNvPr id="13" name="组合 12"/>
          <p:cNvGrpSpPr/>
          <p:nvPr/>
        </p:nvGrpSpPr>
        <p:grpSpPr>
          <a:xfrm>
            <a:off x="4087753" y="2288872"/>
            <a:ext cx="921908" cy="945179"/>
            <a:chOff x="4130829" y="922184"/>
            <a:chExt cx="921908" cy="945179"/>
          </a:xfrm>
        </p:grpSpPr>
        <p:sp>
          <p:nvSpPr>
            <p:cNvPr id="14" name="椭圆 13"/>
            <p:cNvSpPr/>
            <p:nvPr/>
          </p:nvSpPr>
          <p:spPr bwMode="auto">
            <a:xfrm>
              <a:off x="4130829" y="922184"/>
              <a:ext cx="921908" cy="905492"/>
            </a:xfrm>
            <a:prstGeom prst="ellipse">
              <a:avLst/>
            </a:prstGeom>
            <a:solidFill>
              <a:schemeClr val="bg1"/>
            </a:solidFill>
            <a:ln>
              <a:noFill/>
            </a:ln>
            <a:effectLst>
              <a:outerShdw blurRad="50800" dist="254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cs typeface="+mn-ea"/>
                <a:sym typeface="+mn-lt"/>
              </a:endParaRPr>
            </a:p>
          </p:txBody>
        </p:sp>
        <p:sp>
          <p:nvSpPr>
            <p:cNvPr id="15" name="Text Placeholder 12"/>
            <p:cNvSpPr txBox="1">
              <a:spLocks/>
            </p:cNvSpPr>
            <p:nvPr/>
          </p:nvSpPr>
          <p:spPr bwMode="auto">
            <a:xfrm>
              <a:off x="4489726" y="1079963"/>
              <a:ext cx="422275"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0972" rIns="0" bIns="60972"/>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Microsoft YaHei UI" panose="020B0503020204020204" pitchFamily="34" charset="-122"/>
                </a:defRPr>
              </a:lvl1pPr>
              <a:lvl2pPr marL="34290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Microsoft YaHei UI" panose="020B0503020204020204" pitchFamily="34" charset="-122"/>
                </a:defRPr>
              </a:lvl2pPr>
              <a:lvl3pPr marL="6858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Microsoft YaHei UI" panose="020B0503020204020204" pitchFamily="34" charset="-122"/>
                </a:defRPr>
              </a:lvl3pPr>
              <a:lvl4pPr marL="10287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4pPr>
              <a:lvl5pPr marL="1371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5pPr>
              <a:lvl6pPr marL="18288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6pPr>
              <a:lvl7pPr marL="22860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7pPr>
              <a:lvl8pPr marL="27432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8pPr>
              <a:lvl9pPr marL="32004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Microsoft YaHei UI" panose="020B0503020204020204" pitchFamily="34" charset="-122"/>
                </a:defRPr>
              </a:lvl9pPr>
            </a:lstStyle>
            <a:p>
              <a:pPr eaLnBrk="1" hangingPunct="1">
                <a:lnSpc>
                  <a:spcPct val="100000"/>
                </a:lnSpc>
                <a:spcBef>
                  <a:spcPct val="20000"/>
                </a:spcBef>
                <a:buFont typeface="Arial" panose="020B0604020202020204" pitchFamily="34" charset="0"/>
                <a:buNone/>
              </a:pPr>
              <a:r>
                <a:rPr lang="en-US" altLang="zh-CN" sz="3000" dirty="0">
                  <a:solidFill>
                    <a:srgbClr val="322616"/>
                  </a:solidFill>
                  <a:latin typeface="+mn-lt"/>
                  <a:ea typeface="+mn-ea"/>
                  <a:cs typeface="+mn-ea"/>
                  <a:sym typeface="+mn-lt"/>
                </a:rPr>
                <a:t>1</a:t>
              </a:r>
              <a:endParaRPr lang="en-GB" altLang="zh-CN" sz="3000" dirty="0">
                <a:solidFill>
                  <a:srgbClr val="322616"/>
                </a:solidFill>
                <a:latin typeface="+mn-lt"/>
                <a:ea typeface="+mn-ea"/>
                <a:cs typeface="+mn-ea"/>
                <a:sym typeface="+mn-lt"/>
              </a:endParaRPr>
            </a:p>
          </p:txBody>
        </p:sp>
      </p:grpSp>
    </p:spTree>
    <p:extLst>
      <p:ext uri="{BB962C8B-B14F-4D97-AF65-F5344CB8AC3E}">
        <p14:creationId xmlns:p14="http://schemas.microsoft.com/office/powerpoint/2010/main" val="52669795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902061" y="3196274"/>
            <a:ext cx="319855" cy="413489"/>
            <a:chOff x="2928938" y="1130648"/>
            <a:chExt cx="400050" cy="519112"/>
          </a:xfrm>
          <a:solidFill>
            <a:schemeClr val="tx1"/>
          </a:solidFill>
        </p:grpSpPr>
        <p:sp>
          <p:nvSpPr>
            <p:cNvPr id="3" name="Freeform 170"/>
            <p:cNvSpPr>
              <a:spLocks noChangeArrowheads="1"/>
            </p:cNvSpPr>
            <p:nvPr/>
          </p:nvSpPr>
          <p:spPr bwMode="auto">
            <a:xfrm>
              <a:off x="2928938" y="1280392"/>
              <a:ext cx="400050" cy="369368"/>
            </a:xfrm>
            <a:custGeom>
              <a:avLst/>
              <a:gdLst>
                <a:gd name="T0" fmla="*/ 45 w 90"/>
                <a:gd name="T1" fmla="*/ 83 h 83"/>
                <a:gd name="T2" fmla="*/ 90 w 90"/>
                <a:gd name="T3" fmla="*/ 0 h 83"/>
                <a:gd name="T4" fmla="*/ 0 w 90"/>
                <a:gd name="T5" fmla="*/ 0 h 83"/>
                <a:gd name="T6" fmla="*/ 45 w 90"/>
                <a:gd name="T7" fmla="*/ 83 h 83"/>
                <a:gd name="T8" fmla="*/ 0 60000 65536"/>
                <a:gd name="T9" fmla="*/ 0 60000 65536"/>
                <a:gd name="T10" fmla="*/ 0 60000 65536"/>
                <a:gd name="T11" fmla="*/ 0 60000 65536"/>
                <a:gd name="T12" fmla="*/ 0 w 90"/>
                <a:gd name="T13" fmla="*/ 0 h 83"/>
                <a:gd name="T14" fmla="*/ 90 w 90"/>
                <a:gd name="T15" fmla="*/ 83 h 83"/>
              </a:gdLst>
              <a:ahLst/>
              <a:cxnLst>
                <a:cxn ang="T8">
                  <a:pos x="T0" y="T1"/>
                </a:cxn>
                <a:cxn ang="T9">
                  <a:pos x="T2" y="T3"/>
                </a:cxn>
                <a:cxn ang="T10">
                  <a:pos x="T4" y="T5"/>
                </a:cxn>
                <a:cxn ang="T11">
                  <a:pos x="T6" y="T7"/>
                </a:cxn>
              </a:cxnLst>
              <a:rect l="T12" t="T13" r="T14" b="T15"/>
              <a:pathLst>
                <a:path w="90" h="83">
                  <a:moveTo>
                    <a:pt x="45" y="83"/>
                  </a:moveTo>
                  <a:cubicBezTo>
                    <a:pt x="90" y="59"/>
                    <a:pt x="90" y="0"/>
                    <a:pt x="90" y="0"/>
                  </a:cubicBezTo>
                  <a:cubicBezTo>
                    <a:pt x="0" y="0"/>
                    <a:pt x="0" y="0"/>
                    <a:pt x="0" y="0"/>
                  </a:cubicBezTo>
                  <a:cubicBezTo>
                    <a:pt x="0" y="0"/>
                    <a:pt x="0" y="59"/>
                    <a:pt x="45" y="83"/>
                  </a:cubicBezTo>
                  <a:close/>
                </a:path>
              </a:pathLst>
            </a:custGeom>
            <a:grpFill/>
            <a:ln w="9525" cmpd="sng">
              <a:noFill/>
              <a:bevel/>
            </a:ln>
          </p:spPr>
          <p:txBody>
            <a:bodyPr/>
            <a:lstStyle/>
            <a:p>
              <a:pPr algn="ctr" fontAlgn="base">
                <a:spcBef>
                  <a:spcPct val="0"/>
                </a:spcBef>
                <a:spcAft>
                  <a:spcPct val="0"/>
                </a:spcAft>
                <a:buFont typeface="Arial" panose="020B0604020202020204" pitchFamily="34" charset="0"/>
                <a:buNone/>
                <a:defRPr/>
              </a:pPr>
              <a:endParaRPr lang="zh-CN" altLang="zh-CN" sz="2000" dirty="0">
                <a:cs typeface="+mn-ea"/>
                <a:sym typeface="+mn-lt"/>
              </a:endParaRPr>
            </a:p>
          </p:txBody>
        </p:sp>
        <p:sp>
          <p:nvSpPr>
            <p:cNvPr id="4" name="Freeform 171"/>
            <p:cNvSpPr>
              <a:spLocks noChangeArrowheads="1"/>
            </p:cNvSpPr>
            <p:nvPr/>
          </p:nvSpPr>
          <p:spPr bwMode="auto">
            <a:xfrm>
              <a:off x="2928938" y="1130648"/>
              <a:ext cx="400050" cy="126451"/>
            </a:xfrm>
            <a:custGeom>
              <a:avLst/>
              <a:gdLst>
                <a:gd name="T0" fmla="*/ 84 w 90"/>
                <a:gd name="T1" fmla="*/ 0 h 29"/>
                <a:gd name="T2" fmla="*/ 68 w 90"/>
                <a:gd name="T3" fmla="*/ 16 h 29"/>
                <a:gd name="T4" fmla="*/ 52 w 90"/>
                <a:gd name="T5" fmla="*/ 0 h 29"/>
                <a:gd name="T6" fmla="*/ 39 w 90"/>
                <a:gd name="T7" fmla="*/ 0 h 29"/>
                <a:gd name="T8" fmla="*/ 23 w 90"/>
                <a:gd name="T9" fmla="*/ 16 h 29"/>
                <a:gd name="T10" fmla="*/ 7 w 90"/>
                <a:gd name="T11" fmla="*/ 0 h 29"/>
                <a:gd name="T12" fmla="*/ 0 w 90"/>
                <a:gd name="T13" fmla="*/ 0 h 29"/>
                <a:gd name="T14" fmla="*/ 0 w 90"/>
                <a:gd name="T15" fmla="*/ 29 h 29"/>
                <a:gd name="T16" fmla="*/ 90 w 90"/>
                <a:gd name="T17" fmla="*/ 29 h 29"/>
                <a:gd name="T18" fmla="*/ 90 w 90"/>
                <a:gd name="T19" fmla="*/ 0 h 29"/>
                <a:gd name="T20" fmla="*/ 84 w 90"/>
                <a:gd name="T21" fmla="*/ 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29"/>
                <a:gd name="T35" fmla="*/ 90 w 90"/>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grpFill/>
            <a:ln w="9525" cmpd="sng">
              <a:noFill/>
              <a:bevel/>
            </a:ln>
          </p:spPr>
          <p:txBody>
            <a:bodyPr/>
            <a:lstStyle/>
            <a:p>
              <a:pPr algn="ctr" fontAlgn="base">
                <a:spcBef>
                  <a:spcPct val="0"/>
                </a:spcBef>
                <a:spcAft>
                  <a:spcPct val="0"/>
                </a:spcAft>
                <a:buFont typeface="Arial" panose="020B0604020202020204" pitchFamily="34" charset="0"/>
                <a:buNone/>
                <a:defRPr/>
              </a:pPr>
              <a:endParaRPr lang="zh-CN" altLang="zh-CN" sz="2000" dirty="0">
                <a:cs typeface="+mn-ea"/>
                <a:sym typeface="+mn-lt"/>
              </a:endParaRPr>
            </a:p>
          </p:txBody>
        </p:sp>
      </p:grpSp>
      <p:sp>
        <p:nvSpPr>
          <p:cNvPr id="10" name="文本框 22"/>
          <p:cNvSpPr txBox="1">
            <a:spLocks noChangeArrowheads="1"/>
          </p:cNvSpPr>
          <p:nvPr/>
        </p:nvSpPr>
        <p:spPr bwMode="auto">
          <a:xfrm>
            <a:off x="4441549" y="454827"/>
            <a:ext cx="3308902" cy="400110"/>
          </a:xfrm>
          <a:prstGeom prst="rect">
            <a:avLst/>
          </a:prstGeom>
          <a:noFill/>
          <a:ln>
            <a:noFill/>
          </a:ln>
        </p:spPr>
        <p:txBody>
          <a:bodyPr wrap="square">
            <a:spAutoFit/>
          </a:bodyPr>
          <a:lstStyle>
            <a:lvl1pPr/>
            <a:lvl2pPr marL="742950" indent="-285750"/>
            <a:lvl3pPr/>
            <a:lvl4pPr/>
            <a:lvl5pPr/>
            <a:lvl6pPr/>
            <a:lvl7pPr/>
            <a:lvl8pPr/>
            <a:lvl9pPr/>
          </a:lstStyle>
          <a:p>
            <a:pPr algn="ctr">
              <a:buFontTx/>
              <a:buNone/>
            </a:pPr>
            <a:r>
              <a:rPr lang="zh-CN" altLang="en-US" sz="2000" b="1" dirty="0">
                <a:cs typeface="+mn-ea"/>
                <a:sym typeface="+mn-lt"/>
              </a:rPr>
              <a:t>疫情分布地图</a:t>
            </a:r>
            <a:endParaRPr lang="en-US" altLang="zh-CN" sz="2000" b="1" dirty="0">
              <a:cs typeface="+mn-ea"/>
              <a:sym typeface="+mn-lt"/>
            </a:endParaRPr>
          </a:p>
        </p:txBody>
      </p:sp>
      <p:sp>
        <p:nvSpPr>
          <p:cNvPr id="11" name="矩形 23"/>
          <p:cNvSpPr>
            <a:spLocks noChangeArrowheads="1"/>
          </p:cNvSpPr>
          <p:nvPr/>
        </p:nvSpPr>
        <p:spPr bwMode="auto">
          <a:xfrm>
            <a:off x="6810182" y="2400064"/>
            <a:ext cx="5067591" cy="2118529"/>
          </a:xfrm>
          <a:prstGeom prst="rect">
            <a:avLst/>
          </a:prstGeom>
          <a:noFill/>
          <a:ln>
            <a:noFill/>
          </a:ln>
        </p:spPr>
        <p:txBody>
          <a:bodyPr wrap="square">
            <a:spAutoFit/>
          </a:bodyPr>
          <a:lstStyle/>
          <a:p>
            <a:pPr>
              <a:lnSpc>
                <a:spcPct val="150000"/>
              </a:lnSpc>
            </a:pPr>
            <a:r>
              <a:rPr lang="zh-CN" altLang="en-US" dirty="0">
                <a:sym typeface="+mn-lt"/>
              </a:rPr>
              <a:t>疫情分布地图可以</a:t>
            </a:r>
            <a:r>
              <a:rPr lang="zh-CN" altLang="en-US" dirty="0"/>
              <a:t>帮助大众实时了解疫情发展动态 </a:t>
            </a:r>
            <a:r>
              <a:rPr lang="zh-CN" altLang="en-US" dirty="0">
                <a:sym typeface="+mn-lt"/>
              </a:rPr>
              <a:t>，避免前往疫情严重地区，</a:t>
            </a:r>
            <a:r>
              <a:rPr lang="zh-CN" altLang="en-US" dirty="0"/>
              <a:t> 有效地保障地方政府开展精细化防控工作。该地图采用时间轴序列，将疫情期间每天的各地区人数以及重大事件展示给人们。</a:t>
            </a:r>
            <a:endParaRPr lang="zh-CN" altLang="en-US" dirty="0">
              <a:sym typeface="+mn-lt"/>
            </a:endParaRPr>
          </a:p>
        </p:txBody>
      </p:sp>
      <p:pic>
        <p:nvPicPr>
          <p:cNvPr id="14" name="图片 13">
            <a:extLst>
              <a:ext uri="{FF2B5EF4-FFF2-40B4-BE49-F238E27FC236}">
                <a16:creationId xmlns:a16="http://schemas.microsoft.com/office/drawing/2014/main" id="{F1544C4A-04B5-4307-94EB-EB135289E937}"/>
              </a:ext>
            </a:extLst>
          </p:cNvPr>
          <p:cNvPicPr/>
          <p:nvPr/>
        </p:nvPicPr>
        <p:blipFill>
          <a:blip r:embed="rId2"/>
          <a:stretch>
            <a:fillRect/>
          </a:stretch>
        </p:blipFill>
        <p:spPr>
          <a:xfrm>
            <a:off x="211301" y="1687398"/>
            <a:ext cx="5303149" cy="3959257"/>
          </a:xfrm>
          <a:prstGeom prst="rect">
            <a:avLst/>
          </a:prstGeom>
        </p:spPr>
      </p:pic>
    </p:spTree>
    <p:extLst>
      <p:ext uri="{BB962C8B-B14F-4D97-AF65-F5344CB8AC3E}">
        <p14:creationId xmlns:p14="http://schemas.microsoft.com/office/powerpoint/2010/main" val="23224409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anim calcmode="lin" valueType="num">
                                      <p:cBhvr>
                                        <p:cTn id="18" dur="500" fill="hold"/>
                                        <p:tgtEl>
                                          <p:spTgt spid="11"/>
                                        </p:tgtEl>
                                        <p:attrNameLst>
                                          <p:attrName>ppt_x</p:attrName>
                                        </p:attrNameLst>
                                      </p:cBhvr>
                                      <p:tavLst>
                                        <p:tav tm="0">
                                          <p:val>
                                            <p:strVal val="#ppt_x"/>
                                          </p:val>
                                        </p:tav>
                                        <p:tav tm="100000">
                                          <p:val>
                                            <p:strVal val="#ppt_x"/>
                                          </p:val>
                                        </p:tav>
                                      </p:tavLst>
                                    </p:anim>
                                    <p:anim calcmode="lin" valueType="num">
                                      <p:cBhvr>
                                        <p:cTn id="1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162476" y="3263113"/>
            <a:ext cx="651940" cy="634012"/>
            <a:chOff x="8539144" y="917247"/>
            <a:chExt cx="800766" cy="778746"/>
          </a:xfrm>
          <a:solidFill>
            <a:schemeClr val="tx1"/>
          </a:solidFill>
        </p:grpSpPr>
        <p:sp>
          <p:nvSpPr>
            <p:cNvPr id="6" name="Freeform 42"/>
            <p:cNvSpPr>
              <a:spLocks noEditPoints="1" noChangeArrowheads="1"/>
            </p:cNvSpPr>
            <p:nvPr/>
          </p:nvSpPr>
          <p:spPr bwMode="auto">
            <a:xfrm>
              <a:off x="8539144" y="917247"/>
              <a:ext cx="800766" cy="778746"/>
            </a:xfrm>
            <a:custGeom>
              <a:avLst/>
              <a:gdLst>
                <a:gd name="T0" fmla="*/ 60 w 121"/>
                <a:gd name="T1" fmla="*/ 0 h 121"/>
                <a:gd name="T2" fmla="*/ 0 w 121"/>
                <a:gd name="T3" fmla="*/ 61 h 121"/>
                <a:gd name="T4" fmla="*/ 60 w 121"/>
                <a:gd name="T5" fmla="*/ 121 h 121"/>
                <a:gd name="T6" fmla="*/ 121 w 121"/>
                <a:gd name="T7" fmla="*/ 61 h 121"/>
                <a:gd name="T8" fmla="*/ 60 w 121"/>
                <a:gd name="T9" fmla="*/ 0 h 121"/>
                <a:gd name="T10" fmla="*/ 60 w 121"/>
                <a:gd name="T11" fmla="*/ 111 h 121"/>
                <a:gd name="T12" fmla="*/ 10 w 121"/>
                <a:gd name="T13" fmla="*/ 61 h 121"/>
                <a:gd name="T14" fmla="*/ 60 w 121"/>
                <a:gd name="T15" fmla="*/ 10 h 121"/>
                <a:gd name="T16" fmla="*/ 111 w 121"/>
                <a:gd name="T17" fmla="*/ 61 h 121"/>
                <a:gd name="T18" fmla="*/ 60 w 121"/>
                <a:gd name="T19" fmla="*/ 111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grpFill/>
            <a:ln w="9525" cmpd="sng">
              <a:noFill/>
              <a:bevel/>
            </a:ln>
          </p:spPr>
          <p:txBody>
            <a:bodyPr/>
            <a:lstStyle/>
            <a:p>
              <a:pPr algn="ctr" fontAlgn="base">
                <a:spcBef>
                  <a:spcPct val="0"/>
                </a:spcBef>
                <a:spcAft>
                  <a:spcPct val="0"/>
                </a:spcAft>
                <a:buFont typeface="Arial" panose="020B0604020202020204" pitchFamily="34" charset="0"/>
                <a:buNone/>
                <a:defRPr/>
              </a:pPr>
              <a:endParaRPr lang="zh-CN" altLang="zh-CN" sz="2000" dirty="0">
                <a:cs typeface="+mn-ea"/>
                <a:sym typeface="+mn-lt"/>
              </a:endParaRPr>
            </a:p>
          </p:txBody>
        </p:sp>
        <p:sp>
          <p:nvSpPr>
            <p:cNvPr id="7" name="Freeform 43"/>
            <p:cNvSpPr>
              <a:spLocks noChangeArrowheads="1"/>
            </p:cNvSpPr>
            <p:nvPr/>
          </p:nvSpPr>
          <p:spPr bwMode="auto">
            <a:xfrm>
              <a:off x="8768697" y="1107674"/>
              <a:ext cx="278526" cy="384564"/>
            </a:xfrm>
            <a:custGeom>
              <a:avLst/>
              <a:gdLst>
                <a:gd name="T0" fmla="*/ 42 w 42"/>
                <a:gd name="T1" fmla="*/ 60 h 60"/>
                <a:gd name="T2" fmla="*/ 42 w 42"/>
                <a:gd name="T3" fmla="*/ 0 h 60"/>
                <a:gd name="T4" fmla="*/ 0 w 42"/>
                <a:gd name="T5" fmla="*/ 42 h 60"/>
                <a:gd name="T6" fmla="*/ 42 w 42"/>
                <a:gd name="T7" fmla="*/ 60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grpFill/>
            <a:ln w="9525" cmpd="sng">
              <a:noFill/>
              <a:bevel/>
            </a:ln>
          </p:spPr>
          <p:txBody>
            <a:bodyPr/>
            <a:lstStyle/>
            <a:p>
              <a:pPr algn="ctr" fontAlgn="base">
                <a:spcBef>
                  <a:spcPct val="0"/>
                </a:spcBef>
                <a:spcAft>
                  <a:spcPct val="0"/>
                </a:spcAft>
                <a:buFont typeface="Arial" panose="020B0604020202020204" pitchFamily="34" charset="0"/>
                <a:buNone/>
                <a:defRPr/>
              </a:pPr>
              <a:endParaRPr lang="zh-CN" altLang="zh-CN" sz="2000" dirty="0">
                <a:cs typeface="+mn-ea"/>
                <a:sym typeface="+mn-lt"/>
              </a:endParaRPr>
            </a:p>
          </p:txBody>
        </p:sp>
      </p:grpSp>
      <p:sp>
        <p:nvSpPr>
          <p:cNvPr id="8" name="文本框 22"/>
          <p:cNvSpPr txBox="1">
            <a:spLocks noChangeArrowheads="1"/>
          </p:cNvSpPr>
          <p:nvPr/>
        </p:nvSpPr>
        <p:spPr bwMode="auto">
          <a:xfrm>
            <a:off x="4441549" y="566137"/>
            <a:ext cx="3308902" cy="400110"/>
          </a:xfrm>
          <a:prstGeom prst="rect">
            <a:avLst/>
          </a:prstGeom>
          <a:noFill/>
          <a:ln>
            <a:noFill/>
          </a:ln>
        </p:spPr>
        <p:txBody>
          <a:bodyPr wrap="square">
            <a:spAutoFit/>
          </a:bodyPr>
          <a:lstStyle>
            <a:lvl1pPr/>
            <a:lvl2pPr marL="742950" indent="-285750"/>
            <a:lvl3pPr/>
            <a:lvl4pPr/>
            <a:lvl5pPr/>
            <a:lvl6pPr/>
            <a:lvl7pPr/>
            <a:lvl8pPr/>
            <a:lvl9pPr/>
          </a:lstStyle>
          <a:p>
            <a:pPr algn="ctr">
              <a:buFontTx/>
              <a:buNone/>
            </a:pPr>
            <a:r>
              <a:rPr lang="zh-CN" altLang="en-US" sz="2000" b="1" dirty="0">
                <a:cs typeface="+mn-ea"/>
                <a:sym typeface="+mn-lt"/>
              </a:rPr>
              <a:t>物资供需平台</a:t>
            </a:r>
            <a:endParaRPr lang="en-US" altLang="zh-CN" sz="2000" b="1" dirty="0">
              <a:cs typeface="+mn-ea"/>
              <a:sym typeface="+mn-lt"/>
            </a:endParaRPr>
          </a:p>
        </p:txBody>
      </p:sp>
      <p:sp>
        <p:nvSpPr>
          <p:cNvPr id="9" name="矩形 23"/>
          <p:cNvSpPr>
            <a:spLocks noChangeArrowheads="1"/>
          </p:cNvSpPr>
          <p:nvPr/>
        </p:nvSpPr>
        <p:spPr bwMode="auto">
          <a:xfrm>
            <a:off x="6985168" y="2591194"/>
            <a:ext cx="4736790" cy="1289456"/>
          </a:xfrm>
          <a:prstGeom prst="rect">
            <a:avLst/>
          </a:prstGeom>
          <a:noFill/>
          <a:ln>
            <a:noFill/>
          </a:ln>
        </p:spPr>
        <p:txBody>
          <a:bodyPr wrap="square">
            <a:spAutoFit/>
          </a:bodyPr>
          <a:lstStyle/>
          <a:p>
            <a:pPr>
              <a:lnSpc>
                <a:spcPct val="150000"/>
              </a:lnSpc>
            </a:pPr>
            <a:r>
              <a:rPr lang="zh-CN" altLang="en-US" dirty="0"/>
              <a:t>此功能主要实现发布需求信息，发布供应信息，供需总览，需求地区分布图，针对需求匹配供给以及匹配后供需双方交易的完成。</a:t>
            </a:r>
            <a:endParaRPr lang="zh-CN" altLang="en-US" sz="1400" dirty="0">
              <a:cs typeface="+mn-ea"/>
              <a:sym typeface="+mn-lt"/>
            </a:endParaRPr>
          </a:p>
        </p:txBody>
      </p:sp>
      <p:pic>
        <p:nvPicPr>
          <p:cNvPr id="14" name="图片 13">
            <a:extLst>
              <a:ext uri="{FF2B5EF4-FFF2-40B4-BE49-F238E27FC236}">
                <a16:creationId xmlns:a16="http://schemas.microsoft.com/office/drawing/2014/main" id="{BF02A0A7-30A1-496E-9F5E-92CA9C51BACE}"/>
              </a:ext>
            </a:extLst>
          </p:cNvPr>
          <p:cNvPicPr/>
          <p:nvPr/>
        </p:nvPicPr>
        <p:blipFill>
          <a:blip r:embed="rId2"/>
          <a:stretch>
            <a:fillRect/>
          </a:stretch>
        </p:blipFill>
        <p:spPr>
          <a:xfrm>
            <a:off x="147777" y="1545997"/>
            <a:ext cx="5843947" cy="4345756"/>
          </a:xfrm>
          <a:prstGeom prst="rect">
            <a:avLst/>
          </a:prstGeom>
        </p:spPr>
      </p:pic>
    </p:spTree>
    <p:extLst>
      <p:ext uri="{BB962C8B-B14F-4D97-AF65-F5344CB8AC3E}">
        <p14:creationId xmlns:p14="http://schemas.microsoft.com/office/powerpoint/2010/main" val="15624076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anim calcmode="lin" valueType="num">
                                      <p:cBhvr>
                                        <p:cTn id="18" dur="500" fill="hold"/>
                                        <p:tgtEl>
                                          <p:spTgt spid="9"/>
                                        </p:tgtEl>
                                        <p:attrNameLst>
                                          <p:attrName>ppt_x</p:attrName>
                                        </p:attrNameLst>
                                      </p:cBhvr>
                                      <p:tavLst>
                                        <p:tav tm="0">
                                          <p:val>
                                            <p:strVal val="#ppt_x"/>
                                          </p:val>
                                        </p:tav>
                                        <p:tav tm="100000">
                                          <p:val>
                                            <p:strVal val="#ppt_x"/>
                                          </p:val>
                                        </p:tav>
                                      </p:tavLst>
                                    </p:anim>
                                    <p:anim calcmode="lin" valueType="num">
                                      <p:cBhvr>
                                        <p:cTn id="19"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788897" y="1121898"/>
            <a:ext cx="4614203" cy="4614203"/>
          </a:xfrm>
          <a:prstGeom prst="ellipse">
            <a:avLst/>
          </a:prstGeom>
          <a:solidFill>
            <a:schemeClr val="bg1"/>
          </a:solidFill>
          <a:ln>
            <a:noFill/>
          </a:ln>
          <a:effectLst>
            <a:outerShdw blurRad="50800" dist="38100" dir="5400000" sx="103000" sy="103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4027336" y="2620531"/>
            <a:ext cx="4137324" cy="830997"/>
          </a:xfrm>
          <a:prstGeom prst="rect">
            <a:avLst/>
          </a:prstGeom>
          <a:noFill/>
        </p:spPr>
        <p:txBody>
          <a:bodyPr wrap="square" rtlCol="0">
            <a:spAutoFit/>
          </a:bodyPr>
          <a:lstStyle/>
          <a:p>
            <a:pPr algn="ctr"/>
            <a:r>
              <a:rPr lang="zh-CN" altLang="en-US" sz="4800" dirty="0">
                <a:cs typeface="+mn-ea"/>
                <a:sym typeface="+mn-lt"/>
              </a:rPr>
              <a:t>关键技术</a:t>
            </a:r>
          </a:p>
        </p:txBody>
      </p:sp>
    </p:spTree>
    <p:extLst>
      <p:ext uri="{BB962C8B-B14F-4D97-AF65-F5344CB8AC3E}">
        <p14:creationId xmlns:p14="http://schemas.microsoft.com/office/powerpoint/2010/main" val="3145698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jc22oukr">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TotalTime>
  <Words>734</Words>
  <Application>Microsoft Office PowerPoint</Application>
  <PresentationFormat>宽屏</PresentationFormat>
  <Paragraphs>58</Paragraphs>
  <Slides>20</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20</vt:i4>
      </vt:variant>
    </vt:vector>
  </HeadingPairs>
  <TitlesOfParts>
    <vt:vector size="23" baseType="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简洁办公</dc:title>
  <dc:creator>第一PPT</dc:creator>
  <cp:keywords>www.1ppt.com</cp:keywords>
  <dc:description>www.1ppt.com</dc:description>
  <cp:lastModifiedBy>王 帅</cp:lastModifiedBy>
  <cp:revision>69</cp:revision>
  <dcterms:created xsi:type="dcterms:W3CDTF">2017-05-03T02:10:13Z</dcterms:created>
  <dcterms:modified xsi:type="dcterms:W3CDTF">2020-06-20T04:14:12Z</dcterms:modified>
</cp:coreProperties>
</file>