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Lst>
  <p:notesMasterIdLst>
    <p:notesMasterId r:id="rId15"/>
  </p:notesMasterIdLst>
  <p:sldIdLst>
    <p:sldId id="258" r:id="rId2"/>
    <p:sldId id="260" r:id="rId3"/>
    <p:sldId id="261" r:id="rId4"/>
    <p:sldId id="262" r:id="rId5"/>
    <p:sldId id="263" r:id="rId6"/>
    <p:sldId id="266" r:id="rId7"/>
    <p:sldId id="267" r:id="rId8"/>
    <p:sldId id="257" r:id="rId9"/>
    <p:sldId id="268" r:id="rId10"/>
    <p:sldId id="271"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h Lan" initials="HL" lastIdx="2" clrIdx="0">
    <p:extLst>
      <p:ext uri="{19B8F6BF-5375-455C-9EA6-DF929625EA0E}">
        <p15:presenceInfo xmlns:p15="http://schemas.microsoft.com/office/powerpoint/2012/main" userId="83d73f0967938c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637" autoAdjust="0"/>
  </p:normalViewPr>
  <p:slideViewPr>
    <p:cSldViewPr snapToGrid="0">
      <p:cViewPr varScale="1">
        <p:scale>
          <a:sx n="60" d="100"/>
          <a:sy n="60" d="100"/>
        </p:scale>
        <p:origin x="72"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362C2-835E-40F6-8708-37F7D70D6C19}" type="datetimeFigureOut">
              <a:rPr lang="en-GB" smtClean="0"/>
              <a:t>28/06/2024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69A57-660F-494F-A138-1BA3C7CF23A8}" type="slidenum">
              <a:rPr lang="en-GB" smtClean="0"/>
              <a:t>‹#›</a:t>
            </a:fld>
            <a:endParaRPr lang="en-GB"/>
          </a:p>
        </p:txBody>
      </p:sp>
    </p:spTree>
    <p:extLst>
      <p:ext uri="{BB962C8B-B14F-4D97-AF65-F5344CB8AC3E}">
        <p14:creationId xmlns:p14="http://schemas.microsoft.com/office/powerpoint/2010/main" val="105638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Cung cấp các UI với các kiểu dáng CSS mặc định.</a:t>
            </a:r>
          </a:p>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Tùy chỉnh thông qua việc ghi đè CSS hoặc sử dụng các biến Sass.</a:t>
            </a:r>
          </a:p>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VD: Bootstrap: Cung cấp cả kiểu dáng và chức năng. Phù hợp cho việc phát triển nhanh với các thành phần giao diện đã được thiết kế sẵn.</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1</a:t>
            </a:fld>
            <a:endParaRPr lang="en-GB"/>
          </a:p>
        </p:txBody>
      </p:sp>
    </p:spTree>
    <p:extLst>
      <p:ext uri="{BB962C8B-B14F-4D97-AF65-F5344CB8AC3E}">
        <p14:creationId xmlns:p14="http://schemas.microsoft.com/office/powerpoint/2010/main" val="1993855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8B69A57-660F-494F-A138-1BA3C7CF23A8}" type="slidenum">
              <a:rPr lang="en-GB" smtClean="0"/>
              <a:t>12</a:t>
            </a:fld>
            <a:endParaRPr lang="en-GB"/>
          </a:p>
        </p:txBody>
      </p:sp>
    </p:spTree>
    <p:extLst>
      <p:ext uri="{BB962C8B-B14F-4D97-AF65-F5344CB8AC3E}">
        <p14:creationId xmlns:p14="http://schemas.microsoft.com/office/powerpoint/2010/main" val="308400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8B69A57-660F-494F-A138-1BA3C7CF23A8}" type="slidenum">
              <a:rPr lang="en-GB" smtClean="0"/>
              <a:t>13</a:t>
            </a:fld>
            <a:endParaRPr lang="en-GB"/>
          </a:p>
        </p:txBody>
      </p:sp>
    </p:spTree>
    <p:extLst>
      <p:ext uri="{BB962C8B-B14F-4D97-AF65-F5344CB8AC3E}">
        <p14:creationId xmlns:p14="http://schemas.microsoft.com/office/powerpoint/2010/main" val="349853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Các component này tách biệt hoàn toàn về mặt chức năng khỏi phần giao diện người dùng, cho phép nhà phát triển tự do thiết kế giao diện mà không ảnh hưởng đến chức năng.</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2</a:t>
            </a:fld>
            <a:endParaRPr lang="en-GB"/>
          </a:p>
        </p:txBody>
      </p:sp>
    </p:spTree>
    <p:extLst>
      <p:ext uri="{BB962C8B-B14F-4D97-AF65-F5344CB8AC3E}">
        <p14:creationId xmlns:p14="http://schemas.microsoft.com/office/powerpoint/2010/main" val="1656884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Không có kiểu dáng mặc định: có thể tự do tạo kiểu cho các thành phần mà không bị ràng buộc bởi các quy tắc CSS mặc định.</a:t>
            </a:r>
          </a:p>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Thích ứng với hệ thống thiết kế riêng: Dễ dàng tích hợp và tuân theo hệ thống thiết kế hoặc thương hiệu riêng.</a:t>
            </a:r>
            <a:endParaRPr lang="en-US">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Tái sử dụng trong nhiều dự án: Các thành phần unstyled có thể dễ dàng tái sử dụng trong nhiều dự án khác nhau với các yêu cầu giao diện khác nhau.</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3</a:t>
            </a:fld>
            <a:endParaRPr lang="en-GB"/>
          </a:p>
        </p:txBody>
      </p:sp>
    </p:spTree>
    <p:extLst>
      <p:ext uri="{BB962C8B-B14F-4D97-AF65-F5344CB8AC3E}">
        <p14:creationId xmlns:p14="http://schemas.microsoft.com/office/powerpoint/2010/main" val="2852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Unstyled : Các thành phần không có kiểu dáng mặc định, cho phép bạn hoàn toàn kiểm soát việc tạo kiểu, có thể sử dụng bất kỳ giải pháp tạo kiểu nào như CSS thuần, CSS tiền xử lý, hoặc thư viện CSS-in-JS.</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Incremental adoption( Cài đặt riêng lẻ</a:t>
            </a:r>
            <a:r>
              <a:rPr lang="en-US">
                <a:latin typeface="Arial" panose="020B0604020202020204" pitchFamily="34" charset="0"/>
                <a:ea typeface="Calibri" panose="020F0502020204030204" pitchFamily="34" charset="0"/>
                <a:cs typeface="Times New Roman" panose="02020603050405020304" pitchFamily="18" charset="0"/>
              </a:rPr>
              <a:t>)</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5</a:t>
            </a:fld>
            <a:endParaRPr lang="en-GB"/>
          </a:p>
        </p:txBody>
      </p:sp>
    </p:spTree>
    <p:extLst>
      <p:ext uri="{BB962C8B-B14F-4D97-AF65-F5344CB8AC3E}">
        <p14:creationId xmlns:p14="http://schemas.microsoft.com/office/powerpoint/2010/main" val="395419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Unstyled : Các thành phần không có kiểu dáng mặc định, cho phép bạn hoàn toàn kiểm soát việc tạo kiểu, có thể sử dụng bất kỳ giải pháp tạo kiểu nào như CSS thuần, CSS tiền xử lý, hoặc thư viện CSS-in-JS.</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Incremental adoption( Cài đặt riêng lẻ</a:t>
            </a:r>
            <a:r>
              <a:rPr lang="en-US">
                <a:latin typeface="Arial" panose="020B0604020202020204" pitchFamily="34" charset="0"/>
                <a:ea typeface="Calibri" panose="020F0502020204030204" pitchFamily="34" charset="0"/>
                <a:cs typeface="Times New Roman" panose="02020603050405020304" pitchFamily="18" charset="0"/>
              </a:rPr>
              <a:t>)</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6</a:t>
            </a:fld>
            <a:endParaRPr lang="en-GB"/>
          </a:p>
        </p:txBody>
      </p:sp>
    </p:spTree>
    <p:extLst>
      <p:ext uri="{BB962C8B-B14F-4D97-AF65-F5344CB8AC3E}">
        <p14:creationId xmlns:p14="http://schemas.microsoft.com/office/powerpoint/2010/main" val="169770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Unstyled : Các thành phần không có kiểu dáng mặc định, cho phép bạn hoàn toàn kiểm soát việc tạo kiểu, có thể sử dụng bất kỳ giải pháp tạo kiểu nào như CSS thuần, CSS tiền xử lý, hoặc thư viện CSS-in-JS.</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Incremental adoption( Cài đặt riêng lẻ</a:t>
            </a:r>
            <a:r>
              <a:rPr lang="en-US">
                <a:latin typeface="Arial" panose="020B0604020202020204" pitchFamily="34" charset="0"/>
                <a:ea typeface="Calibri" panose="020F0502020204030204" pitchFamily="34" charset="0"/>
                <a:cs typeface="Times New Roman" panose="02020603050405020304" pitchFamily="18" charset="0"/>
              </a:rPr>
              <a:t>)</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7</a:t>
            </a:fld>
            <a:endParaRPr lang="en-GB"/>
          </a:p>
        </p:txBody>
      </p:sp>
    </p:spTree>
    <p:extLst>
      <p:ext uri="{BB962C8B-B14F-4D97-AF65-F5344CB8AC3E}">
        <p14:creationId xmlns:p14="http://schemas.microsoft.com/office/powerpoint/2010/main" val="208568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69A57-660F-494F-A138-1BA3C7CF23A8}" type="slidenum">
              <a:rPr lang="en-GB" smtClean="0"/>
              <a:t>8</a:t>
            </a:fld>
            <a:endParaRPr lang="en-GB"/>
          </a:p>
        </p:txBody>
      </p:sp>
    </p:spTree>
    <p:extLst>
      <p:ext uri="{BB962C8B-B14F-4D97-AF65-F5344CB8AC3E}">
        <p14:creationId xmlns:p14="http://schemas.microsoft.com/office/powerpoint/2010/main" val="237482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8B69A57-660F-494F-A138-1BA3C7CF23A8}" type="slidenum">
              <a:rPr lang="en-GB" smtClean="0"/>
              <a:t>10</a:t>
            </a:fld>
            <a:endParaRPr lang="en-GB"/>
          </a:p>
        </p:txBody>
      </p:sp>
    </p:spTree>
    <p:extLst>
      <p:ext uri="{BB962C8B-B14F-4D97-AF65-F5344CB8AC3E}">
        <p14:creationId xmlns:p14="http://schemas.microsoft.com/office/powerpoint/2010/main" val="2000444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8B69A57-660F-494F-A138-1BA3C7CF23A8}" type="slidenum">
              <a:rPr lang="en-GB" smtClean="0"/>
              <a:t>11</a:t>
            </a:fld>
            <a:endParaRPr lang="en-GB"/>
          </a:p>
        </p:txBody>
      </p:sp>
    </p:spTree>
    <p:extLst>
      <p:ext uri="{BB962C8B-B14F-4D97-AF65-F5344CB8AC3E}">
        <p14:creationId xmlns:p14="http://schemas.microsoft.com/office/powerpoint/2010/main" val="2582857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D68B9-3CF5-4C1A-88CD-34A3468859A1}" type="datetimeFigureOut">
              <a:rPr lang="en-US" smtClean="0"/>
              <a:t>28/06/2024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184828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D68B9-3CF5-4C1A-88CD-34A3468859A1}" type="datetimeFigureOut">
              <a:rPr lang="en-US" smtClean="0"/>
              <a:t>28/06/2024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337035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D68B9-3CF5-4C1A-88CD-34A3468859A1}" type="datetimeFigureOut">
              <a:rPr lang="en-US" smtClean="0"/>
              <a:t>28/06/2024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316843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D68B9-3CF5-4C1A-88CD-34A3468859A1}" type="datetimeFigureOut">
              <a:rPr lang="en-US" smtClean="0"/>
              <a:t>28/06/2024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399456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0D68B9-3CF5-4C1A-88CD-34A3468859A1}" type="datetimeFigureOut">
              <a:rPr lang="en-US" smtClean="0"/>
              <a:t>28/06/2024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28518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D68B9-3CF5-4C1A-88CD-34A3468859A1}" type="datetimeFigureOut">
              <a:rPr lang="en-US" smtClean="0"/>
              <a:t>28/06/2024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274539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D68B9-3CF5-4C1A-88CD-34A3468859A1}" type="datetimeFigureOut">
              <a:rPr lang="en-US" smtClean="0"/>
              <a:t>28/06/2024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354805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D68B9-3CF5-4C1A-88CD-34A3468859A1}" type="datetimeFigureOut">
              <a:rPr lang="en-US" smtClean="0"/>
              <a:t>28/06/2024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6277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D68B9-3CF5-4C1A-88CD-34A3468859A1}" type="datetimeFigureOut">
              <a:rPr lang="en-US" smtClean="0"/>
              <a:t>28/06/2024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226739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0D68B9-3CF5-4C1A-88CD-34A3468859A1}" type="datetimeFigureOut">
              <a:rPr lang="en-US" smtClean="0"/>
              <a:t>28/06/2024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425403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0D68B9-3CF5-4C1A-88CD-34A3468859A1}" type="datetimeFigureOut">
              <a:rPr lang="en-US" smtClean="0"/>
              <a:t>28/06/2024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418579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D68B9-3CF5-4C1A-88CD-34A3468859A1}" type="datetimeFigureOut">
              <a:rPr lang="en-US" smtClean="0"/>
              <a:t>28/06/2024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97FCD-A075-467F-98A4-69543BB7C85D}" type="slidenum">
              <a:rPr lang="en-US" smtClean="0"/>
              <a:t>‹#›</a:t>
            </a:fld>
            <a:endParaRPr lang="en-US"/>
          </a:p>
        </p:txBody>
      </p:sp>
    </p:spTree>
    <p:extLst>
      <p:ext uri="{BB962C8B-B14F-4D97-AF65-F5344CB8AC3E}">
        <p14:creationId xmlns:p14="http://schemas.microsoft.com/office/powerpoint/2010/main" val="1384382052"/>
      </p:ext>
    </p:extLst>
  </p:cSld>
  <p:clrMap bg1="dk1" tx1="lt1" bg2="dk2" tx2="lt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p15">
            <a:extLst>
              <a:ext uri="{FF2B5EF4-FFF2-40B4-BE49-F238E27FC236}">
                <a16:creationId xmlns:a16="http://schemas.microsoft.com/office/drawing/2014/main" id="{064328BE-593F-DAE9-9648-097CA48E3E6B}"/>
              </a:ext>
            </a:extLst>
          </p:cNvPr>
          <p:cNvSpPr/>
          <p:nvPr/>
        </p:nvSpPr>
        <p:spPr>
          <a:xfrm>
            <a:off x="1722120" y="1143000"/>
            <a:ext cx="9601745" cy="3627120"/>
          </a:xfrm>
          <a:custGeom>
            <a:avLst/>
            <a:gdLst/>
            <a:ahLst/>
            <a:cxnLst/>
            <a:rect l="l" t="t" r="r" b="b"/>
            <a:pathLst>
              <a:path w="16230600" h="6898005" extrusionOk="0">
                <a:moveTo>
                  <a:pt x="0" y="0"/>
                </a:moveTo>
                <a:lnTo>
                  <a:pt x="16230600" y="0"/>
                </a:lnTo>
                <a:lnTo>
                  <a:pt x="16230600" y="6898004"/>
                </a:lnTo>
                <a:lnTo>
                  <a:pt x="0" y="6898004"/>
                </a:lnTo>
                <a:lnTo>
                  <a:pt x="0" y="0"/>
                </a:lnTo>
                <a:close/>
              </a:path>
            </a:pathLst>
          </a:custGeom>
          <a:blipFill rotWithShape="1">
            <a:blip r:embed="rId3">
              <a:alphaModFix/>
            </a:blip>
            <a:stretch>
              <a:fillRect/>
            </a:stretch>
          </a:blipFill>
          <a:ln>
            <a:noFill/>
          </a:ln>
        </p:spPr>
      </p:sp>
      <p:sp>
        <p:nvSpPr>
          <p:cNvPr id="6" name="Rectangle 5"/>
          <p:cNvSpPr/>
          <p:nvPr/>
        </p:nvSpPr>
        <p:spPr>
          <a:xfrm>
            <a:off x="2316480" y="2160925"/>
            <a:ext cx="8808720" cy="1591269"/>
          </a:xfrm>
          <a:prstGeom prst="rect">
            <a:avLst/>
          </a:prstGeom>
        </p:spPr>
        <p:txBody>
          <a:bodyPr wrap="square">
            <a:spAutoFit/>
          </a:bodyPr>
          <a:lstStyle/>
          <a:p>
            <a:pPr algn="ctr">
              <a:lnSpc>
                <a:spcPct val="107000"/>
              </a:lnSpc>
              <a:spcAft>
                <a:spcPts val="800"/>
              </a:spcAft>
            </a:pPr>
            <a:r>
              <a:rPr lang="en-US" sz="4400" b="1" dirty="0" err="1">
                <a:latin typeface="Arial" panose="020B0604020202020204" pitchFamily="34" charset="0"/>
                <a:ea typeface="Calibri" panose="020F0502020204030204" pitchFamily="34" charset="0"/>
                <a:cs typeface="Times New Roman" panose="02020603050405020304" pitchFamily="18" charset="0"/>
              </a:rPr>
              <a:t>Unstyled</a:t>
            </a:r>
            <a:r>
              <a:rPr lang="en-US" sz="4400" b="1" dirty="0">
                <a:latin typeface="Arial" panose="020B0604020202020204" pitchFamily="34" charset="0"/>
                <a:ea typeface="Calibri" panose="020F0502020204030204" pitchFamily="34" charset="0"/>
                <a:cs typeface="Times New Roman" panose="02020603050405020304" pitchFamily="18" charset="0"/>
              </a:rPr>
              <a:t> </a:t>
            </a:r>
            <a:r>
              <a:rPr lang="en-US" sz="4400" b="1">
                <a:latin typeface="Arial" panose="020B0604020202020204" pitchFamily="34" charset="0"/>
                <a:ea typeface="Calibri" panose="020F0502020204030204" pitchFamily="34" charset="0"/>
                <a:cs typeface="Times New Roman" panose="02020603050405020304" pitchFamily="18" charset="0"/>
              </a:rPr>
              <a:t>Component </a:t>
            </a:r>
          </a:p>
          <a:p>
            <a:pPr algn="ctr">
              <a:lnSpc>
                <a:spcPct val="107000"/>
              </a:lnSpc>
              <a:spcAft>
                <a:spcPts val="800"/>
              </a:spcAft>
            </a:pPr>
            <a:r>
              <a:rPr lang="en-US" sz="4400" b="1">
                <a:latin typeface="Arial" panose="020B0604020202020204" pitchFamily="34" charset="0"/>
                <a:ea typeface="Calibri" panose="020F0502020204030204" pitchFamily="34" charset="0"/>
                <a:cs typeface="Times New Roman" panose="02020603050405020304" pitchFamily="18" charset="0"/>
              </a:rPr>
              <a:t>Libraries</a:t>
            </a:r>
            <a:endParaRPr lang="en-US" sz="4400" b="1"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5598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p15">
            <a:extLst>
              <a:ext uri="{FF2B5EF4-FFF2-40B4-BE49-F238E27FC236}">
                <a16:creationId xmlns:a16="http://schemas.microsoft.com/office/drawing/2014/main" id="{064328BE-593F-DAE9-9648-097CA48E3E6B}"/>
              </a:ext>
            </a:extLst>
          </p:cNvPr>
          <p:cNvSpPr/>
          <p:nvPr/>
        </p:nvSpPr>
        <p:spPr>
          <a:xfrm>
            <a:off x="1551999" y="951614"/>
            <a:ext cx="9601745" cy="3627120"/>
          </a:xfrm>
          <a:custGeom>
            <a:avLst/>
            <a:gdLst/>
            <a:ahLst/>
            <a:cxnLst/>
            <a:rect l="l" t="t" r="r" b="b"/>
            <a:pathLst>
              <a:path w="16230600" h="6898005" extrusionOk="0">
                <a:moveTo>
                  <a:pt x="0" y="0"/>
                </a:moveTo>
                <a:lnTo>
                  <a:pt x="16230600" y="0"/>
                </a:lnTo>
                <a:lnTo>
                  <a:pt x="16230600" y="6898004"/>
                </a:lnTo>
                <a:lnTo>
                  <a:pt x="0" y="6898004"/>
                </a:lnTo>
                <a:lnTo>
                  <a:pt x="0" y="0"/>
                </a:lnTo>
                <a:close/>
              </a:path>
            </a:pathLst>
          </a:custGeom>
          <a:blipFill rotWithShape="1">
            <a:blip r:embed="rId3">
              <a:alphaModFix/>
            </a:blip>
            <a:stretch>
              <a:fillRect/>
            </a:stretch>
          </a:blipFill>
          <a:ln>
            <a:noFill/>
          </a:ln>
        </p:spPr>
      </p:sp>
      <p:sp>
        <p:nvSpPr>
          <p:cNvPr id="6" name="Rectangle 5"/>
          <p:cNvSpPr/>
          <p:nvPr/>
        </p:nvSpPr>
        <p:spPr>
          <a:xfrm>
            <a:off x="3009014" y="2158410"/>
            <a:ext cx="7765312" cy="1446550"/>
          </a:xfrm>
          <a:prstGeom prst="rect">
            <a:avLst/>
          </a:prstGeom>
        </p:spPr>
        <p:txBody>
          <a:bodyPr wrap="square">
            <a:spAutoFit/>
          </a:bodyPr>
          <a:lstStyle/>
          <a:p>
            <a:r>
              <a:rPr lang="en-US" sz="4400" b="1" dirty="0" err="1"/>
              <a:t>Phát</a:t>
            </a:r>
            <a:r>
              <a:rPr lang="en-US" sz="4400" b="1" dirty="0"/>
              <a:t> </a:t>
            </a:r>
            <a:r>
              <a:rPr lang="en-US" sz="4400" b="1" dirty="0" err="1"/>
              <a:t>triển</a:t>
            </a:r>
            <a:r>
              <a:rPr lang="en-US" sz="4400" b="1" dirty="0"/>
              <a:t> </a:t>
            </a:r>
            <a:r>
              <a:rPr lang="en-US" sz="4400" b="1" dirty="0" err="1"/>
              <a:t>thành</a:t>
            </a:r>
            <a:r>
              <a:rPr lang="en-US" sz="4400" b="1" dirty="0"/>
              <a:t> system-</a:t>
            </a:r>
            <a:r>
              <a:rPr lang="en-US" sz="4400" b="1" dirty="0" err="1"/>
              <a:t>ui</a:t>
            </a:r>
            <a:r>
              <a:rPr lang="en-US" sz="4400" b="1" dirty="0"/>
              <a:t> </a:t>
            </a:r>
            <a:r>
              <a:rPr lang="en-US" sz="4400" b="1" dirty="0" err="1"/>
              <a:t>từ</a:t>
            </a:r>
            <a:r>
              <a:rPr lang="en-US" sz="4400" b="1" dirty="0"/>
              <a:t> </a:t>
            </a:r>
            <a:r>
              <a:rPr lang="en-US" sz="4400" b="1" dirty="0" err="1"/>
              <a:t>unstyled</a:t>
            </a:r>
            <a:r>
              <a:rPr lang="en-US" sz="4400" b="1" dirty="0"/>
              <a:t> </a:t>
            </a:r>
            <a:r>
              <a:rPr lang="en-US" sz="4400" b="1" dirty="0" smtClean="0"/>
              <a:t>component library</a:t>
            </a:r>
            <a:endParaRPr lang="en-US" sz="4400" dirty="0"/>
          </a:p>
        </p:txBody>
      </p:sp>
    </p:spTree>
    <p:extLst>
      <p:ext uri="{BB962C8B-B14F-4D97-AF65-F5344CB8AC3E}">
        <p14:creationId xmlns:p14="http://schemas.microsoft.com/office/powerpoint/2010/main" val="193057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8284" y="2428231"/>
            <a:ext cx="10548257" cy="3539430"/>
          </a:xfrm>
          <a:prstGeom prst="rect">
            <a:avLst/>
          </a:prstGeom>
        </p:spPr>
        <p:txBody>
          <a:bodyPr wrap="square">
            <a:spAutoFit/>
          </a:bodyPr>
          <a:lstStyle/>
          <a:p>
            <a:pPr marL="457200" indent="-457200">
              <a:buFont typeface="Arial" panose="020B0604020202020204" pitchFamily="34" charset="0"/>
              <a:buChar char="•"/>
            </a:pPr>
            <a:r>
              <a:rPr lang="en-US" sz="2800" b="1" dirty="0" err="1" smtClean="0">
                <a:latin typeface="Arial" panose="020B0604020202020204" pitchFamily="34" charset="0"/>
                <a:cs typeface="Times New Roman" panose="02020603050405020304" pitchFamily="18" charset="0"/>
              </a:rPr>
              <a:t>Classnames</a:t>
            </a:r>
            <a:r>
              <a:rPr lang="en-US" sz="2800" dirty="0" smtClean="0">
                <a:latin typeface="Arial" panose="020B0604020202020204" pitchFamily="34" charset="0"/>
                <a:cs typeface="Times New Roman" panose="02020603050405020304" pitchFamily="18" charset="0"/>
              </a:rPr>
              <a:t> : </a:t>
            </a:r>
            <a:r>
              <a:rPr lang="en-US" sz="2800" dirty="0" err="1" smtClean="0">
                <a:latin typeface="Arial" panose="020B0604020202020204" pitchFamily="34" charset="0"/>
                <a:cs typeface="Times New Roman" panose="02020603050405020304" pitchFamily="18" charset="0"/>
              </a:rPr>
              <a:t>dùng</a:t>
            </a:r>
            <a:r>
              <a:rPr lang="en-US" sz="2800" dirty="0" smtClean="0">
                <a:latin typeface="Arial" panose="020B0604020202020204" pitchFamily="34" charset="0"/>
                <a:cs typeface="Times New Roman" panose="02020603050405020304" pitchFamily="18" charset="0"/>
              </a:rPr>
              <a:t> </a:t>
            </a:r>
            <a:r>
              <a:rPr lang="en-US" sz="2800" dirty="0" err="1" smtClean="0">
                <a:latin typeface="Arial" panose="020B0604020202020204" pitchFamily="34" charset="0"/>
                <a:cs typeface="Times New Roman" panose="02020603050405020304" pitchFamily="18" charset="0"/>
              </a:rPr>
              <a:t>thư</a:t>
            </a:r>
            <a:r>
              <a:rPr lang="en-US" sz="2800" dirty="0" smtClean="0">
                <a:latin typeface="Arial" panose="020B0604020202020204" pitchFamily="34" charset="0"/>
                <a:cs typeface="Times New Roman" panose="02020603050405020304" pitchFamily="18" charset="0"/>
              </a:rPr>
              <a:t> </a:t>
            </a:r>
            <a:r>
              <a:rPr lang="en-US" sz="2800" dirty="0" err="1" smtClean="0">
                <a:latin typeface="Arial" panose="020B0604020202020204" pitchFamily="34" charset="0"/>
                <a:cs typeface="Times New Roman" panose="02020603050405020304" pitchFamily="18" charset="0"/>
              </a:rPr>
              <a:t>viện</a:t>
            </a:r>
            <a:r>
              <a:rPr lang="en-US" sz="2800" dirty="0" smtClean="0">
                <a:latin typeface="Arial" panose="020B0604020202020204" pitchFamily="34" charset="0"/>
                <a:cs typeface="Times New Roman" panose="02020603050405020304" pitchFamily="18" charset="0"/>
              </a:rPr>
              <a:t> </a:t>
            </a:r>
            <a:r>
              <a:rPr lang="en-US" sz="2800" dirty="0" err="1" smtClean="0">
                <a:latin typeface="Arial" panose="020B0604020202020204" pitchFamily="34" charset="0"/>
                <a:cs typeface="Times New Roman" panose="02020603050405020304" pitchFamily="18" charset="0"/>
              </a:rPr>
              <a:t>boostrap</a:t>
            </a:r>
            <a:r>
              <a:rPr lang="en-US" sz="2800" dirty="0" smtClean="0">
                <a:latin typeface="Arial" panose="020B0604020202020204" pitchFamily="34" charset="0"/>
                <a:cs typeface="Times New Roman" panose="02020603050405020304" pitchFamily="18" charset="0"/>
              </a:rPr>
              <a:t>, tailwind</a:t>
            </a:r>
          </a:p>
          <a:p>
            <a:pPr marL="457200" indent="-457200">
              <a:buFont typeface="Arial" panose="020B0604020202020204" pitchFamily="34" charset="0"/>
              <a:buChar char="•"/>
            </a:pPr>
            <a:endParaRPr lang="en-US" sz="2800" dirty="0" smtClean="0">
              <a:latin typeface="Arial" panose="020B0604020202020204" pitchFamily="34" charset="0"/>
              <a:cs typeface="Times New Roman" panose="02020603050405020304" pitchFamily="18" charset="0"/>
            </a:endParaRPr>
          </a:p>
          <a:p>
            <a:endParaRPr lang="en-US" sz="2800" dirty="0">
              <a:latin typeface="Arial" panose="020B0604020202020204" pitchFamily="34" charset="0"/>
              <a:cs typeface="Times New Roman" panose="02020603050405020304" pitchFamily="18" charset="0"/>
            </a:endParaRPr>
          </a:p>
          <a:p>
            <a:r>
              <a:rPr lang="en-US" sz="2800" dirty="0" smtClean="0">
                <a:latin typeface="Arial" panose="020B0604020202020204" pitchFamily="34" charset="0"/>
                <a:cs typeface="Times New Roman" panose="02020603050405020304" pitchFamily="18" charset="0"/>
              </a:rPr>
              <a:t> </a:t>
            </a:r>
          </a:p>
          <a:p>
            <a:pPr marL="457200" indent="-457200">
              <a:buFont typeface="Arial" panose="020B0604020202020204" pitchFamily="34" charset="0"/>
              <a:buChar char="•"/>
            </a:pPr>
            <a:r>
              <a:rPr lang="en-US" sz="2800" dirty="0" err="1" smtClean="0">
                <a:latin typeface="Arial" panose="020B0604020202020204" pitchFamily="34" charset="0"/>
                <a:cs typeface="Times New Roman" panose="02020603050405020304" pitchFamily="18" charset="0"/>
              </a:rPr>
              <a:t>Đặt</a:t>
            </a:r>
            <a:r>
              <a:rPr lang="en-US" sz="2800" dirty="0" smtClean="0">
                <a:latin typeface="Arial" panose="020B0604020202020204" pitchFamily="34" charset="0"/>
                <a:cs typeface="Times New Roman" panose="02020603050405020304" pitchFamily="18" charset="0"/>
              </a:rPr>
              <a:t> </a:t>
            </a:r>
            <a:r>
              <a:rPr lang="en-US" sz="2800" dirty="0" err="1" smtClean="0">
                <a:latin typeface="Arial" panose="020B0604020202020204" pitchFamily="34" charset="0"/>
                <a:cs typeface="Times New Roman" panose="02020603050405020304" pitchFamily="18" charset="0"/>
              </a:rPr>
              <a:t>tên</a:t>
            </a:r>
            <a:r>
              <a:rPr lang="en-US" sz="2800" dirty="0" smtClean="0">
                <a:latin typeface="Arial" panose="020B0604020202020204" pitchFamily="34" charset="0"/>
                <a:cs typeface="Times New Roman" panose="02020603050405020304" pitchFamily="18" charset="0"/>
              </a:rPr>
              <a:t> class || id … -&gt; style </a:t>
            </a:r>
            <a:r>
              <a:rPr lang="en-US" sz="2800" dirty="0" err="1" smtClean="0">
                <a:latin typeface="Arial" panose="020B0604020202020204" pitchFamily="34" charset="0"/>
                <a:cs typeface="Times New Roman" panose="02020603050405020304" pitchFamily="18" charset="0"/>
              </a:rPr>
              <a:t>theo</a:t>
            </a:r>
            <a:r>
              <a:rPr lang="en-US" sz="2800" dirty="0" smtClean="0">
                <a:latin typeface="Arial" panose="020B0604020202020204" pitchFamily="34" charset="0"/>
                <a:cs typeface="Times New Roman" panose="02020603050405020304" pitchFamily="18" charset="0"/>
              </a:rPr>
              <a:t> file </a:t>
            </a:r>
            <a:r>
              <a:rPr lang="en-US" sz="2800" dirty="0" err="1" smtClean="0">
                <a:latin typeface="Arial" panose="020B0604020202020204" pitchFamily="34" charset="0"/>
                <a:cs typeface="Times New Roman" panose="02020603050405020304" pitchFamily="18" charset="0"/>
              </a:rPr>
              <a:t>css</a:t>
            </a:r>
            <a:endParaRPr lang="en-US" sz="2800" dirty="0" smtClean="0">
              <a:latin typeface="Arial" panose="020B0604020202020204" pitchFamily="34" charset="0"/>
              <a:cs typeface="Times New Roman" panose="02020603050405020304" pitchFamily="18" charset="0"/>
            </a:endParaRPr>
          </a:p>
          <a:p>
            <a:endParaRPr lang="en-US" sz="2800" dirty="0">
              <a:latin typeface="Arial" panose="020B0604020202020204" pitchFamily="34" charset="0"/>
              <a:cs typeface="Times New Roman" panose="02020603050405020304" pitchFamily="18" charset="0"/>
            </a:endParaRPr>
          </a:p>
          <a:p>
            <a:pPr marL="457200" indent="-457200">
              <a:buFont typeface="Arial" panose="020B0604020202020204" pitchFamily="34" charset="0"/>
              <a:buChar char="•"/>
            </a:pPr>
            <a:r>
              <a:rPr lang="en-US" sz="2800" dirty="0" err="1" smtClean="0">
                <a:latin typeface="Arial" panose="020B0604020202020204" pitchFamily="34" charset="0"/>
                <a:cs typeface="Times New Roman" panose="02020603050405020304" pitchFamily="18" charset="0"/>
              </a:rPr>
              <a:t>Bổ</a:t>
            </a:r>
            <a:r>
              <a:rPr lang="en-US" sz="2800" dirty="0" smtClean="0">
                <a:latin typeface="Arial" panose="020B0604020202020204" pitchFamily="34" charset="0"/>
                <a:cs typeface="Times New Roman" panose="02020603050405020304" pitchFamily="18" charset="0"/>
              </a:rPr>
              <a:t> sung props</a:t>
            </a:r>
          </a:p>
          <a:p>
            <a:endParaRPr lang="en-US" sz="2800" dirty="0"/>
          </a:p>
        </p:txBody>
      </p:sp>
      <p:pic>
        <p:nvPicPr>
          <p:cNvPr id="4" name="Picture 3"/>
          <p:cNvPicPr>
            <a:picLocks noChangeAspect="1"/>
          </p:cNvPicPr>
          <p:nvPr/>
        </p:nvPicPr>
        <p:blipFill rotWithShape="1">
          <a:blip r:embed="rId3"/>
          <a:srcRect t="1732" r="1375"/>
          <a:stretch/>
        </p:blipFill>
        <p:spPr>
          <a:xfrm>
            <a:off x="1324684" y="3121810"/>
            <a:ext cx="8047916" cy="926002"/>
          </a:xfrm>
          <a:prstGeom prst="rect">
            <a:avLst/>
          </a:prstGeom>
        </p:spPr>
      </p:pic>
      <p:sp>
        <p:nvSpPr>
          <p:cNvPr id="7" name="Google Shape;135;p15">
            <a:extLst>
              <a:ext uri="{FF2B5EF4-FFF2-40B4-BE49-F238E27FC236}">
                <a16:creationId xmlns:a16="http://schemas.microsoft.com/office/drawing/2014/main" id="{D16D50AE-2E99-0FA5-7725-940FF50BA900}"/>
              </a:ext>
            </a:extLst>
          </p:cNvPr>
          <p:cNvSpPr/>
          <p:nvPr/>
        </p:nvSpPr>
        <p:spPr>
          <a:xfrm>
            <a:off x="1" y="636814"/>
            <a:ext cx="10286999" cy="865415"/>
          </a:xfrm>
          <a:custGeom>
            <a:avLst/>
            <a:gdLst/>
            <a:ahLst/>
            <a:cxnLst/>
            <a:rect l="l" t="t" r="r" b="b"/>
            <a:pathLst>
              <a:path w="11240437" h="1026782" extrusionOk="0">
                <a:moveTo>
                  <a:pt x="0" y="0"/>
                </a:moveTo>
                <a:lnTo>
                  <a:pt x="11240437" y="0"/>
                </a:lnTo>
                <a:lnTo>
                  <a:pt x="11240437" y="1026783"/>
                </a:lnTo>
                <a:lnTo>
                  <a:pt x="0" y="1026783"/>
                </a:lnTo>
                <a:lnTo>
                  <a:pt x="0" y="0"/>
                </a:lnTo>
                <a:close/>
              </a:path>
            </a:pathLst>
          </a:custGeom>
          <a:blipFill rotWithShape="1">
            <a:blip r:embed="rId4">
              <a:alphaModFix/>
            </a:blip>
            <a:stretch>
              <a:fillRect l="-73991"/>
            </a:stretch>
          </a:blipFill>
          <a:ln>
            <a:noFill/>
          </a:ln>
        </p:spPr>
        <p:txBody>
          <a:bodyPr/>
          <a:lstStyle/>
          <a:p>
            <a:r>
              <a:rPr lang="en-US" sz="4000" b="1" dirty="0" smtClean="0">
                <a:latin typeface="Arial" panose="020B0604020202020204" pitchFamily="34" charset="0"/>
                <a:cs typeface="Times New Roman" panose="02020603050405020304" pitchFamily="18" charset="0"/>
              </a:rPr>
              <a:t> </a:t>
            </a:r>
            <a:r>
              <a:rPr lang="en-US" sz="4000" b="1" dirty="0" err="1" smtClean="0">
                <a:latin typeface="Arial" panose="020B0604020202020204" pitchFamily="34" charset="0"/>
                <a:cs typeface="Times New Roman" panose="02020603050405020304" pitchFamily="18" charset="0"/>
              </a:rPr>
              <a:t>Truyền</a:t>
            </a:r>
            <a:r>
              <a:rPr lang="en-US" sz="4000" b="1" dirty="0" smtClean="0">
                <a:latin typeface="Arial" panose="020B0604020202020204" pitchFamily="34" charset="0"/>
                <a:cs typeface="Times New Roman" panose="02020603050405020304" pitchFamily="18" charset="0"/>
              </a:rPr>
              <a:t> style </a:t>
            </a:r>
            <a:r>
              <a:rPr lang="en-US" sz="4000" b="1" dirty="0" err="1">
                <a:latin typeface="Arial" panose="020B0604020202020204" pitchFamily="34" charset="0"/>
                <a:cs typeface="Times New Roman" panose="02020603050405020304" pitchFamily="18" charset="0"/>
              </a:rPr>
              <a:t>cho</a:t>
            </a:r>
            <a:r>
              <a:rPr lang="en-US" sz="4000" b="1" dirty="0">
                <a:latin typeface="Arial" panose="020B0604020202020204" pitchFamily="34" charset="0"/>
                <a:cs typeface="Times New Roman" panose="02020603050405020304" pitchFamily="18" charset="0"/>
              </a:rPr>
              <a:t> system-</a:t>
            </a:r>
            <a:r>
              <a:rPr lang="en-US" sz="4000" b="1" dirty="0" err="1">
                <a:latin typeface="Arial" panose="020B0604020202020204" pitchFamily="34" charset="0"/>
                <a:cs typeface="Times New Roman" panose="02020603050405020304" pitchFamily="18" charset="0"/>
              </a:rPr>
              <a:t>ui</a:t>
            </a:r>
            <a:r>
              <a:rPr lang="en-US" sz="4000" b="1" dirty="0">
                <a:latin typeface="Arial" panose="020B0604020202020204" pitchFamily="34" charset="0"/>
                <a:cs typeface="Times New Roman" panose="02020603050405020304" pitchFamily="18" charset="0"/>
              </a:rPr>
              <a:t> component</a:t>
            </a:r>
          </a:p>
        </p:txBody>
      </p:sp>
    </p:spTree>
    <p:extLst>
      <p:ext uri="{BB962C8B-B14F-4D97-AF65-F5344CB8AC3E}">
        <p14:creationId xmlns:p14="http://schemas.microsoft.com/office/powerpoint/2010/main" val="337619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4387" y="2013473"/>
            <a:ext cx="2820317" cy="4112963"/>
          </a:xfrm>
          <a:prstGeom prst="rect">
            <a:avLst/>
          </a:prstGeom>
        </p:spPr>
      </p:pic>
      <p:sp>
        <p:nvSpPr>
          <p:cNvPr id="9" name="Google Shape;134;p15">
            <a:extLst>
              <a:ext uri="{FF2B5EF4-FFF2-40B4-BE49-F238E27FC236}">
                <a16:creationId xmlns:a16="http://schemas.microsoft.com/office/drawing/2014/main" id="{064328BE-593F-DAE9-9648-097CA48E3E6B}"/>
              </a:ext>
            </a:extLst>
          </p:cNvPr>
          <p:cNvSpPr/>
          <p:nvPr/>
        </p:nvSpPr>
        <p:spPr>
          <a:xfrm>
            <a:off x="4018134" y="0"/>
            <a:ext cx="3665765" cy="1586049"/>
          </a:xfrm>
          <a:custGeom>
            <a:avLst/>
            <a:gdLst/>
            <a:ahLst/>
            <a:cxnLst/>
            <a:rect l="l" t="t" r="r" b="b"/>
            <a:pathLst>
              <a:path w="16230600" h="6898005" extrusionOk="0">
                <a:moveTo>
                  <a:pt x="0" y="0"/>
                </a:moveTo>
                <a:lnTo>
                  <a:pt x="16230600" y="0"/>
                </a:lnTo>
                <a:lnTo>
                  <a:pt x="16230600" y="6898004"/>
                </a:lnTo>
                <a:lnTo>
                  <a:pt x="0" y="6898004"/>
                </a:lnTo>
                <a:lnTo>
                  <a:pt x="0" y="0"/>
                </a:lnTo>
                <a:close/>
              </a:path>
            </a:pathLst>
          </a:custGeom>
          <a:blipFill rotWithShape="1">
            <a:blip r:embed="rId4">
              <a:alphaModFix/>
            </a:blip>
            <a:stretch>
              <a:fillRect/>
            </a:stretch>
          </a:blipFill>
          <a:ln>
            <a:noFill/>
          </a:ln>
        </p:spPr>
      </p:sp>
      <p:pic>
        <p:nvPicPr>
          <p:cNvPr id="10" name="Picture 9"/>
          <p:cNvPicPr>
            <a:picLocks noChangeAspect="1"/>
          </p:cNvPicPr>
          <p:nvPr/>
        </p:nvPicPr>
        <p:blipFill rotWithShape="1">
          <a:blip r:embed="rId5"/>
          <a:srcRect b="2731"/>
          <a:stretch/>
        </p:blipFill>
        <p:spPr>
          <a:xfrm>
            <a:off x="3083886" y="2013474"/>
            <a:ext cx="4350436" cy="3554570"/>
          </a:xfrm>
          <a:prstGeom prst="rect">
            <a:avLst/>
          </a:prstGeom>
        </p:spPr>
      </p:pic>
      <p:sp>
        <p:nvSpPr>
          <p:cNvPr id="11" name="TextBox 10"/>
          <p:cNvSpPr txBox="1"/>
          <p:nvPr/>
        </p:nvSpPr>
        <p:spPr>
          <a:xfrm>
            <a:off x="5120591" y="469858"/>
            <a:ext cx="1498872" cy="646331"/>
          </a:xfrm>
          <a:prstGeom prst="rect">
            <a:avLst/>
          </a:prstGeom>
          <a:noFill/>
        </p:spPr>
        <p:txBody>
          <a:bodyPr wrap="none" rtlCol="0">
            <a:spAutoFit/>
          </a:bodyPr>
          <a:lstStyle/>
          <a:p>
            <a:r>
              <a:rPr lang="en-US" sz="3600" b="1" dirty="0" smtClean="0"/>
              <a:t>Button</a:t>
            </a:r>
            <a:endParaRPr lang="en-US" sz="3600" b="1" dirty="0"/>
          </a:p>
        </p:txBody>
      </p:sp>
      <p:pic>
        <p:nvPicPr>
          <p:cNvPr id="12" name="Picture 11"/>
          <p:cNvPicPr>
            <a:picLocks noChangeAspect="1"/>
          </p:cNvPicPr>
          <p:nvPr/>
        </p:nvPicPr>
        <p:blipFill>
          <a:blip r:embed="rId6"/>
          <a:stretch>
            <a:fillRect/>
          </a:stretch>
        </p:blipFill>
        <p:spPr>
          <a:xfrm>
            <a:off x="7666788" y="2013473"/>
            <a:ext cx="4409324" cy="2329927"/>
          </a:xfrm>
          <a:prstGeom prst="rect">
            <a:avLst/>
          </a:prstGeom>
        </p:spPr>
      </p:pic>
    </p:spTree>
    <p:extLst>
      <p:ext uri="{BB962C8B-B14F-4D97-AF65-F5344CB8AC3E}">
        <p14:creationId xmlns:p14="http://schemas.microsoft.com/office/powerpoint/2010/main" val="28967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4387" y="2013473"/>
            <a:ext cx="2820317" cy="4112963"/>
          </a:xfrm>
          <a:prstGeom prst="rect">
            <a:avLst/>
          </a:prstGeom>
        </p:spPr>
      </p:pic>
      <p:sp>
        <p:nvSpPr>
          <p:cNvPr id="9" name="Google Shape;134;p15">
            <a:extLst>
              <a:ext uri="{FF2B5EF4-FFF2-40B4-BE49-F238E27FC236}">
                <a16:creationId xmlns:a16="http://schemas.microsoft.com/office/drawing/2014/main" id="{064328BE-593F-DAE9-9648-097CA48E3E6B}"/>
              </a:ext>
            </a:extLst>
          </p:cNvPr>
          <p:cNvSpPr/>
          <p:nvPr/>
        </p:nvSpPr>
        <p:spPr>
          <a:xfrm>
            <a:off x="4018134" y="0"/>
            <a:ext cx="3665765" cy="1586049"/>
          </a:xfrm>
          <a:custGeom>
            <a:avLst/>
            <a:gdLst/>
            <a:ahLst/>
            <a:cxnLst/>
            <a:rect l="l" t="t" r="r" b="b"/>
            <a:pathLst>
              <a:path w="16230600" h="6898005" extrusionOk="0">
                <a:moveTo>
                  <a:pt x="0" y="0"/>
                </a:moveTo>
                <a:lnTo>
                  <a:pt x="16230600" y="0"/>
                </a:lnTo>
                <a:lnTo>
                  <a:pt x="16230600" y="6898004"/>
                </a:lnTo>
                <a:lnTo>
                  <a:pt x="0" y="6898004"/>
                </a:lnTo>
                <a:lnTo>
                  <a:pt x="0" y="0"/>
                </a:lnTo>
                <a:close/>
              </a:path>
            </a:pathLst>
          </a:custGeom>
          <a:blipFill rotWithShape="1">
            <a:blip r:embed="rId4">
              <a:alphaModFix/>
            </a:blip>
            <a:stretch>
              <a:fillRect/>
            </a:stretch>
          </a:blipFill>
          <a:ln>
            <a:noFill/>
          </a:ln>
        </p:spPr>
      </p:sp>
      <p:sp>
        <p:nvSpPr>
          <p:cNvPr id="11" name="TextBox 10"/>
          <p:cNvSpPr txBox="1"/>
          <p:nvPr/>
        </p:nvSpPr>
        <p:spPr>
          <a:xfrm>
            <a:off x="5120591" y="469858"/>
            <a:ext cx="1498872" cy="646331"/>
          </a:xfrm>
          <a:prstGeom prst="rect">
            <a:avLst/>
          </a:prstGeom>
          <a:noFill/>
        </p:spPr>
        <p:txBody>
          <a:bodyPr wrap="none" rtlCol="0">
            <a:spAutoFit/>
          </a:bodyPr>
          <a:lstStyle/>
          <a:p>
            <a:r>
              <a:rPr lang="en-US" sz="3600" b="1" dirty="0" smtClean="0"/>
              <a:t>Button</a:t>
            </a:r>
            <a:endParaRPr lang="en-US" sz="3600" b="1" dirty="0"/>
          </a:p>
        </p:txBody>
      </p:sp>
      <p:pic>
        <p:nvPicPr>
          <p:cNvPr id="2" name="Picture 1"/>
          <p:cNvPicPr>
            <a:picLocks noChangeAspect="1"/>
          </p:cNvPicPr>
          <p:nvPr/>
        </p:nvPicPr>
        <p:blipFill>
          <a:blip r:embed="rId5"/>
          <a:stretch>
            <a:fillRect/>
          </a:stretch>
        </p:blipFill>
        <p:spPr>
          <a:xfrm>
            <a:off x="3531509" y="2013473"/>
            <a:ext cx="4152390" cy="2132744"/>
          </a:xfrm>
          <a:prstGeom prst="rect">
            <a:avLst/>
          </a:prstGeom>
        </p:spPr>
      </p:pic>
    </p:spTree>
    <p:extLst>
      <p:ext uri="{BB962C8B-B14F-4D97-AF65-F5344CB8AC3E}">
        <p14:creationId xmlns:p14="http://schemas.microsoft.com/office/powerpoint/2010/main" val="162983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 y="2201469"/>
            <a:ext cx="10683240" cy="1441933"/>
          </a:xfrm>
          <a:prstGeom prst="rect">
            <a:avLst/>
          </a:prstGeom>
        </p:spPr>
        <p:txBody>
          <a:bodyPr wrap="square">
            <a:spAutoFit/>
          </a:bodyPr>
          <a:lstStyle/>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Unstyled </a:t>
            </a:r>
            <a:r>
              <a:rPr lang="en-US" sz="2800" b="1" dirty="0">
                <a:latin typeface="Arial" panose="020B0604020202020204" pitchFamily="34" charset="0"/>
                <a:ea typeface="Calibri" panose="020F0502020204030204" pitchFamily="34" charset="0"/>
                <a:cs typeface="Times New Roman" panose="02020603050405020304" pitchFamily="18" charset="0"/>
              </a:rPr>
              <a:t>UI component </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còn</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gọi</a:t>
            </a:r>
            <a:r>
              <a:rPr lang="en-US" sz="2800" dirty="0">
                <a:latin typeface="Arial" panose="020B0604020202020204" pitchFamily="34" charset="0"/>
                <a:ea typeface="Calibri" panose="020F0502020204030204" pitchFamily="34" charset="0"/>
                <a:cs typeface="Times New Roman" panose="02020603050405020304" pitchFamily="18" charset="0"/>
              </a:rPr>
              <a:t> headless UI</a:t>
            </a:r>
            <a:r>
              <a:rPr lang="en-US" sz="2800">
                <a:latin typeface="Arial" panose="020B0604020202020204" pitchFamily="34" charset="0"/>
                <a:ea typeface="Calibri" panose="020F0502020204030204" pitchFamily="34" charset="0"/>
                <a:cs typeface="Times New Roman" panose="02020603050405020304" pitchFamily="18" charset="0"/>
              </a:rPr>
              <a:t>) : là </a:t>
            </a:r>
            <a:r>
              <a:rPr lang="en-US" sz="2800" dirty="0" err="1">
                <a:latin typeface="Arial" panose="020B0604020202020204" pitchFamily="34" charset="0"/>
                <a:ea typeface="Calibri" panose="020F0502020204030204" pitchFamily="34" charset="0"/>
                <a:cs typeface="Times New Roman" panose="02020603050405020304" pitchFamily="18" charset="0"/>
              </a:rPr>
              <a:t>những</a:t>
            </a:r>
            <a:r>
              <a:rPr lang="en-US" sz="2800" dirty="0">
                <a:latin typeface="Arial" panose="020B0604020202020204" pitchFamily="34" charset="0"/>
                <a:ea typeface="Calibri" panose="020F0502020204030204" pitchFamily="34" charset="0"/>
                <a:cs typeface="Times New Roman" panose="02020603050405020304" pitchFamily="18" charset="0"/>
              </a:rPr>
              <a:t> component  </a:t>
            </a:r>
            <a:r>
              <a:rPr lang="en-US" sz="2800" dirty="0" err="1">
                <a:latin typeface="Arial" panose="020B0604020202020204" pitchFamily="34" charset="0"/>
                <a:ea typeface="Calibri" panose="020F0502020204030204" pitchFamily="34" charset="0"/>
                <a:cs typeface="Times New Roman" panose="02020603050405020304" pitchFamily="18" charset="0"/>
              </a:rPr>
              <a:t>chỉ</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chứa</a:t>
            </a:r>
            <a:r>
              <a:rPr lang="en-US" sz="2800" dirty="0">
                <a:latin typeface="Arial" panose="020B0604020202020204" pitchFamily="34" charset="0"/>
                <a:ea typeface="Calibri" panose="020F0502020204030204" pitchFamily="34" charset="0"/>
                <a:cs typeface="Times New Roman" panose="02020603050405020304" pitchFamily="18" charset="0"/>
              </a:rPr>
              <a:t> logic </a:t>
            </a:r>
            <a:r>
              <a:rPr lang="en-US" sz="2800" dirty="0" err="1">
                <a:latin typeface="Arial" panose="020B0604020202020204" pitchFamily="34" charset="0"/>
                <a:ea typeface="Calibri" panose="020F0502020204030204" pitchFamily="34" charset="0"/>
                <a:cs typeface="Times New Roman" panose="02020603050405020304" pitchFamily="18" charset="0"/>
              </a:rPr>
              <a:t>và</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chức</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năng</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cốt</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lõi</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mà</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không</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bao</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gồm</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phần</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hiển</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thị</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giao</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diện</a:t>
            </a:r>
            <a:r>
              <a:rPr lang="en-US" sz="2800">
                <a:latin typeface="Arial" panose="020B0604020202020204" pitchFamily="34" charset="0"/>
                <a:ea typeface="Calibri" panose="020F0502020204030204" pitchFamily="34" charset="0"/>
                <a:cs typeface="Times New Roman" panose="02020603050405020304" pitchFamily="18" charset="0"/>
              </a:rPr>
              <a:t>. </a:t>
            </a:r>
            <a:endParaRPr lang="en-US" sz="28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Google Shape;135;p15">
            <a:extLst>
              <a:ext uri="{FF2B5EF4-FFF2-40B4-BE49-F238E27FC236}">
                <a16:creationId xmlns:a16="http://schemas.microsoft.com/office/drawing/2014/main" id="{D16D50AE-2E99-0FA5-7725-940FF50BA900}"/>
              </a:ext>
            </a:extLst>
          </p:cNvPr>
          <p:cNvSpPr/>
          <p:nvPr/>
        </p:nvSpPr>
        <p:spPr>
          <a:xfrm>
            <a:off x="1" y="772000"/>
            <a:ext cx="7587295" cy="1026782"/>
          </a:xfrm>
          <a:custGeom>
            <a:avLst/>
            <a:gdLst/>
            <a:ahLst/>
            <a:cxnLst/>
            <a:rect l="l" t="t" r="r" b="b"/>
            <a:pathLst>
              <a:path w="11240437" h="1026782" extrusionOk="0">
                <a:moveTo>
                  <a:pt x="0" y="0"/>
                </a:moveTo>
                <a:lnTo>
                  <a:pt x="11240437" y="0"/>
                </a:lnTo>
                <a:lnTo>
                  <a:pt x="11240437" y="1026783"/>
                </a:lnTo>
                <a:lnTo>
                  <a:pt x="0" y="1026783"/>
                </a:lnTo>
                <a:lnTo>
                  <a:pt x="0" y="0"/>
                </a:lnTo>
                <a:close/>
              </a:path>
            </a:pathLst>
          </a:custGeom>
          <a:blipFill rotWithShape="1">
            <a:blip r:embed="rId3">
              <a:alphaModFix/>
            </a:blip>
            <a:stretch>
              <a:fillRect l="-73991"/>
            </a:stretch>
          </a:blipFill>
          <a:ln>
            <a:noFill/>
          </a:ln>
        </p:spPr>
        <p:txBody>
          <a:bodyPr/>
          <a:lstStyle/>
          <a:p>
            <a:r>
              <a:rPr lang="en-US" sz="6000" b="1" dirty="0">
                <a:latin typeface="Arial" panose="020B0604020202020204" pitchFamily="34" charset="0"/>
                <a:ea typeface="Calibri" panose="020F0502020204030204" pitchFamily="34" charset="0"/>
                <a:cs typeface="Times New Roman" panose="02020603050405020304" pitchFamily="18" charset="0"/>
              </a:rPr>
              <a:t>	</a:t>
            </a:r>
            <a:r>
              <a:rPr lang="en-US" sz="6000" b="1" dirty="0" err="1">
                <a:latin typeface="Arial" panose="020B0604020202020204" pitchFamily="34" charset="0"/>
                <a:ea typeface="Calibri" panose="020F0502020204030204" pitchFamily="34" charset="0"/>
                <a:cs typeface="Times New Roman" panose="02020603050405020304" pitchFamily="18" charset="0"/>
              </a:rPr>
              <a:t>Khái</a:t>
            </a:r>
            <a:r>
              <a:rPr lang="en-US" sz="6000" b="1" dirty="0">
                <a:latin typeface="Arial" panose="020B0604020202020204" pitchFamily="34" charset="0"/>
                <a:ea typeface="Calibri" panose="020F0502020204030204" pitchFamily="34" charset="0"/>
                <a:cs typeface="Times New Roman" panose="02020603050405020304" pitchFamily="18" charset="0"/>
              </a:rPr>
              <a:t> </a:t>
            </a:r>
            <a:r>
              <a:rPr lang="en-US" sz="6000" b="1" dirty="0" err="1">
                <a:latin typeface="Arial" panose="020B0604020202020204" pitchFamily="34" charset="0"/>
                <a:ea typeface="Calibri" panose="020F0502020204030204" pitchFamily="34" charset="0"/>
                <a:cs typeface="Times New Roman" panose="02020603050405020304" pitchFamily="18" charset="0"/>
              </a:rPr>
              <a:t>niệm</a:t>
            </a:r>
            <a:endParaRPr lang="en-US" sz="60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920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164080"/>
            <a:ext cx="10835640" cy="1083502"/>
          </a:xfrm>
          <a:prstGeom prst="rect">
            <a:avLst/>
          </a:prstGeom>
        </p:spPr>
        <p:txBody>
          <a:bodyPr wrap="square">
            <a:spAutoFit/>
          </a:bodyPr>
          <a:lstStyle/>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Tùy </a:t>
            </a:r>
            <a:r>
              <a:rPr lang="en-US" sz="2800" b="1" dirty="0" err="1">
                <a:latin typeface="Arial" panose="020B0604020202020204" pitchFamily="34" charset="0"/>
                <a:ea typeface="Calibri" panose="020F0502020204030204" pitchFamily="34" charset="0"/>
                <a:cs typeface="Times New Roman" panose="02020603050405020304" pitchFamily="18" charset="0"/>
              </a:rPr>
              <a:t>chỉnh</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hoàn</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toàn</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về</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giao</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diện</a:t>
            </a:r>
            <a:endParaRPr lang="en-US" sz="28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Tái </a:t>
            </a:r>
            <a:r>
              <a:rPr lang="en-US" sz="2800" b="1" err="1">
                <a:latin typeface="Arial" panose="020B0604020202020204" pitchFamily="34" charset="0"/>
                <a:ea typeface="Calibri" panose="020F0502020204030204" pitchFamily="34" charset="0"/>
                <a:cs typeface="Times New Roman" panose="02020603050405020304" pitchFamily="18" charset="0"/>
              </a:rPr>
              <a:t>sử</a:t>
            </a:r>
            <a:r>
              <a:rPr lang="en-US" sz="2800" b="1">
                <a:latin typeface="Arial" panose="020B0604020202020204" pitchFamily="34" charset="0"/>
                <a:ea typeface="Calibri" panose="020F0502020204030204" pitchFamily="34" charset="0"/>
                <a:cs typeface="Times New Roman" panose="02020603050405020304" pitchFamily="18" charset="0"/>
              </a:rPr>
              <a:t> dụng</a:t>
            </a:r>
            <a:endParaRPr lang="en-US" sz="28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Google Shape;135;p15">
            <a:extLst>
              <a:ext uri="{FF2B5EF4-FFF2-40B4-BE49-F238E27FC236}">
                <a16:creationId xmlns:a16="http://schemas.microsoft.com/office/drawing/2014/main" id="{3E5EFFD8-0507-FADA-E7F9-1BD23C03A004}"/>
              </a:ext>
            </a:extLst>
          </p:cNvPr>
          <p:cNvSpPr/>
          <p:nvPr/>
        </p:nvSpPr>
        <p:spPr>
          <a:xfrm>
            <a:off x="1" y="772000"/>
            <a:ext cx="7587295" cy="1026782"/>
          </a:xfrm>
          <a:custGeom>
            <a:avLst/>
            <a:gdLst/>
            <a:ahLst/>
            <a:cxnLst/>
            <a:rect l="l" t="t" r="r" b="b"/>
            <a:pathLst>
              <a:path w="11240437" h="1026782" extrusionOk="0">
                <a:moveTo>
                  <a:pt x="0" y="0"/>
                </a:moveTo>
                <a:lnTo>
                  <a:pt x="11240437" y="0"/>
                </a:lnTo>
                <a:lnTo>
                  <a:pt x="11240437" y="1026783"/>
                </a:lnTo>
                <a:lnTo>
                  <a:pt x="0" y="1026783"/>
                </a:lnTo>
                <a:lnTo>
                  <a:pt x="0" y="0"/>
                </a:lnTo>
                <a:close/>
              </a:path>
            </a:pathLst>
          </a:custGeom>
          <a:blipFill rotWithShape="1">
            <a:blip r:embed="rId3">
              <a:alphaModFix/>
            </a:blip>
            <a:stretch>
              <a:fillRect l="-73991"/>
            </a:stretch>
          </a:blipFill>
          <a:ln>
            <a:noFill/>
          </a:ln>
        </p:spPr>
        <p:txBody>
          <a:bodyPr/>
          <a:lstStyle/>
          <a:p>
            <a:pPr>
              <a:lnSpc>
                <a:spcPct val="107000"/>
              </a:lnSpc>
              <a:spcAft>
                <a:spcPts val="800"/>
              </a:spcAft>
            </a:pPr>
            <a:r>
              <a:rPr lang="en-US" sz="6000" b="1">
                <a:latin typeface="Arial" panose="020B0604020202020204" pitchFamily="34" charset="0"/>
                <a:ea typeface="Calibri" panose="020F0502020204030204" pitchFamily="34" charset="0"/>
                <a:cs typeface="Times New Roman" panose="02020603050405020304" pitchFamily="18" charset="0"/>
              </a:rPr>
              <a:t>	Lợi ích</a:t>
            </a:r>
            <a:endParaRPr lang="en-US" sz="60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74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5;p15">
            <a:extLst>
              <a:ext uri="{FF2B5EF4-FFF2-40B4-BE49-F238E27FC236}">
                <a16:creationId xmlns:a16="http://schemas.microsoft.com/office/drawing/2014/main" id="{46FD9B7A-1E63-4DA2-EB66-55D88A6BC657}"/>
              </a:ext>
            </a:extLst>
          </p:cNvPr>
          <p:cNvSpPr/>
          <p:nvPr/>
        </p:nvSpPr>
        <p:spPr>
          <a:xfrm>
            <a:off x="1" y="772000"/>
            <a:ext cx="7587295" cy="1026782"/>
          </a:xfrm>
          <a:custGeom>
            <a:avLst/>
            <a:gdLst/>
            <a:ahLst/>
            <a:cxnLst/>
            <a:rect l="l" t="t" r="r" b="b"/>
            <a:pathLst>
              <a:path w="11240437" h="1026782" extrusionOk="0">
                <a:moveTo>
                  <a:pt x="0" y="0"/>
                </a:moveTo>
                <a:lnTo>
                  <a:pt x="11240437" y="0"/>
                </a:lnTo>
                <a:lnTo>
                  <a:pt x="11240437" y="1026783"/>
                </a:lnTo>
                <a:lnTo>
                  <a:pt x="0" y="1026783"/>
                </a:lnTo>
                <a:lnTo>
                  <a:pt x="0" y="0"/>
                </a:lnTo>
                <a:close/>
              </a:path>
            </a:pathLst>
          </a:custGeom>
          <a:blipFill rotWithShape="1">
            <a:blip r:embed="rId2">
              <a:alphaModFix/>
            </a:blip>
            <a:stretch>
              <a:fillRect l="-73991"/>
            </a:stretch>
          </a:blipFill>
          <a:ln>
            <a:noFill/>
          </a:ln>
        </p:spPr>
        <p:txBody>
          <a:bodyPr/>
          <a:lstStyle/>
          <a:p>
            <a:pPr>
              <a:lnSpc>
                <a:spcPct val="107000"/>
              </a:lnSpc>
              <a:spcAft>
                <a:spcPts val="800"/>
              </a:spcAft>
            </a:pPr>
            <a:r>
              <a:rPr lang="en-US" sz="6000" b="1">
                <a:latin typeface="Arial" panose="020B0604020202020204" pitchFamily="34" charset="0"/>
                <a:ea typeface="Calibri" panose="020F0502020204030204" pitchFamily="34" charset="0"/>
                <a:cs typeface="Times New Roman" panose="02020603050405020304" pitchFamily="18" charset="0"/>
              </a:rPr>
              <a:t>	Top thư viện </a:t>
            </a:r>
            <a:endParaRPr lang="en-US" sz="60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5" name="Google Shape;272;p25">
            <a:extLst>
              <a:ext uri="{FF2B5EF4-FFF2-40B4-BE49-F238E27FC236}">
                <a16:creationId xmlns:a16="http://schemas.microsoft.com/office/drawing/2014/main" id="{CC41EC18-89FF-FA7C-FE69-F05AD5D54942}"/>
              </a:ext>
            </a:extLst>
          </p:cNvPr>
          <p:cNvSpPr/>
          <p:nvPr/>
        </p:nvSpPr>
        <p:spPr>
          <a:xfrm>
            <a:off x="481844" y="3070489"/>
            <a:ext cx="3147047" cy="2523706"/>
          </a:xfrm>
          <a:custGeom>
            <a:avLst/>
            <a:gdLst/>
            <a:ahLst/>
            <a:cxnLst/>
            <a:rect l="l" t="t" r="r" b="b"/>
            <a:pathLst>
              <a:path w="10572576" h="6673939" extrusionOk="0">
                <a:moveTo>
                  <a:pt x="0" y="0"/>
                </a:moveTo>
                <a:lnTo>
                  <a:pt x="10572576" y="0"/>
                </a:lnTo>
                <a:lnTo>
                  <a:pt x="10572576" y="6673939"/>
                </a:lnTo>
                <a:lnTo>
                  <a:pt x="0" y="6673939"/>
                </a:lnTo>
                <a:lnTo>
                  <a:pt x="0" y="0"/>
                </a:lnTo>
                <a:close/>
              </a:path>
            </a:pathLst>
          </a:custGeom>
          <a:blipFill rotWithShape="1">
            <a:blip r:embed="rId3">
              <a:alphaModFix/>
            </a:blip>
            <a:stretch>
              <a:fillRect/>
            </a:stretch>
          </a:blipFill>
          <a:ln>
            <a:noFill/>
          </a:ln>
        </p:spPr>
      </p:sp>
      <p:sp>
        <p:nvSpPr>
          <p:cNvPr id="6" name="Google Shape;272;p25">
            <a:extLst>
              <a:ext uri="{FF2B5EF4-FFF2-40B4-BE49-F238E27FC236}">
                <a16:creationId xmlns:a16="http://schemas.microsoft.com/office/drawing/2014/main" id="{D19666B6-A6CC-8E5D-88C7-DB1DBB4C5A11}"/>
              </a:ext>
            </a:extLst>
          </p:cNvPr>
          <p:cNvSpPr/>
          <p:nvPr/>
        </p:nvSpPr>
        <p:spPr>
          <a:xfrm>
            <a:off x="4487907" y="3070489"/>
            <a:ext cx="3147047" cy="2523706"/>
          </a:xfrm>
          <a:custGeom>
            <a:avLst/>
            <a:gdLst/>
            <a:ahLst/>
            <a:cxnLst/>
            <a:rect l="l" t="t" r="r" b="b"/>
            <a:pathLst>
              <a:path w="10572576" h="6673939" extrusionOk="0">
                <a:moveTo>
                  <a:pt x="0" y="0"/>
                </a:moveTo>
                <a:lnTo>
                  <a:pt x="10572576" y="0"/>
                </a:lnTo>
                <a:lnTo>
                  <a:pt x="10572576" y="6673939"/>
                </a:lnTo>
                <a:lnTo>
                  <a:pt x="0" y="6673939"/>
                </a:lnTo>
                <a:lnTo>
                  <a:pt x="0" y="0"/>
                </a:lnTo>
                <a:close/>
              </a:path>
            </a:pathLst>
          </a:custGeom>
          <a:blipFill rotWithShape="1">
            <a:blip r:embed="rId3">
              <a:alphaModFix/>
            </a:blip>
            <a:stretch>
              <a:fillRect/>
            </a:stretch>
          </a:blipFill>
          <a:ln>
            <a:noFill/>
          </a:ln>
        </p:spPr>
      </p:sp>
      <p:sp>
        <p:nvSpPr>
          <p:cNvPr id="7" name="Google Shape;272;p25">
            <a:extLst>
              <a:ext uri="{FF2B5EF4-FFF2-40B4-BE49-F238E27FC236}">
                <a16:creationId xmlns:a16="http://schemas.microsoft.com/office/drawing/2014/main" id="{BA278C73-FDA3-AB6F-0876-F0479C0A2C79}"/>
              </a:ext>
            </a:extLst>
          </p:cNvPr>
          <p:cNvSpPr/>
          <p:nvPr/>
        </p:nvSpPr>
        <p:spPr>
          <a:xfrm>
            <a:off x="8475676" y="3078723"/>
            <a:ext cx="3147047" cy="2523706"/>
          </a:xfrm>
          <a:custGeom>
            <a:avLst/>
            <a:gdLst/>
            <a:ahLst/>
            <a:cxnLst/>
            <a:rect l="l" t="t" r="r" b="b"/>
            <a:pathLst>
              <a:path w="10572576" h="6673939" extrusionOk="0">
                <a:moveTo>
                  <a:pt x="0" y="0"/>
                </a:moveTo>
                <a:lnTo>
                  <a:pt x="10572576" y="0"/>
                </a:lnTo>
                <a:lnTo>
                  <a:pt x="10572576" y="6673939"/>
                </a:lnTo>
                <a:lnTo>
                  <a:pt x="0" y="6673939"/>
                </a:lnTo>
                <a:lnTo>
                  <a:pt x="0" y="0"/>
                </a:lnTo>
                <a:close/>
              </a:path>
            </a:pathLst>
          </a:custGeom>
          <a:blipFill rotWithShape="1">
            <a:blip r:embed="rId3">
              <a:alphaModFix/>
            </a:blip>
            <a:stretch>
              <a:fillRect/>
            </a:stretch>
          </a:blipFill>
          <a:ln>
            <a:noFill/>
          </a:ln>
        </p:spPr>
      </p:sp>
      <p:pic>
        <p:nvPicPr>
          <p:cNvPr id="1026" name="Picture 2" descr="Headless Ui Logo PNG Vectors Free Download">
            <a:extLst>
              <a:ext uri="{FF2B5EF4-FFF2-40B4-BE49-F238E27FC236}">
                <a16:creationId xmlns:a16="http://schemas.microsoft.com/office/drawing/2014/main" id="{0B3275E8-6E06-6E62-1E1D-E73F7DE973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97" y="3235026"/>
            <a:ext cx="2211101" cy="22111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adix · GitHub">
            <a:extLst>
              <a:ext uri="{FF2B5EF4-FFF2-40B4-BE49-F238E27FC236}">
                <a16:creationId xmlns:a16="http://schemas.microsoft.com/office/drawing/2014/main" id="{BCD93870-C468-3439-8E7E-1FAD54A56B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447" y="3130085"/>
            <a:ext cx="2394211" cy="239421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act Aria Components - smashing.tools">
            <a:extLst>
              <a:ext uri="{FF2B5EF4-FFF2-40B4-BE49-F238E27FC236}">
                <a16:creationId xmlns:a16="http://schemas.microsoft.com/office/drawing/2014/main" id="{7C433FF5-6BCE-0712-D72C-81A3F443B8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47839" y="324981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C296B7A-7E46-585E-4C3F-87A3089103F9}"/>
              </a:ext>
            </a:extLst>
          </p:cNvPr>
          <p:cNvSpPr txBox="1"/>
          <p:nvPr/>
        </p:nvSpPr>
        <p:spPr>
          <a:xfrm>
            <a:off x="4725203" y="5929216"/>
            <a:ext cx="2993624" cy="523220"/>
          </a:xfrm>
          <a:prstGeom prst="rect">
            <a:avLst/>
          </a:prstGeom>
          <a:noFill/>
        </p:spPr>
        <p:txBody>
          <a:bodyPr wrap="square">
            <a:spAutoFit/>
          </a:bodyPr>
          <a:lstStyle/>
          <a:p>
            <a:r>
              <a:rPr lang="en-US" sz="2800">
                <a:latin typeface="Arial" panose="020B0604020202020204" pitchFamily="34" charset="0"/>
                <a:ea typeface="Calibri" panose="020F0502020204030204" pitchFamily="34" charset="0"/>
                <a:cs typeface="Times New Roman" panose="02020603050405020304" pitchFamily="18" charset="0"/>
              </a:rPr>
              <a:t>Radix Primitives</a:t>
            </a:r>
            <a:endParaRPr lang="en-GB" sz="2800"/>
          </a:p>
        </p:txBody>
      </p:sp>
      <p:sp>
        <p:nvSpPr>
          <p:cNvPr id="13" name="TextBox 12">
            <a:extLst>
              <a:ext uri="{FF2B5EF4-FFF2-40B4-BE49-F238E27FC236}">
                <a16:creationId xmlns:a16="http://schemas.microsoft.com/office/drawing/2014/main" id="{D4DBCE01-CDCB-E112-6CD9-A201D722DA5A}"/>
              </a:ext>
            </a:extLst>
          </p:cNvPr>
          <p:cNvSpPr txBox="1"/>
          <p:nvPr/>
        </p:nvSpPr>
        <p:spPr>
          <a:xfrm>
            <a:off x="1022169" y="5930508"/>
            <a:ext cx="2491740" cy="523220"/>
          </a:xfrm>
          <a:prstGeom prst="rect">
            <a:avLst/>
          </a:prstGeom>
          <a:noFill/>
        </p:spPr>
        <p:txBody>
          <a:bodyPr wrap="square">
            <a:spAutoFit/>
          </a:bodyPr>
          <a:lstStyle/>
          <a:p>
            <a:r>
              <a:rPr lang="en-US" sz="2800">
                <a:latin typeface="Arial" panose="020B0604020202020204" pitchFamily="34" charset="0"/>
                <a:ea typeface="Calibri" panose="020F0502020204030204" pitchFamily="34" charset="0"/>
                <a:cs typeface="Times New Roman" panose="02020603050405020304" pitchFamily="18" charset="0"/>
              </a:rPr>
              <a:t>headlessui</a:t>
            </a:r>
            <a:endParaRPr lang="en-GB" sz="2800"/>
          </a:p>
        </p:txBody>
      </p:sp>
      <p:sp>
        <p:nvSpPr>
          <p:cNvPr id="15" name="TextBox 14">
            <a:extLst>
              <a:ext uri="{FF2B5EF4-FFF2-40B4-BE49-F238E27FC236}">
                <a16:creationId xmlns:a16="http://schemas.microsoft.com/office/drawing/2014/main" id="{316180C6-AB04-9A08-05C1-EF30446380D9}"/>
              </a:ext>
            </a:extLst>
          </p:cNvPr>
          <p:cNvSpPr txBox="1"/>
          <p:nvPr/>
        </p:nvSpPr>
        <p:spPr>
          <a:xfrm>
            <a:off x="9145821" y="5929216"/>
            <a:ext cx="3309022" cy="523220"/>
          </a:xfrm>
          <a:prstGeom prst="rect">
            <a:avLst/>
          </a:prstGeom>
          <a:noFill/>
        </p:spPr>
        <p:txBody>
          <a:bodyPr wrap="square">
            <a:spAutoFit/>
          </a:bodyPr>
          <a:lstStyle/>
          <a:p>
            <a:r>
              <a:rPr lang="en-US" sz="2800">
                <a:latin typeface="Arial" panose="020B0604020202020204" pitchFamily="34" charset="0"/>
                <a:ea typeface="Calibri" panose="020F0502020204030204" pitchFamily="34" charset="0"/>
                <a:cs typeface="Times New Roman" panose="02020603050405020304" pitchFamily="18" charset="0"/>
              </a:rPr>
              <a:t>React Aria</a:t>
            </a:r>
            <a:endParaRPr lang="en-GB" sz="2800"/>
          </a:p>
        </p:txBody>
      </p:sp>
    </p:spTree>
    <p:extLst>
      <p:ext uri="{BB962C8B-B14F-4D97-AF65-F5344CB8AC3E}">
        <p14:creationId xmlns:p14="http://schemas.microsoft.com/office/powerpoint/2010/main" val="266784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49;p36">
            <a:extLst>
              <a:ext uri="{FF2B5EF4-FFF2-40B4-BE49-F238E27FC236}">
                <a16:creationId xmlns:a16="http://schemas.microsoft.com/office/drawing/2014/main" id="{227AFF34-AA75-ABC0-E423-A1AD2FDAA06E}"/>
              </a:ext>
            </a:extLst>
          </p:cNvPr>
          <p:cNvSpPr/>
          <p:nvPr/>
        </p:nvSpPr>
        <p:spPr>
          <a:xfrm>
            <a:off x="176163" y="103803"/>
            <a:ext cx="4278271" cy="1623890"/>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3">
              <a:alphaModFix/>
            </a:blip>
            <a:stretch>
              <a:fillRect/>
            </a:stretch>
          </a:blipFill>
          <a:ln>
            <a:noFill/>
          </a:ln>
        </p:spPr>
        <p:txBody>
          <a:bodyPr/>
          <a:lstStyle/>
          <a:p>
            <a:pPr algn="ctr"/>
            <a:endParaRPr lang="en-GB"/>
          </a:p>
        </p:txBody>
      </p:sp>
      <p:sp>
        <p:nvSpPr>
          <p:cNvPr id="8" name="TextBox 7">
            <a:extLst>
              <a:ext uri="{FF2B5EF4-FFF2-40B4-BE49-F238E27FC236}">
                <a16:creationId xmlns:a16="http://schemas.microsoft.com/office/drawing/2014/main" id="{4687B4DD-9E60-3BA4-508F-CEFA1762EC2C}"/>
              </a:ext>
            </a:extLst>
          </p:cNvPr>
          <p:cNvSpPr txBox="1"/>
          <p:nvPr/>
        </p:nvSpPr>
        <p:spPr>
          <a:xfrm>
            <a:off x="828680" y="527364"/>
            <a:ext cx="6098720" cy="642035"/>
          </a:xfrm>
          <a:prstGeom prst="rect">
            <a:avLst/>
          </a:prstGeom>
          <a:noFill/>
        </p:spPr>
        <p:txBody>
          <a:bodyPr wrap="square">
            <a:spAutoFit/>
          </a:bodyPr>
          <a:lstStyle/>
          <a:p>
            <a:pPr>
              <a:lnSpc>
                <a:spcPct val="107000"/>
              </a:lnSpc>
              <a:spcAft>
                <a:spcPts val="800"/>
              </a:spcAft>
            </a:pPr>
            <a:r>
              <a:rPr lang="en-US" sz="3600" b="1">
                <a:latin typeface="Arial" panose="020B0604020202020204" pitchFamily="34" charset="0"/>
                <a:ea typeface="Calibri" panose="020F0502020204030204" pitchFamily="34" charset="0"/>
                <a:cs typeface="Times New Roman" panose="02020603050405020304" pitchFamily="18" charset="0"/>
              </a:rPr>
              <a:t>Headless ui</a:t>
            </a:r>
          </a:p>
        </p:txBody>
      </p:sp>
      <p:sp>
        <p:nvSpPr>
          <p:cNvPr id="11" name="Rectangle 10">
            <a:extLst>
              <a:ext uri="{FF2B5EF4-FFF2-40B4-BE49-F238E27FC236}">
                <a16:creationId xmlns:a16="http://schemas.microsoft.com/office/drawing/2014/main" id="{3265F3D6-5CB4-FC61-7921-BFBFAB3191F0}"/>
              </a:ext>
            </a:extLst>
          </p:cNvPr>
          <p:cNvSpPr/>
          <p:nvPr/>
        </p:nvSpPr>
        <p:spPr>
          <a:xfrm>
            <a:off x="613953" y="2886993"/>
            <a:ext cx="10920549" cy="980910"/>
          </a:xfrm>
          <a:prstGeom prst="rect">
            <a:avLst/>
          </a:prstGeom>
        </p:spPr>
        <p:txBody>
          <a:bodyPr wrap="square">
            <a:spAutoFit/>
          </a:bodyPr>
          <a:lstStyle/>
          <a:p>
            <a:pPr>
              <a:lnSpc>
                <a:spcPct val="107000"/>
              </a:lnSpc>
              <a:spcAft>
                <a:spcPts val="800"/>
              </a:spcAft>
            </a:pPr>
            <a:r>
              <a:rPr lang="en-US" sz="2800">
                <a:latin typeface="Arial" panose="020B0604020202020204" pitchFamily="34" charset="0"/>
                <a:ea typeface="Calibri" panose="020F0502020204030204" pitchFamily="34" charset="0"/>
                <a:cs typeface="Times New Roman" panose="02020603050405020304" pitchFamily="18" charset="0"/>
              </a:rPr>
              <a:t>Completely </a:t>
            </a:r>
            <a:r>
              <a:rPr lang="en-US" sz="2800" dirty="0" err="1">
                <a:latin typeface="Arial" panose="020B0604020202020204" pitchFamily="34" charset="0"/>
                <a:ea typeface="Calibri" panose="020F0502020204030204" pitchFamily="34" charset="0"/>
                <a:cs typeface="Times New Roman" panose="02020603050405020304" pitchFamily="18" charset="0"/>
              </a:rPr>
              <a:t>unstyled</a:t>
            </a:r>
            <a:r>
              <a:rPr lang="en-US" sz="2800" dirty="0">
                <a:latin typeface="Arial" panose="020B0604020202020204" pitchFamily="34" charset="0"/>
                <a:ea typeface="Calibri" panose="020F0502020204030204" pitchFamily="34" charset="0"/>
                <a:cs typeface="Times New Roman" panose="02020603050405020304" pitchFamily="18" charset="0"/>
              </a:rPr>
              <a:t>, fully accessible UI components, designed to integrate beautifully with Tailwind CSS.</a:t>
            </a:r>
          </a:p>
        </p:txBody>
      </p:sp>
    </p:spTree>
    <p:extLst>
      <p:ext uri="{BB962C8B-B14F-4D97-AF65-F5344CB8AC3E}">
        <p14:creationId xmlns:p14="http://schemas.microsoft.com/office/powerpoint/2010/main" val="189133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50" y="1797442"/>
            <a:ext cx="10848970" cy="4421980"/>
          </a:xfrm>
          <a:prstGeom prst="rect">
            <a:avLst/>
          </a:prstGeom>
        </p:spPr>
        <p:txBody>
          <a:bodyPr wrap="square">
            <a:spAutoFit/>
          </a:bodyPr>
          <a:lstStyle/>
          <a:p>
            <a:pPr>
              <a:lnSpc>
                <a:spcPct val="107000"/>
              </a:lnSpc>
              <a:spcAft>
                <a:spcPts val="800"/>
              </a:spcAft>
            </a:pPr>
            <a:r>
              <a:rPr lang="en-US" sz="3200">
                <a:latin typeface="Arial" panose="020B0604020202020204" pitchFamily="34" charset="0"/>
                <a:ea typeface="Calibri" panose="020F0502020204030204" pitchFamily="34" charset="0"/>
                <a:cs typeface="Times New Roman" panose="02020603050405020304" pitchFamily="18" charset="0"/>
              </a:rPr>
              <a:t>Unstyled</a:t>
            </a:r>
            <a:r>
              <a:rPr lang="en-US" sz="3200" dirty="0">
                <a:latin typeface="Arial" panose="020B0604020202020204" pitchFamily="34" charset="0"/>
                <a:ea typeface="Calibri" panose="020F0502020204030204" pitchFamily="34" charset="0"/>
                <a:cs typeface="Times New Roman" panose="02020603050405020304" pitchFamily="18" charset="0"/>
              </a:rPr>
              <a:t>, accessible, open source React primitives for high-quality web apps and design systems</a:t>
            </a:r>
            <a:r>
              <a:rPr lang="en-US" sz="320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b="1" dirty="0">
                <a:latin typeface="Arial" panose="020B0604020202020204" pitchFamily="34" charset="0"/>
                <a:ea typeface="Calibri" panose="020F0502020204030204" pitchFamily="34" charset="0"/>
                <a:cs typeface="Times New Roman" panose="02020603050405020304" pitchFamily="18" charset="0"/>
              </a:rPr>
              <a:t>Key Features</a:t>
            </a:r>
          </a:p>
          <a:p>
            <a:pPr marL="342900" marR="0" lvl="0" indent="-342900">
              <a:lnSpc>
                <a:spcPct val="107000"/>
              </a:lnSpc>
              <a:spcBef>
                <a:spcPts val="0"/>
              </a:spcBef>
              <a:spcAft>
                <a:spcPts val="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Times New Roman" panose="02020603050405020304" pitchFamily="18" charset="0"/>
              </a:rPr>
              <a:t>Accessible</a:t>
            </a:r>
          </a:p>
          <a:p>
            <a:pPr marL="342900" marR="0" lvl="0" indent="-342900">
              <a:lnSpc>
                <a:spcPct val="107000"/>
              </a:lnSpc>
              <a:spcBef>
                <a:spcPts val="0"/>
              </a:spcBef>
              <a:spcAft>
                <a:spcPts val="0"/>
              </a:spcAft>
              <a:buFont typeface="Symbol" panose="05050102010706020507" pitchFamily="18" charset="2"/>
              <a:buChar char=""/>
            </a:pPr>
            <a:r>
              <a:rPr lang="en-US" sz="2400" err="1">
                <a:latin typeface="Arial" panose="020B0604020202020204" pitchFamily="34" charset="0"/>
                <a:ea typeface="Calibri" panose="020F0502020204030204" pitchFamily="34" charset="0"/>
                <a:cs typeface="Times New Roman" panose="02020603050405020304" pitchFamily="18" charset="0"/>
              </a:rPr>
              <a:t>Unstyled</a:t>
            </a:r>
            <a:r>
              <a:rPr lang="en-US" sz="2400">
                <a:latin typeface="Arial" panose="020B060402020202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2400">
                <a:latin typeface="Arial" panose="020B0604020202020204" pitchFamily="34" charset="0"/>
                <a:ea typeface="Calibri" panose="020F0502020204030204" pitchFamily="34" charset="0"/>
                <a:cs typeface="Times New Roman" panose="02020603050405020304" pitchFamily="18" charset="0"/>
              </a:rPr>
              <a:t>Opened</a:t>
            </a: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Times New Roman" panose="02020603050405020304" pitchFamily="18" charset="0"/>
              </a:rPr>
              <a:t>Uncontrolled</a:t>
            </a:r>
          </a:p>
          <a:p>
            <a:pPr marL="342900" marR="0" lvl="0" indent="-342900">
              <a:lnSpc>
                <a:spcPct val="107000"/>
              </a:lnSpc>
              <a:spcBef>
                <a:spcPts val="0"/>
              </a:spcBef>
              <a:spcAft>
                <a:spcPts val="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Times New Roman" panose="02020603050405020304" pitchFamily="18" charset="0"/>
              </a:rPr>
              <a:t>Developer experience</a:t>
            </a:r>
          </a:p>
          <a:p>
            <a:pPr marL="342900" marR="0" lvl="0" indent="-342900">
              <a:lnSpc>
                <a:spcPct val="107000"/>
              </a:lnSpc>
              <a:spcBef>
                <a:spcPts val="0"/>
              </a:spcBef>
              <a:spcAft>
                <a:spcPts val="800"/>
              </a:spcAft>
              <a:buFont typeface="Symbol" panose="05050102010706020507" pitchFamily="18" charset="2"/>
              <a:buChar char=""/>
            </a:pPr>
            <a:r>
              <a:rPr lang="en-US" sz="2400">
                <a:latin typeface="Arial" panose="020B0604020202020204" pitchFamily="34" charset="0"/>
                <a:ea typeface="Calibri" panose="020F0502020204030204" pitchFamily="34" charset="0"/>
                <a:cs typeface="Times New Roman" panose="02020603050405020304" pitchFamily="18" charset="0"/>
              </a:rPr>
              <a:t>Incremental adoption</a:t>
            </a:r>
            <a:endParaRPr lang="en-US" sz="2400" dirty="0">
              <a:latin typeface="Arial" panose="020B0604020202020204" pitchFamily="34" charset="0"/>
              <a:ea typeface="Calibri" panose="020F0502020204030204" pitchFamily="34" charset="0"/>
              <a:cs typeface="Times New Roman" panose="02020603050405020304" pitchFamily="18" charset="0"/>
            </a:endParaRPr>
          </a:p>
        </p:txBody>
      </p:sp>
      <p:sp>
        <p:nvSpPr>
          <p:cNvPr id="6" name="Google Shape;449;p36">
            <a:extLst>
              <a:ext uri="{FF2B5EF4-FFF2-40B4-BE49-F238E27FC236}">
                <a16:creationId xmlns:a16="http://schemas.microsoft.com/office/drawing/2014/main" id="{227AFF34-AA75-ABC0-E423-A1AD2FDAA06E}"/>
              </a:ext>
            </a:extLst>
          </p:cNvPr>
          <p:cNvSpPr/>
          <p:nvPr/>
        </p:nvSpPr>
        <p:spPr>
          <a:xfrm>
            <a:off x="176163" y="103803"/>
            <a:ext cx="5163279" cy="1623890"/>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3">
              <a:alphaModFix/>
            </a:blip>
            <a:stretch>
              <a:fillRect/>
            </a:stretch>
          </a:blipFill>
          <a:ln>
            <a:noFill/>
          </a:ln>
        </p:spPr>
        <p:txBody>
          <a:bodyPr/>
          <a:lstStyle/>
          <a:p>
            <a:pPr algn="ctr"/>
            <a:endParaRPr lang="en-GB"/>
          </a:p>
        </p:txBody>
      </p:sp>
      <p:sp>
        <p:nvSpPr>
          <p:cNvPr id="8" name="TextBox 7">
            <a:extLst>
              <a:ext uri="{FF2B5EF4-FFF2-40B4-BE49-F238E27FC236}">
                <a16:creationId xmlns:a16="http://schemas.microsoft.com/office/drawing/2014/main" id="{4687B4DD-9E60-3BA4-508F-CEFA1762EC2C}"/>
              </a:ext>
            </a:extLst>
          </p:cNvPr>
          <p:cNvSpPr txBox="1"/>
          <p:nvPr/>
        </p:nvSpPr>
        <p:spPr>
          <a:xfrm>
            <a:off x="828680" y="527364"/>
            <a:ext cx="6098720" cy="1200329"/>
          </a:xfrm>
          <a:prstGeom prst="rect">
            <a:avLst/>
          </a:prstGeom>
          <a:noFill/>
        </p:spPr>
        <p:txBody>
          <a:bodyPr wrap="square">
            <a:spAutoFit/>
          </a:bodyPr>
          <a:lstStyle/>
          <a:p>
            <a:pPr algn="just"/>
            <a:r>
              <a:rPr lang="en-US" sz="3600" b="1">
                <a:latin typeface="Arial" panose="020B0604020202020204" pitchFamily="34" charset="0"/>
                <a:ea typeface="Calibri" panose="020F0502020204030204" pitchFamily="34" charset="0"/>
                <a:cs typeface="Times New Roman" panose="02020603050405020304" pitchFamily="18" charset="0"/>
              </a:rPr>
              <a:t>Radix Primitives</a:t>
            </a:r>
            <a:endParaRPr lang="en-US" sz="3600">
              <a:latin typeface="Arial" panose="020B0604020202020204" pitchFamily="34" charset="0"/>
              <a:ea typeface="Calibri" panose="020F0502020204030204" pitchFamily="34" charset="0"/>
              <a:cs typeface="Times New Roman" panose="02020603050405020304" pitchFamily="18" charset="0"/>
            </a:endParaRPr>
          </a:p>
          <a:p>
            <a:pPr algn="ctr"/>
            <a:endParaRPr lang="en-GB" sz="3600"/>
          </a:p>
        </p:txBody>
      </p:sp>
    </p:spTree>
    <p:extLst>
      <p:ext uri="{BB962C8B-B14F-4D97-AF65-F5344CB8AC3E}">
        <p14:creationId xmlns:p14="http://schemas.microsoft.com/office/powerpoint/2010/main" val="19962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49;p36">
            <a:extLst>
              <a:ext uri="{FF2B5EF4-FFF2-40B4-BE49-F238E27FC236}">
                <a16:creationId xmlns:a16="http://schemas.microsoft.com/office/drawing/2014/main" id="{227AFF34-AA75-ABC0-E423-A1AD2FDAA06E}"/>
              </a:ext>
            </a:extLst>
          </p:cNvPr>
          <p:cNvSpPr/>
          <p:nvPr/>
        </p:nvSpPr>
        <p:spPr>
          <a:xfrm>
            <a:off x="176164" y="103803"/>
            <a:ext cx="3886386" cy="1623890"/>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3">
              <a:alphaModFix/>
            </a:blip>
            <a:stretch>
              <a:fillRect/>
            </a:stretch>
          </a:blipFill>
          <a:ln>
            <a:noFill/>
          </a:ln>
        </p:spPr>
        <p:txBody>
          <a:bodyPr/>
          <a:lstStyle/>
          <a:p>
            <a:pPr algn="ctr"/>
            <a:endParaRPr lang="en-GB"/>
          </a:p>
        </p:txBody>
      </p:sp>
      <p:sp>
        <p:nvSpPr>
          <p:cNvPr id="8" name="TextBox 7">
            <a:extLst>
              <a:ext uri="{FF2B5EF4-FFF2-40B4-BE49-F238E27FC236}">
                <a16:creationId xmlns:a16="http://schemas.microsoft.com/office/drawing/2014/main" id="{4687B4DD-9E60-3BA4-508F-CEFA1762EC2C}"/>
              </a:ext>
            </a:extLst>
          </p:cNvPr>
          <p:cNvSpPr txBox="1"/>
          <p:nvPr/>
        </p:nvSpPr>
        <p:spPr>
          <a:xfrm>
            <a:off x="828680" y="527364"/>
            <a:ext cx="6098720" cy="646331"/>
          </a:xfrm>
          <a:prstGeom prst="rect">
            <a:avLst/>
          </a:prstGeom>
          <a:noFill/>
        </p:spPr>
        <p:txBody>
          <a:bodyPr wrap="square">
            <a:spAutoFit/>
          </a:bodyPr>
          <a:lstStyle/>
          <a:p>
            <a:pPr algn="just"/>
            <a:r>
              <a:rPr lang="en-US" sz="3600" b="1">
                <a:latin typeface="Arial" panose="020B0604020202020204" pitchFamily="34" charset="0"/>
                <a:ea typeface="Calibri" panose="020F0502020204030204" pitchFamily="34" charset="0"/>
                <a:cs typeface="Times New Roman" panose="02020603050405020304" pitchFamily="18" charset="0"/>
              </a:rPr>
              <a:t>React Aria</a:t>
            </a:r>
            <a:endParaRPr lang="en-GB" sz="3600" b="1">
              <a:latin typeface="Arial" panose="020B060402020202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87829" y="2094788"/>
            <a:ext cx="10894422" cy="3952236"/>
          </a:xfrm>
          <a:prstGeom prst="rect">
            <a:avLst/>
          </a:prstGeom>
        </p:spPr>
        <p:txBody>
          <a:bodyPr wrap="square">
            <a:spAutoFit/>
          </a:bodyPr>
          <a:lstStyle/>
          <a:p>
            <a:pPr>
              <a:lnSpc>
                <a:spcPct val="107000"/>
              </a:lnSpc>
              <a:spcAft>
                <a:spcPts val="800"/>
              </a:spcAft>
            </a:pPr>
            <a:r>
              <a:rPr lang="en-US" sz="2800" dirty="0">
                <a:latin typeface="Arial" panose="020B0604020202020204" pitchFamily="34" charset="0"/>
                <a:ea typeface="Calibri" panose="020F0502020204030204" pitchFamily="34" charset="0"/>
                <a:cs typeface="Times New Roman" panose="02020603050405020304" pitchFamily="18" charset="0"/>
              </a:rPr>
              <a:t>React Aria is a library of </a:t>
            </a:r>
            <a:r>
              <a:rPr lang="en-US" sz="2800" dirty="0" err="1">
                <a:latin typeface="Arial" panose="020B0604020202020204" pitchFamily="34" charset="0"/>
                <a:ea typeface="Calibri" panose="020F0502020204030204" pitchFamily="34" charset="0"/>
                <a:cs typeface="Times New Roman" panose="02020603050405020304" pitchFamily="18" charset="0"/>
              </a:rPr>
              <a:t>unstyled</a:t>
            </a:r>
            <a:r>
              <a:rPr lang="en-US" sz="2800" dirty="0">
                <a:latin typeface="Arial" panose="020B0604020202020204" pitchFamily="34" charset="0"/>
                <a:ea typeface="Calibri" panose="020F0502020204030204" pitchFamily="34" charset="0"/>
                <a:cs typeface="Times New Roman" panose="02020603050405020304" pitchFamily="18" charset="0"/>
              </a:rPr>
              <a:t> React </a:t>
            </a:r>
            <a:r>
              <a:rPr lang="en-US" sz="2800" b="1" dirty="0">
                <a:latin typeface="Arial" panose="020B0604020202020204" pitchFamily="34" charset="0"/>
                <a:ea typeface="Calibri" panose="020F0502020204030204" pitchFamily="34" charset="0"/>
                <a:cs typeface="Times New Roman" panose="02020603050405020304" pitchFamily="18" charset="0"/>
              </a:rPr>
              <a:t>components</a:t>
            </a:r>
            <a:r>
              <a:rPr lang="en-US" sz="2800" dirty="0">
                <a:latin typeface="Arial" panose="020B0604020202020204" pitchFamily="34" charset="0"/>
                <a:ea typeface="Calibri" panose="020F0502020204030204" pitchFamily="34" charset="0"/>
                <a:cs typeface="Times New Roman" panose="02020603050405020304" pitchFamily="18" charset="0"/>
              </a:rPr>
              <a:t> and </a:t>
            </a:r>
            <a:r>
              <a:rPr lang="en-US" sz="2800" b="1" dirty="0">
                <a:latin typeface="Arial" panose="020B0604020202020204" pitchFamily="34" charset="0"/>
                <a:ea typeface="Calibri" panose="020F0502020204030204" pitchFamily="34" charset="0"/>
                <a:cs typeface="Times New Roman" panose="02020603050405020304" pitchFamily="18" charset="0"/>
              </a:rPr>
              <a:t>hooks</a:t>
            </a:r>
            <a:r>
              <a:rPr lang="en-US" sz="2800" dirty="0">
                <a:latin typeface="Arial" panose="020B0604020202020204" pitchFamily="34" charset="0"/>
                <a:ea typeface="Calibri" panose="020F0502020204030204" pitchFamily="34" charset="0"/>
                <a:cs typeface="Times New Roman" panose="02020603050405020304" pitchFamily="18" charset="0"/>
              </a:rPr>
              <a:t> that helps you build accessible, high quality UI components for your application or design system</a:t>
            </a:r>
          </a:p>
          <a:p>
            <a:pPr>
              <a:lnSpc>
                <a:spcPct val="107000"/>
              </a:lnSpc>
              <a:spcAft>
                <a:spcPts val="800"/>
              </a:spcAft>
            </a:pPr>
            <a:r>
              <a:rPr lang="en-US" sz="2800" dirty="0">
                <a:latin typeface="Arial" panose="020B060402020202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Accessible</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Adaptive</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International</a:t>
            </a:r>
          </a:p>
          <a:p>
            <a:pPr marL="342900" marR="0" lvl="0" indent="-342900">
              <a:lnSpc>
                <a:spcPct val="107000"/>
              </a:lnSpc>
              <a:spcBef>
                <a:spcPts val="0"/>
              </a:spcBef>
              <a:spcAft>
                <a:spcPts val="80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Fully customizable</a:t>
            </a:r>
          </a:p>
        </p:txBody>
      </p:sp>
    </p:spTree>
    <p:extLst>
      <p:ext uri="{BB962C8B-B14F-4D97-AF65-F5344CB8AC3E}">
        <p14:creationId xmlns:p14="http://schemas.microsoft.com/office/powerpoint/2010/main" val="297817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5331" y="1575801"/>
            <a:ext cx="2793462" cy="3507821"/>
          </a:xfrm>
          <a:prstGeom prst="rect">
            <a:avLst/>
          </a:prstGeom>
        </p:spPr>
      </p:pic>
      <p:pic>
        <p:nvPicPr>
          <p:cNvPr id="6" name="Picture 5"/>
          <p:cNvPicPr>
            <a:picLocks noChangeAspect="1"/>
          </p:cNvPicPr>
          <p:nvPr/>
        </p:nvPicPr>
        <p:blipFill>
          <a:blip r:embed="rId4"/>
          <a:stretch>
            <a:fillRect/>
          </a:stretch>
        </p:blipFill>
        <p:spPr>
          <a:xfrm>
            <a:off x="1241582" y="1575800"/>
            <a:ext cx="2810615" cy="3507821"/>
          </a:xfrm>
          <a:prstGeom prst="rect">
            <a:avLst/>
          </a:prstGeom>
        </p:spPr>
      </p:pic>
      <p:pic>
        <p:nvPicPr>
          <p:cNvPr id="10" name="Picture 9"/>
          <p:cNvPicPr>
            <a:picLocks noChangeAspect="1"/>
          </p:cNvPicPr>
          <p:nvPr/>
        </p:nvPicPr>
        <p:blipFill>
          <a:blip r:embed="rId5"/>
          <a:stretch>
            <a:fillRect/>
          </a:stretch>
        </p:blipFill>
        <p:spPr>
          <a:xfrm>
            <a:off x="4675986" y="5465215"/>
            <a:ext cx="2495899" cy="765409"/>
          </a:xfrm>
          <a:prstGeom prst="rect">
            <a:avLst/>
          </a:prstGeom>
        </p:spPr>
      </p:pic>
      <p:pic>
        <p:nvPicPr>
          <p:cNvPr id="11" name="Picture 10"/>
          <p:cNvPicPr>
            <a:picLocks noChangeAspect="1"/>
          </p:cNvPicPr>
          <p:nvPr/>
        </p:nvPicPr>
        <p:blipFill>
          <a:blip r:embed="rId6"/>
          <a:stretch>
            <a:fillRect/>
          </a:stretch>
        </p:blipFill>
        <p:spPr>
          <a:xfrm>
            <a:off x="1370435" y="5458919"/>
            <a:ext cx="2511823" cy="771705"/>
          </a:xfrm>
          <a:prstGeom prst="rect">
            <a:avLst/>
          </a:prstGeom>
        </p:spPr>
      </p:pic>
      <p:sp>
        <p:nvSpPr>
          <p:cNvPr id="3" name="Google Shape;449;p36">
            <a:extLst>
              <a:ext uri="{FF2B5EF4-FFF2-40B4-BE49-F238E27FC236}">
                <a16:creationId xmlns:a16="http://schemas.microsoft.com/office/drawing/2014/main" id="{C1B00D83-BB3D-6CFC-333F-21790F7C1742}"/>
              </a:ext>
            </a:extLst>
          </p:cNvPr>
          <p:cNvSpPr/>
          <p:nvPr/>
        </p:nvSpPr>
        <p:spPr>
          <a:xfrm>
            <a:off x="921201" y="221370"/>
            <a:ext cx="3037300" cy="1228608"/>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7">
              <a:alphaModFix/>
            </a:blip>
            <a:stretch>
              <a:fillRect/>
            </a:stretch>
          </a:blipFill>
          <a:ln>
            <a:noFill/>
          </a:ln>
        </p:spPr>
        <p:txBody>
          <a:bodyPr/>
          <a:lstStyle/>
          <a:p>
            <a:pPr algn="ctr"/>
            <a:endParaRPr lang="en-GB"/>
          </a:p>
        </p:txBody>
      </p:sp>
      <p:sp>
        <p:nvSpPr>
          <p:cNvPr id="13" name="TextBox 12">
            <a:extLst>
              <a:ext uri="{FF2B5EF4-FFF2-40B4-BE49-F238E27FC236}">
                <a16:creationId xmlns:a16="http://schemas.microsoft.com/office/drawing/2014/main" id="{D0083F83-8F3A-C8F1-5461-E72740117E8F}"/>
              </a:ext>
            </a:extLst>
          </p:cNvPr>
          <p:cNvSpPr txBox="1"/>
          <p:nvPr/>
        </p:nvSpPr>
        <p:spPr>
          <a:xfrm>
            <a:off x="1370436" y="579799"/>
            <a:ext cx="2511822" cy="519886"/>
          </a:xfrm>
          <a:prstGeom prst="rect">
            <a:avLst/>
          </a:prstGeom>
          <a:noFill/>
        </p:spPr>
        <p:txBody>
          <a:bodyPr wrap="square">
            <a:spAutoFit/>
          </a:bodyPr>
          <a:lstStyle/>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Headless ui</a:t>
            </a:r>
          </a:p>
        </p:txBody>
      </p:sp>
      <p:sp>
        <p:nvSpPr>
          <p:cNvPr id="14" name="Google Shape;449;p36">
            <a:extLst>
              <a:ext uri="{FF2B5EF4-FFF2-40B4-BE49-F238E27FC236}">
                <a16:creationId xmlns:a16="http://schemas.microsoft.com/office/drawing/2014/main" id="{A7A66D3A-A80A-6B19-7508-81BCBB5592BF}"/>
              </a:ext>
            </a:extLst>
          </p:cNvPr>
          <p:cNvSpPr/>
          <p:nvPr/>
        </p:nvSpPr>
        <p:spPr>
          <a:xfrm>
            <a:off x="4355484" y="190192"/>
            <a:ext cx="3037300" cy="1228608"/>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7">
              <a:alphaModFix/>
            </a:blip>
            <a:stretch>
              <a:fillRect/>
            </a:stretch>
          </a:blipFill>
          <a:ln>
            <a:noFill/>
          </a:ln>
        </p:spPr>
        <p:txBody>
          <a:bodyPr/>
          <a:lstStyle/>
          <a:p>
            <a:pPr algn="ctr"/>
            <a:endParaRPr lang="en-GB"/>
          </a:p>
        </p:txBody>
      </p:sp>
      <p:sp>
        <p:nvSpPr>
          <p:cNvPr id="15" name="TextBox 14">
            <a:extLst>
              <a:ext uri="{FF2B5EF4-FFF2-40B4-BE49-F238E27FC236}">
                <a16:creationId xmlns:a16="http://schemas.microsoft.com/office/drawing/2014/main" id="{1F95D8FD-DF86-30A3-0249-CB2CD78272AD}"/>
              </a:ext>
            </a:extLst>
          </p:cNvPr>
          <p:cNvSpPr txBox="1"/>
          <p:nvPr/>
        </p:nvSpPr>
        <p:spPr>
          <a:xfrm>
            <a:off x="4856971" y="535558"/>
            <a:ext cx="2511822" cy="519886"/>
          </a:xfrm>
          <a:prstGeom prst="rect">
            <a:avLst/>
          </a:prstGeom>
          <a:noFill/>
        </p:spPr>
        <p:txBody>
          <a:bodyPr wrap="square">
            <a:spAutoFit/>
          </a:bodyPr>
          <a:lstStyle/>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React Aria</a:t>
            </a:r>
          </a:p>
        </p:txBody>
      </p:sp>
      <p:sp>
        <p:nvSpPr>
          <p:cNvPr id="12" name="Google Shape;449;p36">
            <a:extLst>
              <a:ext uri="{FF2B5EF4-FFF2-40B4-BE49-F238E27FC236}">
                <a16:creationId xmlns:a16="http://schemas.microsoft.com/office/drawing/2014/main" id="{A7A66D3A-A80A-6B19-7508-81BCBB5592BF}"/>
              </a:ext>
            </a:extLst>
          </p:cNvPr>
          <p:cNvSpPr/>
          <p:nvPr/>
        </p:nvSpPr>
        <p:spPr>
          <a:xfrm>
            <a:off x="7972926" y="221370"/>
            <a:ext cx="3625516" cy="1228608"/>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7">
              <a:alphaModFix/>
            </a:blip>
            <a:stretch>
              <a:fillRect/>
            </a:stretch>
          </a:blipFill>
          <a:ln>
            <a:noFill/>
          </a:ln>
        </p:spPr>
        <p:txBody>
          <a:bodyPr/>
          <a:lstStyle/>
          <a:p>
            <a:pPr algn="ctr"/>
            <a:endParaRPr lang="en-GB"/>
          </a:p>
        </p:txBody>
      </p:sp>
      <p:sp>
        <p:nvSpPr>
          <p:cNvPr id="16" name="TextBox 15">
            <a:extLst>
              <a:ext uri="{FF2B5EF4-FFF2-40B4-BE49-F238E27FC236}">
                <a16:creationId xmlns:a16="http://schemas.microsoft.com/office/drawing/2014/main" id="{1F95D8FD-DF86-30A3-0249-CB2CD78272AD}"/>
              </a:ext>
            </a:extLst>
          </p:cNvPr>
          <p:cNvSpPr txBox="1"/>
          <p:nvPr/>
        </p:nvSpPr>
        <p:spPr>
          <a:xfrm>
            <a:off x="7989028" y="566736"/>
            <a:ext cx="3013309" cy="553357"/>
          </a:xfrm>
          <a:prstGeom prst="rect">
            <a:avLst/>
          </a:prstGeom>
          <a:noFill/>
        </p:spPr>
        <p:txBody>
          <a:bodyPr wrap="square">
            <a:spAutoFit/>
          </a:bodyPr>
          <a:lstStyle/>
          <a:p>
            <a:pPr>
              <a:lnSpc>
                <a:spcPct val="107000"/>
              </a:lnSpc>
              <a:spcAft>
                <a:spcPts val="800"/>
              </a:spcAft>
            </a:pPr>
            <a:r>
              <a:rPr lang="en-US" sz="2800" b="1" dirty="0" smtClean="0">
                <a:latin typeface="Arial" panose="020B0604020202020204" pitchFamily="34" charset="0"/>
                <a:ea typeface="Calibri" panose="020F0502020204030204" pitchFamily="34" charset="0"/>
                <a:cs typeface="Times New Roman" panose="02020603050405020304" pitchFamily="18" charset="0"/>
              </a:rPr>
              <a:t>Radix Primitives</a:t>
            </a:r>
            <a:endParaRPr lang="en-US" sz="2800" b="1" dirty="0">
              <a:latin typeface="Arial" panose="020B060402020202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8"/>
          <a:stretch>
            <a:fillRect/>
          </a:stretch>
        </p:blipFill>
        <p:spPr>
          <a:xfrm>
            <a:off x="7989027" y="1566045"/>
            <a:ext cx="2695015" cy="3546640"/>
          </a:xfrm>
          <a:prstGeom prst="rect">
            <a:avLst/>
          </a:prstGeom>
        </p:spPr>
      </p:pic>
      <p:pic>
        <p:nvPicPr>
          <p:cNvPr id="4" name="Picture 3"/>
          <p:cNvPicPr>
            <a:picLocks noChangeAspect="1"/>
          </p:cNvPicPr>
          <p:nvPr/>
        </p:nvPicPr>
        <p:blipFill>
          <a:blip r:embed="rId9"/>
          <a:stretch>
            <a:fillRect/>
          </a:stretch>
        </p:blipFill>
        <p:spPr>
          <a:xfrm>
            <a:off x="7971713" y="5442286"/>
            <a:ext cx="2695014" cy="788338"/>
          </a:xfrm>
          <a:prstGeom prst="rect">
            <a:avLst/>
          </a:prstGeom>
        </p:spPr>
      </p:pic>
    </p:spTree>
    <p:extLst>
      <p:ext uri="{BB962C8B-B14F-4D97-AF65-F5344CB8AC3E}">
        <p14:creationId xmlns:p14="http://schemas.microsoft.com/office/powerpoint/2010/main" val="330074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Google Shape;386;p27">
            <a:extLst>
              <a:ext uri="{FF2B5EF4-FFF2-40B4-BE49-F238E27FC236}">
                <a16:creationId xmlns:a16="http://schemas.microsoft.com/office/drawing/2014/main" id="{ACFE1B76-63FA-457A-5D04-99C78C3FD6FD}"/>
              </a:ext>
            </a:extLst>
          </p:cNvPr>
          <p:cNvSpPr/>
          <p:nvPr/>
        </p:nvSpPr>
        <p:spPr>
          <a:xfrm>
            <a:off x="3548293" y="773525"/>
            <a:ext cx="2226927" cy="818197"/>
          </a:xfrm>
          <a:prstGeom prst="roundRect">
            <a:avLst>
              <a:gd name="adj" fmla="val 9314"/>
            </a:avLst>
          </a:prstGeom>
          <a:noFill/>
          <a:ln w="19050" cap="flat" cmpd="sng">
            <a:solidFill>
              <a:srgbClr val="D752A4"/>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57" name="Google Shape;387;p27">
            <a:extLst>
              <a:ext uri="{FF2B5EF4-FFF2-40B4-BE49-F238E27FC236}">
                <a16:creationId xmlns:a16="http://schemas.microsoft.com/office/drawing/2014/main" id="{8833797E-B8F6-2A13-BA19-9ED8CB55D1DD}"/>
              </a:ext>
            </a:extLst>
          </p:cNvPr>
          <p:cNvSpPr/>
          <p:nvPr/>
        </p:nvSpPr>
        <p:spPr>
          <a:xfrm>
            <a:off x="6187986" y="762000"/>
            <a:ext cx="2226927" cy="818197"/>
          </a:xfrm>
          <a:prstGeom prst="roundRect">
            <a:avLst>
              <a:gd name="adj" fmla="val 9314"/>
            </a:avLst>
          </a:prstGeom>
          <a:noFill/>
          <a:ln w="9525" cap="flat" cmpd="sng">
            <a:solidFill>
              <a:srgbClr val="31A9EA"/>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58" name="Google Shape;388;p27">
            <a:extLst>
              <a:ext uri="{FF2B5EF4-FFF2-40B4-BE49-F238E27FC236}">
                <a16:creationId xmlns:a16="http://schemas.microsoft.com/office/drawing/2014/main" id="{F54E806E-A2BE-8660-60DB-42012D9828AE}"/>
              </a:ext>
            </a:extLst>
          </p:cNvPr>
          <p:cNvSpPr/>
          <p:nvPr/>
        </p:nvSpPr>
        <p:spPr>
          <a:xfrm>
            <a:off x="8793498" y="762000"/>
            <a:ext cx="2226927" cy="818197"/>
          </a:xfrm>
          <a:prstGeom prst="roundRect">
            <a:avLst>
              <a:gd name="adj" fmla="val 9314"/>
            </a:avLst>
          </a:prstGeom>
          <a:noFill/>
          <a:ln w="19050" cap="flat" cmpd="sng">
            <a:solidFill>
              <a:srgbClr val="F9DC01"/>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59" name="Google Shape;389;p27">
            <a:extLst>
              <a:ext uri="{FF2B5EF4-FFF2-40B4-BE49-F238E27FC236}">
                <a16:creationId xmlns:a16="http://schemas.microsoft.com/office/drawing/2014/main" id="{4614E40D-DF05-E3EA-9E2C-6D8FBDB33FBD}"/>
              </a:ext>
            </a:extLst>
          </p:cNvPr>
          <p:cNvSpPr/>
          <p:nvPr/>
        </p:nvSpPr>
        <p:spPr>
          <a:xfrm>
            <a:off x="577198" y="2151693"/>
            <a:ext cx="2627315" cy="660635"/>
          </a:xfrm>
          <a:prstGeom prst="roundRect">
            <a:avLst>
              <a:gd name="adj" fmla="val 9314"/>
            </a:avLst>
          </a:prstGeom>
          <a:noFill/>
          <a:ln w="19050" cap="flat" cmpd="sng">
            <a:solidFill>
              <a:srgbClr val="FFFFFF"/>
            </a:solidFill>
            <a:prstDash val="solid"/>
            <a:round/>
            <a:headEnd type="none" w="sm" len="sm"/>
            <a:tailEnd type="none" w="sm" len="sm"/>
          </a:ln>
        </p:spPr>
        <p:txBody>
          <a:bodyPr spcFirstLastPara="1" wrap="square" lIns="34300" tIns="17150" rIns="34300" bIns="17150" anchor="ctr" anchorCtr="0">
            <a:noAutofit/>
          </a:bodyPr>
          <a:lstStyle/>
          <a:p>
            <a:pPr marL="0" lvl="0" indent="0" algn="l" rtl="0">
              <a:spcBef>
                <a:spcPts val="0"/>
              </a:spcBef>
              <a:spcAft>
                <a:spcPts val="0"/>
              </a:spcAft>
              <a:buClr>
                <a:srgbClr val="D752A4"/>
              </a:buClr>
              <a:buSzPts val="1100"/>
              <a:buFont typeface="Arial"/>
              <a:buNone/>
            </a:pPr>
            <a:r>
              <a:rPr lang="en-US" sz="2000">
                <a:solidFill>
                  <a:srgbClr val="FFFFFF"/>
                </a:solidFill>
                <a:latin typeface="Lato Light"/>
                <a:ea typeface="Lato Light"/>
                <a:cs typeface="Lato Light"/>
                <a:sym typeface="Lato Light"/>
              </a:rPr>
              <a:t>Star</a:t>
            </a:r>
            <a:endParaRPr lang="en-GB" sz="2000">
              <a:solidFill>
                <a:srgbClr val="FFFFFF"/>
              </a:solidFill>
              <a:latin typeface="Lato Light"/>
              <a:ea typeface="Lato Light"/>
              <a:cs typeface="Lato Light"/>
              <a:sym typeface="Lato Light"/>
            </a:endParaRPr>
          </a:p>
        </p:txBody>
      </p:sp>
      <p:sp>
        <p:nvSpPr>
          <p:cNvPr id="64" name="Google Shape;394;p27">
            <a:extLst>
              <a:ext uri="{FF2B5EF4-FFF2-40B4-BE49-F238E27FC236}">
                <a16:creationId xmlns:a16="http://schemas.microsoft.com/office/drawing/2014/main" id="{C033A839-3B23-34C5-0AE4-B42CE108FA2E}"/>
              </a:ext>
            </a:extLst>
          </p:cNvPr>
          <p:cNvSpPr/>
          <p:nvPr/>
        </p:nvSpPr>
        <p:spPr>
          <a:xfrm>
            <a:off x="3586907" y="2151693"/>
            <a:ext cx="2226927" cy="660635"/>
          </a:xfrm>
          <a:prstGeom prst="roundRect">
            <a:avLst>
              <a:gd name="adj" fmla="val 9314"/>
            </a:avLst>
          </a:prstGeom>
          <a:noFill/>
          <a:ln w="19050" cap="flat" cmpd="sng">
            <a:solidFill>
              <a:srgbClr val="D752A4"/>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69" name="Google Shape;399;p27">
            <a:extLst>
              <a:ext uri="{FF2B5EF4-FFF2-40B4-BE49-F238E27FC236}">
                <a16:creationId xmlns:a16="http://schemas.microsoft.com/office/drawing/2014/main" id="{899A481D-3953-FFFA-2FB6-E3B6C94677FF}"/>
              </a:ext>
            </a:extLst>
          </p:cNvPr>
          <p:cNvSpPr/>
          <p:nvPr/>
        </p:nvSpPr>
        <p:spPr>
          <a:xfrm>
            <a:off x="6187986" y="2151693"/>
            <a:ext cx="2226927" cy="660635"/>
          </a:xfrm>
          <a:prstGeom prst="roundRect">
            <a:avLst>
              <a:gd name="adj" fmla="val 9314"/>
            </a:avLst>
          </a:prstGeom>
          <a:noFill/>
          <a:ln w="9525" cap="flat" cmpd="sng">
            <a:solidFill>
              <a:srgbClr val="31A9EA"/>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74" name="Google Shape;404;p27">
            <a:extLst>
              <a:ext uri="{FF2B5EF4-FFF2-40B4-BE49-F238E27FC236}">
                <a16:creationId xmlns:a16="http://schemas.microsoft.com/office/drawing/2014/main" id="{7E108594-9D52-07E4-ECCE-368545D3851C}"/>
              </a:ext>
            </a:extLst>
          </p:cNvPr>
          <p:cNvSpPr/>
          <p:nvPr/>
        </p:nvSpPr>
        <p:spPr>
          <a:xfrm>
            <a:off x="8808948" y="2151694"/>
            <a:ext cx="2226927" cy="660635"/>
          </a:xfrm>
          <a:prstGeom prst="roundRect">
            <a:avLst>
              <a:gd name="adj" fmla="val 9314"/>
            </a:avLst>
          </a:prstGeom>
          <a:noFill/>
          <a:ln w="19050" cap="flat" cmpd="sng">
            <a:solidFill>
              <a:srgbClr val="F9DC01"/>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79" name="Google Shape;409;p27">
            <a:extLst>
              <a:ext uri="{FF2B5EF4-FFF2-40B4-BE49-F238E27FC236}">
                <a16:creationId xmlns:a16="http://schemas.microsoft.com/office/drawing/2014/main" id="{2BA2283F-E498-2866-3969-3C958DF7C8B6}"/>
              </a:ext>
            </a:extLst>
          </p:cNvPr>
          <p:cNvSpPr txBox="1"/>
          <p:nvPr/>
        </p:nvSpPr>
        <p:spPr>
          <a:xfrm>
            <a:off x="3699121" y="862441"/>
            <a:ext cx="2159855" cy="600415"/>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b="1">
                <a:solidFill>
                  <a:srgbClr val="D752A4"/>
                </a:solidFill>
                <a:latin typeface="Reenie Beanie"/>
                <a:ea typeface="Reenie Beanie"/>
                <a:cs typeface="Reenie Beanie"/>
                <a:sym typeface="Reenie Beanie"/>
              </a:rPr>
              <a:t>Headless UI</a:t>
            </a:r>
            <a:endParaRPr b="1">
              <a:solidFill>
                <a:srgbClr val="D752A4"/>
              </a:solidFill>
              <a:latin typeface="Reenie Beanie"/>
              <a:ea typeface="Reenie Beanie"/>
              <a:cs typeface="Reenie Beanie"/>
              <a:sym typeface="Reenie Beanie"/>
            </a:endParaRPr>
          </a:p>
        </p:txBody>
      </p:sp>
      <p:sp>
        <p:nvSpPr>
          <p:cNvPr id="80" name="Google Shape;410;p27">
            <a:extLst>
              <a:ext uri="{FF2B5EF4-FFF2-40B4-BE49-F238E27FC236}">
                <a16:creationId xmlns:a16="http://schemas.microsoft.com/office/drawing/2014/main" id="{9B5030F7-7417-9DA7-C24A-F2E1D4F71988}"/>
              </a:ext>
            </a:extLst>
          </p:cNvPr>
          <p:cNvSpPr txBox="1"/>
          <p:nvPr/>
        </p:nvSpPr>
        <p:spPr>
          <a:xfrm>
            <a:off x="6138392" y="881919"/>
            <a:ext cx="1959610" cy="561461"/>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000" b="1">
                <a:solidFill>
                  <a:srgbClr val="31A9EA"/>
                </a:solidFill>
                <a:latin typeface="Reenie Beanie"/>
                <a:ea typeface="Reenie Beanie"/>
                <a:cs typeface="Reenie Beanie"/>
                <a:sym typeface="Reenie Beanie"/>
              </a:rPr>
              <a:t>React Aria</a:t>
            </a:r>
            <a:endParaRPr sz="2000" b="1">
              <a:solidFill>
                <a:srgbClr val="31A9EA"/>
              </a:solidFill>
              <a:latin typeface="Reenie Beanie"/>
              <a:ea typeface="Reenie Beanie"/>
              <a:cs typeface="Reenie Beanie"/>
              <a:sym typeface="Reenie Beanie"/>
            </a:endParaRPr>
          </a:p>
        </p:txBody>
      </p:sp>
      <p:sp>
        <p:nvSpPr>
          <p:cNvPr id="81" name="Google Shape;411;p27">
            <a:extLst>
              <a:ext uri="{FF2B5EF4-FFF2-40B4-BE49-F238E27FC236}">
                <a16:creationId xmlns:a16="http://schemas.microsoft.com/office/drawing/2014/main" id="{10B647F0-D974-0CD5-F497-E530AE1D5A83}"/>
              </a:ext>
            </a:extLst>
          </p:cNvPr>
          <p:cNvSpPr txBox="1"/>
          <p:nvPr/>
        </p:nvSpPr>
        <p:spPr>
          <a:xfrm>
            <a:off x="8793498" y="941553"/>
            <a:ext cx="2361935" cy="504825"/>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000" b="1">
                <a:solidFill>
                  <a:srgbClr val="F9DC01"/>
                </a:solidFill>
                <a:latin typeface="Reenie Beanie"/>
                <a:ea typeface="Reenie Beanie"/>
                <a:cs typeface="Reenie Beanie"/>
                <a:sym typeface="Reenie Beanie"/>
              </a:rPr>
              <a:t>Radix </a:t>
            </a:r>
          </a:p>
          <a:p>
            <a:pPr marL="0" marR="0" lvl="0" indent="0" algn="ctr" rtl="0">
              <a:spcBef>
                <a:spcPts val="0"/>
              </a:spcBef>
              <a:spcAft>
                <a:spcPts val="0"/>
              </a:spcAft>
              <a:buNone/>
            </a:pPr>
            <a:r>
              <a:rPr lang="en" sz="2000" b="1">
                <a:solidFill>
                  <a:srgbClr val="F9DC01"/>
                </a:solidFill>
                <a:latin typeface="Reenie Beanie"/>
                <a:ea typeface="Reenie Beanie"/>
                <a:cs typeface="Reenie Beanie"/>
                <a:sym typeface="Reenie Beanie"/>
              </a:rPr>
              <a:t>Primitives</a:t>
            </a:r>
            <a:endParaRPr sz="2000" b="1">
              <a:solidFill>
                <a:srgbClr val="F9DC01"/>
              </a:solidFill>
              <a:latin typeface="Reenie Beanie"/>
              <a:ea typeface="Reenie Beanie"/>
              <a:cs typeface="Reenie Beanie"/>
              <a:sym typeface="Reenie Beanie"/>
            </a:endParaRPr>
          </a:p>
        </p:txBody>
      </p:sp>
      <p:sp>
        <p:nvSpPr>
          <p:cNvPr id="101" name="Google Shape;389;p27">
            <a:extLst>
              <a:ext uri="{FF2B5EF4-FFF2-40B4-BE49-F238E27FC236}">
                <a16:creationId xmlns:a16="http://schemas.microsoft.com/office/drawing/2014/main" id="{14081640-2116-631A-9655-A30961B99E85}"/>
              </a:ext>
            </a:extLst>
          </p:cNvPr>
          <p:cNvSpPr/>
          <p:nvPr/>
        </p:nvSpPr>
        <p:spPr>
          <a:xfrm>
            <a:off x="561748" y="3187326"/>
            <a:ext cx="2627315" cy="660635"/>
          </a:xfrm>
          <a:prstGeom prst="roundRect">
            <a:avLst>
              <a:gd name="adj" fmla="val 9314"/>
            </a:avLst>
          </a:prstGeom>
          <a:noFill/>
          <a:ln w="19050" cap="flat" cmpd="sng">
            <a:solidFill>
              <a:srgbClr val="FFFFFF"/>
            </a:solidFill>
            <a:prstDash val="solid"/>
            <a:round/>
            <a:headEnd type="none" w="sm" len="sm"/>
            <a:tailEnd type="none" w="sm" len="sm"/>
          </a:ln>
        </p:spPr>
        <p:txBody>
          <a:bodyPr spcFirstLastPara="1" wrap="square" lIns="34300" tIns="17150" rIns="34300" bIns="17150" anchor="ctr" anchorCtr="0">
            <a:noAutofit/>
          </a:bodyPr>
          <a:lstStyle/>
          <a:p>
            <a:pPr marL="0" lvl="0" indent="0" algn="l" rtl="0">
              <a:spcBef>
                <a:spcPts val="0"/>
              </a:spcBef>
              <a:spcAft>
                <a:spcPts val="0"/>
              </a:spcAft>
              <a:buClr>
                <a:srgbClr val="D752A4"/>
              </a:buClr>
              <a:buSzPts val="1100"/>
              <a:buFont typeface="Arial"/>
              <a:buNone/>
            </a:pPr>
            <a:r>
              <a:rPr lang="en-US" sz="2000">
                <a:solidFill>
                  <a:srgbClr val="FFFFFF"/>
                </a:solidFill>
                <a:latin typeface="Lato Light"/>
                <a:ea typeface="Lato Light"/>
                <a:cs typeface="Lato Light"/>
                <a:sym typeface="Lato Light"/>
              </a:rPr>
              <a:t>Số lượng component</a:t>
            </a:r>
            <a:endParaRPr lang="en-GB" sz="2000">
              <a:solidFill>
                <a:srgbClr val="FFFFFF"/>
              </a:solidFill>
              <a:latin typeface="Lato Light"/>
              <a:ea typeface="Lato Light"/>
              <a:cs typeface="Lato Light"/>
              <a:sym typeface="Lato Light"/>
            </a:endParaRPr>
          </a:p>
        </p:txBody>
      </p:sp>
      <p:sp>
        <p:nvSpPr>
          <p:cNvPr id="102" name="Google Shape;394;p27">
            <a:extLst>
              <a:ext uri="{FF2B5EF4-FFF2-40B4-BE49-F238E27FC236}">
                <a16:creationId xmlns:a16="http://schemas.microsoft.com/office/drawing/2014/main" id="{0DBC83C2-FC4E-F291-3CE7-F33DE8B80B78}"/>
              </a:ext>
            </a:extLst>
          </p:cNvPr>
          <p:cNvSpPr/>
          <p:nvPr/>
        </p:nvSpPr>
        <p:spPr>
          <a:xfrm>
            <a:off x="3571457" y="3187326"/>
            <a:ext cx="2226927" cy="660635"/>
          </a:xfrm>
          <a:prstGeom prst="roundRect">
            <a:avLst>
              <a:gd name="adj" fmla="val 9314"/>
            </a:avLst>
          </a:prstGeom>
          <a:noFill/>
          <a:ln w="19050" cap="flat" cmpd="sng">
            <a:solidFill>
              <a:srgbClr val="D752A4"/>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103" name="Google Shape;399;p27">
            <a:extLst>
              <a:ext uri="{FF2B5EF4-FFF2-40B4-BE49-F238E27FC236}">
                <a16:creationId xmlns:a16="http://schemas.microsoft.com/office/drawing/2014/main" id="{386451D2-D35C-CA44-6879-2BD5DBF28484}"/>
              </a:ext>
            </a:extLst>
          </p:cNvPr>
          <p:cNvSpPr/>
          <p:nvPr/>
        </p:nvSpPr>
        <p:spPr>
          <a:xfrm>
            <a:off x="6172536" y="3187326"/>
            <a:ext cx="2226927" cy="660635"/>
          </a:xfrm>
          <a:prstGeom prst="roundRect">
            <a:avLst>
              <a:gd name="adj" fmla="val 9314"/>
            </a:avLst>
          </a:prstGeom>
          <a:noFill/>
          <a:ln w="9525" cap="flat" cmpd="sng">
            <a:solidFill>
              <a:srgbClr val="31A9EA"/>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104" name="Google Shape;404;p27">
            <a:extLst>
              <a:ext uri="{FF2B5EF4-FFF2-40B4-BE49-F238E27FC236}">
                <a16:creationId xmlns:a16="http://schemas.microsoft.com/office/drawing/2014/main" id="{CB9C8B76-AD98-9464-CE32-5233FD543207}"/>
              </a:ext>
            </a:extLst>
          </p:cNvPr>
          <p:cNvSpPr/>
          <p:nvPr/>
        </p:nvSpPr>
        <p:spPr>
          <a:xfrm>
            <a:off x="8793498" y="3187327"/>
            <a:ext cx="2226927" cy="660635"/>
          </a:xfrm>
          <a:prstGeom prst="roundRect">
            <a:avLst>
              <a:gd name="adj" fmla="val 9314"/>
            </a:avLst>
          </a:prstGeom>
          <a:noFill/>
          <a:ln w="19050" cap="flat" cmpd="sng">
            <a:solidFill>
              <a:srgbClr val="F9DC01"/>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105" name="Google Shape;417;p27">
            <a:extLst>
              <a:ext uri="{FF2B5EF4-FFF2-40B4-BE49-F238E27FC236}">
                <a16:creationId xmlns:a16="http://schemas.microsoft.com/office/drawing/2014/main" id="{5E2061F8-7C24-AEA2-763B-82A34AF09DD6}"/>
              </a:ext>
            </a:extLst>
          </p:cNvPr>
          <p:cNvSpPr/>
          <p:nvPr/>
        </p:nvSpPr>
        <p:spPr>
          <a:xfrm>
            <a:off x="7182419" y="3366012"/>
            <a:ext cx="347484" cy="303262"/>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31A9EA"/>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rgbClr val="D752A4"/>
              </a:solidFill>
              <a:latin typeface="Lato Light"/>
              <a:ea typeface="Lato Light"/>
              <a:cs typeface="Lato Light"/>
              <a:sym typeface="Lato Light"/>
            </a:endParaRPr>
          </a:p>
        </p:txBody>
      </p:sp>
      <p:sp>
        <p:nvSpPr>
          <p:cNvPr id="107" name="Google Shape;389;p27">
            <a:extLst>
              <a:ext uri="{FF2B5EF4-FFF2-40B4-BE49-F238E27FC236}">
                <a16:creationId xmlns:a16="http://schemas.microsoft.com/office/drawing/2014/main" id="{0483AE96-1F40-2A36-A7DA-5D4DD9C4B4DA}"/>
              </a:ext>
            </a:extLst>
          </p:cNvPr>
          <p:cNvSpPr/>
          <p:nvPr/>
        </p:nvSpPr>
        <p:spPr>
          <a:xfrm>
            <a:off x="561748" y="4240770"/>
            <a:ext cx="2627315" cy="660635"/>
          </a:xfrm>
          <a:prstGeom prst="roundRect">
            <a:avLst>
              <a:gd name="adj" fmla="val 9314"/>
            </a:avLst>
          </a:prstGeom>
          <a:noFill/>
          <a:ln w="19050" cap="flat" cmpd="sng">
            <a:solidFill>
              <a:srgbClr val="FFFFFF"/>
            </a:solidFill>
            <a:prstDash val="solid"/>
            <a:round/>
            <a:headEnd type="none" w="sm" len="sm"/>
            <a:tailEnd type="none" w="sm" len="sm"/>
          </a:ln>
        </p:spPr>
        <p:txBody>
          <a:bodyPr spcFirstLastPara="1" wrap="square" lIns="34300" tIns="17150" rIns="34300" bIns="17150" anchor="ctr" anchorCtr="0">
            <a:noAutofit/>
          </a:bodyPr>
          <a:lstStyle/>
          <a:p>
            <a:pPr marL="0" lvl="0" indent="0" algn="l" rtl="0">
              <a:spcBef>
                <a:spcPts val="0"/>
              </a:spcBef>
              <a:spcAft>
                <a:spcPts val="0"/>
              </a:spcAft>
              <a:buClr>
                <a:srgbClr val="D752A4"/>
              </a:buClr>
              <a:buSzPts val="1100"/>
              <a:buFont typeface="Arial"/>
              <a:buNone/>
            </a:pPr>
            <a:r>
              <a:rPr lang="en-US" sz="2000" smtClean="0">
                <a:solidFill>
                  <a:srgbClr val="FFFFFF"/>
                </a:solidFill>
                <a:latin typeface="Lato Light"/>
                <a:ea typeface="Lato Light"/>
                <a:cs typeface="Lato Light"/>
                <a:sym typeface="Lato Light"/>
              </a:rPr>
              <a:t>Size</a:t>
            </a:r>
            <a:endParaRPr lang="en-GB" sz="2000">
              <a:solidFill>
                <a:srgbClr val="FFFFFF"/>
              </a:solidFill>
              <a:latin typeface="Lato Light"/>
              <a:ea typeface="Lato Light"/>
              <a:cs typeface="Lato Light"/>
              <a:sym typeface="Lato Light"/>
            </a:endParaRPr>
          </a:p>
        </p:txBody>
      </p:sp>
      <p:sp>
        <p:nvSpPr>
          <p:cNvPr id="108" name="Google Shape;394;p27">
            <a:extLst>
              <a:ext uri="{FF2B5EF4-FFF2-40B4-BE49-F238E27FC236}">
                <a16:creationId xmlns:a16="http://schemas.microsoft.com/office/drawing/2014/main" id="{D72C5D27-86FD-BB3A-4B4E-554C7F6B4C78}"/>
              </a:ext>
            </a:extLst>
          </p:cNvPr>
          <p:cNvSpPr/>
          <p:nvPr/>
        </p:nvSpPr>
        <p:spPr>
          <a:xfrm>
            <a:off x="3571457" y="4240770"/>
            <a:ext cx="2226927" cy="660635"/>
          </a:xfrm>
          <a:prstGeom prst="roundRect">
            <a:avLst>
              <a:gd name="adj" fmla="val 9314"/>
            </a:avLst>
          </a:prstGeom>
          <a:noFill/>
          <a:ln w="19050" cap="flat" cmpd="sng">
            <a:solidFill>
              <a:srgbClr val="D752A4"/>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109" name="Google Shape;399;p27">
            <a:extLst>
              <a:ext uri="{FF2B5EF4-FFF2-40B4-BE49-F238E27FC236}">
                <a16:creationId xmlns:a16="http://schemas.microsoft.com/office/drawing/2014/main" id="{6861D284-7798-458D-F892-BBAF9386511C}"/>
              </a:ext>
            </a:extLst>
          </p:cNvPr>
          <p:cNvSpPr/>
          <p:nvPr/>
        </p:nvSpPr>
        <p:spPr>
          <a:xfrm>
            <a:off x="6172536" y="4240770"/>
            <a:ext cx="2226927" cy="660635"/>
          </a:xfrm>
          <a:prstGeom prst="roundRect">
            <a:avLst>
              <a:gd name="adj" fmla="val 9314"/>
            </a:avLst>
          </a:prstGeom>
          <a:noFill/>
          <a:ln w="9525" cap="flat" cmpd="sng">
            <a:solidFill>
              <a:srgbClr val="31A9EA"/>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110" name="Google Shape;404;p27">
            <a:extLst>
              <a:ext uri="{FF2B5EF4-FFF2-40B4-BE49-F238E27FC236}">
                <a16:creationId xmlns:a16="http://schemas.microsoft.com/office/drawing/2014/main" id="{3184DEFA-4FEC-29F9-8C2F-74B029B9268F}"/>
              </a:ext>
            </a:extLst>
          </p:cNvPr>
          <p:cNvSpPr/>
          <p:nvPr/>
        </p:nvSpPr>
        <p:spPr>
          <a:xfrm>
            <a:off x="8793498" y="4240771"/>
            <a:ext cx="2226927" cy="660635"/>
          </a:xfrm>
          <a:prstGeom prst="roundRect">
            <a:avLst>
              <a:gd name="adj" fmla="val 9314"/>
            </a:avLst>
          </a:prstGeom>
          <a:noFill/>
          <a:ln w="19050" cap="flat" cmpd="sng">
            <a:solidFill>
              <a:srgbClr val="F9DC01"/>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112" name="Google Shape;426;p27">
            <a:extLst>
              <a:ext uri="{FF2B5EF4-FFF2-40B4-BE49-F238E27FC236}">
                <a16:creationId xmlns:a16="http://schemas.microsoft.com/office/drawing/2014/main" id="{D839F879-985D-B1F3-DA2D-9711D377B75C}"/>
              </a:ext>
            </a:extLst>
          </p:cNvPr>
          <p:cNvSpPr/>
          <p:nvPr/>
        </p:nvSpPr>
        <p:spPr>
          <a:xfrm>
            <a:off x="9785273" y="4419456"/>
            <a:ext cx="347484" cy="303262"/>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F9DC01"/>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rgbClr val="D752A4"/>
              </a:solidFill>
              <a:latin typeface="Lato Light"/>
              <a:ea typeface="Lato Light"/>
              <a:cs typeface="Lato Light"/>
              <a:sym typeface="Lato Light"/>
            </a:endParaRPr>
          </a:p>
        </p:txBody>
      </p:sp>
      <p:sp>
        <p:nvSpPr>
          <p:cNvPr id="113" name="Google Shape;412;p27">
            <a:extLst>
              <a:ext uri="{FF2B5EF4-FFF2-40B4-BE49-F238E27FC236}">
                <a16:creationId xmlns:a16="http://schemas.microsoft.com/office/drawing/2014/main" id="{3F77AB5F-9756-B2B0-0510-D6A66A43D38E}"/>
              </a:ext>
            </a:extLst>
          </p:cNvPr>
          <p:cNvSpPr/>
          <p:nvPr/>
        </p:nvSpPr>
        <p:spPr>
          <a:xfrm>
            <a:off x="4516687" y="2280559"/>
            <a:ext cx="347484" cy="303262"/>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D752A4"/>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rgbClr val="D752A4"/>
              </a:solidFill>
              <a:latin typeface="Lato Light"/>
              <a:ea typeface="Lato Light"/>
              <a:cs typeface="Lato Light"/>
              <a:sym typeface="Lato Light"/>
            </a:endParaRPr>
          </a:p>
        </p:txBody>
      </p:sp>
      <p:sp>
        <p:nvSpPr>
          <p:cNvPr id="23" name="Google Shape;389;p27">
            <a:extLst>
              <a:ext uri="{FF2B5EF4-FFF2-40B4-BE49-F238E27FC236}">
                <a16:creationId xmlns:a16="http://schemas.microsoft.com/office/drawing/2014/main" id="{0483AE96-1F40-2A36-A7DA-5D4DD9C4B4DA}"/>
              </a:ext>
            </a:extLst>
          </p:cNvPr>
          <p:cNvSpPr/>
          <p:nvPr/>
        </p:nvSpPr>
        <p:spPr>
          <a:xfrm>
            <a:off x="561747" y="5253965"/>
            <a:ext cx="2627315" cy="660635"/>
          </a:xfrm>
          <a:prstGeom prst="roundRect">
            <a:avLst>
              <a:gd name="adj" fmla="val 9314"/>
            </a:avLst>
          </a:prstGeom>
          <a:noFill/>
          <a:ln w="19050" cap="flat" cmpd="sng">
            <a:solidFill>
              <a:srgbClr val="FFFFFF"/>
            </a:solidFill>
            <a:prstDash val="solid"/>
            <a:round/>
            <a:headEnd type="none" w="sm" len="sm"/>
            <a:tailEnd type="none" w="sm" len="sm"/>
          </a:ln>
        </p:spPr>
        <p:txBody>
          <a:bodyPr spcFirstLastPara="1" wrap="square" lIns="34300" tIns="17150" rIns="34300" bIns="17150" anchor="ctr" anchorCtr="0">
            <a:noAutofit/>
          </a:bodyPr>
          <a:lstStyle/>
          <a:p>
            <a:pPr marL="0" lvl="0" indent="0" algn="l" rtl="0">
              <a:spcBef>
                <a:spcPts val="0"/>
              </a:spcBef>
              <a:spcAft>
                <a:spcPts val="0"/>
              </a:spcAft>
              <a:buClr>
                <a:srgbClr val="D752A4"/>
              </a:buClr>
              <a:buSzPts val="1100"/>
              <a:buFont typeface="Arial"/>
              <a:buNone/>
            </a:pPr>
            <a:r>
              <a:rPr lang="en-US" sz="2000" dirty="0" err="1" smtClean="0">
                <a:solidFill>
                  <a:srgbClr val="FFFFFF"/>
                </a:solidFill>
                <a:latin typeface="Lato Light"/>
                <a:ea typeface="Lato Light"/>
                <a:cs typeface="Lato Light"/>
                <a:sym typeface="Lato Light"/>
              </a:rPr>
              <a:t>Tương</a:t>
            </a:r>
            <a:r>
              <a:rPr lang="en-US" sz="2000" dirty="0" smtClean="0">
                <a:solidFill>
                  <a:srgbClr val="FFFFFF"/>
                </a:solidFill>
                <a:latin typeface="Lato Light"/>
                <a:ea typeface="Lato Light"/>
                <a:cs typeface="Lato Light"/>
                <a:sym typeface="Lato Light"/>
              </a:rPr>
              <a:t> </a:t>
            </a:r>
            <a:r>
              <a:rPr lang="en-US" sz="2000" dirty="0" err="1" smtClean="0">
                <a:solidFill>
                  <a:srgbClr val="FFFFFF"/>
                </a:solidFill>
                <a:latin typeface="Lato Light"/>
                <a:ea typeface="Lato Light"/>
                <a:cs typeface="Lato Light"/>
                <a:sym typeface="Lato Light"/>
              </a:rPr>
              <a:t>thích</a:t>
            </a:r>
            <a:r>
              <a:rPr lang="en-US" sz="2000" dirty="0" smtClean="0">
                <a:solidFill>
                  <a:srgbClr val="FFFFFF"/>
                </a:solidFill>
                <a:latin typeface="Lato Light"/>
                <a:ea typeface="Lato Light"/>
                <a:cs typeface="Lato Light"/>
                <a:sym typeface="Lato Light"/>
              </a:rPr>
              <a:t> version React</a:t>
            </a:r>
            <a:endParaRPr lang="en-GB" sz="2000" dirty="0">
              <a:solidFill>
                <a:srgbClr val="FFFFFF"/>
              </a:solidFill>
              <a:latin typeface="Lato Light"/>
              <a:ea typeface="Lato Light"/>
              <a:cs typeface="Lato Light"/>
              <a:sym typeface="Lato Light"/>
            </a:endParaRPr>
          </a:p>
        </p:txBody>
      </p:sp>
      <p:sp>
        <p:nvSpPr>
          <p:cNvPr id="24" name="Google Shape;394;p27">
            <a:extLst>
              <a:ext uri="{FF2B5EF4-FFF2-40B4-BE49-F238E27FC236}">
                <a16:creationId xmlns:a16="http://schemas.microsoft.com/office/drawing/2014/main" id="{D72C5D27-86FD-BB3A-4B4E-554C7F6B4C78}"/>
              </a:ext>
            </a:extLst>
          </p:cNvPr>
          <p:cNvSpPr/>
          <p:nvPr/>
        </p:nvSpPr>
        <p:spPr>
          <a:xfrm>
            <a:off x="3586907" y="5261841"/>
            <a:ext cx="2226927" cy="660635"/>
          </a:xfrm>
          <a:prstGeom prst="roundRect">
            <a:avLst>
              <a:gd name="adj" fmla="val 9314"/>
            </a:avLst>
          </a:prstGeom>
          <a:noFill/>
          <a:ln w="19050" cap="flat" cmpd="sng">
            <a:solidFill>
              <a:srgbClr val="D752A4"/>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25" name="Google Shape;399;p27">
            <a:extLst>
              <a:ext uri="{FF2B5EF4-FFF2-40B4-BE49-F238E27FC236}">
                <a16:creationId xmlns:a16="http://schemas.microsoft.com/office/drawing/2014/main" id="{6861D284-7798-458D-F892-BBAF9386511C}"/>
              </a:ext>
            </a:extLst>
          </p:cNvPr>
          <p:cNvSpPr/>
          <p:nvPr/>
        </p:nvSpPr>
        <p:spPr>
          <a:xfrm>
            <a:off x="6187986" y="5261841"/>
            <a:ext cx="2226927" cy="660635"/>
          </a:xfrm>
          <a:prstGeom prst="roundRect">
            <a:avLst>
              <a:gd name="adj" fmla="val 9314"/>
            </a:avLst>
          </a:prstGeom>
          <a:noFill/>
          <a:ln w="9525" cap="flat" cmpd="sng">
            <a:solidFill>
              <a:srgbClr val="31A9EA"/>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26" name="Google Shape;404;p27">
            <a:extLst>
              <a:ext uri="{FF2B5EF4-FFF2-40B4-BE49-F238E27FC236}">
                <a16:creationId xmlns:a16="http://schemas.microsoft.com/office/drawing/2014/main" id="{3184DEFA-4FEC-29F9-8C2F-74B029B9268F}"/>
              </a:ext>
            </a:extLst>
          </p:cNvPr>
          <p:cNvSpPr/>
          <p:nvPr/>
        </p:nvSpPr>
        <p:spPr>
          <a:xfrm>
            <a:off x="8808948" y="5261842"/>
            <a:ext cx="2226927" cy="660635"/>
          </a:xfrm>
          <a:prstGeom prst="roundRect">
            <a:avLst>
              <a:gd name="adj" fmla="val 9314"/>
            </a:avLst>
          </a:prstGeom>
          <a:noFill/>
          <a:ln w="19050" cap="flat" cmpd="sng">
            <a:solidFill>
              <a:srgbClr val="F9DC01"/>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28" name="Google Shape;417;p27">
            <a:extLst>
              <a:ext uri="{FF2B5EF4-FFF2-40B4-BE49-F238E27FC236}">
                <a16:creationId xmlns:a16="http://schemas.microsoft.com/office/drawing/2014/main" id="{5E2061F8-7C24-AEA2-763B-82A34AF09DD6}"/>
              </a:ext>
            </a:extLst>
          </p:cNvPr>
          <p:cNvSpPr/>
          <p:nvPr/>
        </p:nvSpPr>
        <p:spPr>
          <a:xfrm>
            <a:off x="7182419" y="5440276"/>
            <a:ext cx="347484" cy="303262"/>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31A9EA"/>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rgbClr val="D752A4"/>
              </a:solidFill>
              <a:latin typeface="Lato Light"/>
              <a:ea typeface="Lato Light"/>
              <a:cs typeface="Lato Light"/>
              <a:sym typeface="Lato Light"/>
            </a:endParaRPr>
          </a:p>
        </p:txBody>
      </p:sp>
    </p:spTree>
    <p:extLst>
      <p:ext uri="{BB962C8B-B14F-4D97-AF65-F5344CB8AC3E}">
        <p14:creationId xmlns:p14="http://schemas.microsoft.com/office/powerpoint/2010/main" val="38752463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3862</TotalTime>
  <Words>477</Words>
  <Application>Microsoft Office PowerPoint</Application>
  <PresentationFormat>Widescreen</PresentationFormat>
  <Paragraphs>81</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Lato Light</vt:lpstr>
      <vt:lpstr>Reenie Beanie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Hanh Nguyen Lan (FO-Technology-VND HO)</dc:creator>
  <cp:lastModifiedBy>Hanh Nguyen Lan (FO-Technology-VND HO)</cp:lastModifiedBy>
  <cp:revision>31</cp:revision>
  <dcterms:created xsi:type="dcterms:W3CDTF">2024-06-25T03:55:44Z</dcterms:created>
  <dcterms:modified xsi:type="dcterms:W3CDTF">2024-06-28T07:28:20Z</dcterms:modified>
</cp:coreProperties>
</file>