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RrQcWxIEDtHjv780DVS+B8pm0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f0d6cd4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9f0d6cd41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f0bb5c3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9f0bb5c3a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f0bb5c3a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9f0bb5c3ab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f0bb5c3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9f0bb5c3ab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f0bb5c3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f0bb5c3ab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0bb5c3ab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0bb5c3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9f0bb5c3ab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07bb8b5e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07bb8b5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a07bb8b5e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f0bb5c3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9f0bb5c3a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f0bb5c3a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f0bb5c3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9f0bb5c3a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f0bb5c3ab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f0bb5c3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f0bb5c3ab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f0bb5c3ab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f0bb5c3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f0bb5c3ab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f0bb5c3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f0bb5c3a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f0bb5c3a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f0bb5c3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9f0bb5c3ab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07bb8b5e9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07bb8b5e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a07bb8b5e9_1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1" y="514350"/>
            <a:ext cx="3008313" cy="947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75050" y="514351"/>
            <a:ext cx="511175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1" y="1657351"/>
            <a:ext cx="3008313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 rot="5400000">
            <a:off x="3246438" y="-11699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 rot="5400000">
            <a:off x="5829299" y="1238250"/>
            <a:ext cx="36576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 rot="5400000">
            <a:off x="1638300" y="-742951"/>
            <a:ext cx="36576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1792288" y="4025503"/>
            <a:ext cx="5486400" cy="375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685800" y="10263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722313" y="26479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22313" y="152280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409701"/>
            <a:ext cx="40386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648200" y="1409701"/>
            <a:ext cx="40386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502445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276350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45026" y="502445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45026" y="1276350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371600" y="2343150"/>
            <a:ext cx="64008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Lan Hoang Mai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Department of Materials Science and Engineering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Department of Physics and Astronomy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University of Delaware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"/>
          <p:cNvSpPr txBox="1"/>
          <p:nvPr>
            <p:ph idx="2" type="body"/>
          </p:nvPr>
        </p:nvSpPr>
        <p:spPr>
          <a:xfrm>
            <a:off x="524850" y="1034625"/>
            <a:ext cx="8094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/>
              <a:t>Modeling relaxation noise in transmon qubits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/>
              <a:t>using the Lindblad master equation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f0d6cd418_0_17"/>
          <p:cNvSpPr txBox="1"/>
          <p:nvPr>
            <p:ph type="title"/>
          </p:nvPr>
        </p:nvSpPr>
        <p:spPr>
          <a:xfrm>
            <a:off x="457213" y="133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External driving mitigates decoherence</a:t>
            </a:r>
            <a:endParaRPr sz="3000"/>
          </a:p>
        </p:txBody>
      </p:sp>
      <p:sp>
        <p:nvSpPr>
          <p:cNvPr id="143" name="Google Shape;143;g19f0d6cd418_0_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g19f0d6cd41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754175"/>
            <a:ext cx="64293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9f0d6cd418_0_17"/>
          <p:cNvSpPr txBox="1"/>
          <p:nvPr/>
        </p:nvSpPr>
        <p:spPr>
          <a:xfrm>
            <a:off x="2989188" y="4095875"/>
            <a:ext cx="31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qubit frequency 0.05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f0bb5c3ab_0_68"/>
          <p:cNvSpPr txBox="1"/>
          <p:nvPr>
            <p:ph type="title"/>
          </p:nvPr>
        </p:nvSpPr>
        <p:spPr>
          <a:xfrm>
            <a:off x="457213" y="133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External driving mitigates decoherence</a:t>
            </a:r>
            <a:endParaRPr sz="3000"/>
          </a:p>
        </p:txBody>
      </p:sp>
      <p:sp>
        <p:nvSpPr>
          <p:cNvPr id="151" name="Google Shape;151;g19f0bb5c3ab_0_6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19f0bb5c3ab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754175"/>
            <a:ext cx="64293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9f0bb5c3ab_0_68"/>
          <p:cNvSpPr txBox="1"/>
          <p:nvPr/>
        </p:nvSpPr>
        <p:spPr>
          <a:xfrm>
            <a:off x="2193624" y="4086125"/>
            <a:ext cx="4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qubit frequency 0.05, zero thermal photon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f0bb5c3ab_0_97"/>
          <p:cNvSpPr txBox="1"/>
          <p:nvPr>
            <p:ph type="title"/>
          </p:nvPr>
        </p:nvSpPr>
        <p:spPr>
          <a:xfrm>
            <a:off x="457213" y="133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External driving mitigates decoherence</a:t>
            </a:r>
            <a:endParaRPr sz="3000"/>
          </a:p>
        </p:txBody>
      </p:sp>
      <p:sp>
        <p:nvSpPr>
          <p:cNvPr id="159" name="Google Shape;159;g19f0bb5c3ab_0_9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g19f0bb5c3ab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975" y="914525"/>
            <a:ext cx="5960049" cy="3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9f0bb5c3ab_0_97"/>
          <p:cNvSpPr txBox="1"/>
          <p:nvPr/>
        </p:nvSpPr>
        <p:spPr>
          <a:xfrm>
            <a:off x="2193624" y="4027775"/>
            <a:ext cx="4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qubit frequency 0.05, zero thermal photon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f0bb5c3ab_0_82"/>
          <p:cNvSpPr txBox="1"/>
          <p:nvPr>
            <p:ph type="title"/>
          </p:nvPr>
        </p:nvSpPr>
        <p:spPr>
          <a:xfrm>
            <a:off x="457213" y="133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External driving mitigates decoherence</a:t>
            </a:r>
            <a:endParaRPr sz="3000"/>
          </a:p>
        </p:txBody>
      </p:sp>
      <p:sp>
        <p:nvSpPr>
          <p:cNvPr id="167" name="Google Shape;167;g19f0bb5c3ab_0_8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19f0bb5c3ab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39" y="811550"/>
            <a:ext cx="6098164" cy="32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9f0bb5c3ab_0_82"/>
          <p:cNvSpPr txBox="1"/>
          <p:nvPr/>
        </p:nvSpPr>
        <p:spPr>
          <a:xfrm>
            <a:off x="2193624" y="4027775"/>
            <a:ext cx="4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qubit frequency 0.05, five thermal photon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f0bb5c3ab_0_105"/>
          <p:cNvSpPr txBox="1"/>
          <p:nvPr>
            <p:ph type="title"/>
          </p:nvPr>
        </p:nvSpPr>
        <p:spPr>
          <a:xfrm>
            <a:off x="457213" y="1332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External driving mitigates decoherence</a:t>
            </a:r>
            <a:endParaRPr sz="3000"/>
          </a:p>
        </p:txBody>
      </p:sp>
      <p:sp>
        <p:nvSpPr>
          <p:cNvPr id="175" name="Google Shape;175;g19f0bb5c3ab_0_10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g19f0bb5c3ab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25" y="847900"/>
            <a:ext cx="5920400" cy="31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9f0bb5c3ab_0_105"/>
          <p:cNvSpPr txBox="1"/>
          <p:nvPr/>
        </p:nvSpPr>
        <p:spPr>
          <a:xfrm>
            <a:off x="2193624" y="4027775"/>
            <a:ext cx="4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qubit frequency 0.05, five thermal photon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f0bb5c3ab_0_75"/>
          <p:cNvSpPr txBox="1"/>
          <p:nvPr>
            <p:ph type="title"/>
          </p:nvPr>
        </p:nvSpPr>
        <p:spPr>
          <a:xfrm>
            <a:off x="457200" y="142725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Reference</a:t>
            </a:r>
            <a:endParaRPr sz="3000"/>
          </a:p>
        </p:txBody>
      </p:sp>
      <p:sp>
        <p:nvSpPr>
          <p:cNvPr id="184" name="Google Shape;184;g19f0bb5c3ab_0_75"/>
          <p:cNvSpPr txBox="1"/>
          <p:nvPr>
            <p:ph idx="1" type="body"/>
          </p:nvPr>
        </p:nvSpPr>
        <p:spPr>
          <a:xfrm>
            <a:off x="457200" y="885825"/>
            <a:ext cx="8229600" cy="35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A. Blais et al., "Circuit quantum electrodynamics," Rev. Mod. Phys. 93, 025005, DOI: 10.1103/RevModPhys.93.025005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D. Manzano, "A short introduction to the Lindblad master equation," AIP Advances 10, 025106 (2020), DOI: 10.1063/1.5115323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S. Maniscalco, "Open quantum systems: Opportunities &amp; challenges," Kavli Institute for Theoretical Physics, https://www.youtube.com/watch?v=BVuhHn3-PAM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T. Osborne, "Theory of quantum noise and decoherence, Lecture 7", University of Hannover, https://www.youtube.com/watch?v=LTj5UL89-ro&amp;list=PLDfPUNusx1EotNvZr1mbu3-0QThQYilFD&amp;index=7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J. R. Johansson, P. D. Nation, and F. Nori, "QuTiP 2: A Python framework for the dynamics of open quantum systems" Comp. Phys. Comm. 184, 1234 (2013), DOI: 10.1016/j.cpc.2012.11.019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J. R. Johansson, P. D. Nation, and F. Nori, "QuTiP: An open-source Python framework for the dynamics of open quantum systems," Comp. Phys. Comm. 183, 1760–1772 (2012), DOI: 10.1016/j.cpc.2012.02.021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f0bb5c3ab_0_7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07bb8b5e9_1_0"/>
          <p:cNvSpPr txBox="1"/>
          <p:nvPr>
            <p:ph type="title"/>
          </p:nvPr>
        </p:nvSpPr>
        <p:spPr>
          <a:xfrm>
            <a:off x="457200" y="5905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/>
              <a:t>Closed</a:t>
            </a:r>
            <a:r>
              <a:rPr lang="en-US" sz="3000"/>
              <a:t> quantum system</a:t>
            </a:r>
            <a:endParaRPr/>
          </a:p>
        </p:txBody>
      </p:sp>
      <p:sp>
        <p:nvSpPr>
          <p:cNvPr id="73" name="Google Shape;73;g1a07bb8b5e9_1_0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a07bb8b5e9_1_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g1a07bb8b5e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238" y="2660625"/>
            <a:ext cx="1381528" cy="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f0bb5c3ab_0_6"/>
          <p:cNvSpPr txBox="1"/>
          <p:nvPr>
            <p:ph type="title"/>
          </p:nvPr>
        </p:nvSpPr>
        <p:spPr>
          <a:xfrm>
            <a:off x="457200" y="5905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Open quantum system</a:t>
            </a:r>
            <a:r>
              <a:rPr lang="en-US"/>
              <a:t> </a:t>
            </a:r>
            <a:endParaRPr/>
          </a:p>
        </p:txBody>
      </p:sp>
      <p:sp>
        <p:nvSpPr>
          <p:cNvPr id="81" name="Google Shape;81;g19f0bb5c3ab_0_6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9f0bb5c3ab_0_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g19f0bb5c3a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113" y="2757813"/>
            <a:ext cx="3365775" cy="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0bb5c3ab_0_27"/>
          <p:cNvSpPr txBox="1"/>
          <p:nvPr>
            <p:ph type="title"/>
          </p:nvPr>
        </p:nvSpPr>
        <p:spPr>
          <a:xfrm>
            <a:off x="457200" y="5905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Density matrix evolves with time</a:t>
            </a:r>
            <a:endParaRPr sz="3000"/>
          </a:p>
        </p:txBody>
      </p:sp>
      <p:sp>
        <p:nvSpPr>
          <p:cNvPr id="90" name="Google Shape;90;g19f0bb5c3ab_0_27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9f0bb5c3ab_0_2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g19f0bb5c3a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88" y="2137199"/>
            <a:ext cx="3737425" cy="6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9f0bb5c3a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838" y="3239875"/>
            <a:ext cx="2500313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f0bb5c3ab_0_37"/>
          <p:cNvSpPr txBox="1"/>
          <p:nvPr>
            <p:ph type="title"/>
          </p:nvPr>
        </p:nvSpPr>
        <p:spPr>
          <a:xfrm>
            <a:off x="457200" y="5905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Simplifying the von-Neumann equation is essential</a:t>
            </a:r>
            <a:endParaRPr sz="3000"/>
          </a:p>
        </p:txBody>
      </p:sp>
      <p:sp>
        <p:nvSpPr>
          <p:cNvPr id="100" name="Google Shape;100;g19f0bb5c3ab_0_37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Environment in thermal equilibrium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Weakly </a:t>
            </a:r>
            <a:r>
              <a:rPr lang="en-US"/>
              <a:t>coupled</a:t>
            </a:r>
            <a:r>
              <a:rPr lang="en-US"/>
              <a:t> at t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Born approximation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Markov approximation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Rotating wave approximation</a:t>
            </a:r>
            <a:endParaRPr/>
          </a:p>
        </p:txBody>
      </p:sp>
      <p:sp>
        <p:nvSpPr>
          <p:cNvPr id="101" name="Google Shape;101;g19f0bb5c3ab_0_3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g19f0bb5c3a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25" y="2428875"/>
            <a:ext cx="2652346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f0bb5c3ab_0_48"/>
          <p:cNvSpPr txBox="1"/>
          <p:nvPr>
            <p:ph type="title"/>
          </p:nvPr>
        </p:nvSpPr>
        <p:spPr>
          <a:xfrm>
            <a:off x="457200" y="5905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Lindblad master equation is easier to solve</a:t>
            </a:r>
            <a:endParaRPr sz="3000"/>
          </a:p>
        </p:txBody>
      </p:sp>
      <p:sp>
        <p:nvSpPr>
          <p:cNvPr id="109" name="Google Shape;109;g19f0bb5c3ab_0_48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9f0bb5c3ab_0_4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9f0bb5c3a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0" y="2573250"/>
            <a:ext cx="8027401" cy="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f0bb5c3ab_0_12"/>
          <p:cNvSpPr txBox="1"/>
          <p:nvPr>
            <p:ph type="title"/>
          </p:nvPr>
        </p:nvSpPr>
        <p:spPr>
          <a:xfrm>
            <a:off x="457200" y="656075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Transmon qubits decohere</a:t>
            </a:r>
            <a:endParaRPr sz="3000"/>
          </a:p>
        </p:txBody>
      </p:sp>
      <p:sp>
        <p:nvSpPr>
          <p:cNvPr id="117" name="Google Shape;117;g19f0bb5c3ab_0_12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9f0bb5c3ab_0_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19f0bb5c3a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133600"/>
            <a:ext cx="48577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f0bb5c3ab_0_57"/>
          <p:cNvSpPr txBox="1"/>
          <p:nvPr>
            <p:ph type="title"/>
          </p:nvPr>
        </p:nvSpPr>
        <p:spPr>
          <a:xfrm>
            <a:off x="457200" y="1223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/>
              <a:t>Transmon qubits decohere</a:t>
            </a:r>
            <a:endParaRPr sz="3000"/>
          </a:p>
        </p:txBody>
      </p:sp>
      <p:sp>
        <p:nvSpPr>
          <p:cNvPr id="126" name="Google Shape;126;g19f0bb5c3ab_0_5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19f0bb5c3a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75" y="912950"/>
            <a:ext cx="6201849" cy="327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f0bb5c3ab_0_57"/>
          <p:cNvSpPr txBox="1"/>
          <p:nvPr/>
        </p:nvSpPr>
        <p:spPr>
          <a:xfrm>
            <a:off x="2989200" y="4115525"/>
            <a:ext cx="31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free evolution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07bb8b5e9_1_23"/>
          <p:cNvSpPr txBox="1"/>
          <p:nvPr>
            <p:ph type="title"/>
          </p:nvPr>
        </p:nvSpPr>
        <p:spPr>
          <a:xfrm>
            <a:off x="457200" y="122350"/>
            <a:ext cx="8229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/>
              <a:t>Transmon qubits decohere</a:t>
            </a:r>
            <a:endParaRPr sz="3000"/>
          </a:p>
        </p:txBody>
      </p:sp>
      <p:sp>
        <p:nvSpPr>
          <p:cNvPr id="135" name="Google Shape;135;g1a07bb8b5e9_1_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g1a07bb8b5e9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55" y="945775"/>
            <a:ext cx="6010070" cy="31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a07bb8b5e9_1_23"/>
          <p:cNvSpPr txBox="1"/>
          <p:nvPr/>
        </p:nvSpPr>
        <p:spPr>
          <a:xfrm>
            <a:off x="2989200" y="4115525"/>
            <a:ext cx="31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Relaxation rate 0.1, free evolution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2014-12-16T17:00:44Z</dcterms:created>
  <dc:creator>Gail Armstrong</dc:creator>
</cp:coreProperties>
</file>