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6" r:id="rId2"/>
  </p:sldMasterIdLst>
  <p:notesMasterIdLst>
    <p:notesMasterId r:id="rId12"/>
  </p:notesMasterIdLst>
  <p:sldIdLst>
    <p:sldId id="256" r:id="rId3"/>
    <p:sldId id="419" r:id="rId4"/>
    <p:sldId id="418" r:id="rId5"/>
    <p:sldId id="269" r:id="rId6"/>
    <p:sldId id="271" r:id="rId7"/>
    <p:sldId id="273" r:id="rId8"/>
    <p:sldId id="264" r:id="rId9"/>
    <p:sldId id="420" r:id="rId10"/>
    <p:sldId id="421" r:id="rId11"/>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2AD4A"/>
    <a:srgbClr val="82B7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4412" autoAdjust="0"/>
  </p:normalViewPr>
  <p:slideViewPr>
    <p:cSldViewPr>
      <p:cViewPr varScale="1">
        <p:scale>
          <a:sx n="94" d="100"/>
          <a:sy n="94" d="100"/>
        </p:scale>
        <p:origin x="1194"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61242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414" y="0"/>
            <a:ext cx="2971800" cy="612423"/>
          </a:xfrm>
          <a:prstGeom prst="rect">
            <a:avLst/>
          </a:prstGeom>
        </p:spPr>
        <p:txBody>
          <a:bodyPr vert="horz" lIns="91440" tIns="45720" rIns="91440" bIns="45720" rtlCol="0"/>
          <a:lstStyle>
            <a:lvl1pPr algn="r">
              <a:defRPr sz="1200"/>
            </a:lvl1pPr>
          </a:lstStyle>
          <a:p>
            <a:fld id="{F78C4C93-CAA9-4945-97CD-245D81F015D9}" type="datetimeFigureOut">
              <a:rPr lang="en-US" smtClean="0"/>
              <a:t>14-Dec-23</a:t>
            </a:fld>
            <a:endParaRPr lang="en-US"/>
          </a:p>
        </p:txBody>
      </p:sp>
      <p:sp>
        <p:nvSpPr>
          <p:cNvPr id="4" name="Slide Image Placeholder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5867402"/>
            <a:ext cx="5486400" cy="480059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579580"/>
            <a:ext cx="2971800" cy="61242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414" y="11579580"/>
            <a:ext cx="2971800" cy="612421"/>
          </a:xfrm>
          <a:prstGeom prst="rect">
            <a:avLst/>
          </a:prstGeom>
        </p:spPr>
        <p:txBody>
          <a:bodyPr vert="horz" lIns="91440" tIns="45720" rIns="91440" bIns="45720" rtlCol="0" anchor="b"/>
          <a:lstStyle>
            <a:lvl1pPr algn="r">
              <a:defRPr sz="1200"/>
            </a:lvl1pPr>
          </a:lstStyle>
          <a:p>
            <a:fld id="{5F48A290-18CC-41C8-90E5-C63FFF5DFA41}" type="slidenum">
              <a:rPr lang="en-US" smtClean="0"/>
              <a:t>‹#›</a:t>
            </a:fld>
            <a:endParaRPr lang="en-US"/>
          </a:p>
        </p:txBody>
      </p:sp>
    </p:spTree>
    <p:extLst>
      <p:ext uri="{BB962C8B-B14F-4D97-AF65-F5344CB8AC3E}">
        <p14:creationId xmlns:p14="http://schemas.microsoft.com/office/powerpoint/2010/main" val="67223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Good afternoon everyone,</a:t>
            </a:r>
          </a:p>
          <a:p>
            <a:pPr algn="l"/>
            <a:r>
              <a:rPr lang="en-US" b="0" i="0" dirty="0">
                <a:solidFill>
                  <a:srgbClr val="374151"/>
                </a:solidFill>
                <a:effectLst/>
                <a:latin typeface="Söhne"/>
              </a:rPr>
              <a:t>Thank you for joining me today. I'm excited to present the analysis of the upcoming King Lion's biodiversity event. Our goal is to provide a clear picture of this year event's profitability, logistics, diversity, and key insights that can guide us in making informed decisions. Let's dive right in.</a:t>
            </a:r>
          </a:p>
          <a:p>
            <a:endParaRPr lang="en-US" dirty="0"/>
          </a:p>
        </p:txBody>
      </p:sp>
      <p:sp>
        <p:nvSpPr>
          <p:cNvPr id="4" name="Slide Number Placeholder 3"/>
          <p:cNvSpPr>
            <a:spLocks noGrp="1"/>
          </p:cNvSpPr>
          <p:nvPr>
            <p:ph type="sldNum" sz="quarter" idx="5"/>
          </p:nvPr>
        </p:nvSpPr>
        <p:spPr/>
        <p:txBody>
          <a:bodyPr/>
          <a:lstStyle/>
          <a:p>
            <a:fld id="{5F48A290-18CC-41C8-90E5-C63FFF5DFA41}" type="slidenum">
              <a:rPr lang="en-US" smtClean="0"/>
              <a:t>1</a:t>
            </a:fld>
            <a:endParaRPr lang="en-US"/>
          </a:p>
        </p:txBody>
      </p:sp>
    </p:spTree>
    <p:extLst>
      <p:ext uri="{BB962C8B-B14F-4D97-AF65-F5344CB8AC3E}">
        <p14:creationId xmlns:p14="http://schemas.microsoft.com/office/powerpoint/2010/main" val="410606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374151"/>
                </a:solidFill>
                <a:effectLst/>
                <a:latin typeface="Söhne"/>
              </a:rPr>
              <a:t>To begin, let's take a look at the executive summary.</a:t>
            </a:r>
          </a:p>
          <a:p>
            <a:pPr marL="171450" indent="-171450" algn="l">
              <a:buFont typeface="Arial" panose="020B0604020202020204" pitchFamily="34" charset="0"/>
              <a:buChar char="•"/>
            </a:pPr>
            <a:r>
              <a:rPr lang="en-US" b="0" i="0" dirty="0">
                <a:solidFill>
                  <a:srgbClr val="374151"/>
                </a:solidFill>
                <a:effectLst/>
                <a:latin typeface="Söhne"/>
              </a:rPr>
              <a:t>Financially, the event is poised to be successful with a projected total profit of $26,750, resulting in a healthy profit margin of 11.4%. Furthermore, out of the 500 participants, 98 will be attending for the first time, representing 20% of the total.</a:t>
            </a:r>
          </a:p>
          <a:p>
            <a:pPr marL="171450" indent="-171450" algn="l">
              <a:buFont typeface="Arial" panose="020B0604020202020204" pitchFamily="34" charset="0"/>
              <a:buChar char="•"/>
            </a:pPr>
            <a:r>
              <a:rPr lang="en-US" b="0" i="0" dirty="0">
                <a:solidFill>
                  <a:srgbClr val="374151"/>
                </a:solidFill>
                <a:effectLst/>
                <a:latin typeface="Söhne"/>
              </a:rPr>
              <a:t>Our key insights include the identification of profitable regions such as Asia Pacific, Greater China, and Africa &amp; MENA. However, we've identified challenges in Latin America and Europe &amp; Eurasia due to negative profit margins. The opportunity lies in optimizing cost-effective measures and implementing targeted growth initiatives in Latin America.</a:t>
            </a:r>
          </a:p>
          <a:p>
            <a:pPr marL="171450" indent="-171450" algn="l">
              <a:buFont typeface="Arial" panose="020B0604020202020204" pitchFamily="34" charset="0"/>
              <a:buChar char="•"/>
            </a:pPr>
            <a:r>
              <a:rPr lang="en-US" b="0" i="0" dirty="0">
                <a:solidFill>
                  <a:srgbClr val="374151"/>
                </a:solidFill>
                <a:effectLst/>
                <a:latin typeface="Söhne"/>
              </a:rPr>
              <a:t>Our top recommendations encompass optimizing costs by evaluating cost structures and potentially reducing unprofitable participants in overly represented regions, unless they are strategic partners. We also suggest focusing on growth in key regions and ensuring diversity by inviting participants from under-represented areas such as Latin America and Japan.</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an "opportunity" refers to a specific area or situation where there is potential for improvement, growth, or positive change</a:t>
            </a:r>
          </a:p>
        </p:txBody>
      </p:sp>
      <p:sp>
        <p:nvSpPr>
          <p:cNvPr id="4" name="Slide Number Placeholder 3"/>
          <p:cNvSpPr>
            <a:spLocks noGrp="1"/>
          </p:cNvSpPr>
          <p:nvPr>
            <p:ph type="sldNum" sz="quarter" idx="5"/>
          </p:nvPr>
        </p:nvSpPr>
        <p:spPr/>
        <p:txBody>
          <a:bodyPr/>
          <a:lstStyle/>
          <a:p>
            <a:fld id="{5F48A290-18CC-41C8-90E5-C63FFF5DFA41}" type="slidenum">
              <a:rPr lang="en-US" smtClean="0"/>
              <a:t>2</a:t>
            </a:fld>
            <a:endParaRPr lang="en-US"/>
          </a:p>
        </p:txBody>
      </p:sp>
    </p:spTree>
    <p:extLst>
      <p:ext uri="{BB962C8B-B14F-4D97-AF65-F5344CB8AC3E}">
        <p14:creationId xmlns:p14="http://schemas.microsoft.com/office/powerpoint/2010/main" val="212283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374151"/>
                </a:solidFill>
                <a:effectLst/>
                <a:latin typeface="Söhne"/>
              </a:rPr>
              <a:t>Moving on to the participant analysis.</a:t>
            </a:r>
          </a:p>
          <a:p>
            <a:pPr marL="171450" indent="-171450" algn="l">
              <a:buFont typeface="Arial" panose="020B0604020202020204" pitchFamily="34" charset="0"/>
              <a:buChar char="•"/>
            </a:pPr>
            <a:r>
              <a:rPr lang="en-US" b="0" i="0" dirty="0">
                <a:solidFill>
                  <a:srgbClr val="374151"/>
                </a:solidFill>
                <a:effectLst/>
                <a:latin typeface="Söhne"/>
              </a:rPr>
              <a:t>This year's event will see a total of 500 participants, with 98 being new attendees, making up 20% of the total. </a:t>
            </a:r>
          </a:p>
          <a:p>
            <a:pPr marL="171450" indent="-171450" algn="l">
              <a:buFont typeface="Arial" panose="020B0604020202020204" pitchFamily="34" charset="0"/>
              <a:buChar char="•"/>
            </a:pPr>
            <a:r>
              <a:rPr lang="en-US" b="0" i="0" dirty="0">
                <a:solidFill>
                  <a:srgbClr val="374151"/>
                </a:solidFill>
                <a:effectLst/>
                <a:latin typeface="Söhne"/>
              </a:rPr>
              <a:t>By geographic as well as revenue region, we've observed that Latin America has the lowest representation, followed by Africa &amp; MENA.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If looking at geographical regions only, we've grouped South Asia, Greater China, Japan, and Asia Pacific into "Greater Asia Pacific," which now accounts for 23% of the participants.</a:t>
            </a:r>
          </a:p>
          <a:p>
            <a:pPr marL="171450" indent="-171450" algn="l">
              <a:buFont typeface="Arial" panose="020B0604020202020204" pitchFamily="34" charset="0"/>
              <a:buChar char="•"/>
            </a:pPr>
            <a:r>
              <a:rPr lang="en-US" b="0" i="0" dirty="0">
                <a:solidFill>
                  <a:srgbClr val="374151"/>
                </a:solidFill>
                <a:effectLst/>
                <a:latin typeface="Söhne"/>
              </a:rPr>
              <a:t>If looking at revenue regions, interestingly, despite high first time participant rate, Asia Pacific, Greater China, and Japan are still under-represented.</a:t>
            </a:r>
          </a:p>
          <a:p>
            <a:endParaRPr lang="en-US" dirty="0"/>
          </a:p>
        </p:txBody>
      </p:sp>
      <p:sp>
        <p:nvSpPr>
          <p:cNvPr id="4" name="Slide Number Placeholder 3"/>
          <p:cNvSpPr>
            <a:spLocks noGrp="1"/>
          </p:cNvSpPr>
          <p:nvPr>
            <p:ph type="sldNum" sz="quarter" idx="5"/>
          </p:nvPr>
        </p:nvSpPr>
        <p:spPr/>
        <p:txBody>
          <a:bodyPr/>
          <a:lstStyle/>
          <a:p>
            <a:fld id="{5F48A290-18CC-41C8-90E5-C63FFF5DFA41}" type="slidenum">
              <a:rPr lang="en-US" smtClean="0"/>
              <a:t>3</a:t>
            </a:fld>
            <a:endParaRPr lang="en-US"/>
          </a:p>
        </p:txBody>
      </p:sp>
    </p:spTree>
    <p:extLst>
      <p:ext uri="{BB962C8B-B14F-4D97-AF65-F5344CB8AC3E}">
        <p14:creationId xmlns:p14="http://schemas.microsoft.com/office/powerpoint/2010/main" val="173442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374151"/>
                </a:solidFill>
                <a:effectLst/>
                <a:latin typeface="Söhne"/>
              </a:rPr>
              <a:t>Let's explore travel logistics and diversity insights.</a:t>
            </a:r>
          </a:p>
          <a:p>
            <a:pPr marL="171450" indent="-171450" algn="l">
              <a:buFont typeface="Arial" panose="020B0604020202020204" pitchFamily="34" charset="0"/>
              <a:buChar char="•"/>
            </a:pPr>
            <a:r>
              <a:rPr lang="en-US" b="0" i="0" dirty="0">
                <a:solidFill>
                  <a:srgbClr val="374151"/>
                </a:solidFill>
                <a:effectLst/>
                <a:latin typeface="Söhne"/>
              </a:rPr>
              <a:t>Our travel logistics reveal a balanced distribution with boat, air, and road transport options. Notably, air transport is favored by participants from diverse regions.</a:t>
            </a:r>
          </a:p>
          <a:p>
            <a:pPr marL="171450" indent="-171450" algn="l">
              <a:buFont typeface="Arial" panose="020B0604020202020204" pitchFamily="34" charset="0"/>
              <a:buChar char="•"/>
            </a:pPr>
            <a:r>
              <a:rPr lang="en-US" b="0" i="0" dirty="0">
                <a:solidFill>
                  <a:srgbClr val="374151"/>
                </a:solidFill>
                <a:effectLst/>
                <a:latin typeface="Söhne"/>
              </a:rPr>
              <a:t>Diversity-wise, we've observed a broad range of lifespans, with 74% falling under the &lt; 25 years group. In terms of weight, 67% of participants weigh less than 100 lbs.</a:t>
            </a:r>
          </a:p>
          <a:p>
            <a:pPr marL="0" indent="0">
              <a:buFontTx/>
              <a:buNone/>
            </a:pPr>
            <a:endParaRPr lang="en-US" dirty="0"/>
          </a:p>
        </p:txBody>
      </p:sp>
      <p:sp>
        <p:nvSpPr>
          <p:cNvPr id="4" name="Slide Number Placeholder 3"/>
          <p:cNvSpPr>
            <a:spLocks noGrp="1"/>
          </p:cNvSpPr>
          <p:nvPr>
            <p:ph type="sldNum" sz="quarter" idx="5"/>
          </p:nvPr>
        </p:nvSpPr>
        <p:spPr/>
        <p:txBody>
          <a:bodyPr/>
          <a:lstStyle/>
          <a:p>
            <a:fld id="{5F48A290-18CC-41C8-90E5-C63FFF5DFA41}" type="slidenum">
              <a:rPr lang="en-US" smtClean="0"/>
              <a:t>4</a:t>
            </a:fld>
            <a:endParaRPr lang="en-US"/>
          </a:p>
        </p:txBody>
      </p:sp>
    </p:spTree>
    <p:extLst>
      <p:ext uri="{BB962C8B-B14F-4D97-AF65-F5344CB8AC3E}">
        <p14:creationId xmlns:p14="http://schemas.microsoft.com/office/powerpoint/2010/main" val="3299275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374151"/>
                </a:solidFill>
                <a:effectLst/>
                <a:latin typeface="Söhne"/>
              </a:rPr>
              <a:t>Switching gears, let's discuss profitability by diet.</a:t>
            </a:r>
          </a:p>
          <a:p>
            <a:pPr marL="171450" indent="-171450">
              <a:buFont typeface="Arial" panose="020B0604020202020204" pitchFamily="34" charset="0"/>
              <a:buChar char="•"/>
            </a:pPr>
            <a:r>
              <a:rPr lang="en-US" b="0" i="0" dirty="0">
                <a:solidFill>
                  <a:srgbClr val="374151"/>
                </a:solidFill>
                <a:effectLst/>
                <a:latin typeface="Söhne"/>
              </a:rPr>
              <a:t>The event is expected to be profitable, boasting an 11.4% profit margin. Herbivore and Omnivore diets stand out as the most profitable options. Despite the Omnivore diet yielding a higher profit compared to the Herbivore, it's important to note that the higher profit is not the sole indicator of financial efficiency.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74151"/>
                </a:solidFill>
                <a:effectLst/>
                <a:latin typeface="Söhne"/>
              </a:rPr>
              <a:t>The Herbivore diet's higher profit margin suggests it might be more efficient in managing costs and resources, as a larger portion of the revenue is converted into profit, which can contribute to sustained profitability in the long term.</a:t>
            </a:r>
            <a:endParaRPr lang="en-US" dirty="0"/>
          </a:p>
          <a:p>
            <a:pPr marL="171450" indent="-171450">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However, it's noteworthy that Herbivore participants are the smallest group and have the lowest percentage of first-time participants. This indicates significant growth potential for this group.</a:t>
            </a:r>
          </a:p>
          <a:p>
            <a:pPr marL="0" indent="0">
              <a:buFont typeface="Arial" panose="020B0604020202020204" pitchFamily="34" charset="0"/>
              <a:buNone/>
            </a:pPr>
            <a:endParaRPr lang="en-US" b="0" i="0" dirty="0">
              <a:solidFill>
                <a:srgbClr val="374151"/>
              </a:solidFill>
              <a:effectLst/>
              <a:latin typeface="Söhne"/>
            </a:endParaRPr>
          </a:p>
          <a:p>
            <a:pPr marL="171450" indent="-171450">
              <a:buFont typeface="Arial" panose="020B0604020202020204" pitchFamily="34" charset="0"/>
              <a:buChar cha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F48A290-18CC-41C8-90E5-C63FFF5DFA41}" type="slidenum">
              <a:rPr lang="en-US" smtClean="0"/>
              <a:t>5</a:t>
            </a:fld>
            <a:endParaRPr lang="en-US"/>
          </a:p>
        </p:txBody>
      </p:sp>
    </p:spTree>
    <p:extLst>
      <p:ext uri="{BB962C8B-B14F-4D97-AF65-F5344CB8AC3E}">
        <p14:creationId xmlns:p14="http://schemas.microsoft.com/office/powerpoint/2010/main" val="131850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374151"/>
                </a:solidFill>
                <a:effectLst/>
                <a:latin typeface="Söhne"/>
              </a:rPr>
              <a:t>Digging deeper into profitability, let's look at diet and region-specific insights.</a:t>
            </a:r>
          </a:p>
          <a:p>
            <a:pPr marL="171450" indent="-171450" algn="l">
              <a:buFont typeface="Arial" panose="020B0604020202020204" pitchFamily="34" charset="0"/>
              <a:buChar char="•"/>
            </a:pPr>
            <a:r>
              <a:rPr lang="en-US" b="0" i="0" dirty="0">
                <a:solidFill>
                  <a:srgbClr val="374151"/>
                </a:solidFill>
                <a:effectLst/>
                <a:latin typeface="Söhne"/>
              </a:rPr>
              <a:t>Asia Pacific consistently leads with the highest profit margins across all diet types, closely followed by Greater China and Africa &amp; MENA. Herbivore diets show efficient cost management across most regions, maintaining high profit margins.</a:t>
            </a:r>
          </a:p>
          <a:p>
            <a:pPr marL="171450" indent="-171450" algn="l">
              <a:buFont typeface="Arial" panose="020B0604020202020204" pitchFamily="34" charset="0"/>
              <a:buChar char="•"/>
            </a:pPr>
            <a:r>
              <a:rPr lang="en-US" b="0" i="0" dirty="0">
                <a:solidFill>
                  <a:srgbClr val="374151"/>
                </a:solidFill>
                <a:effectLst/>
                <a:latin typeface="Söhne"/>
              </a:rPr>
              <a:t>However, participants with a Carnivore diet from Europe &amp; Eurasia and North America face challenges due to higher diet costs. Additionally, both Latin America and Japan experience overall negative profit margins due to lower per-participant revenue.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F48A290-18CC-41C8-90E5-C63FFF5DFA41}" type="slidenum">
              <a:rPr lang="en-US" smtClean="0"/>
              <a:t>6</a:t>
            </a:fld>
            <a:endParaRPr lang="en-US"/>
          </a:p>
        </p:txBody>
      </p:sp>
    </p:spTree>
    <p:extLst>
      <p:ext uri="{BB962C8B-B14F-4D97-AF65-F5344CB8AC3E}">
        <p14:creationId xmlns:p14="http://schemas.microsoft.com/office/powerpoint/2010/main" val="250899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i="0" dirty="0">
                <a:solidFill>
                  <a:srgbClr val="374151"/>
                </a:solidFill>
                <a:effectLst/>
                <a:latin typeface="Söhne"/>
              </a:rPr>
              <a:t>I would now like to conclude with our recommendations for next year's event.</a:t>
            </a:r>
          </a:p>
          <a:p>
            <a:pPr marL="171450" indent="-171450" algn="l">
              <a:buFont typeface="Arial" panose="020B0604020202020204" pitchFamily="34" charset="0"/>
              <a:buChar char="•"/>
            </a:pPr>
            <a:r>
              <a:rPr lang="en-US" b="0" i="0" dirty="0">
                <a:solidFill>
                  <a:srgbClr val="374151"/>
                </a:solidFill>
                <a:effectLst/>
                <a:latin typeface="Söhne"/>
              </a:rPr>
              <a:t>We see </a:t>
            </a:r>
            <a:r>
              <a:rPr lang="en-US" b="1" i="0" dirty="0">
                <a:solidFill>
                  <a:srgbClr val="374151"/>
                </a:solidFill>
                <a:effectLst/>
                <a:latin typeface="Söhne"/>
              </a:rPr>
              <a:t>growth opportunities </a:t>
            </a:r>
            <a:r>
              <a:rPr lang="en-US" b="0" i="0" dirty="0">
                <a:solidFill>
                  <a:srgbClr val="374151"/>
                </a:solidFill>
                <a:effectLst/>
                <a:latin typeface="Söhne"/>
              </a:rPr>
              <a:t>in Asia Pacific, Africa &amp; MENA, and Greater China. Doing so would help optimize costs and addressing regional over-representation,. </a:t>
            </a:r>
          </a:p>
          <a:p>
            <a:pPr marL="171450" indent="-171450" algn="l">
              <a:buFont typeface="Arial" panose="020B0604020202020204" pitchFamily="34" charset="0"/>
              <a:buChar char="•"/>
            </a:pPr>
            <a:r>
              <a:rPr lang="en-US" b="0" i="0" dirty="0">
                <a:solidFill>
                  <a:srgbClr val="374151"/>
                </a:solidFill>
                <a:effectLst/>
                <a:latin typeface="Söhne"/>
              </a:rPr>
              <a:t>Boosting the presence of Herbivore participants and sustaining growth among Omnivore participants will contribute to this goal, while also enhancing financial performance</a:t>
            </a:r>
          </a:p>
          <a:p>
            <a:pPr marL="171450" indent="-171450" algn="l">
              <a:buFont typeface="Arial" panose="020B0604020202020204" pitchFamily="34" charset="0"/>
              <a:buChar char="•"/>
            </a:pPr>
            <a:r>
              <a:rPr lang="en-US" b="1" i="0" dirty="0">
                <a:solidFill>
                  <a:srgbClr val="374151"/>
                </a:solidFill>
                <a:effectLst/>
                <a:latin typeface="Söhne"/>
              </a:rPr>
              <a:t>Cost-saving measures </a:t>
            </a:r>
            <a:r>
              <a:rPr lang="en-US" b="0" i="0" dirty="0">
                <a:solidFill>
                  <a:srgbClr val="374151"/>
                </a:solidFill>
                <a:effectLst/>
                <a:latin typeface="Söhne"/>
              </a:rPr>
              <a:t>include reviewing costs and potentially reducing Carnivore participants from North America and Europe &amp; Eurasia, aligning with our profitability objectives while promoting diet diversity</a:t>
            </a:r>
          </a:p>
          <a:p>
            <a:pPr marL="171450" indent="-171450" algn="l">
              <a:buFont typeface="Arial" panose="020B0604020202020204" pitchFamily="34" charset="0"/>
              <a:buChar char="•"/>
            </a:pPr>
            <a:r>
              <a:rPr lang="en-US" b="0" i="0" dirty="0">
                <a:solidFill>
                  <a:srgbClr val="374151"/>
                </a:solidFill>
                <a:effectLst/>
                <a:latin typeface="Söhne"/>
              </a:rPr>
              <a:t>Lastly, ensuring diversity representation from under-represented regions like Latin America and Japan are crucial for geographical diversity.</a:t>
            </a:r>
          </a:p>
          <a:p>
            <a:pPr marL="171450" indent="-171450" algn="l">
              <a:buFont typeface="Arial" panose="020B0604020202020204" pitchFamily="34" charset="0"/>
              <a:buChar char="•"/>
            </a:pPr>
            <a:r>
              <a:rPr lang="en-US" b="0" i="0" dirty="0">
                <a:solidFill>
                  <a:srgbClr val="374151"/>
                </a:solidFill>
                <a:effectLst/>
                <a:latin typeface="Söhne"/>
              </a:rPr>
              <a:t>Thank you for your time, and I'm open to any questions you may have.</a:t>
            </a:r>
          </a:p>
        </p:txBody>
      </p:sp>
      <p:sp>
        <p:nvSpPr>
          <p:cNvPr id="4" name="Slide Number Placeholder 3"/>
          <p:cNvSpPr>
            <a:spLocks noGrp="1"/>
          </p:cNvSpPr>
          <p:nvPr>
            <p:ph type="sldNum" sz="quarter" idx="5"/>
          </p:nvPr>
        </p:nvSpPr>
        <p:spPr/>
        <p:txBody>
          <a:bodyPr/>
          <a:lstStyle/>
          <a:p>
            <a:fld id="{5F48A290-18CC-41C8-90E5-C63FFF5DFA41}" type="slidenum">
              <a:rPr lang="en-US" smtClean="0"/>
              <a:t>7</a:t>
            </a:fld>
            <a:endParaRPr lang="en-US"/>
          </a:p>
        </p:txBody>
      </p:sp>
    </p:spTree>
    <p:extLst>
      <p:ext uri="{BB962C8B-B14F-4D97-AF65-F5344CB8AC3E}">
        <p14:creationId xmlns:p14="http://schemas.microsoft.com/office/powerpoint/2010/main" val="4039994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F38B656-A498-4EDC-985D-9695A524C8A7}" type="datetime1">
              <a:rPr lang="en-US" smtClean="0"/>
              <a:t>14-Dec-23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0" name="Picture Placeholder 3"/>
          <p:cNvSpPr>
            <a:spLocks noGrp="1"/>
          </p:cNvSpPr>
          <p:nvPr>
            <p:ph type="pic" sz="quarter" idx="12"/>
          </p:nvPr>
        </p:nvSpPr>
        <p:spPr>
          <a:xfrm>
            <a:off x="6231699" y="0"/>
            <a:ext cx="5960301" cy="6339789"/>
          </a:xfrm>
          <a:prstGeom prst="rect">
            <a:avLst/>
          </a:prstGeom>
        </p:spPr>
        <p:txBody>
          <a:bodyPr anchor="ctr"/>
          <a:lstStyle>
            <a:lvl1pPr algn="ctr">
              <a:defRPr lang="en-US" sz="1261" kern="1200" dirty="0" smtClean="0">
                <a:solidFill>
                  <a:schemeClr val="bg1">
                    <a:lumMod val="50000"/>
                  </a:schemeClr>
                </a:solidFill>
                <a:latin typeface="Lato" panose="020F0502020204030203" pitchFamily="34" charset="0"/>
                <a:ea typeface="Lato" panose="020F0502020204030203" pitchFamily="34" charset="0"/>
                <a:cs typeface="+mn-cs"/>
              </a:defRPr>
            </a:lvl1pPr>
          </a:lstStyle>
          <a:p>
            <a:endParaRPr lang="en-US" dirty="0"/>
          </a:p>
        </p:txBody>
      </p:sp>
      <p:sp>
        <p:nvSpPr>
          <p:cNvPr id="1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7"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8"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1" name="TextBox 20"/>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08722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Slide With Footer">
    <p:spTree>
      <p:nvGrpSpPr>
        <p:cNvPr id="1" name=""/>
        <p:cNvGrpSpPr/>
        <p:nvPr/>
      </p:nvGrpSpPr>
      <p:grpSpPr>
        <a:xfrm>
          <a:off x="0" y="0"/>
          <a:ext cx="0" cy="0"/>
          <a:chOff x="0" y="0"/>
          <a:chExt cx="0" cy="0"/>
        </a:xfrm>
      </p:grpSpPr>
      <p:sp>
        <p:nvSpPr>
          <p:cNvPr id="19"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20"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21"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9" name="Group 8"/>
          <p:cNvGrpSpPr/>
          <p:nvPr userDrawn="1"/>
        </p:nvGrpSpPr>
        <p:grpSpPr>
          <a:xfrm>
            <a:off x="264755" y="6504026"/>
            <a:ext cx="176167" cy="173866"/>
            <a:chOff x="4328868" y="5502988"/>
            <a:chExt cx="500307" cy="493774"/>
          </a:xfrm>
          <a:solidFill>
            <a:schemeClr val="bg1">
              <a:lumMod val="75000"/>
            </a:schemeClr>
          </a:solidFill>
        </p:grpSpPr>
        <p:sp>
          <p:nvSpPr>
            <p:cNvPr id="10" name="Freeform 9">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2" name="Group 11"/>
          <p:cNvGrpSpPr/>
          <p:nvPr userDrawn="1"/>
        </p:nvGrpSpPr>
        <p:grpSpPr>
          <a:xfrm flipH="1">
            <a:off x="508140" y="6504026"/>
            <a:ext cx="176167" cy="173866"/>
            <a:chOff x="4328868" y="5502988"/>
            <a:chExt cx="500307" cy="493774"/>
          </a:xfrm>
          <a:solidFill>
            <a:schemeClr val="bg1">
              <a:lumMod val="75000"/>
            </a:schemeClr>
          </a:solidFill>
        </p:grpSpPr>
        <p:sp>
          <p:nvSpPr>
            <p:cNvPr id="13" name="Freeform 12">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4" name="Freeform 13">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5" name="Rectangle 14"/>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6" name="Straight Connector 15"/>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26" name="Oval 25"/>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7" name="TextBox 26"/>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
        <p:nvSpPr>
          <p:cNvPr id="28" name="Picture Placeholder 11"/>
          <p:cNvSpPr>
            <a:spLocks noGrp="1"/>
          </p:cNvSpPr>
          <p:nvPr>
            <p:ph type="pic" sz="quarter" idx="12"/>
          </p:nvPr>
        </p:nvSpPr>
        <p:spPr>
          <a:xfrm>
            <a:off x="578595" y="1817769"/>
            <a:ext cx="2577215" cy="2466061"/>
          </a:xfrm>
          <a:prstGeom prst="rect">
            <a:avLst/>
          </a:prstGeom>
        </p:spPr>
      </p:sp>
      <p:sp>
        <p:nvSpPr>
          <p:cNvPr id="29" name="Picture Placeholder 12"/>
          <p:cNvSpPr>
            <a:spLocks noGrp="1"/>
          </p:cNvSpPr>
          <p:nvPr>
            <p:ph type="pic" sz="quarter" idx="13"/>
          </p:nvPr>
        </p:nvSpPr>
        <p:spPr>
          <a:xfrm>
            <a:off x="3394909" y="1817769"/>
            <a:ext cx="2574256" cy="2458156"/>
          </a:xfrm>
          <a:prstGeom prst="rect">
            <a:avLst/>
          </a:prstGeom>
        </p:spPr>
      </p:sp>
      <p:sp>
        <p:nvSpPr>
          <p:cNvPr id="30" name="Picture Placeholder 13"/>
          <p:cNvSpPr>
            <a:spLocks noGrp="1"/>
          </p:cNvSpPr>
          <p:nvPr>
            <p:ph type="pic" sz="quarter" idx="14"/>
          </p:nvPr>
        </p:nvSpPr>
        <p:spPr>
          <a:xfrm>
            <a:off x="6203091" y="1817769"/>
            <a:ext cx="2579337" cy="2458156"/>
          </a:xfrm>
          <a:prstGeom prst="rect">
            <a:avLst/>
          </a:prstGeom>
        </p:spPr>
      </p:sp>
      <p:sp>
        <p:nvSpPr>
          <p:cNvPr id="31" name="Picture Placeholder 15"/>
          <p:cNvSpPr>
            <a:spLocks noGrp="1"/>
          </p:cNvSpPr>
          <p:nvPr>
            <p:ph type="pic" sz="quarter" idx="15"/>
          </p:nvPr>
        </p:nvSpPr>
        <p:spPr>
          <a:xfrm>
            <a:off x="9015819" y="1817769"/>
            <a:ext cx="2578956" cy="2466062"/>
          </a:xfrm>
          <a:prstGeom prst="rect">
            <a:avLst/>
          </a:prstGeom>
        </p:spPr>
      </p:sp>
    </p:spTree>
    <p:extLst>
      <p:ext uri="{BB962C8B-B14F-4D97-AF65-F5344CB8AC3E}">
        <p14:creationId xmlns:p14="http://schemas.microsoft.com/office/powerpoint/2010/main" val="1203876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ject Details With Image">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34571" y="1699836"/>
            <a:ext cx="6863262" cy="2319863"/>
          </a:xfrm>
          <a:prstGeom prst="rect">
            <a:avLst/>
          </a:prstGeom>
        </p:spPr>
        <p:txBody>
          <a:bodyPr anchor="ctr"/>
          <a:lstStyle>
            <a:lvl1pPr algn="ctr">
              <a:defRPr sz="1441">
                <a:solidFill>
                  <a:schemeClr val="bg1">
                    <a:lumMod val="65000"/>
                  </a:schemeClr>
                </a:solidFill>
                <a:latin typeface="Lato Light" panose="020F0502020204030203" pitchFamily="34" charset="0"/>
                <a:ea typeface="Lato Light" panose="020F0502020204030203" pitchFamily="34" charset="0"/>
                <a:cs typeface="Lato Light" panose="020F0502020204030203" pitchFamily="34" charset="0"/>
              </a:defRPr>
            </a:lvl1pPr>
          </a:lstStyle>
          <a:p>
            <a:endParaRPr lang="en-US"/>
          </a:p>
        </p:txBody>
      </p:sp>
      <p:sp>
        <p:nvSpPr>
          <p:cNvPr id="18"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9"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20"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7" name="TextBox 16"/>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72143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Image Chart">
    <p:spTree>
      <p:nvGrpSpPr>
        <p:cNvPr id="1" name=""/>
        <p:cNvGrpSpPr/>
        <p:nvPr/>
      </p:nvGrpSpPr>
      <p:grpSpPr>
        <a:xfrm>
          <a:off x="0" y="0"/>
          <a:ext cx="0" cy="0"/>
          <a:chOff x="0" y="0"/>
          <a:chExt cx="0" cy="0"/>
        </a:xfrm>
      </p:grpSpPr>
      <p:sp>
        <p:nvSpPr>
          <p:cNvPr id="18" name="Picture Placeholder 18"/>
          <p:cNvSpPr>
            <a:spLocks noGrp="1"/>
          </p:cNvSpPr>
          <p:nvPr>
            <p:ph type="pic" sz="quarter" idx="12"/>
          </p:nvPr>
        </p:nvSpPr>
        <p:spPr>
          <a:xfrm>
            <a:off x="623454" y="1554481"/>
            <a:ext cx="6151418" cy="4347556"/>
          </a:xfrm>
          <a:prstGeom prst="rect">
            <a:avLst/>
          </a:prstGeom>
        </p:spPr>
      </p:sp>
      <p:sp>
        <p:nvSpPr>
          <p:cNvPr id="19"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20"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21"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7" name="TextBox 16"/>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645994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With Footer">
    <p:spTree>
      <p:nvGrpSpPr>
        <p:cNvPr id="1" name=""/>
        <p:cNvGrpSpPr/>
        <p:nvPr/>
      </p:nvGrpSpPr>
      <p:grpSpPr>
        <a:xfrm>
          <a:off x="0" y="0"/>
          <a:ext cx="0" cy="0"/>
          <a:chOff x="0" y="0"/>
          <a:chExt cx="0" cy="0"/>
        </a:xfrm>
      </p:grpSpPr>
      <p:sp>
        <p:nvSpPr>
          <p:cNvPr id="20" name="Picture Placeholder 25"/>
          <p:cNvSpPr>
            <a:spLocks noGrp="1"/>
          </p:cNvSpPr>
          <p:nvPr>
            <p:ph type="pic" sz="quarter" idx="26"/>
          </p:nvPr>
        </p:nvSpPr>
        <p:spPr>
          <a:xfrm>
            <a:off x="787400" y="2050382"/>
            <a:ext cx="3822700" cy="3434882"/>
          </a:xfrm>
          <a:prstGeom prst="rect">
            <a:avLst/>
          </a:prstGeom>
        </p:spPr>
      </p:sp>
      <p:sp>
        <p:nvSpPr>
          <p:cNvPr id="1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7"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8"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1" name="TextBox 20"/>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1947387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alf Image with footer">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0"/>
            <a:ext cx="12192891" cy="4874895"/>
          </a:xfrm>
          <a:prstGeom prst="rect">
            <a:avLst/>
          </a:prstGeom>
        </p:spPr>
        <p:txBody>
          <a:bodyPr anchor="ctr"/>
          <a:lstStyle>
            <a:lvl1pPr algn="ctr">
              <a:defRPr sz="810">
                <a:solidFill>
                  <a:schemeClr val="bg1">
                    <a:lumMod val="50000"/>
                  </a:schemeClr>
                </a:solidFill>
                <a:latin typeface="Lato" panose="020F0502020204030203" pitchFamily="34" charset="0"/>
              </a:defRPr>
            </a:lvl1pPr>
          </a:lstStyle>
          <a:p>
            <a:endParaRPr lang="en-US" dirty="0"/>
          </a:p>
        </p:txBody>
      </p:sp>
      <p:sp>
        <p:nvSpPr>
          <p:cNvPr id="1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7"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8"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0" name="TextBox 19"/>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2684325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6"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7"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8" name="Group 7"/>
          <p:cNvGrpSpPr/>
          <p:nvPr userDrawn="1"/>
        </p:nvGrpSpPr>
        <p:grpSpPr>
          <a:xfrm>
            <a:off x="264755" y="6504026"/>
            <a:ext cx="176167" cy="173866"/>
            <a:chOff x="4328868" y="5502988"/>
            <a:chExt cx="500307" cy="493774"/>
          </a:xfrm>
          <a:solidFill>
            <a:schemeClr val="bg1">
              <a:lumMod val="75000"/>
            </a:schemeClr>
          </a:solidFill>
        </p:grpSpPr>
        <p:sp>
          <p:nvSpPr>
            <p:cNvPr id="9" name="Freeform 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0" name="Freeform 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1" name="Group 10"/>
          <p:cNvGrpSpPr/>
          <p:nvPr userDrawn="1"/>
        </p:nvGrpSpPr>
        <p:grpSpPr>
          <a:xfrm flipH="1">
            <a:off x="508140" y="6504026"/>
            <a:ext cx="176167" cy="173866"/>
            <a:chOff x="4328868" y="5502988"/>
            <a:chExt cx="500307" cy="493774"/>
          </a:xfrm>
          <a:solidFill>
            <a:schemeClr val="bg1">
              <a:lumMod val="75000"/>
            </a:schemeClr>
          </a:solidFill>
        </p:grpSpPr>
        <p:sp>
          <p:nvSpPr>
            <p:cNvPr id="12" name="Freeform 1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3" name="Freeform 1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4" name="Rectangle 13"/>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5" name="Straight Connector 14"/>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9" name="TextBox 18"/>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379151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214226" cy="6858000"/>
          </a:xfrm>
          <a:prstGeom prst="rect">
            <a:avLst/>
          </a:prstGeom>
        </p:spPr>
        <p:txBody>
          <a:bodyPr anchor="ctr"/>
          <a:lstStyle>
            <a:lvl1pPr algn="ctr">
              <a:defRPr lang="en-US" sz="1261" kern="1200" dirty="0" smtClean="0">
                <a:solidFill>
                  <a:schemeClr val="bg1">
                    <a:lumMod val="50000"/>
                  </a:schemeClr>
                </a:solidFill>
                <a:latin typeface="Lato" panose="020F0502020204030203" pitchFamily="34" charset="0"/>
                <a:ea typeface="Lato" panose="020F0502020204030203" pitchFamily="34" charset="0"/>
                <a:cs typeface="+mn-cs"/>
              </a:defRPr>
            </a:lvl1pPr>
          </a:lstStyle>
          <a:p>
            <a:endParaRPr lang="en-US" dirty="0"/>
          </a:p>
        </p:txBody>
      </p:sp>
      <p:sp>
        <p:nvSpPr>
          <p:cNvPr id="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7"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8"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9" name="Group 8"/>
          <p:cNvGrpSpPr/>
          <p:nvPr userDrawn="1"/>
        </p:nvGrpSpPr>
        <p:grpSpPr>
          <a:xfrm>
            <a:off x="264755" y="6504026"/>
            <a:ext cx="176167" cy="173866"/>
            <a:chOff x="4328868" y="5502988"/>
            <a:chExt cx="500307" cy="493774"/>
          </a:xfrm>
          <a:solidFill>
            <a:schemeClr val="bg1">
              <a:lumMod val="75000"/>
            </a:schemeClr>
          </a:solidFill>
        </p:grpSpPr>
        <p:sp>
          <p:nvSpPr>
            <p:cNvPr id="10" name="Freeform 9">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2" name="Group 11"/>
          <p:cNvGrpSpPr/>
          <p:nvPr userDrawn="1"/>
        </p:nvGrpSpPr>
        <p:grpSpPr>
          <a:xfrm flipH="1">
            <a:off x="508140" y="6504026"/>
            <a:ext cx="176167" cy="173866"/>
            <a:chOff x="4328868" y="5502988"/>
            <a:chExt cx="500307" cy="493774"/>
          </a:xfrm>
          <a:solidFill>
            <a:schemeClr val="bg1">
              <a:lumMod val="75000"/>
            </a:schemeClr>
          </a:solidFill>
        </p:grpSpPr>
        <p:sp>
          <p:nvSpPr>
            <p:cNvPr id="13" name="Freeform 12">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4" name="Freeform 13">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5" name="Rectangle 14"/>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6" name="Straight Connector 15"/>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0" name="TextBox 19"/>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40406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3" name="Rectangle 2"/>
          <p:cNvSpPr/>
          <p:nvPr userDrawn="1"/>
        </p:nvSpPr>
        <p:spPr>
          <a:xfrm>
            <a:off x="0" y="4515633"/>
            <a:ext cx="12192000" cy="2342367"/>
          </a:xfrm>
          <a:prstGeom prst="rect">
            <a:avLst/>
          </a:prstGeom>
          <a:solidFill>
            <a:srgbClr val="1B21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3485"/>
            <a:endParaRPr lang="en-US" sz="1621" dirty="0">
              <a:solidFill>
                <a:srgbClr val="FFFFFF"/>
              </a:solidFill>
              <a:latin typeface="Lato" panose="020F0502020204030203" pitchFamily="34" charset="0"/>
            </a:endParaRPr>
          </a:p>
        </p:txBody>
      </p:sp>
      <p:sp>
        <p:nvSpPr>
          <p:cNvPr id="4" name="Picture Placeholder 3"/>
          <p:cNvSpPr>
            <a:spLocks noGrp="1"/>
          </p:cNvSpPr>
          <p:nvPr>
            <p:ph type="pic" sz="quarter" idx="10"/>
          </p:nvPr>
        </p:nvSpPr>
        <p:spPr>
          <a:xfrm>
            <a:off x="0" y="0"/>
            <a:ext cx="12192000" cy="4515633"/>
          </a:xfrm>
          <a:prstGeom prst="rect">
            <a:avLst/>
          </a:prstGeom>
        </p:spPr>
        <p:txBody>
          <a:bodyPr anchor="ctr"/>
          <a:lstStyle>
            <a:lvl1pPr algn="ctr">
              <a:defRPr lang="en-US" sz="1261" kern="1200" dirty="0" smtClean="0">
                <a:solidFill>
                  <a:schemeClr val="bg1">
                    <a:lumMod val="50000"/>
                  </a:schemeClr>
                </a:solidFill>
                <a:latin typeface="Lato" panose="020F0502020204030203" pitchFamily="34" charset="0"/>
                <a:ea typeface="Lato" panose="020F0502020204030203" pitchFamily="34" charset="0"/>
                <a:cs typeface="+mn-cs"/>
              </a:defRPr>
            </a:lvl1pPr>
          </a:lstStyle>
          <a:p>
            <a:endParaRPr lang="en-US" dirty="0"/>
          </a:p>
        </p:txBody>
      </p:sp>
      <p:sp>
        <p:nvSpPr>
          <p:cNvPr id="7"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8" name="Text Placeholder 6"/>
          <p:cNvSpPr>
            <a:spLocks noGrp="1"/>
          </p:cNvSpPr>
          <p:nvPr>
            <p:ph type="body" sz="quarter" idx="11"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9" name="Text Placeholder 6"/>
          <p:cNvSpPr>
            <a:spLocks noGrp="1"/>
          </p:cNvSpPr>
          <p:nvPr>
            <p:ph type="body" sz="quarter" idx="12"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1715074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_Sidebar">
    <p:spTree>
      <p:nvGrpSpPr>
        <p:cNvPr id="1" name=""/>
        <p:cNvGrpSpPr/>
        <p:nvPr/>
      </p:nvGrpSpPr>
      <p:grpSpPr>
        <a:xfrm>
          <a:off x="0" y="0"/>
          <a:ext cx="0" cy="0"/>
          <a:chOff x="0" y="0"/>
          <a:chExt cx="0" cy="0"/>
        </a:xfrm>
      </p:grpSpPr>
      <p:sp>
        <p:nvSpPr>
          <p:cNvPr id="3" name="Rectangle 2"/>
          <p:cNvSpPr/>
          <p:nvPr userDrawn="1"/>
        </p:nvSpPr>
        <p:spPr>
          <a:xfrm>
            <a:off x="0" y="0"/>
            <a:ext cx="2946400" cy="6858000"/>
          </a:xfrm>
          <a:prstGeom prst="rect">
            <a:avLst/>
          </a:prstGeom>
          <a:solidFill>
            <a:srgbClr val="1B21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3485"/>
            <a:endParaRPr lang="en-US" sz="1621" dirty="0">
              <a:solidFill>
                <a:srgbClr val="FFFFFF"/>
              </a:solidFill>
              <a:latin typeface="Lato" panose="020F0502020204030203" pitchFamily="34" charset="0"/>
            </a:endParaRPr>
          </a:p>
        </p:txBody>
      </p:sp>
      <p:sp>
        <p:nvSpPr>
          <p:cNvPr id="6" name="Title 1"/>
          <p:cNvSpPr>
            <a:spLocks noGrp="1"/>
          </p:cNvSpPr>
          <p:nvPr>
            <p:ph type="title"/>
          </p:nvPr>
        </p:nvSpPr>
        <p:spPr>
          <a:xfrm>
            <a:off x="3454703"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7" name="Text Placeholder 6"/>
          <p:cNvSpPr>
            <a:spLocks noGrp="1"/>
          </p:cNvSpPr>
          <p:nvPr>
            <p:ph type="body" sz="quarter" idx="10" hasCustomPrompt="1"/>
          </p:nvPr>
        </p:nvSpPr>
        <p:spPr>
          <a:xfrm>
            <a:off x="3451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8" name="Text Placeholder 6"/>
          <p:cNvSpPr>
            <a:spLocks noGrp="1"/>
          </p:cNvSpPr>
          <p:nvPr>
            <p:ph type="body" sz="quarter" idx="11" hasCustomPrompt="1"/>
          </p:nvPr>
        </p:nvSpPr>
        <p:spPr>
          <a:xfrm>
            <a:off x="3454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389338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C000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5E3C27F-7531-4DFE-96CA-D6B4A768F8A7}" type="datetime1">
              <a:rPr lang="en-US" smtClean="0"/>
              <a:t>14-Dec-23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ightSlidebar">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296151" y="0"/>
            <a:ext cx="4896741" cy="6858000"/>
          </a:xfrm>
          <a:prstGeom prst="rect">
            <a:avLst/>
          </a:prstGeom>
        </p:spPr>
        <p:txBody>
          <a:bodyPr/>
          <a:lstStyle>
            <a:lvl1pPr algn="ctr">
              <a:defRPr>
                <a:latin typeface="Lato" panose="020F0502020204030203" pitchFamily="34" charset="0"/>
              </a:defRPr>
            </a:lvl1pPr>
          </a:lstStyle>
          <a:p>
            <a:endParaRPr lang="en-US" dirty="0"/>
          </a:p>
        </p:txBody>
      </p:sp>
      <p:sp>
        <p:nvSpPr>
          <p:cNvPr id="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7"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8"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9" name="Group 8"/>
          <p:cNvGrpSpPr/>
          <p:nvPr userDrawn="1"/>
        </p:nvGrpSpPr>
        <p:grpSpPr>
          <a:xfrm>
            <a:off x="264755" y="6504026"/>
            <a:ext cx="176167" cy="173866"/>
            <a:chOff x="4328868" y="5502988"/>
            <a:chExt cx="500307" cy="493774"/>
          </a:xfrm>
          <a:solidFill>
            <a:schemeClr val="bg1">
              <a:lumMod val="75000"/>
            </a:schemeClr>
          </a:solidFill>
        </p:grpSpPr>
        <p:sp>
          <p:nvSpPr>
            <p:cNvPr id="10" name="Freeform 9">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2" name="Group 11"/>
          <p:cNvGrpSpPr/>
          <p:nvPr userDrawn="1"/>
        </p:nvGrpSpPr>
        <p:grpSpPr>
          <a:xfrm flipH="1">
            <a:off x="508140" y="6504026"/>
            <a:ext cx="176167" cy="173866"/>
            <a:chOff x="4328868" y="5502988"/>
            <a:chExt cx="500307" cy="493774"/>
          </a:xfrm>
          <a:solidFill>
            <a:schemeClr val="bg1">
              <a:lumMod val="75000"/>
            </a:schemeClr>
          </a:solidFill>
        </p:grpSpPr>
        <p:sp>
          <p:nvSpPr>
            <p:cNvPr id="13" name="Freeform 12">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4" name="Freeform 13">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5" name="Rectangle 14"/>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6" name="Straight Connector 15"/>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0" name="TextBox 19"/>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1676273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1581444"/>
            <a:ext cx="12192000" cy="2660356"/>
          </a:xfrm>
          <a:prstGeom prst="rect">
            <a:avLst/>
          </a:prstGeom>
        </p:spPr>
        <p:txBody>
          <a:bodyPr/>
          <a:lstStyle>
            <a:lvl1pPr>
              <a:defRPr>
                <a:latin typeface="Lato" panose="020F0502020204030203" pitchFamily="34" charset="0"/>
              </a:defRPr>
            </a:lvl1pPr>
          </a:lstStyle>
          <a:p>
            <a:endParaRPr lang="en-US" dirty="0"/>
          </a:p>
        </p:txBody>
      </p:sp>
      <p:sp>
        <p:nvSpPr>
          <p:cNvPr id="1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7"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8"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0" name="TextBox 19"/>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880341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8333734"/>
            <a:ext cx="2844800" cy="365126"/>
          </a:xfrm>
          <a:prstGeom prst="rect">
            <a:avLst/>
          </a:prstGeom>
        </p:spPr>
        <p:txBody>
          <a:bodyPr/>
          <a:lstStyle>
            <a:lvl1pPr>
              <a:defRPr>
                <a:latin typeface="Lato" panose="020F0502020204030203" pitchFamily="34" charset="0"/>
              </a:defRPr>
            </a:lvl1pPr>
          </a:lstStyle>
          <a:p>
            <a:pPr defTabSz="823485"/>
            <a:r>
              <a:rPr lang="en-US" sz="1621">
                <a:solidFill>
                  <a:srgbClr val="FFFFFF"/>
                </a:solidFill>
              </a:rPr>
              <a:t>www.bestppt.com</a:t>
            </a:r>
            <a:endParaRPr lang="en-US" sz="1621" dirty="0">
              <a:solidFill>
                <a:srgbClr val="FFFFFF"/>
              </a:solidFill>
            </a:endParaRPr>
          </a:p>
        </p:txBody>
      </p:sp>
      <p:sp>
        <p:nvSpPr>
          <p:cNvPr id="1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7" name="Text Placeholder 6"/>
          <p:cNvSpPr>
            <a:spLocks noGrp="1"/>
          </p:cNvSpPr>
          <p:nvPr>
            <p:ph type="body" sz="quarter" idx="11"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8" name="Text Placeholder 6"/>
          <p:cNvSpPr>
            <a:spLocks noGrp="1"/>
          </p:cNvSpPr>
          <p:nvPr>
            <p:ph type="body" sz="quarter" idx="12"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0" name="TextBox 19"/>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41004585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ext Slide Two Column">
    <p:spTree>
      <p:nvGrpSpPr>
        <p:cNvPr id="1" name=""/>
        <p:cNvGrpSpPr/>
        <p:nvPr/>
      </p:nvGrpSpPr>
      <p:grpSpPr>
        <a:xfrm>
          <a:off x="0" y="0"/>
          <a:ext cx="0" cy="0"/>
          <a:chOff x="0" y="0"/>
          <a:chExt cx="0" cy="0"/>
        </a:xfrm>
      </p:grpSpPr>
      <p:sp>
        <p:nvSpPr>
          <p:cNvPr id="5" name="Picture Placeholder 6"/>
          <p:cNvSpPr>
            <a:spLocks noGrp="1"/>
          </p:cNvSpPr>
          <p:nvPr>
            <p:ph type="pic" sz="quarter" idx="16" hasCustomPrompt="1"/>
          </p:nvPr>
        </p:nvSpPr>
        <p:spPr>
          <a:xfrm>
            <a:off x="499537" y="1727203"/>
            <a:ext cx="5460997" cy="1964265"/>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9"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20"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21"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7" name="TextBox 16"/>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1766111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ur Working Type 1">
    <p:spTree>
      <p:nvGrpSpPr>
        <p:cNvPr id="1" name=""/>
        <p:cNvGrpSpPr/>
        <p:nvPr/>
      </p:nvGrpSpPr>
      <p:grpSpPr>
        <a:xfrm>
          <a:off x="0" y="0"/>
          <a:ext cx="0" cy="0"/>
          <a:chOff x="0" y="0"/>
          <a:chExt cx="0" cy="0"/>
        </a:xfrm>
      </p:grpSpPr>
      <p:sp>
        <p:nvSpPr>
          <p:cNvPr id="3" name="Picture Placeholder 6"/>
          <p:cNvSpPr>
            <a:spLocks noGrp="1"/>
          </p:cNvSpPr>
          <p:nvPr>
            <p:ph type="pic" sz="quarter" idx="16" hasCustomPrompt="1"/>
          </p:nvPr>
        </p:nvSpPr>
        <p:spPr>
          <a:xfrm>
            <a:off x="8467" y="1735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4" name="Picture Placeholder 6"/>
          <p:cNvSpPr>
            <a:spLocks noGrp="1"/>
          </p:cNvSpPr>
          <p:nvPr>
            <p:ph type="pic" sz="quarter" idx="17" hasCustomPrompt="1"/>
          </p:nvPr>
        </p:nvSpPr>
        <p:spPr>
          <a:xfrm>
            <a:off x="2039661" y="1735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5" name="Picture Placeholder 6"/>
          <p:cNvSpPr>
            <a:spLocks noGrp="1"/>
          </p:cNvSpPr>
          <p:nvPr>
            <p:ph type="pic" sz="quarter" idx="18" hasCustomPrompt="1"/>
          </p:nvPr>
        </p:nvSpPr>
        <p:spPr>
          <a:xfrm>
            <a:off x="4070856" y="1735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6" name="Picture Placeholder 6"/>
          <p:cNvSpPr>
            <a:spLocks noGrp="1"/>
          </p:cNvSpPr>
          <p:nvPr>
            <p:ph type="pic" sz="quarter" idx="19" hasCustomPrompt="1"/>
          </p:nvPr>
        </p:nvSpPr>
        <p:spPr>
          <a:xfrm>
            <a:off x="6102051" y="1735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7" name="Picture Placeholder 6"/>
          <p:cNvSpPr>
            <a:spLocks noGrp="1"/>
          </p:cNvSpPr>
          <p:nvPr>
            <p:ph type="pic" sz="quarter" idx="20" hasCustomPrompt="1"/>
          </p:nvPr>
        </p:nvSpPr>
        <p:spPr>
          <a:xfrm>
            <a:off x="8133245" y="1735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8" name="Picture Placeholder 6"/>
          <p:cNvSpPr>
            <a:spLocks noGrp="1"/>
          </p:cNvSpPr>
          <p:nvPr>
            <p:ph type="pic" sz="quarter" idx="21" hasCustomPrompt="1"/>
          </p:nvPr>
        </p:nvSpPr>
        <p:spPr>
          <a:xfrm>
            <a:off x="10164440" y="1735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9" name="Picture Placeholder 6"/>
          <p:cNvSpPr>
            <a:spLocks noGrp="1"/>
          </p:cNvSpPr>
          <p:nvPr>
            <p:ph type="pic" sz="quarter" idx="22" hasCustomPrompt="1"/>
          </p:nvPr>
        </p:nvSpPr>
        <p:spPr>
          <a:xfrm>
            <a:off x="8467" y="3271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0" name="Picture Placeholder 6"/>
          <p:cNvSpPr>
            <a:spLocks noGrp="1"/>
          </p:cNvSpPr>
          <p:nvPr>
            <p:ph type="pic" sz="quarter" idx="23" hasCustomPrompt="1"/>
          </p:nvPr>
        </p:nvSpPr>
        <p:spPr>
          <a:xfrm>
            <a:off x="2039661" y="3271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1" name="Picture Placeholder 6"/>
          <p:cNvSpPr>
            <a:spLocks noGrp="1"/>
          </p:cNvSpPr>
          <p:nvPr>
            <p:ph type="pic" sz="quarter" idx="24" hasCustomPrompt="1"/>
          </p:nvPr>
        </p:nvSpPr>
        <p:spPr>
          <a:xfrm>
            <a:off x="4070856" y="3271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2" name="Picture Placeholder 6"/>
          <p:cNvSpPr>
            <a:spLocks noGrp="1"/>
          </p:cNvSpPr>
          <p:nvPr>
            <p:ph type="pic" sz="quarter" idx="25" hasCustomPrompt="1"/>
          </p:nvPr>
        </p:nvSpPr>
        <p:spPr>
          <a:xfrm>
            <a:off x="6102051" y="3271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3" name="Picture Placeholder 6"/>
          <p:cNvSpPr>
            <a:spLocks noGrp="1"/>
          </p:cNvSpPr>
          <p:nvPr>
            <p:ph type="pic" sz="quarter" idx="26" hasCustomPrompt="1"/>
          </p:nvPr>
        </p:nvSpPr>
        <p:spPr>
          <a:xfrm>
            <a:off x="8133245" y="3271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4" name="Picture Placeholder 6"/>
          <p:cNvSpPr>
            <a:spLocks noGrp="1"/>
          </p:cNvSpPr>
          <p:nvPr>
            <p:ph type="pic" sz="quarter" idx="27" hasCustomPrompt="1"/>
          </p:nvPr>
        </p:nvSpPr>
        <p:spPr>
          <a:xfrm>
            <a:off x="10164440" y="3271668"/>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27"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28"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29"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17" name="Group 16"/>
          <p:cNvGrpSpPr/>
          <p:nvPr userDrawn="1"/>
        </p:nvGrpSpPr>
        <p:grpSpPr>
          <a:xfrm>
            <a:off x="264755" y="6504026"/>
            <a:ext cx="176167" cy="173866"/>
            <a:chOff x="4328868" y="5502988"/>
            <a:chExt cx="500307" cy="493774"/>
          </a:xfrm>
          <a:solidFill>
            <a:schemeClr val="bg1">
              <a:lumMod val="75000"/>
            </a:schemeClr>
          </a:solidFill>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20" name="Group 19"/>
          <p:cNvGrpSpPr/>
          <p:nvPr userDrawn="1"/>
        </p:nvGrpSpPr>
        <p:grpSpPr>
          <a:xfrm flipH="1">
            <a:off x="508140" y="6504026"/>
            <a:ext cx="176167" cy="173866"/>
            <a:chOff x="4328868" y="5502988"/>
            <a:chExt cx="500307" cy="493774"/>
          </a:xfrm>
          <a:solidFill>
            <a:schemeClr val="bg1">
              <a:lumMod val="75000"/>
            </a:schemeClr>
          </a:solidFill>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23" name="Rectangle 22"/>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24" name="Straight Connector 23"/>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30" name="Oval 29"/>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31" name="TextBox 30"/>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45347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Our Working Type 2">
    <p:spTree>
      <p:nvGrpSpPr>
        <p:cNvPr id="1" name=""/>
        <p:cNvGrpSpPr/>
        <p:nvPr/>
      </p:nvGrpSpPr>
      <p:grpSpPr>
        <a:xfrm>
          <a:off x="0" y="0"/>
          <a:ext cx="0" cy="0"/>
          <a:chOff x="0" y="0"/>
          <a:chExt cx="0" cy="0"/>
        </a:xfrm>
      </p:grpSpPr>
      <p:sp>
        <p:nvSpPr>
          <p:cNvPr id="3" name="Picture Placeholder 6"/>
          <p:cNvSpPr>
            <a:spLocks noGrp="1"/>
          </p:cNvSpPr>
          <p:nvPr>
            <p:ph type="pic" sz="quarter" idx="16" hasCustomPrompt="1"/>
          </p:nvPr>
        </p:nvSpPr>
        <p:spPr>
          <a:xfrm>
            <a:off x="8469" y="1518355"/>
            <a:ext cx="6093581" cy="4615696"/>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4" name="Picture Placeholder 6"/>
          <p:cNvSpPr>
            <a:spLocks noGrp="1"/>
          </p:cNvSpPr>
          <p:nvPr>
            <p:ph type="pic" sz="quarter" idx="19" hasCustomPrompt="1"/>
          </p:nvPr>
        </p:nvSpPr>
        <p:spPr>
          <a:xfrm>
            <a:off x="6102051" y="1518355"/>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5" name="Picture Placeholder 6"/>
          <p:cNvSpPr>
            <a:spLocks noGrp="1"/>
          </p:cNvSpPr>
          <p:nvPr>
            <p:ph type="pic" sz="quarter" idx="20" hasCustomPrompt="1"/>
          </p:nvPr>
        </p:nvSpPr>
        <p:spPr>
          <a:xfrm>
            <a:off x="8133245" y="1518355"/>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6" name="Picture Placeholder 6"/>
          <p:cNvSpPr>
            <a:spLocks noGrp="1"/>
          </p:cNvSpPr>
          <p:nvPr>
            <p:ph type="pic" sz="quarter" idx="21" hasCustomPrompt="1"/>
          </p:nvPr>
        </p:nvSpPr>
        <p:spPr>
          <a:xfrm>
            <a:off x="10164440" y="1518355"/>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7" name="Picture Placeholder 6"/>
          <p:cNvSpPr>
            <a:spLocks noGrp="1"/>
          </p:cNvSpPr>
          <p:nvPr>
            <p:ph type="pic" sz="quarter" idx="25" hasCustomPrompt="1"/>
          </p:nvPr>
        </p:nvSpPr>
        <p:spPr>
          <a:xfrm>
            <a:off x="6102051" y="3054355"/>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8" name="Picture Placeholder 6"/>
          <p:cNvSpPr>
            <a:spLocks noGrp="1"/>
          </p:cNvSpPr>
          <p:nvPr>
            <p:ph type="pic" sz="quarter" idx="26" hasCustomPrompt="1"/>
          </p:nvPr>
        </p:nvSpPr>
        <p:spPr>
          <a:xfrm>
            <a:off x="8133245" y="3054355"/>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9" name="Picture Placeholder 6"/>
          <p:cNvSpPr>
            <a:spLocks noGrp="1"/>
          </p:cNvSpPr>
          <p:nvPr>
            <p:ph type="pic" sz="quarter" idx="27" hasCustomPrompt="1"/>
          </p:nvPr>
        </p:nvSpPr>
        <p:spPr>
          <a:xfrm>
            <a:off x="10164440" y="3054355"/>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0" name="Picture Placeholder 6"/>
          <p:cNvSpPr>
            <a:spLocks noGrp="1"/>
          </p:cNvSpPr>
          <p:nvPr>
            <p:ph type="pic" sz="quarter" idx="28" hasCustomPrompt="1"/>
          </p:nvPr>
        </p:nvSpPr>
        <p:spPr>
          <a:xfrm>
            <a:off x="6102051" y="4598821"/>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1" name="Picture Placeholder 6"/>
          <p:cNvSpPr>
            <a:spLocks noGrp="1"/>
          </p:cNvSpPr>
          <p:nvPr>
            <p:ph type="pic" sz="quarter" idx="29" hasCustomPrompt="1"/>
          </p:nvPr>
        </p:nvSpPr>
        <p:spPr>
          <a:xfrm>
            <a:off x="8133245" y="4598821"/>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2" name="Picture Placeholder 6"/>
          <p:cNvSpPr>
            <a:spLocks noGrp="1"/>
          </p:cNvSpPr>
          <p:nvPr>
            <p:ph type="pic" sz="quarter" idx="30" hasCustomPrompt="1"/>
          </p:nvPr>
        </p:nvSpPr>
        <p:spPr>
          <a:xfrm>
            <a:off x="10164440" y="4598821"/>
            <a:ext cx="2027808" cy="1536000"/>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25"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26"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27"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15" name="Group 14"/>
          <p:cNvGrpSpPr/>
          <p:nvPr userDrawn="1"/>
        </p:nvGrpSpPr>
        <p:grpSpPr>
          <a:xfrm>
            <a:off x="264755" y="6504026"/>
            <a:ext cx="176167" cy="173866"/>
            <a:chOff x="4328868" y="5502988"/>
            <a:chExt cx="500307" cy="493774"/>
          </a:xfrm>
          <a:solidFill>
            <a:schemeClr val="bg1">
              <a:lumMod val="75000"/>
            </a:schemeClr>
          </a:solidFill>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8" name="Group 17"/>
          <p:cNvGrpSpPr/>
          <p:nvPr userDrawn="1"/>
        </p:nvGrpSpPr>
        <p:grpSpPr>
          <a:xfrm flipH="1">
            <a:off x="508140" y="6504026"/>
            <a:ext cx="176167" cy="173866"/>
            <a:chOff x="4328868" y="5502988"/>
            <a:chExt cx="500307" cy="493774"/>
          </a:xfrm>
          <a:solidFill>
            <a:schemeClr val="bg1">
              <a:lumMod val="75000"/>
            </a:schemeClr>
          </a:solidFill>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21" name="Rectangle 20"/>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22" name="Straight Connector 21"/>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9" name="TextBox 28"/>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22250480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ur Working Type 3">
    <p:spTree>
      <p:nvGrpSpPr>
        <p:cNvPr id="1" name=""/>
        <p:cNvGrpSpPr/>
        <p:nvPr/>
      </p:nvGrpSpPr>
      <p:grpSpPr>
        <a:xfrm>
          <a:off x="0" y="0"/>
          <a:ext cx="0" cy="0"/>
          <a:chOff x="0" y="0"/>
          <a:chExt cx="0" cy="0"/>
        </a:xfrm>
      </p:grpSpPr>
      <p:sp>
        <p:nvSpPr>
          <p:cNvPr id="3" name="Picture Placeholder 6"/>
          <p:cNvSpPr>
            <a:spLocks noGrp="1"/>
          </p:cNvSpPr>
          <p:nvPr>
            <p:ph type="pic" sz="quarter" idx="16" hasCustomPrompt="1"/>
          </p:nvPr>
        </p:nvSpPr>
        <p:spPr>
          <a:xfrm>
            <a:off x="499538" y="1727203"/>
            <a:ext cx="5351177" cy="3386665"/>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37" name="Picture Placeholder 6"/>
          <p:cNvSpPr>
            <a:spLocks noGrp="1"/>
          </p:cNvSpPr>
          <p:nvPr>
            <p:ph type="pic" sz="quarter" idx="17" hasCustomPrompt="1"/>
          </p:nvPr>
        </p:nvSpPr>
        <p:spPr>
          <a:xfrm>
            <a:off x="6271870" y="1727203"/>
            <a:ext cx="5351177" cy="3386665"/>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41" name="Text Placeholder 27"/>
          <p:cNvSpPr>
            <a:spLocks noGrp="1"/>
          </p:cNvSpPr>
          <p:nvPr>
            <p:ph type="body" sz="quarter" idx="37" hasCustomPrompt="1"/>
          </p:nvPr>
        </p:nvSpPr>
        <p:spPr>
          <a:xfrm>
            <a:off x="499600" y="5206741"/>
            <a:ext cx="5351115" cy="381065"/>
          </a:xfrm>
          <a:prstGeom prst="rect">
            <a:avLst/>
          </a:prstGeom>
        </p:spPr>
        <p:txBody>
          <a:bodyPr vert="horz"/>
          <a:lstStyle>
            <a:lvl1pPr marL="0" indent="0" algn="ctr">
              <a:buNone/>
              <a:defRPr sz="1321" baseline="0">
                <a:solidFill>
                  <a:schemeClr val="bg1">
                    <a:lumMod val="65000"/>
                  </a:schemeClr>
                </a:solidFill>
                <a:latin typeface="Lato" panose="020F0502020204030203" pitchFamily="34" charset="0"/>
                <a:cs typeface="Lato" panose="020F0502020204030203" pitchFamily="34" charset="0"/>
              </a:defRPr>
            </a:lvl1pPr>
          </a:lstStyle>
          <a:p>
            <a:pPr lvl="0"/>
            <a:r>
              <a:rPr lang="en-US" dirty="0"/>
              <a:t> Work Name</a:t>
            </a:r>
          </a:p>
        </p:txBody>
      </p:sp>
      <p:sp>
        <p:nvSpPr>
          <p:cNvPr id="42" name="Text Placeholder 27"/>
          <p:cNvSpPr>
            <a:spLocks noGrp="1"/>
          </p:cNvSpPr>
          <p:nvPr>
            <p:ph type="body" sz="quarter" idx="38" hasCustomPrompt="1"/>
          </p:nvPr>
        </p:nvSpPr>
        <p:spPr>
          <a:xfrm>
            <a:off x="499600" y="5435339"/>
            <a:ext cx="5351115" cy="313332"/>
          </a:xfrm>
          <a:prstGeom prst="rect">
            <a:avLst/>
          </a:prstGeom>
        </p:spPr>
        <p:txBody>
          <a:bodyPr vert="horz"/>
          <a:lstStyle>
            <a:lvl1pPr marL="0" indent="0" algn="ctr">
              <a:buNone/>
              <a:defRPr sz="961" baseline="0">
                <a:solidFill>
                  <a:schemeClr val="bg1">
                    <a:lumMod val="65000"/>
                  </a:schemeClr>
                </a:solidFill>
                <a:latin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43" name="Text Placeholder 27"/>
          <p:cNvSpPr>
            <a:spLocks noGrp="1"/>
          </p:cNvSpPr>
          <p:nvPr>
            <p:ph type="body" sz="quarter" idx="39" hasCustomPrompt="1"/>
          </p:nvPr>
        </p:nvSpPr>
        <p:spPr>
          <a:xfrm>
            <a:off x="6271869" y="5206741"/>
            <a:ext cx="5351115" cy="381065"/>
          </a:xfrm>
          <a:prstGeom prst="rect">
            <a:avLst/>
          </a:prstGeom>
        </p:spPr>
        <p:txBody>
          <a:bodyPr vert="horz"/>
          <a:lstStyle>
            <a:lvl1pPr marL="0" indent="0" algn="ctr">
              <a:buNone/>
              <a:defRPr sz="1321" baseline="0">
                <a:solidFill>
                  <a:schemeClr val="bg1">
                    <a:lumMod val="65000"/>
                  </a:schemeClr>
                </a:solidFill>
                <a:latin typeface="Lato" panose="020F0502020204030203" pitchFamily="34" charset="0"/>
                <a:cs typeface="Lato" panose="020F0502020204030203" pitchFamily="34" charset="0"/>
              </a:defRPr>
            </a:lvl1pPr>
          </a:lstStyle>
          <a:p>
            <a:pPr lvl="0"/>
            <a:r>
              <a:rPr lang="en-US" dirty="0"/>
              <a:t>Work Name</a:t>
            </a:r>
          </a:p>
        </p:txBody>
      </p:sp>
      <p:sp>
        <p:nvSpPr>
          <p:cNvPr id="44" name="Text Placeholder 27"/>
          <p:cNvSpPr>
            <a:spLocks noGrp="1"/>
          </p:cNvSpPr>
          <p:nvPr>
            <p:ph type="body" sz="quarter" idx="40" hasCustomPrompt="1"/>
          </p:nvPr>
        </p:nvSpPr>
        <p:spPr>
          <a:xfrm>
            <a:off x="6271869" y="5435339"/>
            <a:ext cx="5351115" cy="313332"/>
          </a:xfrm>
          <a:prstGeom prst="rect">
            <a:avLst/>
          </a:prstGeom>
        </p:spPr>
        <p:txBody>
          <a:bodyPr vert="horz"/>
          <a:lstStyle>
            <a:lvl1pPr marL="0" indent="0" algn="ctr">
              <a:buNone/>
              <a:defRPr sz="961" baseline="0">
                <a:solidFill>
                  <a:schemeClr val="bg1">
                    <a:lumMod val="65000"/>
                  </a:schemeClr>
                </a:solidFill>
                <a:latin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21"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22"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23"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11" name="Group 10"/>
          <p:cNvGrpSpPr/>
          <p:nvPr userDrawn="1"/>
        </p:nvGrpSpPr>
        <p:grpSpPr>
          <a:xfrm>
            <a:off x="264755" y="6504026"/>
            <a:ext cx="176167" cy="173866"/>
            <a:chOff x="4328868" y="5502988"/>
            <a:chExt cx="500307" cy="493774"/>
          </a:xfrm>
          <a:solidFill>
            <a:schemeClr val="bg1">
              <a:lumMod val="75000"/>
            </a:schemeClr>
          </a:solidFill>
        </p:grpSpPr>
        <p:sp>
          <p:nvSpPr>
            <p:cNvPr id="12" name="Freeform 1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3" name="Freeform 1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4" name="Group 13"/>
          <p:cNvGrpSpPr/>
          <p:nvPr userDrawn="1"/>
        </p:nvGrpSpPr>
        <p:grpSpPr>
          <a:xfrm flipH="1">
            <a:off x="508140" y="6504026"/>
            <a:ext cx="176167" cy="173866"/>
            <a:chOff x="4328868" y="5502988"/>
            <a:chExt cx="500307" cy="493774"/>
          </a:xfrm>
          <a:solidFill>
            <a:schemeClr val="bg1">
              <a:lumMod val="75000"/>
            </a:schemeClr>
          </a:solidFill>
        </p:grpSpPr>
        <p:sp>
          <p:nvSpPr>
            <p:cNvPr id="15" name="Freeform 1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6" name="Freeform 1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7" name="Rectangle 16"/>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8" name="Straight Connector 17"/>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5" name="TextBox 24"/>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1824917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ur Working Type 4">
    <p:spTree>
      <p:nvGrpSpPr>
        <p:cNvPr id="1" name=""/>
        <p:cNvGrpSpPr/>
        <p:nvPr/>
      </p:nvGrpSpPr>
      <p:grpSpPr>
        <a:xfrm>
          <a:off x="0" y="0"/>
          <a:ext cx="0" cy="0"/>
          <a:chOff x="0" y="0"/>
          <a:chExt cx="0" cy="0"/>
        </a:xfrm>
      </p:grpSpPr>
      <p:sp>
        <p:nvSpPr>
          <p:cNvPr id="3" name="Picture Placeholder 6"/>
          <p:cNvSpPr>
            <a:spLocks noGrp="1"/>
          </p:cNvSpPr>
          <p:nvPr>
            <p:ph type="pic" sz="quarter" idx="16" hasCustomPrompt="1"/>
          </p:nvPr>
        </p:nvSpPr>
        <p:spPr>
          <a:xfrm>
            <a:off x="499537" y="1727201"/>
            <a:ext cx="2658531" cy="3386667"/>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0" name="Picture Placeholder 6"/>
          <p:cNvSpPr>
            <a:spLocks noGrp="1"/>
          </p:cNvSpPr>
          <p:nvPr>
            <p:ph type="pic" sz="quarter" idx="32" hasCustomPrompt="1"/>
          </p:nvPr>
        </p:nvSpPr>
        <p:spPr>
          <a:xfrm>
            <a:off x="3347160" y="1727201"/>
            <a:ext cx="2658531" cy="3386667"/>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1" name="Picture Placeholder 6"/>
          <p:cNvSpPr>
            <a:spLocks noGrp="1"/>
          </p:cNvSpPr>
          <p:nvPr>
            <p:ph type="pic" sz="quarter" idx="33" hasCustomPrompt="1"/>
          </p:nvPr>
        </p:nvSpPr>
        <p:spPr>
          <a:xfrm>
            <a:off x="6194782" y="1727201"/>
            <a:ext cx="2658531" cy="3386667"/>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2" name="Picture Placeholder 6"/>
          <p:cNvSpPr>
            <a:spLocks noGrp="1"/>
          </p:cNvSpPr>
          <p:nvPr>
            <p:ph type="pic" sz="quarter" idx="34" hasCustomPrompt="1"/>
          </p:nvPr>
        </p:nvSpPr>
        <p:spPr>
          <a:xfrm>
            <a:off x="9042404" y="1727201"/>
            <a:ext cx="2658531" cy="3386667"/>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4" name="Text Placeholder 27"/>
          <p:cNvSpPr>
            <a:spLocks noGrp="1"/>
          </p:cNvSpPr>
          <p:nvPr>
            <p:ph type="body" sz="quarter" idx="39" hasCustomPrompt="1"/>
          </p:nvPr>
        </p:nvSpPr>
        <p:spPr>
          <a:xfrm>
            <a:off x="9042403" y="5206741"/>
            <a:ext cx="2658532" cy="381065"/>
          </a:xfrm>
          <a:prstGeom prst="rect">
            <a:avLst/>
          </a:prstGeom>
        </p:spPr>
        <p:txBody>
          <a:bodyPr vert="horz"/>
          <a:lstStyle>
            <a:lvl1pPr marL="0" indent="0" algn="ctr">
              <a:buNone/>
              <a:defRPr sz="1321" baseline="0">
                <a:solidFill>
                  <a:schemeClr val="bg1">
                    <a:lumMod val="65000"/>
                  </a:schemeClr>
                </a:solidFill>
                <a:latin typeface="Lato" panose="020F0502020204030203" pitchFamily="34" charset="0"/>
                <a:cs typeface="Lato" panose="020F0502020204030203" pitchFamily="34" charset="0"/>
              </a:defRPr>
            </a:lvl1pPr>
          </a:lstStyle>
          <a:p>
            <a:pPr lvl="0"/>
            <a:r>
              <a:rPr lang="en-US" dirty="0"/>
              <a:t>Work Name</a:t>
            </a:r>
          </a:p>
        </p:txBody>
      </p:sp>
      <p:sp>
        <p:nvSpPr>
          <p:cNvPr id="15" name="Text Placeholder 27"/>
          <p:cNvSpPr>
            <a:spLocks noGrp="1"/>
          </p:cNvSpPr>
          <p:nvPr>
            <p:ph type="body" sz="quarter" idx="40" hasCustomPrompt="1"/>
          </p:nvPr>
        </p:nvSpPr>
        <p:spPr>
          <a:xfrm>
            <a:off x="9042403" y="5435339"/>
            <a:ext cx="2658532" cy="313332"/>
          </a:xfrm>
          <a:prstGeom prst="rect">
            <a:avLst/>
          </a:prstGeom>
        </p:spPr>
        <p:txBody>
          <a:bodyPr vert="horz"/>
          <a:lstStyle>
            <a:lvl1pPr marL="0" indent="0" algn="ctr">
              <a:buNone/>
              <a:defRPr sz="961" baseline="0">
                <a:solidFill>
                  <a:schemeClr val="bg1">
                    <a:lumMod val="65000"/>
                  </a:schemeClr>
                </a:solidFill>
                <a:latin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22" name="Text Placeholder 27"/>
          <p:cNvSpPr>
            <a:spLocks noGrp="1"/>
          </p:cNvSpPr>
          <p:nvPr>
            <p:ph type="body" sz="quarter" idx="41" hasCustomPrompt="1"/>
          </p:nvPr>
        </p:nvSpPr>
        <p:spPr>
          <a:xfrm>
            <a:off x="6194783" y="5206741"/>
            <a:ext cx="2658532" cy="381065"/>
          </a:xfrm>
          <a:prstGeom prst="rect">
            <a:avLst/>
          </a:prstGeom>
        </p:spPr>
        <p:txBody>
          <a:bodyPr vert="horz"/>
          <a:lstStyle>
            <a:lvl1pPr marL="0" indent="0" algn="ctr">
              <a:buNone/>
              <a:defRPr sz="1321" baseline="0">
                <a:solidFill>
                  <a:schemeClr val="bg1">
                    <a:lumMod val="65000"/>
                  </a:schemeClr>
                </a:solidFill>
                <a:latin typeface="Lato" panose="020F0502020204030203" pitchFamily="34" charset="0"/>
                <a:cs typeface="Lato" panose="020F0502020204030203" pitchFamily="34" charset="0"/>
              </a:defRPr>
            </a:lvl1pPr>
          </a:lstStyle>
          <a:p>
            <a:pPr lvl="0"/>
            <a:r>
              <a:rPr lang="en-US" dirty="0"/>
              <a:t>Work Name</a:t>
            </a:r>
          </a:p>
        </p:txBody>
      </p:sp>
      <p:sp>
        <p:nvSpPr>
          <p:cNvPr id="23" name="Text Placeholder 27"/>
          <p:cNvSpPr>
            <a:spLocks noGrp="1"/>
          </p:cNvSpPr>
          <p:nvPr>
            <p:ph type="body" sz="quarter" idx="42" hasCustomPrompt="1"/>
          </p:nvPr>
        </p:nvSpPr>
        <p:spPr>
          <a:xfrm>
            <a:off x="6194783" y="5435339"/>
            <a:ext cx="2658532" cy="313332"/>
          </a:xfrm>
          <a:prstGeom prst="rect">
            <a:avLst/>
          </a:prstGeom>
        </p:spPr>
        <p:txBody>
          <a:bodyPr vert="horz"/>
          <a:lstStyle>
            <a:lvl1pPr marL="0" indent="0" algn="ctr">
              <a:buNone/>
              <a:defRPr sz="961" baseline="0">
                <a:solidFill>
                  <a:schemeClr val="bg1">
                    <a:lumMod val="65000"/>
                  </a:schemeClr>
                </a:solidFill>
                <a:latin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24" name="Text Placeholder 27"/>
          <p:cNvSpPr>
            <a:spLocks noGrp="1"/>
          </p:cNvSpPr>
          <p:nvPr>
            <p:ph type="body" sz="quarter" idx="43" hasCustomPrompt="1"/>
          </p:nvPr>
        </p:nvSpPr>
        <p:spPr>
          <a:xfrm>
            <a:off x="3347158" y="5206741"/>
            <a:ext cx="2658532" cy="381065"/>
          </a:xfrm>
          <a:prstGeom prst="rect">
            <a:avLst/>
          </a:prstGeom>
        </p:spPr>
        <p:txBody>
          <a:bodyPr vert="horz"/>
          <a:lstStyle>
            <a:lvl1pPr marL="0" indent="0" algn="ctr">
              <a:buNone/>
              <a:defRPr sz="1321" baseline="0">
                <a:solidFill>
                  <a:schemeClr val="bg1">
                    <a:lumMod val="65000"/>
                  </a:schemeClr>
                </a:solidFill>
                <a:latin typeface="Lato" panose="020F0502020204030203" pitchFamily="34" charset="0"/>
                <a:cs typeface="Lato" panose="020F0502020204030203" pitchFamily="34" charset="0"/>
              </a:defRPr>
            </a:lvl1pPr>
          </a:lstStyle>
          <a:p>
            <a:pPr lvl="0"/>
            <a:r>
              <a:rPr lang="en-US" dirty="0"/>
              <a:t>Work Name</a:t>
            </a:r>
          </a:p>
        </p:txBody>
      </p:sp>
      <p:sp>
        <p:nvSpPr>
          <p:cNvPr id="25" name="Text Placeholder 27"/>
          <p:cNvSpPr>
            <a:spLocks noGrp="1"/>
          </p:cNvSpPr>
          <p:nvPr>
            <p:ph type="body" sz="quarter" idx="44" hasCustomPrompt="1"/>
          </p:nvPr>
        </p:nvSpPr>
        <p:spPr>
          <a:xfrm>
            <a:off x="3347158" y="5435339"/>
            <a:ext cx="2658532" cy="313332"/>
          </a:xfrm>
          <a:prstGeom prst="rect">
            <a:avLst/>
          </a:prstGeom>
        </p:spPr>
        <p:txBody>
          <a:bodyPr vert="horz"/>
          <a:lstStyle>
            <a:lvl1pPr marL="0" indent="0" algn="ctr">
              <a:buNone/>
              <a:defRPr sz="961" baseline="0">
                <a:solidFill>
                  <a:schemeClr val="bg1">
                    <a:lumMod val="65000"/>
                  </a:schemeClr>
                </a:solidFill>
                <a:latin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26" name="Text Placeholder 27"/>
          <p:cNvSpPr>
            <a:spLocks noGrp="1"/>
          </p:cNvSpPr>
          <p:nvPr>
            <p:ph type="body" sz="quarter" idx="45" hasCustomPrompt="1"/>
          </p:nvPr>
        </p:nvSpPr>
        <p:spPr>
          <a:xfrm>
            <a:off x="499537" y="5206741"/>
            <a:ext cx="2658532" cy="381065"/>
          </a:xfrm>
          <a:prstGeom prst="rect">
            <a:avLst/>
          </a:prstGeom>
        </p:spPr>
        <p:txBody>
          <a:bodyPr vert="horz"/>
          <a:lstStyle>
            <a:lvl1pPr marL="0" indent="0" algn="ctr">
              <a:buNone/>
              <a:defRPr sz="1321" baseline="0">
                <a:solidFill>
                  <a:schemeClr val="bg1">
                    <a:lumMod val="65000"/>
                  </a:schemeClr>
                </a:solidFill>
                <a:latin typeface="Lato" panose="020F0502020204030203" pitchFamily="34" charset="0"/>
                <a:cs typeface="Lato" panose="020F0502020204030203" pitchFamily="34" charset="0"/>
              </a:defRPr>
            </a:lvl1pPr>
          </a:lstStyle>
          <a:p>
            <a:pPr lvl="0"/>
            <a:r>
              <a:rPr lang="en-US" dirty="0"/>
              <a:t>Work Name</a:t>
            </a:r>
          </a:p>
        </p:txBody>
      </p:sp>
      <p:sp>
        <p:nvSpPr>
          <p:cNvPr id="27" name="Text Placeholder 27"/>
          <p:cNvSpPr>
            <a:spLocks noGrp="1"/>
          </p:cNvSpPr>
          <p:nvPr>
            <p:ph type="body" sz="quarter" idx="46" hasCustomPrompt="1"/>
          </p:nvPr>
        </p:nvSpPr>
        <p:spPr>
          <a:xfrm>
            <a:off x="499537" y="5435339"/>
            <a:ext cx="2658532" cy="313332"/>
          </a:xfrm>
          <a:prstGeom prst="rect">
            <a:avLst/>
          </a:prstGeom>
        </p:spPr>
        <p:txBody>
          <a:bodyPr vert="horz"/>
          <a:lstStyle>
            <a:lvl1pPr marL="0" indent="0" algn="ctr">
              <a:buNone/>
              <a:defRPr sz="961" baseline="0">
                <a:solidFill>
                  <a:schemeClr val="bg1">
                    <a:lumMod val="65000"/>
                  </a:schemeClr>
                </a:solidFill>
                <a:latin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28"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29"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30"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783321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Our Working Type 5">
    <p:spTree>
      <p:nvGrpSpPr>
        <p:cNvPr id="1" name=""/>
        <p:cNvGrpSpPr/>
        <p:nvPr/>
      </p:nvGrpSpPr>
      <p:grpSpPr>
        <a:xfrm>
          <a:off x="0" y="0"/>
          <a:ext cx="0" cy="0"/>
          <a:chOff x="0" y="0"/>
          <a:chExt cx="0" cy="0"/>
        </a:xfrm>
      </p:grpSpPr>
      <p:sp>
        <p:nvSpPr>
          <p:cNvPr id="3" name="Picture Placeholder 6"/>
          <p:cNvSpPr>
            <a:spLocks noGrp="1"/>
          </p:cNvSpPr>
          <p:nvPr>
            <p:ph type="pic" sz="quarter" idx="16" hasCustomPrompt="1"/>
          </p:nvPr>
        </p:nvSpPr>
        <p:spPr>
          <a:xfrm>
            <a:off x="0" y="1727203"/>
            <a:ext cx="12192000" cy="3386665"/>
          </a:xfrm>
          <a:prstGeom prst="rect">
            <a:avLst/>
          </a:prstGeom>
          <a:solidFill>
            <a:schemeClr val="bg1">
              <a:lumMod val="95000"/>
            </a:schemeClr>
          </a:solidFill>
        </p:spPr>
        <p:txBody>
          <a:bodyPr vert="horz" anchor="ctr"/>
          <a:lstStyle>
            <a:lvl1pPr marL="0" indent="0" algn="ctr">
              <a:buNone/>
              <a:defRPr sz="1201" baseline="0">
                <a:solidFill>
                  <a:schemeClr val="bg1">
                    <a:lumMod val="65000"/>
                  </a:schemeClr>
                </a:solidFill>
                <a:latin typeface="Lato" panose="020F0502020204030203" pitchFamily="34" charset="0"/>
              </a:defRPr>
            </a:lvl1pPr>
          </a:lstStyle>
          <a:p>
            <a:r>
              <a:rPr lang="en-US" dirty="0"/>
              <a:t>Insert Image</a:t>
            </a:r>
          </a:p>
        </p:txBody>
      </p:sp>
      <p:sp>
        <p:nvSpPr>
          <p:cNvPr id="1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7"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8"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0" name="TextBox 19"/>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9165621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act Us typ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1564185"/>
            <a:ext cx="12192000" cy="3117885"/>
          </a:xfrm>
          <a:prstGeom prst="rect">
            <a:avLst/>
          </a:prstGeom>
        </p:spPr>
        <p:txBody>
          <a:bodyPr lIns="91422" tIns="45711" rIns="91422" bIns="45711" anchor="ctr">
            <a:normAutofit/>
          </a:bodyPr>
          <a:lstStyle>
            <a:lvl1pPr marL="0" indent="0" algn="ctr">
              <a:buNone/>
              <a:defRPr sz="1201" baseline="0">
                <a:solidFill>
                  <a:schemeClr val="bg1">
                    <a:lumMod val="65000"/>
                  </a:schemeClr>
                </a:solidFill>
                <a:latin typeface="Lato" panose="020F0502020204030203" pitchFamily="34" charset="0"/>
                <a:cs typeface="Lato" panose="020F0502020204030203" pitchFamily="34" charset="0"/>
              </a:defRPr>
            </a:lvl1pPr>
          </a:lstStyle>
          <a:p>
            <a:r>
              <a:rPr lang="en-US" dirty="0"/>
              <a:t>Insert image</a:t>
            </a:r>
          </a:p>
        </p:txBody>
      </p:sp>
      <p:sp>
        <p:nvSpPr>
          <p:cNvPr id="1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7" name="Text Placeholder 6"/>
          <p:cNvSpPr>
            <a:spLocks noGrp="1"/>
          </p:cNvSpPr>
          <p:nvPr>
            <p:ph type="body" sz="quarter" idx="11"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8" name="Text Placeholder 6"/>
          <p:cNvSpPr>
            <a:spLocks noGrp="1"/>
          </p:cNvSpPr>
          <p:nvPr>
            <p:ph type="body" sz="quarter" idx="12"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0" name="TextBox 19"/>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88654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C0000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93D54CC-1CE9-4D77-A462-ADAAAA0956F0}" type="datetime1">
              <a:rPr lang="en-US" smtClean="0"/>
              <a:t>14-Dec-23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act Us typ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5604934" y="0"/>
            <a:ext cx="6587067" cy="6858000"/>
          </a:xfrm>
          <a:prstGeom prst="rect">
            <a:avLst/>
          </a:prstGeom>
        </p:spPr>
        <p:txBody>
          <a:bodyPr lIns="91422" tIns="45711" rIns="91422" bIns="45711" anchor="ctr">
            <a:normAutofit/>
          </a:bodyPr>
          <a:lstStyle>
            <a:lvl1pPr marL="0" indent="0" algn="ctr">
              <a:buNone/>
              <a:defRPr sz="1201" baseline="0">
                <a:solidFill>
                  <a:schemeClr val="bg1">
                    <a:lumMod val="65000"/>
                  </a:schemeClr>
                </a:solidFill>
                <a:latin typeface="Lato" panose="020F0502020204030203" pitchFamily="34" charset="0"/>
                <a:cs typeface="Lato" panose="020F0502020204030203" pitchFamily="34" charset="0"/>
              </a:defRPr>
            </a:lvl1pPr>
          </a:lstStyle>
          <a:p>
            <a:r>
              <a:rPr lang="en-US" dirty="0"/>
              <a:t>Insert image</a:t>
            </a:r>
          </a:p>
        </p:txBody>
      </p:sp>
      <p:grpSp>
        <p:nvGrpSpPr>
          <p:cNvPr id="3" name="Group 2"/>
          <p:cNvGrpSpPr/>
          <p:nvPr userDrawn="1"/>
        </p:nvGrpSpPr>
        <p:grpSpPr>
          <a:xfrm>
            <a:off x="264755" y="6504026"/>
            <a:ext cx="176167" cy="173866"/>
            <a:chOff x="4328868" y="5502988"/>
            <a:chExt cx="500307" cy="493774"/>
          </a:xfrm>
          <a:solidFill>
            <a:schemeClr val="bg1">
              <a:lumMod val="75000"/>
            </a:schemeClr>
          </a:solidFill>
        </p:grpSpPr>
        <p:sp>
          <p:nvSpPr>
            <p:cNvPr id="4" name="Freeform 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6" name="Freeform 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7" name="Group 6"/>
          <p:cNvGrpSpPr/>
          <p:nvPr userDrawn="1"/>
        </p:nvGrpSpPr>
        <p:grpSpPr>
          <a:xfrm flipH="1">
            <a:off x="508140" y="6504026"/>
            <a:ext cx="176167" cy="173866"/>
            <a:chOff x="4328868" y="5502988"/>
            <a:chExt cx="500307" cy="493774"/>
          </a:xfrm>
          <a:solidFill>
            <a:schemeClr val="bg1">
              <a:lumMod val="75000"/>
            </a:schemeClr>
          </a:solidFill>
        </p:grpSpPr>
        <p:sp>
          <p:nvSpPr>
            <p:cNvPr id="8" name="Freeform 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9" name="Freeform 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0" name="Rectangle 9"/>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1" name="Straight Connector 10"/>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5" name="Text Placeholder 6"/>
          <p:cNvSpPr>
            <a:spLocks noGrp="1"/>
          </p:cNvSpPr>
          <p:nvPr>
            <p:ph type="body" sz="quarter" idx="11"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6" name="Text Placeholder 6"/>
          <p:cNvSpPr>
            <a:spLocks noGrp="1"/>
          </p:cNvSpPr>
          <p:nvPr>
            <p:ph type="body" sz="quarter" idx="12"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7" name="Oval 16"/>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8" name="TextBox 17"/>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10066220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12192000" cy="6858000"/>
          </a:xfrm>
          <a:prstGeom prst="rect">
            <a:avLst/>
          </a:prstGeom>
        </p:spPr>
        <p:txBody>
          <a:bodyPr/>
          <a:lstStyle>
            <a:lvl1pPr>
              <a:defRPr>
                <a:latin typeface="Lato" panose="020F0502020204030203" pitchFamily="34" charset="0"/>
              </a:defRPr>
            </a:lvl1pPr>
          </a:lstStyle>
          <a:p>
            <a:endParaRPr lang="en-US" dirty="0"/>
          </a:p>
        </p:txBody>
      </p:sp>
      <p:grpSp>
        <p:nvGrpSpPr>
          <p:cNvPr id="3" name="Group 2"/>
          <p:cNvGrpSpPr/>
          <p:nvPr userDrawn="1"/>
        </p:nvGrpSpPr>
        <p:grpSpPr>
          <a:xfrm>
            <a:off x="264755" y="6504026"/>
            <a:ext cx="176167" cy="173866"/>
            <a:chOff x="4328868" y="5502988"/>
            <a:chExt cx="500307" cy="493774"/>
          </a:xfrm>
          <a:solidFill>
            <a:schemeClr val="bg1">
              <a:lumMod val="75000"/>
            </a:schemeClr>
          </a:solidFill>
        </p:grpSpPr>
        <p:sp>
          <p:nvSpPr>
            <p:cNvPr id="4" name="Freeform 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5" name="Freeform 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6" name="Group 5"/>
          <p:cNvGrpSpPr/>
          <p:nvPr userDrawn="1"/>
        </p:nvGrpSpPr>
        <p:grpSpPr>
          <a:xfrm flipH="1">
            <a:off x="508140" y="6504026"/>
            <a:ext cx="176167" cy="173866"/>
            <a:chOff x="4328868" y="5502988"/>
            <a:chExt cx="500307" cy="493774"/>
          </a:xfrm>
          <a:solidFill>
            <a:schemeClr val="bg1">
              <a:lumMod val="75000"/>
            </a:schemeClr>
          </a:solidFill>
        </p:grpSpPr>
        <p:sp>
          <p:nvSpPr>
            <p:cNvPr id="8" name="Freeform 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9" name="Freeform 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0" name="Rectangle 9"/>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1" name="Straight Connector 10"/>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5" name="TextBox 14"/>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18310556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AM MEMBER TYPE 1">
    <p:spTree>
      <p:nvGrpSpPr>
        <p:cNvPr id="1" name=""/>
        <p:cNvGrpSpPr/>
        <p:nvPr/>
      </p:nvGrpSpPr>
      <p:grpSpPr>
        <a:xfrm>
          <a:off x="0" y="0"/>
          <a:ext cx="0" cy="0"/>
          <a:chOff x="0" y="0"/>
          <a:chExt cx="0" cy="0"/>
        </a:xfrm>
      </p:grpSpPr>
      <p:sp>
        <p:nvSpPr>
          <p:cNvPr id="20" name="Rounded Rectangle 19"/>
          <p:cNvSpPr/>
          <p:nvPr userDrawn="1"/>
        </p:nvSpPr>
        <p:spPr>
          <a:xfrm>
            <a:off x="579855" y="1977475"/>
            <a:ext cx="2048933" cy="3627459"/>
          </a:xfrm>
          <a:prstGeom prst="roundRect">
            <a:avLst>
              <a:gd name="adj" fmla="val 1585"/>
            </a:avLst>
          </a:prstGeom>
          <a:solidFill>
            <a:schemeClr val="bg1"/>
          </a:solidFill>
          <a:ln w="6350">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823485"/>
            <a:endParaRPr lang="en-US" sz="4322" dirty="0">
              <a:solidFill>
                <a:srgbClr val="FFFFFF"/>
              </a:solidFill>
              <a:latin typeface="Lato" panose="020F0502020204030203" pitchFamily="34" charset="0"/>
            </a:endParaRPr>
          </a:p>
        </p:txBody>
      </p:sp>
      <p:sp>
        <p:nvSpPr>
          <p:cNvPr id="22" name="Rounded Rectangle 21"/>
          <p:cNvSpPr/>
          <p:nvPr userDrawn="1"/>
        </p:nvSpPr>
        <p:spPr>
          <a:xfrm>
            <a:off x="2822778" y="1977475"/>
            <a:ext cx="2048933" cy="3627459"/>
          </a:xfrm>
          <a:prstGeom prst="roundRect">
            <a:avLst>
              <a:gd name="adj" fmla="val 1585"/>
            </a:avLst>
          </a:prstGeom>
          <a:solidFill>
            <a:schemeClr val="bg1"/>
          </a:solidFill>
          <a:ln w="6350">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823485"/>
            <a:endParaRPr lang="en-US" sz="4322" dirty="0">
              <a:solidFill>
                <a:srgbClr val="FFFFFF"/>
              </a:solidFill>
              <a:latin typeface="Lato" panose="020F0502020204030203" pitchFamily="34" charset="0"/>
            </a:endParaRPr>
          </a:p>
        </p:txBody>
      </p:sp>
      <p:sp>
        <p:nvSpPr>
          <p:cNvPr id="23" name="Rounded Rectangle 22"/>
          <p:cNvSpPr/>
          <p:nvPr userDrawn="1"/>
        </p:nvSpPr>
        <p:spPr>
          <a:xfrm>
            <a:off x="5053344" y="1977475"/>
            <a:ext cx="2048933" cy="3627459"/>
          </a:xfrm>
          <a:prstGeom prst="roundRect">
            <a:avLst>
              <a:gd name="adj" fmla="val 1585"/>
            </a:avLst>
          </a:prstGeom>
          <a:solidFill>
            <a:schemeClr val="bg1"/>
          </a:solidFill>
          <a:ln w="6350">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823485"/>
            <a:endParaRPr lang="en-US" sz="4322" dirty="0">
              <a:solidFill>
                <a:srgbClr val="FFFFFF"/>
              </a:solidFill>
              <a:latin typeface="Lato" panose="020F0502020204030203" pitchFamily="34" charset="0"/>
            </a:endParaRPr>
          </a:p>
        </p:txBody>
      </p:sp>
      <p:sp>
        <p:nvSpPr>
          <p:cNvPr id="24" name="Rounded Rectangle 23"/>
          <p:cNvSpPr/>
          <p:nvPr userDrawn="1"/>
        </p:nvSpPr>
        <p:spPr>
          <a:xfrm>
            <a:off x="7296266" y="1977475"/>
            <a:ext cx="2048933" cy="3627459"/>
          </a:xfrm>
          <a:prstGeom prst="roundRect">
            <a:avLst>
              <a:gd name="adj" fmla="val 1585"/>
            </a:avLst>
          </a:prstGeom>
          <a:solidFill>
            <a:schemeClr val="bg1"/>
          </a:solidFill>
          <a:ln w="6350">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823485"/>
            <a:endParaRPr lang="en-US" sz="4322" dirty="0">
              <a:solidFill>
                <a:srgbClr val="FFFFFF"/>
              </a:solidFill>
              <a:latin typeface="Lato" panose="020F0502020204030203" pitchFamily="34" charset="0"/>
            </a:endParaRPr>
          </a:p>
        </p:txBody>
      </p:sp>
      <p:sp>
        <p:nvSpPr>
          <p:cNvPr id="25" name="Rounded Rectangle 24"/>
          <p:cNvSpPr/>
          <p:nvPr userDrawn="1"/>
        </p:nvSpPr>
        <p:spPr>
          <a:xfrm>
            <a:off x="9551546" y="1977475"/>
            <a:ext cx="2048933" cy="3627459"/>
          </a:xfrm>
          <a:prstGeom prst="roundRect">
            <a:avLst>
              <a:gd name="adj" fmla="val 1585"/>
            </a:avLst>
          </a:prstGeom>
          <a:solidFill>
            <a:schemeClr val="bg1"/>
          </a:solidFill>
          <a:ln w="6350">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defTabSz="823485"/>
            <a:endParaRPr lang="en-US" sz="4322" dirty="0">
              <a:solidFill>
                <a:srgbClr val="FFFFFF"/>
              </a:solidFill>
              <a:latin typeface="Lato" panose="020F0502020204030203" pitchFamily="34" charset="0"/>
            </a:endParaRPr>
          </a:p>
        </p:txBody>
      </p:sp>
      <p:sp>
        <p:nvSpPr>
          <p:cNvPr id="28" name="Text Placeholder 27"/>
          <p:cNvSpPr>
            <a:spLocks noGrp="1"/>
          </p:cNvSpPr>
          <p:nvPr>
            <p:ph type="body" sz="quarter" idx="11" hasCustomPrompt="1"/>
          </p:nvPr>
        </p:nvSpPr>
        <p:spPr>
          <a:xfrm>
            <a:off x="579855" y="3555706"/>
            <a:ext cx="2048933" cy="176921"/>
          </a:xfrm>
          <a:prstGeom prst="rect">
            <a:avLst/>
          </a:prstGeom>
        </p:spPr>
        <p:txBody>
          <a:bodyPr vert="horz"/>
          <a:lstStyle>
            <a:lvl1pPr marL="0" indent="0" algn="ctr">
              <a:buNone/>
              <a:defRPr sz="1081" baseline="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lvl="0"/>
            <a:r>
              <a:rPr lang="en-US" dirty="0"/>
              <a:t>Name 1</a:t>
            </a:r>
          </a:p>
        </p:txBody>
      </p:sp>
      <p:sp>
        <p:nvSpPr>
          <p:cNvPr id="29" name="Text Placeholder 27"/>
          <p:cNvSpPr>
            <a:spLocks noGrp="1"/>
          </p:cNvSpPr>
          <p:nvPr>
            <p:ph type="body" sz="quarter" idx="12" hasCustomPrompt="1"/>
          </p:nvPr>
        </p:nvSpPr>
        <p:spPr>
          <a:xfrm>
            <a:off x="579855" y="3765771"/>
            <a:ext cx="2048933" cy="152465"/>
          </a:xfrm>
          <a:prstGeom prst="rect">
            <a:avLst/>
          </a:prstGeom>
        </p:spPr>
        <p:txBody>
          <a:bodyPr vert="horz"/>
          <a:lstStyle>
            <a:lvl1pPr marL="0" indent="0" algn="ctr" defTabSz="823485" rtl="0" eaLnBrk="1" latinLnBrk="0" hangingPunct="1">
              <a:lnSpc>
                <a:spcPct val="90000"/>
              </a:lnSpc>
              <a:spcBef>
                <a:spcPts val="901"/>
              </a:spcBef>
              <a:buFont typeface="Arial" panose="020B0604020202020204" pitchFamily="34" charset="0"/>
              <a:buNone/>
              <a:defRPr lang="ko-KR" altLang="en-US" sz="631" b="1" kern="1200" dirty="0">
                <a:solidFill>
                  <a:prstClr val="white">
                    <a:lumMod val="75000"/>
                  </a:prstClr>
                </a:solidFill>
                <a:latin typeface="Lato" panose="020F0502020204030203" pitchFamily="34" charset="0"/>
                <a:ea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3" name="Picture Placeholder 2"/>
          <p:cNvSpPr>
            <a:spLocks noGrp="1"/>
          </p:cNvSpPr>
          <p:nvPr>
            <p:ph type="pic" sz="quarter" idx="27"/>
          </p:nvPr>
        </p:nvSpPr>
        <p:spPr>
          <a:xfrm>
            <a:off x="684307" y="2096237"/>
            <a:ext cx="1830294" cy="1379601"/>
          </a:xfrm>
          <a:prstGeom prst="rect">
            <a:avLst/>
          </a:prstGeom>
        </p:spPr>
        <p:txBody>
          <a:bodyPr anchor="ctr"/>
          <a:lstStyle>
            <a:lvl1pPr marL="0" indent="0" algn="ctr">
              <a:lnSpc>
                <a:spcPct val="100000"/>
              </a:lnSpc>
              <a:buNone/>
              <a:defRPr sz="1081">
                <a:solidFill>
                  <a:schemeClr val="bg2"/>
                </a:solidFill>
                <a:latin typeface="Lato Regular" panose="020F0502020204030203" pitchFamily="34" charset="0"/>
                <a:ea typeface="Lato Regular" panose="020F0502020204030203" pitchFamily="34" charset="0"/>
              </a:defRPr>
            </a:lvl1pPr>
          </a:lstStyle>
          <a:p>
            <a:endParaRPr lang="en-US" dirty="0"/>
          </a:p>
        </p:txBody>
      </p:sp>
      <p:sp>
        <p:nvSpPr>
          <p:cNvPr id="63" name="Picture Placeholder 2"/>
          <p:cNvSpPr>
            <a:spLocks noGrp="1"/>
          </p:cNvSpPr>
          <p:nvPr>
            <p:ph type="pic" sz="quarter" idx="28"/>
          </p:nvPr>
        </p:nvSpPr>
        <p:spPr>
          <a:xfrm>
            <a:off x="2932096" y="2110902"/>
            <a:ext cx="1830294" cy="1379601"/>
          </a:xfrm>
          <a:prstGeom prst="rect">
            <a:avLst/>
          </a:prstGeom>
        </p:spPr>
        <p:txBody>
          <a:bodyPr anchor="ctr"/>
          <a:lstStyle>
            <a:lvl1pPr marL="0" indent="0" algn="ctr">
              <a:lnSpc>
                <a:spcPct val="100000"/>
              </a:lnSpc>
              <a:buNone/>
              <a:defRPr sz="1081">
                <a:solidFill>
                  <a:schemeClr val="bg2"/>
                </a:solidFill>
                <a:latin typeface="Lato Regular" panose="020F0502020204030203" pitchFamily="34" charset="0"/>
                <a:ea typeface="Lato Regular" panose="020F0502020204030203" pitchFamily="34" charset="0"/>
              </a:defRPr>
            </a:lvl1pPr>
          </a:lstStyle>
          <a:p>
            <a:endParaRPr lang="en-US" dirty="0"/>
          </a:p>
        </p:txBody>
      </p:sp>
      <p:sp>
        <p:nvSpPr>
          <p:cNvPr id="64" name="Picture Placeholder 2"/>
          <p:cNvSpPr>
            <a:spLocks noGrp="1"/>
          </p:cNvSpPr>
          <p:nvPr>
            <p:ph type="pic" sz="quarter" idx="29"/>
          </p:nvPr>
        </p:nvSpPr>
        <p:spPr>
          <a:xfrm>
            <a:off x="5162663" y="2120220"/>
            <a:ext cx="1830294" cy="1379601"/>
          </a:xfrm>
          <a:prstGeom prst="rect">
            <a:avLst/>
          </a:prstGeom>
        </p:spPr>
        <p:txBody>
          <a:bodyPr anchor="ctr"/>
          <a:lstStyle>
            <a:lvl1pPr marL="0" indent="0" algn="ctr">
              <a:lnSpc>
                <a:spcPct val="100000"/>
              </a:lnSpc>
              <a:buNone/>
              <a:defRPr sz="1081">
                <a:solidFill>
                  <a:schemeClr val="bg2"/>
                </a:solidFill>
                <a:latin typeface="Lato Regular" panose="020F0502020204030203" pitchFamily="34" charset="0"/>
                <a:ea typeface="Lato Regular" panose="020F0502020204030203" pitchFamily="34" charset="0"/>
              </a:defRPr>
            </a:lvl1pPr>
          </a:lstStyle>
          <a:p>
            <a:endParaRPr lang="en-US" dirty="0"/>
          </a:p>
        </p:txBody>
      </p:sp>
      <p:sp>
        <p:nvSpPr>
          <p:cNvPr id="65" name="Picture Placeholder 2"/>
          <p:cNvSpPr>
            <a:spLocks noGrp="1"/>
          </p:cNvSpPr>
          <p:nvPr>
            <p:ph type="pic" sz="quarter" idx="30"/>
          </p:nvPr>
        </p:nvSpPr>
        <p:spPr>
          <a:xfrm>
            <a:off x="7413472" y="2101913"/>
            <a:ext cx="1830294" cy="1379601"/>
          </a:xfrm>
          <a:prstGeom prst="rect">
            <a:avLst/>
          </a:prstGeom>
        </p:spPr>
        <p:txBody>
          <a:bodyPr anchor="ctr"/>
          <a:lstStyle>
            <a:lvl1pPr marL="0" indent="0" algn="ctr">
              <a:lnSpc>
                <a:spcPct val="100000"/>
              </a:lnSpc>
              <a:buNone/>
              <a:defRPr sz="1081">
                <a:solidFill>
                  <a:schemeClr val="bg2"/>
                </a:solidFill>
                <a:latin typeface="Lato Regular" panose="020F0502020204030203" pitchFamily="34" charset="0"/>
                <a:ea typeface="Lato Regular" panose="020F0502020204030203" pitchFamily="34" charset="0"/>
              </a:defRPr>
            </a:lvl1pPr>
          </a:lstStyle>
          <a:p>
            <a:endParaRPr lang="en-US" dirty="0"/>
          </a:p>
        </p:txBody>
      </p:sp>
      <p:sp>
        <p:nvSpPr>
          <p:cNvPr id="66" name="Picture Placeholder 2"/>
          <p:cNvSpPr>
            <a:spLocks noGrp="1"/>
          </p:cNvSpPr>
          <p:nvPr>
            <p:ph type="pic" sz="quarter" idx="31"/>
          </p:nvPr>
        </p:nvSpPr>
        <p:spPr>
          <a:xfrm>
            <a:off x="9669149" y="2120220"/>
            <a:ext cx="1830294" cy="1379601"/>
          </a:xfrm>
          <a:prstGeom prst="rect">
            <a:avLst/>
          </a:prstGeom>
        </p:spPr>
        <p:txBody>
          <a:bodyPr anchor="ctr"/>
          <a:lstStyle>
            <a:lvl1pPr marL="0" indent="0" algn="ctr">
              <a:lnSpc>
                <a:spcPct val="100000"/>
              </a:lnSpc>
              <a:buNone/>
              <a:defRPr sz="1081">
                <a:solidFill>
                  <a:schemeClr val="bg2"/>
                </a:solidFill>
                <a:latin typeface="Lato Regular" panose="020F0502020204030203" pitchFamily="34" charset="0"/>
                <a:ea typeface="Lato Regular" panose="020F0502020204030203" pitchFamily="34" charset="0"/>
              </a:defRPr>
            </a:lvl1pPr>
          </a:lstStyle>
          <a:p>
            <a:endParaRPr lang="en-US" dirty="0"/>
          </a:p>
        </p:txBody>
      </p:sp>
      <p:sp>
        <p:nvSpPr>
          <p:cNvPr id="67" name="Text Placeholder 27"/>
          <p:cNvSpPr>
            <a:spLocks noGrp="1"/>
          </p:cNvSpPr>
          <p:nvPr>
            <p:ph type="body" sz="quarter" idx="32" hasCustomPrompt="1"/>
          </p:nvPr>
        </p:nvSpPr>
        <p:spPr>
          <a:xfrm>
            <a:off x="2822380" y="3555706"/>
            <a:ext cx="2048933" cy="176921"/>
          </a:xfrm>
          <a:prstGeom prst="rect">
            <a:avLst/>
          </a:prstGeom>
        </p:spPr>
        <p:txBody>
          <a:bodyPr vert="horz"/>
          <a:lstStyle>
            <a:lvl1pPr marL="0" indent="0" algn="ctr">
              <a:buNone/>
              <a:defRPr sz="1081" baseline="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lvl="0"/>
            <a:r>
              <a:rPr lang="en-US" dirty="0"/>
              <a:t>Name 1</a:t>
            </a:r>
          </a:p>
        </p:txBody>
      </p:sp>
      <p:sp>
        <p:nvSpPr>
          <p:cNvPr id="68" name="Text Placeholder 27"/>
          <p:cNvSpPr>
            <a:spLocks noGrp="1"/>
          </p:cNvSpPr>
          <p:nvPr>
            <p:ph type="body" sz="quarter" idx="33" hasCustomPrompt="1"/>
          </p:nvPr>
        </p:nvSpPr>
        <p:spPr>
          <a:xfrm>
            <a:off x="2822380" y="3765771"/>
            <a:ext cx="2048933" cy="152465"/>
          </a:xfrm>
          <a:prstGeom prst="rect">
            <a:avLst/>
          </a:prstGeom>
        </p:spPr>
        <p:txBody>
          <a:bodyPr vert="horz"/>
          <a:lstStyle>
            <a:lvl1pPr marL="0" indent="0" algn="ctr" defTabSz="823485" rtl="0" eaLnBrk="1" latinLnBrk="0" hangingPunct="1">
              <a:lnSpc>
                <a:spcPct val="90000"/>
              </a:lnSpc>
              <a:spcBef>
                <a:spcPts val="901"/>
              </a:spcBef>
              <a:buFont typeface="Arial" panose="020B0604020202020204" pitchFamily="34" charset="0"/>
              <a:buNone/>
              <a:defRPr lang="ko-KR" altLang="en-US" sz="631" b="1" kern="1200" dirty="0">
                <a:solidFill>
                  <a:prstClr val="white">
                    <a:lumMod val="75000"/>
                  </a:prstClr>
                </a:solidFill>
                <a:latin typeface="Lato" panose="020F0502020204030203" pitchFamily="34" charset="0"/>
                <a:ea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69" name="Text Placeholder 27"/>
          <p:cNvSpPr>
            <a:spLocks noGrp="1"/>
          </p:cNvSpPr>
          <p:nvPr>
            <p:ph type="body" sz="quarter" idx="34" hasCustomPrompt="1"/>
          </p:nvPr>
        </p:nvSpPr>
        <p:spPr>
          <a:xfrm>
            <a:off x="5063790" y="3555706"/>
            <a:ext cx="2048933" cy="176921"/>
          </a:xfrm>
          <a:prstGeom prst="rect">
            <a:avLst/>
          </a:prstGeom>
        </p:spPr>
        <p:txBody>
          <a:bodyPr vert="horz"/>
          <a:lstStyle>
            <a:lvl1pPr marL="0" indent="0" algn="ctr">
              <a:buNone/>
              <a:defRPr sz="1081" baseline="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lvl="0"/>
            <a:r>
              <a:rPr lang="en-US" dirty="0"/>
              <a:t>Name 1</a:t>
            </a:r>
          </a:p>
        </p:txBody>
      </p:sp>
      <p:sp>
        <p:nvSpPr>
          <p:cNvPr id="70" name="Text Placeholder 27"/>
          <p:cNvSpPr>
            <a:spLocks noGrp="1"/>
          </p:cNvSpPr>
          <p:nvPr>
            <p:ph type="body" sz="quarter" idx="35" hasCustomPrompt="1"/>
          </p:nvPr>
        </p:nvSpPr>
        <p:spPr>
          <a:xfrm>
            <a:off x="5063790" y="3765771"/>
            <a:ext cx="2048933" cy="152465"/>
          </a:xfrm>
          <a:prstGeom prst="rect">
            <a:avLst/>
          </a:prstGeom>
        </p:spPr>
        <p:txBody>
          <a:bodyPr vert="horz"/>
          <a:lstStyle>
            <a:lvl1pPr marL="0" indent="0" algn="ctr" defTabSz="823485" rtl="0" eaLnBrk="1" latinLnBrk="0" hangingPunct="1">
              <a:lnSpc>
                <a:spcPct val="90000"/>
              </a:lnSpc>
              <a:spcBef>
                <a:spcPts val="901"/>
              </a:spcBef>
              <a:buFont typeface="Arial" panose="020B0604020202020204" pitchFamily="34" charset="0"/>
              <a:buNone/>
              <a:defRPr lang="ko-KR" altLang="en-US" sz="631" b="1" kern="1200" dirty="0">
                <a:solidFill>
                  <a:prstClr val="white">
                    <a:lumMod val="75000"/>
                  </a:prstClr>
                </a:solidFill>
                <a:latin typeface="Lato" panose="020F0502020204030203" pitchFamily="34" charset="0"/>
                <a:ea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71" name="Text Placeholder 27"/>
          <p:cNvSpPr>
            <a:spLocks noGrp="1"/>
          </p:cNvSpPr>
          <p:nvPr>
            <p:ph type="body" sz="quarter" idx="36" hasCustomPrompt="1"/>
          </p:nvPr>
        </p:nvSpPr>
        <p:spPr>
          <a:xfrm>
            <a:off x="7296935" y="3563803"/>
            <a:ext cx="2048933" cy="176921"/>
          </a:xfrm>
          <a:prstGeom prst="rect">
            <a:avLst/>
          </a:prstGeom>
        </p:spPr>
        <p:txBody>
          <a:bodyPr vert="horz"/>
          <a:lstStyle>
            <a:lvl1pPr marL="0" indent="0" algn="ctr">
              <a:buNone/>
              <a:defRPr sz="1081" baseline="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lvl="0"/>
            <a:r>
              <a:rPr lang="en-US" dirty="0"/>
              <a:t>Name 1</a:t>
            </a:r>
          </a:p>
        </p:txBody>
      </p:sp>
      <p:sp>
        <p:nvSpPr>
          <p:cNvPr id="72" name="Text Placeholder 27"/>
          <p:cNvSpPr>
            <a:spLocks noGrp="1"/>
          </p:cNvSpPr>
          <p:nvPr>
            <p:ph type="body" sz="quarter" idx="37" hasCustomPrompt="1"/>
          </p:nvPr>
        </p:nvSpPr>
        <p:spPr>
          <a:xfrm>
            <a:off x="7296935" y="3773868"/>
            <a:ext cx="2048933" cy="152465"/>
          </a:xfrm>
          <a:prstGeom prst="rect">
            <a:avLst/>
          </a:prstGeom>
        </p:spPr>
        <p:txBody>
          <a:bodyPr vert="horz"/>
          <a:lstStyle>
            <a:lvl1pPr marL="0" indent="0" algn="ctr" defTabSz="823485" rtl="0" eaLnBrk="1" latinLnBrk="0" hangingPunct="1">
              <a:lnSpc>
                <a:spcPct val="90000"/>
              </a:lnSpc>
              <a:spcBef>
                <a:spcPts val="901"/>
              </a:spcBef>
              <a:buFont typeface="Arial" panose="020B0604020202020204" pitchFamily="34" charset="0"/>
              <a:buNone/>
              <a:defRPr lang="ko-KR" altLang="en-US" sz="631" b="1" kern="1200" dirty="0">
                <a:solidFill>
                  <a:prstClr val="white">
                    <a:lumMod val="75000"/>
                  </a:prstClr>
                </a:solidFill>
                <a:latin typeface="Lato" panose="020F0502020204030203" pitchFamily="34" charset="0"/>
                <a:ea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73" name="Text Placeholder 27"/>
          <p:cNvSpPr>
            <a:spLocks noGrp="1"/>
          </p:cNvSpPr>
          <p:nvPr>
            <p:ph type="body" sz="quarter" idx="38" hasCustomPrompt="1"/>
          </p:nvPr>
        </p:nvSpPr>
        <p:spPr>
          <a:xfrm>
            <a:off x="9547725" y="3571472"/>
            <a:ext cx="2048933" cy="176921"/>
          </a:xfrm>
          <a:prstGeom prst="rect">
            <a:avLst/>
          </a:prstGeom>
        </p:spPr>
        <p:txBody>
          <a:bodyPr vert="horz"/>
          <a:lstStyle>
            <a:lvl1pPr marL="0" indent="0" algn="ctr">
              <a:buNone/>
              <a:defRPr sz="1081" baseline="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lvl="0"/>
            <a:r>
              <a:rPr lang="en-US" dirty="0"/>
              <a:t>Name 1</a:t>
            </a:r>
          </a:p>
        </p:txBody>
      </p:sp>
      <p:sp>
        <p:nvSpPr>
          <p:cNvPr id="74" name="Text Placeholder 27"/>
          <p:cNvSpPr>
            <a:spLocks noGrp="1"/>
          </p:cNvSpPr>
          <p:nvPr>
            <p:ph type="body" sz="quarter" idx="39" hasCustomPrompt="1"/>
          </p:nvPr>
        </p:nvSpPr>
        <p:spPr>
          <a:xfrm>
            <a:off x="9547725" y="3781537"/>
            <a:ext cx="2048933" cy="152465"/>
          </a:xfrm>
          <a:prstGeom prst="rect">
            <a:avLst/>
          </a:prstGeom>
        </p:spPr>
        <p:txBody>
          <a:bodyPr vert="horz"/>
          <a:lstStyle>
            <a:lvl1pPr marL="0" indent="0" algn="ctr" defTabSz="823485" rtl="0" eaLnBrk="1" latinLnBrk="0" hangingPunct="1">
              <a:lnSpc>
                <a:spcPct val="90000"/>
              </a:lnSpc>
              <a:spcBef>
                <a:spcPts val="901"/>
              </a:spcBef>
              <a:buFont typeface="Arial" panose="020B0604020202020204" pitchFamily="34" charset="0"/>
              <a:buNone/>
              <a:defRPr lang="ko-KR" altLang="en-US" sz="631" b="1" kern="1200" dirty="0">
                <a:solidFill>
                  <a:prstClr val="white">
                    <a:lumMod val="75000"/>
                  </a:prstClr>
                </a:solidFill>
                <a:latin typeface="Lato" panose="020F0502020204030203" pitchFamily="34" charset="0"/>
                <a:ea typeface="Lato" panose="020F0502020204030203" pitchFamily="34" charset="0"/>
                <a:cs typeface="Lato" panose="020F0502020204030203" pitchFamily="34" charset="0"/>
              </a:defRPr>
            </a:lvl1pPr>
          </a:lstStyle>
          <a:p>
            <a:pPr lvl="0"/>
            <a:r>
              <a:rPr lang="en-US" altLang="ko-KR" dirty="0"/>
              <a:t>Responsibility 1</a:t>
            </a:r>
            <a:endParaRPr lang="ko-KR" altLang="en-US" dirty="0"/>
          </a:p>
        </p:txBody>
      </p:sp>
      <p:sp>
        <p:nvSpPr>
          <p:cNvPr id="45"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46"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47" name="Text Placeholder 6"/>
          <p:cNvSpPr>
            <a:spLocks noGrp="1"/>
          </p:cNvSpPr>
          <p:nvPr>
            <p:ph type="body" sz="quarter" idx="40"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26" name="Group 25"/>
          <p:cNvGrpSpPr/>
          <p:nvPr userDrawn="1"/>
        </p:nvGrpSpPr>
        <p:grpSpPr>
          <a:xfrm>
            <a:off x="264755" y="6504026"/>
            <a:ext cx="176167" cy="173866"/>
            <a:chOff x="4328868" y="5502988"/>
            <a:chExt cx="500307" cy="493774"/>
          </a:xfrm>
          <a:solidFill>
            <a:schemeClr val="bg1">
              <a:lumMod val="75000"/>
            </a:schemeClr>
          </a:solidFill>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31" name="Group 30"/>
          <p:cNvGrpSpPr/>
          <p:nvPr userDrawn="1"/>
        </p:nvGrpSpPr>
        <p:grpSpPr>
          <a:xfrm flipH="1">
            <a:off x="508140" y="6504026"/>
            <a:ext cx="176167" cy="173866"/>
            <a:chOff x="4328868" y="5502988"/>
            <a:chExt cx="500307" cy="493774"/>
          </a:xfrm>
          <a:solidFill>
            <a:schemeClr val="bg1">
              <a:lumMod val="75000"/>
            </a:schemeClr>
          </a:solidFill>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34" name="Rectangle 33"/>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35" name="Straight Connector 34"/>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39" name="TextBox 38"/>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5661770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4819650"/>
          </a:xfrm>
          <a:prstGeom prst="rect">
            <a:avLst/>
          </a:prstGeom>
        </p:spPr>
        <p:txBody>
          <a:bodyPr anchor="ctr">
            <a:normAutofit/>
          </a:bodyPr>
          <a:lstStyle>
            <a:lvl1pPr algn="ctr">
              <a:defRPr sz="1441">
                <a:latin typeface="Lato" panose="020F0502020204030203" pitchFamily="34" charset="0"/>
              </a:defRPr>
            </a:lvl1pPr>
          </a:lstStyle>
          <a:p>
            <a:endParaRPr lang="en-US" dirty="0"/>
          </a:p>
        </p:txBody>
      </p:sp>
      <p:grpSp>
        <p:nvGrpSpPr>
          <p:cNvPr id="3" name="Group 2"/>
          <p:cNvGrpSpPr/>
          <p:nvPr userDrawn="1"/>
        </p:nvGrpSpPr>
        <p:grpSpPr>
          <a:xfrm>
            <a:off x="264755" y="6504026"/>
            <a:ext cx="176167" cy="173866"/>
            <a:chOff x="4328868" y="5502988"/>
            <a:chExt cx="500307" cy="493774"/>
          </a:xfrm>
          <a:solidFill>
            <a:schemeClr val="bg1">
              <a:lumMod val="75000"/>
            </a:schemeClr>
          </a:solidFill>
        </p:grpSpPr>
        <p:sp>
          <p:nvSpPr>
            <p:cNvPr id="5" name="Freeform 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6" name="Freeform 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7" name="Group 6"/>
          <p:cNvGrpSpPr/>
          <p:nvPr userDrawn="1"/>
        </p:nvGrpSpPr>
        <p:grpSpPr>
          <a:xfrm flipH="1">
            <a:off x="508140" y="6504026"/>
            <a:ext cx="176167" cy="173866"/>
            <a:chOff x="4328868" y="5502988"/>
            <a:chExt cx="500307" cy="493774"/>
          </a:xfrm>
          <a:solidFill>
            <a:schemeClr val="bg1">
              <a:lumMod val="75000"/>
            </a:schemeClr>
          </a:solidFill>
        </p:grpSpPr>
        <p:sp>
          <p:nvSpPr>
            <p:cNvPr id="8" name="Freeform 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9" name="Freeform 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0" name="Rectangle 9"/>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1" name="Straight Connector 10"/>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7" name="TextBox 16"/>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2208997529"/>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5">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1" y="1444752"/>
            <a:ext cx="6099048" cy="3837942"/>
          </a:xfrm>
          <a:prstGeom prst="rect">
            <a:avLst/>
          </a:prstGeom>
        </p:spPr>
        <p:txBody>
          <a:bodyPr anchor="ctr"/>
          <a:lstStyle>
            <a:lvl1pPr marL="0" indent="0" algn="ctr">
              <a:buNone/>
              <a:defRPr sz="901">
                <a:solidFill>
                  <a:schemeClr val="bg1">
                    <a:lumMod val="75000"/>
                  </a:schemeClr>
                </a:solidFill>
                <a:latin typeface="Lato" panose="020F0502020204030203" pitchFamily="34" charset="0"/>
                <a:ea typeface="Lato" panose="020F0502020204030203" pitchFamily="34" charset="0"/>
              </a:defRPr>
            </a:lvl1pPr>
          </a:lstStyle>
          <a:p>
            <a:endParaRPr lang="id-ID" dirty="0"/>
          </a:p>
        </p:txBody>
      </p:sp>
      <p:sp>
        <p:nvSpPr>
          <p:cNvPr id="1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28"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9" name="Group 8"/>
          <p:cNvGrpSpPr/>
          <p:nvPr userDrawn="1"/>
        </p:nvGrpSpPr>
        <p:grpSpPr>
          <a:xfrm flipH="1">
            <a:off x="508140" y="6504026"/>
            <a:ext cx="176167" cy="173866"/>
            <a:chOff x="4328868" y="5502988"/>
            <a:chExt cx="500307" cy="493774"/>
          </a:xfrm>
          <a:solidFill>
            <a:schemeClr val="bg1">
              <a:lumMod val="75000"/>
            </a:schemeClr>
          </a:solidFill>
        </p:grpSpPr>
        <p:sp>
          <p:nvSpPr>
            <p:cNvPr id="10" name="Freeform 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1" name="Freeform 1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2" name="Rectangle 11"/>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3" name="Straight Connector 12"/>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8" name="TextBox 17"/>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5601678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533835" y="1672046"/>
            <a:ext cx="2377440" cy="2752679"/>
          </a:xfrm>
          <a:prstGeom prst="rect">
            <a:avLst/>
          </a:prstGeom>
        </p:spPr>
      </p:sp>
      <p:sp>
        <p:nvSpPr>
          <p:cNvPr id="9" name="Picture Placeholder 8"/>
          <p:cNvSpPr>
            <a:spLocks noGrp="1"/>
          </p:cNvSpPr>
          <p:nvPr>
            <p:ph type="pic" sz="quarter" idx="16"/>
          </p:nvPr>
        </p:nvSpPr>
        <p:spPr>
          <a:xfrm>
            <a:off x="3057579" y="1672046"/>
            <a:ext cx="2377440" cy="2752679"/>
          </a:xfrm>
          <a:prstGeom prst="rect">
            <a:avLst/>
          </a:prstGeom>
        </p:spPr>
      </p:sp>
      <p:sp>
        <p:nvSpPr>
          <p:cNvPr id="10" name="Picture Placeholder 11"/>
          <p:cNvSpPr>
            <a:spLocks noGrp="1"/>
          </p:cNvSpPr>
          <p:nvPr>
            <p:ph type="pic" sz="quarter" idx="17"/>
          </p:nvPr>
        </p:nvSpPr>
        <p:spPr>
          <a:xfrm>
            <a:off x="5581323" y="1672046"/>
            <a:ext cx="2377440" cy="2752679"/>
          </a:xfrm>
          <a:prstGeom prst="rect">
            <a:avLst/>
          </a:prstGeom>
        </p:spPr>
      </p:sp>
      <p:sp>
        <p:nvSpPr>
          <p:cNvPr id="24"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25"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26"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11" name="Group 10"/>
          <p:cNvGrpSpPr/>
          <p:nvPr userDrawn="1"/>
        </p:nvGrpSpPr>
        <p:grpSpPr>
          <a:xfrm>
            <a:off x="264755" y="6504026"/>
            <a:ext cx="176167" cy="173866"/>
            <a:chOff x="4328868" y="5502988"/>
            <a:chExt cx="500307" cy="493774"/>
          </a:xfrm>
          <a:solidFill>
            <a:schemeClr val="bg1">
              <a:lumMod val="75000"/>
            </a:schemeClr>
          </a:solidFill>
        </p:grpSpPr>
        <p:sp>
          <p:nvSpPr>
            <p:cNvPr id="12" name="Freeform 1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3" name="Freeform 1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4" name="Group 13"/>
          <p:cNvGrpSpPr/>
          <p:nvPr userDrawn="1"/>
        </p:nvGrpSpPr>
        <p:grpSpPr>
          <a:xfrm flipH="1">
            <a:off x="508140" y="6504026"/>
            <a:ext cx="176167" cy="173866"/>
            <a:chOff x="4328868" y="5502988"/>
            <a:chExt cx="500307" cy="493774"/>
          </a:xfrm>
          <a:solidFill>
            <a:schemeClr val="bg1">
              <a:lumMod val="75000"/>
            </a:schemeClr>
          </a:solidFill>
        </p:grpSpPr>
        <p:sp>
          <p:nvSpPr>
            <p:cNvPr id="15" name="Freeform 1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6" name="Freeform 1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7" name="Rectangle 16"/>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8" name="Straight Connector 17"/>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2" name="TextBox 21"/>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4746226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7">
    <p:spTree>
      <p:nvGrpSpPr>
        <p:cNvPr id="1" name=""/>
        <p:cNvGrpSpPr/>
        <p:nvPr/>
      </p:nvGrpSpPr>
      <p:grpSpPr>
        <a:xfrm>
          <a:off x="0" y="0"/>
          <a:ext cx="0" cy="0"/>
          <a:chOff x="0" y="0"/>
          <a:chExt cx="0" cy="0"/>
        </a:xfrm>
      </p:grpSpPr>
      <p:sp>
        <p:nvSpPr>
          <p:cNvPr id="9" name="Picture Placeholder 2"/>
          <p:cNvSpPr>
            <a:spLocks noGrp="1"/>
          </p:cNvSpPr>
          <p:nvPr>
            <p:ph type="pic" sz="quarter" idx="15"/>
          </p:nvPr>
        </p:nvSpPr>
        <p:spPr>
          <a:xfrm>
            <a:off x="4523232" y="1645920"/>
            <a:ext cx="3145536" cy="1993392"/>
          </a:xfrm>
          <a:prstGeom prst="rect">
            <a:avLst/>
          </a:prstGeom>
        </p:spPr>
        <p:txBody>
          <a:bodyPr anchor="ctr"/>
          <a:lstStyle>
            <a:lvl1pPr marL="0" indent="0" algn="ctr">
              <a:lnSpc>
                <a:spcPct val="100000"/>
              </a:lnSpc>
              <a:buNone/>
              <a:defRPr sz="1621">
                <a:solidFill>
                  <a:schemeClr val="bg1">
                    <a:lumMod val="75000"/>
                  </a:schemeClr>
                </a:solidFill>
                <a:latin typeface="Lato" panose="020F0502020204030203" pitchFamily="34" charset="0"/>
              </a:defRPr>
            </a:lvl1pPr>
          </a:lstStyle>
          <a:p>
            <a:endParaRPr lang="id-ID" dirty="0"/>
          </a:p>
        </p:txBody>
      </p:sp>
      <p:sp>
        <p:nvSpPr>
          <p:cNvPr id="14"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5"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6"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6" name="Group 5"/>
          <p:cNvGrpSpPr/>
          <p:nvPr userDrawn="1"/>
        </p:nvGrpSpPr>
        <p:grpSpPr>
          <a:xfrm>
            <a:off x="264755" y="6504026"/>
            <a:ext cx="176167" cy="173866"/>
            <a:chOff x="4328868" y="5502988"/>
            <a:chExt cx="500307" cy="493774"/>
          </a:xfrm>
          <a:solidFill>
            <a:schemeClr val="bg1">
              <a:lumMod val="75000"/>
            </a:schemeClr>
          </a:solidFill>
        </p:grpSpPr>
        <p:sp>
          <p:nvSpPr>
            <p:cNvPr id="7" name="Freeform 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0" name="Group 9"/>
          <p:cNvGrpSpPr/>
          <p:nvPr userDrawn="1"/>
        </p:nvGrpSpPr>
        <p:grpSpPr>
          <a:xfrm flipH="1">
            <a:off x="508140" y="6504026"/>
            <a:ext cx="176167" cy="173866"/>
            <a:chOff x="4328868" y="5502988"/>
            <a:chExt cx="500307" cy="493774"/>
          </a:xfrm>
          <a:solidFill>
            <a:schemeClr val="bg1">
              <a:lumMod val="75000"/>
            </a:schemeClr>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3" name="Rectangle 12"/>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7" name="Straight Connector 16"/>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1" name="TextBox 20"/>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19379015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0">
    <p:spTree>
      <p:nvGrpSpPr>
        <p:cNvPr id="1" name=""/>
        <p:cNvGrpSpPr/>
        <p:nvPr/>
      </p:nvGrpSpPr>
      <p:grpSpPr>
        <a:xfrm>
          <a:off x="0" y="0"/>
          <a:ext cx="0" cy="0"/>
          <a:chOff x="0" y="0"/>
          <a:chExt cx="0" cy="0"/>
        </a:xfrm>
      </p:grpSpPr>
      <p:sp>
        <p:nvSpPr>
          <p:cNvPr id="9" name="Picture Placeholder 2"/>
          <p:cNvSpPr>
            <a:spLocks noGrp="1"/>
          </p:cNvSpPr>
          <p:nvPr>
            <p:ph type="pic" sz="quarter" idx="15"/>
          </p:nvPr>
        </p:nvSpPr>
        <p:spPr>
          <a:xfrm>
            <a:off x="6126480" y="1709928"/>
            <a:ext cx="4331207" cy="1993392"/>
          </a:xfrm>
          <a:prstGeom prst="rect">
            <a:avLst/>
          </a:prstGeom>
        </p:spPr>
        <p:txBody>
          <a:bodyPr anchor="t"/>
          <a:lstStyle>
            <a:lvl1pPr marL="0" indent="0" algn="ctr">
              <a:buNone/>
              <a:defRPr sz="2882">
                <a:solidFill>
                  <a:schemeClr val="bg1">
                    <a:lumMod val="75000"/>
                  </a:schemeClr>
                </a:solidFill>
                <a:latin typeface="Lato" panose="020F0502020204030203" pitchFamily="34" charset="0"/>
              </a:defRPr>
            </a:lvl1pPr>
          </a:lstStyle>
          <a:p>
            <a:endParaRPr lang="id-ID" dirty="0"/>
          </a:p>
        </p:txBody>
      </p:sp>
      <p:grpSp>
        <p:nvGrpSpPr>
          <p:cNvPr id="3" name="Group 2"/>
          <p:cNvGrpSpPr/>
          <p:nvPr userDrawn="1"/>
        </p:nvGrpSpPr>
        <p:grpSpPr>
          <a:xfrm>
            <a:off x="264755" y="6504026"/>
            <a:ext cx="176167" cy="173866"/>
            <a:chOff x="4328868" y="5502988"/>
            <a:chExt cx="500307" cy="493774"/>
          </a:xfrm>
          <a:solidFill>
            <a:schemeClr val="bg1">
              <a:lumMod val="75000"/>
            </a:schemeClr>
          </a:solidFill>
        </p:grpSpPr>
        <p:sp>
          <p:nvSpPr>
            <p:cNvPr id="4" name="Freeform 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5" name="Freeform 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6" name="Group 5"/>
          <p:cNvGrpSpPr/>
          <p:nvPr userDrawn="1"/>
        </p:nvGrpSpPr>
        <p:grpSpPr>
          <a:xfrm flipH="1">
            <a:off x="508140" y="6504026"/>
            <a:ext cx="176167" cy="173866"/>
            <a:chOff x="4328868" y="5502988"/>
            <a:chExt cx="500307" cy="493774"/>
          </a:xfrm>
          <a:solidFill>
            <a:schemeClr val="bg1">
              <a:lumMod val="75000"/>
            </a:schemeClr>
          </a:solidFill>
        </p:grpSpPr>
        <p:sp>
          <p:nvSpPr>
            <p:cNvPr id="7" name="Freeform 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8" name="Freeform 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0" name="Rectangle 9"/>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1" name="Straight Connector 10"/>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5" name="TextBox 14"/>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14849642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
        <p:nvSpPr>
          <p:cNvPr id="9" name="Picture Placeholder 2"/>
          <p:cNvSpPr>
            <a:spLocks noGrp="1"/>
          </p:cNvSpPr>
          <p:nvPr>
            <p:ph type="pic" sz="quarter" idx="16"/>
          </p:nvPr>
        </p:nvSpPr>
        <p:spPr>
          <a:xfrm>
            <a:off x="1" y="0"/>
            <a:ext cx="6135880" cy="6858000"/>
          </a:xfrm>
          <a:prstGeom prst="rect">
            <a:avLst/>
          </a:prstGeom>
        </p:spPr>
        <p:txBody>
          <a:bodyPr anchor="t"/>
          <a:lstStyle>
            <a:lvl1pPr marL="0" indent="0" algn="ctr">
              <a:buNone/>
              <a:defRPr sz="2161">
                <a:solidFill>
                  <a:schemeClr val="bg1">
                    <a:lumMod val="75000"/>
                  </a:schemeClr>
                </a:solidFill>
                <a:latin typeface="Lato" panose="020F0502020204030203" pitchFamily="34" charset="0"/>
              </a:defRPr>
            </a:lvl1pPr>
          </a:lstStyle>
          <a:p>
            <a:endParaRPr lang="id-ID" dirty="0"/>
          </a:p>
        </p:txBody>
      </p:sp>
    </p:spTree>
    <p:extLst>
      <p:ext uri="{BB962C8B-B14F-4D97-AF65-F5344CB8AC3E}">
        <p14:creationId xmlns:p14="http://schemas.microsoft.com/office/powerpoint/2010/main" val="10083049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1">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1" y="1660292"/>
            <a:ext cx="4371267" cy="3145981"/>
          </a:xfrm>
          <a:prstGeom prst="rect">
            <a:avLst/>
          </a:prstGeom>
        </p:spPr>
        <p:txBody>
          <a:bodyPr/>
          <a:lstStyle>
            <a:lvl1pPr marL="0" indent="0" algn="ctr">
              <a:buNone/>
              <a:defRPr sz="2161">
                <a:solidFill>
                  <a:schemeClr val="bg1">
                    <a:lumMod val="75000"/>
                  </a:schemeClr>
                </a:solidFill>
                <a:latin typeface="Lato" panose="020F0502020204030203" pitchFamily="34" charset="0"/>
              </a:defRPr>
            </a:lvl1pPr>
          </a:lstStyle>
          <a:p>
            <a:endParaRPr lang="id-ID" dirty="0"/>
          </a:p>
        </p:txBody>
      </p:sp>
      <p:sp>
        <p:nvSpPr>
          <p:cNvPr id="17" name="Picture Placeholder 2"/>
          <p:cNvSpPr>
            <a:spLocks noGrp="1"/>
          </p:cNvSpPr>
          <p:nvPr>
            <p:ph type="pic" sz="quarter" idx="16"/>
          </p:nvPr>
        </p:nvSpPr>
        <p:spPr>
          <a:xfrm>
            <a:off x="7820734" y="1660292"/>
            <a:ext cx="4371267" cy="3145981"/>
          </a:xfrm>
          <a:prstGeom prst="rect">
            <a:avLst/>
          </a:prstGeom>
        </p:spPr>
        <p:txBody>
          <a:bodyPr/>
          <a:lstStyle>
            <a:lvl1pPr marL="0" indent="0" algn="ctr">
              <a:buNone/>
              <a:defRPr sz="2161">
                <a:solidFill>
                  <a:schemeClr val="bg1">
                    <a:lumMod val="75000"/>
                  </a:schemeClr>
                </a:solidFill>
                <a:latin typeface="Lato" panose="020F0502020204030203" pitchFamily="34" charset="0"/>
              </a:defRPr>
            </a:lvl1pPr>
          </a:lstStyle>
          <a:p>
            <a:endParaRPr lang="id-ID" dirty="0"/>
          </a:p>
        </p:txBody>
      </p:sp>
      <p:sp>
        <p:nvSpPr>
          <p:cNvPr id="14"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15"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6"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7" name="Group 6"/>
          <p:cNvGrpSpPr/>
          <p:nvPr userDrawn="1"/>
        </p:nvGrpSpPr>
        <p:grpSpPr>
          <a:xfrm>
            <a:off x="264755" y="6504026"/>
            <a:ext cx="176167" cy="173866"/>
            <a:chOff x="4328868" y="5502988"/>
            <a:chExt cx="500307" cy="493774"/>
          </a:xfrm>
          <a:solidFill>
            <a:schemeClr val="bg1">
              <a:lumMod val="75000"/>
            </a:schemeClr>
          </a:solidFill>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0" name="Group 9"/>
          <p:cNvGrpSpPr/>
          <p:nvPr userDrawn="1"/>
        </p:nvGrpSpPr>
        <p:grpSpPr>
          <a:xfrm flipH="1">
            <a:off x="508140" y="6504026"/>
            <a:ext cx="176167" cy="173866"/>
            <a:chOff x="4328868" y="5502988"/>
            <a:chExt cx="500307" cy="493774"/>
          </a:xfrm>
          <a:solidFill>
            <a:schemeClr val="bg1">
              <a:lumMod val="75000"/>
            </a:schemeClr>
          </a:solidFill>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3" name="Rectangle 12"/>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8" name="Straight Connector 17"/>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2" name="TextBox 21"/>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9740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C0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4711529-2605-470A-BDA0-97C89C3B17AC}" type="datetime1">
              <a:rPr lang="en-US" smtClean="0"/>
              <a:t>14-Dec-23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9">
    <p:spTree>
      <p:nvGrpSpPr>
        <p:cNvPr id="1" name=""/>
        <p:cNvGrpSpPr/>
        <p:nvPr/>
      </p:nvGrpSpPr>
      <p:grpSpPr>
        <a:xfrm>
          <a:off x="0" y="0"/>
          <a:ext cx="0" cy="0"/>
          <a:chOff x="0" y="0"/>
          <a:chExt cx="0" cy="0"/>
        </a:xfrm>
      </p:grpSpPr>
      <p:sp>
        <p:nvSpPr>
          <p:cNvPr id="11" name="Picture Placeholder 2"/>
          <p:cNvSpPr>
            <a:spLocks noGrp="1"/>
          </p:cNvSpPr>
          <p:nvPr>
            <p:ph type="pic" sz="quarter" idx="15"/>
          </p:nvPr>
        </p:nvSpPr>
        <p:spPr>
          <a:xfrm>
            <a:off x="4197162" y="1683012"/>
            <a:ext cx="4140048" cy="2100764"/>
          </a:xfrm>
          <a:prstGeom prst="rect">
            <a:avLst/>
          </a:prstGeom>
        </p:spPr>
        <p:txBody>
          <a:bodyPr anchor="t"/>
          <a:lstStyle>
            <a:lvl1pPr marL="0" indent="0" algn="ctr">
              <a:buNone/>
              <a:defRPr sz="2161">
                <a:solidFill>
                  <a:schemeClr val="bg1">
                    <a:lumMod val="75000"/>
                  </a:schemeClr>
                </a:solidFill>
                <a:latin typeface="Lato" panose="020F0502020204030203" pitchFamily="34" charset="0"/>
              </a:defRPr>
            </a:lvl1pPr>
          </a:lstStyle>
          <a:p>
            <a:endParaRPr lang="id-ID" dirty="0"/>
          </a:p>
        </p:txBody>
      </p:sp>
      <p:sp>
        <p:nvSpPr>
          <p:cNvPr id="14" name="Picture Placeholder 2"/>
          <p:cNvSpPr>
            <a:spLocks noGrp="1"/>
          </p:cNvSpPr>
          <p:nvPr>
            <p:ph type="pic" sz="quarter" idx="16"/>
          </p:nvPr>
        </p:nvSpPr>
        <p:spPr>
          <a:xfrm>
            <a:off x="6538026" y="3822192"/>
            <a:ext cx="4140048" cy="2100764"/>
          </a:xfrm>
          <a:prstGeom prst="rect">
            <a:avLst/>
          </a:prstGeom>
        </p:spPr>
        <p:txBody>
          <a:bodyPr anchor="t"/>
          <a:lstStyle>
            <a:lvl1pPr marL="0" indent="0" algn="ctr">
              <a:buNone/>
              <a:defRPr sz="2161">
                <a:solidFill>
                  <a:schemeClr val="bg1">
                    <a:lumMod val="75000"/>
                  </a:schemeClr>
                </a:solidFill>
                <a:latin typeface="Lato" panose="020F0502020204030203" pitchFamily="34" charset="0"/>
              </a:defRPr>
            </a:lvl1pPr>
          </a:lstStyle>
          <a:p>
            <a:endParaRPr lang="id-ID" dirty="0"/>
          </a:p>
        </p:txBody>
      </p:sp>
      <p:sp>
        <p:nvSpPr>
          <p:cNvPr id="6"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7"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10" name="Text Placeholder 6"/>
          <p:cNvSpPr>
            <a:spLocks noGrp="1"/>
          </p:cNvSpPr>
          <p:nvPr>
            <p:ph type="body" sz="quarter" idx="40"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8" name="Group 7"/>
          <p:cNvGrpSpPr/>
          <p:nvPr userDrawn="1"/>
        </p:nvGrpSpPr>
        <p:grpSpPr>
          <a:xfrm>
            <a:off x="264755" y="6504026"/>
            <a:ext cx="176167" cy="173866"/>
            <a:chOff x="4328868" y="5502988"/>
            <a:chExt cx="500307" cy="493774"/>
          </a:xfrm>
          <a:solidFill>
            <a:schemeClr val="bg1">
              <a:lumMod val="75000"/>
            </a:schemeClr>
          </a:solidFill>
        </p:grpSpPr>
        <p:sp>
          <p:nvSpPr>
            <p:cNvPr id="9" name="Freeform 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2" name="Freeform 11">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3" name="Group 12"/>
          <p:cNvGrpSpPr/>
          <p:nvPr userDrawn="1"/>
        </p:nvGrpSpPr>
        <p:grpSpPr>
          <a:xfrm flipH="1">
            <a:off x="508140" y="6504026"/>
            <a:ext cx="176167" cy="173866"/>
            <a:chOff x="4328868" y="5502988"/>
            <a:chExt cx="500307" cy="493774"/>
          </a:xfrm>
          <a:solidFill>
            <a:schemeClr val="bg1">
              <a:lumMod val="75000"/>
            </a:schemeClr>
          </a:solidFill>
        </p:grpSpPr>
        <p:sp>
          <p:nvSpPr>
            <p:cNvPr id="15" name="Freeform 1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6" name="Freeform 1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7" name="Rectangle 16"/>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8" name="Straight Connector 17"/>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2" name="TextBox 21"/>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38239239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omment 02">
    <p:spTree>
      <p:nvGrpSpPr>
        <p:cNvPr id="1" name=""/>
        <p:cNvGrpSpPr/>
        <p:nvPr/>
      </p:nvGrpSpPr>
      <p:grpSpPr>
        <a:xfrm>
          <a:off x="0" y="0"/>
          <a:ext cx="0" cy="0"/>
          <a:chOff x="0" y="0"/>
          <a:chExt cx="0" cy="0"/>
        </a:xfrm>
      </p:grpSpPr>
      <p:sp>
        <p:nvSpPr>
          <p:cNvPr id="8" name="Rectangle 5"/>
          <p:cNvSpPr/>
          <p:nvPr userDrawn="1"/>
        </p:nvSpPr>
        <p:spPr>
          <a:xfrm>
            <a:off x="838200" y="1805843"/>
            <a:ext cx="3090333" cy="3327400"/>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 fmla="*/ 0 w 3464190"/>
              <a:gd name="connsiteY0" fmla="*/ 0 h 1003300"/>
              <a:gd name="connsiteX1" fmla="*/ 3464190 w 3464190"/>
              <a:gd name="connsiteY1" fmla="*/ 0 h 1003300"/>
              <a:gd name="connsiteX2" fmla="*/ 3464190 w 3464190"/>
              <a:gd name="connsiteY2" fmla="*/ 1003300 h 1003300"/>
              <a:gd name="connsiteX3" fmla="*/ 501650 w 3464190"/>
              <a:gd name="connsiteY3" fmla="*/ 996950 h 1003300"/>
              <a:gd name="connsiteX4" fmla="*/ 0 w 3464190"/>
              <a:gd name="connsiteY4" fmla="*/ 1003300 h 1003300"/>
              <a:gd name="connsiteX5" fmla="*/ 0 w 3464190"/>
              <a:gd name="connsiteY5" fmla="*/ 0 h 1003300"/>
              <a:gd name="connsiteX0" fmla="*/ 0 w 3464190"/>
              <a:gd name="connsiteY0" fmla="*/ 0 h 1003300"/>
              <a:gd name="connsiteX1" fmla="*/ 3464190 w 3464190"/>
              <a:gd name="connsiteY1" fmla="*/ 0 h 1003300"/>
              <a:gd name="connsiteX2" fmla="*/ 3464190 w 3464190"/>
              <a:gd name="connsiteY2" fmla="*/ 1003300 h 1003300"/>
              <a:gd name="connsiteX3" fmla="*/ 635000 w 3464190"/>
              <a:gd name="connsiteY3" fmla="*/ 996950 h 1003300"/>
              <a:gd name="connsiteX4" fmla="*/ 501650 w 3464190"/>
              <a:gd name="connsiteY4" fmla="*/ 996950 h 1003300"/>
              <a:gd name="connsiteX5" fmla="*/ 0 w 3464190"/>
              <a:gd name="connsiteY5" fmla="*/ 1003300 h 1003300"/>
              <a:gd name="connsiteX6" fmla="*/ 0 w 3464190"/>
              <a:gd name="connsiteY6" fmla="*/ 0 h 1003300"/>
              <a:gd name="connsiteX0" fmla="*/ 0 w 3464190"/>
              <a:gd name="connsiteY0" fmla="*/ 0 h 1003300"/>
              <a:gd name="connsiteX1" fmla="*/ 3464190 w 3464190"/>
              <a:gd name="connsiteY1" fmla="*/ 0 h 1003300"/>
              <a:gd name="connsiteX2" fmla="*/ 3464190 w 3464190"/>
              <a:gd name="connsiteY2" fmla="*/ 1003300 h 1003300"/>
              <a:gd name="connsiteX3" fmla="*/ 793750 w 3464190"/>
              <a:gd name="connsiteY3" fmla="*/ 990600 h 1003300"/>
              <a:gd name="connsiteX4" fmla="*/ 635000 w 3464190"/>
              <a:gd name="connsiteY4" fmla="*/ 996950 h 1003300"/>
              <a:gd name="connsiteX5" fmla="*/ 501650 w 3464190"/>
              <a:gd name="connsiteY5" fmla="*/ 996950 h 1003300"/>
              <a:gd name="connsiteX6" fmla="*/ 0 w 3464190"/>
              <a:gd name="connsiteY6" fmla="*/ 1003300 h 1003300"/>
              <a:gd name="connsiteX7" fmla="*/ 0 w 3464190"/>
              <a:gd name="connsiteY7" fmla="*/ 0 h 1003300"/>
              <a:gd name="connsiteX0" fmla="*/ 0 w 3464190"/>
              <a:gd name="connsiteY0" fmla="*/ 0 h 1187450"/>
              <a:gd name="connsiteX1" fmla="*/ 3464190 w 3464190"/>
              <a:gd name="connsiteY1" fmla="*/ 0 h 1187450"/>
              <a:gd name="connsiteX2" fmla="*/ 3464190 w 3464190"/>
              <a:gd name="connsiteY2" fmla="*/ 1003300 h 1187450"/>
              <a:gd name="connsiteX3" fmla="*/ 793750 w 3464190"/>
              <a:gd name="connsiteY3" fmla="*/ 990600 h 1187450"/>
              <a:gd name="connsiteX4" fmla="*/ 501650 w 3464190"/>
              <a:gd name="connsiteY4" fmla="*/ 1187450 h 1187450"/>
              <a:gd name="connsiteX5" fmla="*/ 501650 w 3464190"/>
              <a:gd name="connsiteY5" fmla="*/ 996950 h 1187450"/>
              <a:gd name="connsiteX6" fmla="*/ 0 w 3464190"/>
              <a:gd name="connsiteY6" fmla="*/ 1003300 h 1187450"/>
              <a:gd name="connsiteX7" fmla="*/ 0 w 3464190"/>
              <a:gd name="connsiteY7" fmla="*/ 0 h 1187450"/>
              <a:gd name="connsiteX0" fmla="*/ 0 w 3464190"/>
              <a:gd name="connsiteY0" fmla="*/ 0 h 1187450"/>
              <a:gd name="connsiteX1" fmla="*/ 3464190 w 3464190"/>
              <a:gd name="connsiteY1" fmla="*/ 0 h 1187450"/>
              <a:gd name="connsiteX2" fmla="*/ 3464190 w 3464190"/>
              <a:gd name="connsiteY2" fmla="*/ 1003300 h 1187450"/>
              <a:gd name="connsiteX3" fmla="*/ 671223 w 3464190"/>
              <a:gd name="connsiteY3" fmla="*/ 1099374 h 1187450"/>
              <a:gd name="connsiteX4" fmla="*/ 501650 w 3464190"/>
              <a:gd name="connsiteY4" fmla="*/ 1187450 h 1187450"/>
              <a:gd name="connsiteX5" fmla="*/ 501650 w 3464190"/>
              <a:gd name="connsiteY5" fmla="*/ 996950 h 1187450"/>
              <a:gd name="connsiteX6" fmla="*/ 0 w 3464190"/>
              <a:gd name="connsiteY6" fmla="*/ 1003300 h 1187450"/>
              <a:gd name="connsiteX7" fmla="*/ 0 w 3464190"/>
              <a:gd name="connsiteY7" fmla="*/ 0 h 1187450"/>
              <a:gd name="connsiteX0" fmla="*/ 0 w 3464190"/>
              <a:gd name="connsiteY0" fmla="*/ 0 h 1187450"/>
              <a:gd name="connsiteX1" fmla="*/ 3464190 w 3464190"/>
              <a:gd name="connsiteY1" fmla="*/ 0 h 1187450"/>
              <a:gd name="connsiteX2" fmla="*/ 3464190 w 3464190"/>
              <a:gd name="connsiteY2" fmla="*/ 1003300 h 1187450"/>
              <a:gd name="connsiteX3" fmla="*/ 671223 w 3464190"/>
              <a:gd name="connsiteY3" fmla="*/ 1099374 h 1187450"/>
              <a:gd name="connsiteX4" fmla="*/ 501650 w 3464190"/>
              <a:gd name="connsiteY4" fmla="*/ 1187450 h 1187450"/>
              <a:gd name="connsiteX5" fmla="*/ 501649 w 3464190"/>
              <a:gd name="connsiteY5" fmla="*/ 1096659 h 1187450"/>
              <a:gd name="connsiteX6" fmla="*/ 0 w 3464190"/>
              <a:gd name="connsiteY6" fmla="*/ 1003300 h 1187450"/>
              <a:gd name="connsiteX7" fmla="*/ 0 w 3464190"/>
              <a:gd name="connsiteY7" fmla="*/ 0 h 1187450"/>
              <a:gd name="connsiteX0" fmla="*/ 22278 w 3486468"/>
              <a:gd name="connsiteY0" fmla="*/ 0 h 1187450"/>
              <a:gd name="connsiteX1" fmla="*/ 3486468 w 3486468"/>
              <a:gd name="connsiteY1" fmla="*/ 0 h 1187450"/>
              <a:gd name="connsiteX2" fmla="*/ 3486468 w 3486468"/>
              <a:gd name="connsiteY2" fmla="*/ 1003300 h 1187450"/>
              <a:gd name="connsiteX3" fmla="*/ 693501 w 3486468"/>
              <a:gd name="connsiteY3" fmla="*/ 1099374 h 1187450"/>
              <a:gd name="connsiteX4" fmla="*/ 523928 w 3486468"/>
              <a:gd name="connsiteY4" fmla="*/ 1187450 h 1187450"/>
              <a:gd name="connsiteX5" fmla="*/ 523927 w 3486468"/>
              <a:gd name="connsiteY5" fmla="*/ 1096659 h 1187450"/>
              <a:gd name="connsiteX6" fmla="*/ 0 w 3486468"/>
              <a:gd name="connsiteY6" fmla="*/ 1093945 h 1187450"/>
              <a:gd name="connsiteX7" fmla="*/ 22278 w 3486468"/>
              <a:gd name="connsiteY7" fmla="*/ 0 h 1187450"/>
              <a:gd name="connsiteX0" fmla="*/ 22278 w 3486468"/>
              <a:gd name="connsiteY0" fmla="*/ 0 h 1187450"/>
              <a:gd name="connsiteX1" fmla="*/ 3486468 w 3486468"/>
              <a:gd name="connsiteY1" fmla="*/ 0 h 1187450"/>
              <a:gd name="connsiteX2" fmla="*/ 3486468 w 3486468"/>
              <a:gd name="connsiteY2" fmla="*/ 1096967 h 1187450"/>
              <a:gd name="connsiteX3" fmla="*/ 693501 w 3486468"/>
              <a:gd name="connsiteY3" fmla="*/ 1099374 h 1187450"/>
              <a:gd name="connsiteX4" fmla="*/ 523928 w 3486468"/>
              <a:gd name="connsiteY4" fmla="*/ 1187450 h 1187450"/>
              <a:gd name="connsiteX5" fmla="*/ 523927 w 3486468"/>
              <a:gd name="connsiteY5" fmla="*/ 1096659 h 1187450"/>
              <a:gd name="connsiteX6" fmla="*/ 0 w 3486468"/>
              <a:gd name="connsiteY6" fmla="*/ 1093945 h 1187450"/>
              <a:gd name="connsiteX7" fmla="*/ 22278 w 3486468"/>
              <a:gd name="connsiteY7" fmla="*/ 0 h 118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defTabSz="823485"/>
            <a:endParaRPr lang="en-US" sz="2161" dirty="0">
              <a:solidFill>
                <a:srgbClr val="FFFFFF"/>
              </a:solidFill>
              <a:latin typeface="Arial" panose="020B0604020202020204" pitchFamily="34" charset="0"/>
            </a:endParaRPr>
          </a:p>
        </p:txBody>
      </p:sp>
      <p:sp>
        <p:nvSpPr>
          <p:cNvPr id="13" name="Rectangle 5"/>
          <p:cNvSpPr/>
          <p:nvPr userDrawn="1"/>
        </p:nvSpPr>
        <p:spPr>
          <a:xfrm>
            <a:off x="4631268" y="1805843"/>
            <a:ext cx="3090333" cy="3327400"/>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 fmla="*/ 0 w 3464190"/>
              <a:gd name="connsiteY0" fmla="*/ 0 h 1003300"/>
              <a:gd name="connsiteX1" fmla="*/ 3464190 w 3464190"/>
              <a:gd name="connsiteY1" fmla="*/ 0 h 1003300"/>
              <a:gd name="connsiteX2" fmla="*/ 3464190 w 3464190"/>
              <a:gd name="connsiteY2" fmla="*/ 1003300 h 1003300"/>
              <a:gd name="connsiteX3" fmla="*/ 501650 w 3464190"/>
              <a:gd name="connsiteY3" fmla="*/ 996950 h 1003300"/>
              <a:gd name="connsiteX4" fmla="*/ 0 w 3464190"/>
              <a:gd name="connsiteY4" fmla="*/ 1003300 h 1003300"/>
              <a:gd name="connsiteX5" fmla="*/ 0 w 3464190"/>
              <a:gd name="connsiteY5" fmla="*/ 0 h 1003300"/>
              <a:gd name="connsiteX0" fmla="*/ 0 w 3464190"/>
              <a:gd name="connsiteY0" fmla="*/ 0 h 1003300"/>
              <a:gd name="connsiteX1" fmla="*/ 3464190 w 3464190"/>
              <a:gd name="connsiteY1" fmla="*/ 0 h 1003300"/>
              <a:gd name="connsiteX2" fmla="*/ 3464190 w 3464190"/>
              <a:gd name="connsiteY2" fmla="*/ 1003300 h 1003300"/>
              <a:gd name="connsiteX3" fmla="*/ 635000 w 3464190"/>
              <a:gd name="connsiteY3" fmla="*/ 996950 h 1003300"/>
              <a:gd name="connsiteX4" fmla="*/ 501650 w 3464190"/>
              <a:gd name="connsiteY4" fmla="*/ 996950 h 1003300"/>
              <a:gd name="connsiteX5" fmla="*/ 0 w 3464190"/>
              <a:gd name="connsiteY5" fmla="*/ 1003300 h 1003300"/>
              <a:gd name="connsiteX6" fmla="*/ 0 w 3464190"/>
              <a:gd name="connsiteY6" fmla="*/ 0 h 1003300"/>
              <a:gd name="connsiteX0" fmla="*/ 0 w 3464190"/>
              <a:gd name="connsiteY0" fmla="*/ 0 h 1003300"/>
              <a:gd name="connsiteX1" fmla="*/ 3464190 w 3464190"/>
              <a:gd name="connsiteY1" fmla="*/ 0 h 1003300"/>
              <a:gd name="connsiteX2" fmla="*/ 3464190 w 3464190"/>
              <a:gd name="connsiteY2" fmla="*/ 1003300 h 1003300"/>
              <a:gd name="connsiteX3" fmla="*/ 793750 w 3464190"/>
              <a:gd name="connsiteY3" fmla="*/ 990600 h 1003300"/>
              <a:gd name="connsiteX4" fmla="*/ 635000 w 3464190"/>
              <a:gd name="connsiteY4" fmla="*/ 996950 h 1003300"/>
              <a:gd name="connsiteX5" fmla="*/ 501650 w 3464190"/>
              <a:gd name="connsiteY5" fmla="*/ 996950 h 1003300"/>
              <a:gd name="connsiteX6" fmla="*/ 0 w 3464190"/>
              <a:gd name="connsiteY6" fmla="*/ 1003300 h 1003300"/>
              <a:gd name="connsiteX7" fmla="*/ 0 w 3464190"/>
              <a:gd name="connsiteY7" fmla="*/ 0 h 1003300"/>
              <a:gd name="connsiteX0" fmla="*/ 0 w 3464190"/>
              <a:gd name="connsiteY0" fmla="*/ 0 h 1187450"/>
              <a:gd name="connsiteX1" fmla="*/ 3464190 w 3464190"/>
              <a:gd name="connsiteY1" fmla="*/ 0 h 1187450"/>
              <a:gd name="connsiteX2" fmla="*/ 3464190 w 3464190"/>
              <a:gd name="connsiteY2" fmla="*/ 1003300 h 1187450"/>
              <a:gd name="connsiteX3" fmla="*/ 793750 w 3464190"/>
              <a:gd name="connsiteY3" fmla="*/ 990600 h 1187450"/>
              <a:gd name="connsiteX4" fmla="*/ 501650 w 3464190"/>
              <a:gd name="connsiteY4" fmla="*/ 1187450 h 1187450"/>
              <a:gd name="connsiteX5" fmla="*/ 501650 w 3464190"/>
              <a:gd name="connsiteY5" fmla="*/ 996950 h 1187450"/>
              <a:gd name="connsiteX6" fmla="*/ 0 w 3464190"/>
              <a:gd name="connsiteY6" fmla="*/ 1003300 h 1187450"/>
              <a:gd name="connsiteX7" fmla="*/ 0 w 3464190"/>
              <a:gd name="connsiteY7" fmla="*/ 0 h 1187450"/>
              <a:gd name="connsiteX0" fmla="*/ 0 w 3464190"/>
              <a:gd name="connsiteY0" fmla="*/ 0 h 1187450"/>
              <a:gd name="connsiteX1" fmla="*/ 3464190 w 3464190"/>
              <a:gd name="connsiteY1" fmla="*/ 0 h 1187450"/>
              <a:gd name="connsiteX2" fmla="*/ 3464190 w 3464190"/>
              <a:gd name="connsiteY2" fmla="*/ 1003300 h 1187450"/>
              <a:gd name="connsiteX3" fmla="*/ 671223 w 3464190"/>
              <a:gd name="connsiteY3" fmla="*/ 1099374 h 1187450"/>
              <a:gd name="connsiteX4" fmla="*/ 501650 w 3464190"/>
              <a:gd name="connsiteY4" fmla="*/ 1187450 h 1187450"/>
              <a:gd name="connsiteX5" fmla="*/ 501650 w 3464190"/>
              <a:gd name="connsiteY5" fmla="*/ 996950 h 1187450"/>
              <a:gd name="connsiteX6" fmla="*/ 0 w 3464190"/>
              <a:gd name="connsiteY6" fmla="*/ 1003300 h 1187450"/>
              <a:gd name="connsiteX7" fmla="*/ 0 w 3464190"/>
              <a:gd name="connsiteY7" fmla="*/ 0 h 1187450"/>
              <a:gd name="connsiteX0" fmla="*/ 0 w 3464190"/>
              <a:gd name="connsiteY0" fmla="*/ 0 h 1187450"/>
              <a:gd name="connsiteX1" fmla="*/ 3464190 w 3464190"/>
              <a:gd name="connsiteY1" fmla="*/ 0 h 1187450"/>
              <a:gd name="connsiteX2" fmla="*/ 3464190 w 3464190"/>
              <a:gd name="connsiteY2" fmla="*/ 1003300 h 1187450"/>
              <a:gd name="connsiteX3" fmla="*/ 671223 w 3464190"/>
              <a:gd name="connsiteY3" fmla="*/ 1099374 h 1187450"/>
              <a:gd name="connsiteX4" fmla="*/ 501650 w 3464190"/>
              <a:gd name="connsiteY4" fmla="*/ 1187450 h 1187450"/>
              <a:gd name="connsiteX5" fmla="*/ 501649 w 3464190"/>
              <a:gd name="connsiteY5" fmla="*/ 1096659 h 1187450"/>
              <a:gd name="connsiteX6" fmla="*/ 0 w 3464190"/>
              <a:gd name="connsiteY6" fmla="*/ 1003300 h 1187450"/>
              <a:gd name="connsiteX7" fmla="*/ 0 w 3464190"/>
              <a:gd name="connsiteY7" fmla="*/ 0 h 1187450"/>
              <a:gd name="connsiteX0" fmla="*/ 22278 w 3486468"/>
              <a:gd name="connsiteY0" fmla="*/ 0 h 1187450"/>
              <a:gd name="connsiteX1" fmla="*/ 3486468 w 3486468"/>
              <a:gd name="connsiteY1" fmla="*/ 0 h 1187450"/>
              <a:gd name="connsiteX2" fmla="*/ 3486468 w 3486468"/>
              <a:gd name="connsiteY2" fmla="*/ 1003300 h 1187450"/>
              <a:gd name="connsiteX3" fmla="*/ 693501 w 3486468"/>
              <a:gd name="connsiteY3" fmla="*/ 1099374 h 1187450"/>
              <a:gd name="connsiteX4" fmla="*/ 523928 w 3486468"/>
              <a:gd name="connsiteY4" fmla="*/ 1187450 h 1187450"/>
              <a:gd name="connsiteX5" fmla="*/ 523927 w 3486468"/>
              <a:gd name="connsiteY5" fmla="*/ 1096659 h 1187450"/>
              <a:gd name="connsiteX6" fmla="*/ 0 w 3486468"/>
              <a:gd name="connsiteY6" fmla="*/ 1093945 h 1187450"/>
              <a:gd name="connsiteX7" fmla="*/ 22278 w 3486468"/>
              <a:gd name="connsiteY7" fmla="*/ 0 h 1187450"/>
              <a:gd name="connsiteX0" fmla="*/ 22278 w 3486468"/>
              <a:gd name="connsiteY0" fmla="*/ 0 h 1187450"/>
              <a:gd name="connsiteX1" fmla="*/ 3486468 w 3486468"/>
              <a:gd name="connsiteY1" fmla="*/ 0 h 1187450"/>
              <a:gd name="connsiteX2" fmla="*/ 3486468 w 3486468"/>
              <a:gd name="connsiteY2" fmla="*/ 1096967 h 1187450"/>
              <a:gd name="connsiteX3" fmla="*/ 693501 w 3486468"/>
              <a:gd name="connsiteY3" fmla="*/ 1099374 h 1187450"/>
              <a:gd name="connsiteX4" fmla="*/ 523928 w 3486468"/>
              <a:gd name="connsiteY4" fmla="*/ 1187450 h 1187450"/>
              <a:gd name="connsiteX5" fmla="*/ 523927 w 3486468"/>
              <a:gd name="connsiteY5" fmla="*/ 1096659 h 1187450"/>
              <a:gd name="connsiteX6" fmla="*/ 0 w 3486468"/>
              <a:gd name="connsiteY6" fmla="*/ 1093945 h 1187450"/>
              <a:gd name="connsiteX7" fmla="*/ 22278 w 3486468"/>
              <a:gd name="connsiteY7" fmla="*/ 0 h 118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4"/>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defTabSz="823485"/>
            <a:endParaRPr lang="en-US" sz="2161" dirty="0">
              <a:solidFill>
                <a:srgbClr val="FFFFFF"/>
              </a:solidFill>
              <a:latin typeface="Arial" panose="020B0604020202020204" pitchFamily="34" charset="0"/>
            </a:endParaRPr>
          </a:p>
        </p:txBody>
      </p:sp>
      <p:sp>
        <p:nvSpPr>
          <p:cNvPr id="15" name="Rectangle 5"/>
          <p:cNvSpPr/>
          <p:nvPr userDrawn="1"/>
        </p:nvSpPr>
        <p:spPr>
          <a:xfrm>
            <a:off x="8382001" y="1805843"/>
            <a:ext cx="3090333" cy="3327400"/>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 fmla="*/ 0 w 3464190"/>
              <a:gd name="connsiteY0" fmla="*/ 0 h 1003300"/>
              <a:gd name="connsiteX1" fmla="*/ 3464190 w 3464190"/>
              <a:gd name="connsiteY1" fmla="*/ 0 h 1003300"/>
              <a:gd name="connsiteX2" fmla="*/ 3464190 w 3464190"/>
              <a:gd name="connsiteY2" fmla="*/ 1003300 h 1003300"/>
              <a:gd name="connsiteX3" fmla="*/ 501650 w 3464190"/>
              <a:gd name="connsiteY3" fmla="*/ 996950 h 1003300"/>
              <a:gd name="connsiteX4" fmla="*/ 0 w 3464190"/>
              <a:gd name="connsiteY4" fmla="*/ 1003300 h 1003300"/>
              <a:gd name="connsiteX5" fmla="*/ 0 w 3464190"/>
              <a:gd name="connsiteY5" fmla="*/ 0 h 1003300"/>
              <a:gd name="connsiteX0" fmla="*/ 0 w 3464190"/>
              <a:gd name="connsiteY0" fmla="*/ 0 h 1003300"/>
              <a:gd name="connsiteX1" fmla="*/ 3464190 w 3464190"/>
              <a:gd name="connsiteY1" fmla="*/ 0 h 1003300"/>
              <a:gd name="connsiteX2" fmla="*/ 3464190 w 3464190"/>
              <a:gd name="connsiteY2" fmla="*/ 1003300 h 1003300"/>
              <a:gd name="connsiteX3" fmla="*/ 635000 w 3464190"/>
              <a:gd name="connsiteY3" fmla="*/ 996950 h 1003300"/>
              <a:gd name="connsiteX4" fmla="*/ 501650 w 3464190"/>
              <a:gd name="connsiteY4" fmla="*/ 996950 h 1003300"/>
              <a:gd name="connsiteX5" fmla="*/ 0 w 3464190"/>
              <a:gd name="connsiteY5" fmla="*/ 1003300 h 1003300"/>
              <a:gd name="connsiteX6" fmla="*/ 0 w 3464190"/>
              <a:gd name="connsiteY6" fmla="*/ 0 h 1003300"/>
              <a:gd name="connsiteX0" fmla="*/ 0 w 3464190"/>
              <a:gd name="connsiteY0" fmla="*/ 0 h 1003300"/>
              <a:gd name="connsiteX1" fmla="*/ 3464190 w 3464190"/>
              <a:gd name="connsiteY1" fmla="*/ 0 h 1003300"/>
              <a:gd name="connsiteX2" fmla="*/ 3464190 w 3464190"/>
              <a:gd name="connsiteY2" fmla="*/ 1003300 h 1003300"/>
              <a:gd name="connsiteX3" fmla="*/ 793750 w 3464190"/>
              <a:gd name="connsiteY3" fmla="*/ 990600 h 1003300"/>
              <a:gd name="connsiteX4" fmla="*/ 635000 w 3464190"/>
              <a:gd name="connsiteY4" fmla="*/ 996950 h 1003300"/>
              <a:gd name="connsiteX5" fmla="*/ 501650 w 3464190"/>
              <a:gd name="connsiteY5" fmla="*/ 996950 h 1003300"/>
              <a:gd name="connsiteX6" fmla="*/ 0 w 3464190"/>
              <a:gd name="connsiteY6" fmla="*/ 1003300 h 1003300"/>
              <a:gd name="connsiteX7" fmla="*/ 0 w 3464190"/>
              <a:gd name="connsiteY7" fmla="*/ 0 h 1003300"/>
              <a:gd name="connsiteX0" fmla="*/ 0 w 3464190"/>
              <a:gd name="connsiteY0" fmla="*/ 0 h 1187450"/>
              <a:gd name="connsiteX1" fmla="*/ 3464190 w 3464190"/>
              <a:gd name="connsiteY1" fmla="*/ 0 h 1187450"/>
              <a:gd name="connsiteX2" fmla="*/ 3464190 w 3464190"/>
              <a:gd name="connsiteY2" fmla="*/ 1003300 h 1187450"/>
              <a:gd name="connsiteX3" fmla="*/ 793750 w 3464190"/>
              <a:gd name="connsiteY3" fmla="*/ 990600 h 1187450"/>
              <a:gd name="connsiteX4" fmla="*/ 501650 w 3464190"/>
              <a:gd name="connsiteY4" fmla="*/ 1187450 h 1187450"/>
              <a:gd name="connsiteX5" fmla="*/ 501650 w 3464190"/>
              <a:gd name="connsiteY5" fmla="*/ 996950 h 1187450"/>
              <a:gd name="connsiteX6" fmla="*/ 0 w 3464190"/>
              <a:gd name="connsiteY6" fmla="*/ 1003300 h 1187450"/>
              <a:gd name="connsiteX7" fmla="*/ 0 w 3464190"/>
              <a:gd name="connsiteY7" fmla="*/ 0 h 1187450"/>
              <a:gd name="connsiteX0" fmla="*/ 0 w 3464190"/>
              <a:gd name="connsiteY0" fmla="*/ 0 h 1187450"/>
              <a:gd name="connsiteX1" fmla="*/ 3464190 w 3464190"/>
              <a:gd name="connsiteY1" fmla="*/ 0 h 1187450"/>
              <a:gd name="connsiteX2" fmla="*/ 3464190 w 3464190"/>
              <a:gd name="connsiteY2" fmla="*/ 1003300 h 1187450"/>
              <a:gd name="connsiteX3" fmla="*/ 671223 w 3464190"/>
              <a:gd name="connsiteY3" fmla="*/ 1099374 h 1187450"/>
              <a:gd name="connsiteX4" fmla="*/ 501650 w 3464190"/>
              <a:gd name="connsiteY4" fmla="*/ 1187450 h 1187450"/>
              <a:gd name="connsiteX5" fmla="*/ 501650 w 3464190"/>
              <a:gd name="connsiteY5" fmla="*/ 996950 h 1187450"/>
              <a:gd name="connsiteX6" fmla="*/ 0 w 3464190"/>
              <a:gd name="connsiteY6" fmla="*/ 1003300 h 1187450"/>
              <a:gd name="connsiteX7" fmla="*/ 0 w 3464190"/>
              <a:gd name="connsiteY7" fmla="*/ 0 h 1187450"/>
              <a:gd name="connsiteX0" fmla="*/ 0 w 3464190"/>
              <a:gd name="connsiteY0" fmla="*/ 0 h 1187450"/>
              <a:gd name="connsiteX1" fmla="*/ 3464190 w 3464190"/>
              <a:gd name="connsiteY1" fmla="*/ 0 h 1187450"/>
              <a:gd name="connsiteX2" fmla="*/ 3464190 w 3464190"/>
              <a:gd name="connsiteY2" fmla="*/ 1003300 h 1187450"/>
              <a:gd name="connsiteX3" fmla="*/ 671223 w 3464190"/>
              <a:gd name="connsiteY3" fmla="*/ 1099374 h 1187450"/>
              <a:gd name="connsiteX4" fmla="*/ 501650 w 3464190"/>
              <a:gd name="connsiteY4" fmla="*/ 1187450 h 1187450"/>
              <a:gd name="connsiteX5" fmla="*/ 501649 w 3464190"/>
              <a:gd name="connsiteY5" fmla="*/ 1096659 h 1187450"/>
              <a:gd name="connsiteX6" fmla="*/ 0 w 3464190"/>
              <a:gd name="connsiteY6" fmla="*/ 1003300 h 1187450"/>
              <a:gd name="connsiteX7" fmla="*/ 0 w 3464190"/>
              <a:gd name="connsiteY7" fmla="*/ 0 h 1187450"/>
              <a:gd name="connsiteX0" fmla="*/ 22278 w 3486468"/>
              <a:gd name="connsiteY0" fmla="*/ 0 h 1187450"/>
              <a:gd name="connsiteX1" fmla="*/ 3486468 w 3486468"/>
              <a:gd name="connsiteY1" fmla="*/ 0 h 1187450"/>
              <a:gd name="connsiteX2" fmla="*/ 3486468 w 3486468"/>
              <a:gd name="connsiteY2" fmla="*/ 1003300 h 1187450"/>
              <a:gd name="connsiteX3" fmla="*/ 693501 w 3486468"/>
              <a:gd name="connsiteY3" fmla="*/ 1099374 h 1187450"/>
              <a:gd name="connsiteX4" fmla="*/ 523928 w 3486468"/>
              <a:gd name="connsiteY4" fmla="*/ 1187450 h 1187450"/>
              <a:gd name="connsiteX5" fmla="*/ 523927 w 3486468"/>
              <a:gd name="connsiteY5" fmla="*/ 1096659 h 1187450"/>
              <a:gd name="connsiteX6" fmla="*/ 0 w 3486468"/>
              <a:gd name="connsiteY6" fmla="*/ 1093945 h 1187450"/>
              <a:gd name="connsiteX7" fmla="*/ 22278 w 3486468"/>
              <a:gd name="connsiteY7" fmla="*/ 0 h 1187450"/>
              <a:gd name="connsiteX0" fmla="*/ 22278 w 3486468"/>
              <a:gd name="connsiteY0" fmla="*/ 0 h 1187450"/>
              <a:gd name="connsiteX1" fmla="*/ 3486468 w 3486468"/>
              <a:gd name="connsiteY1" fmla="*/ 0 h 1187450"/>
              <a:gd name="connsiteX2" fmla="*/ 3486468 w 3486468"/>
              <a:gd name="connsiteY2" fmla="*/ 1096967 h 1187450"/>
              <a:gd name="connsiteX3" fmla="*/ 693501 w 3486468"/>
              <a:gd name="connsiteY3" fmla="*/ 1099374 h 1187450"/>
              <a:gd name="connsiteX4" fmla="*/ 523928 w 3486468"/>
              <a:gd name="connsiteY4" fmla="*/ 1187450 h 1187450"/>
              <a:gd name="connsiteX5" fmla="*/ 523927 w 3486468"/>
              <a:gd name="connsiteY5" fmla="*/ 1096659 h 1187450"/>
              <a:gd name="connsiteX6" fmla="*/ 0 w 3486468"/>
              <a:gd name="connsiteY6" fmla="*/ 1093945 h 1187450"/>
              <a:gd name="connsiteX7" fmla="*/ 22278 w 3486468"/>
              <a:gd name="connsiteY7" fmla="*/ 0 h 118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defTabSz="823485"/>
            <a:endParaRPr lang="en-US" sz="2161" dirty="0">
              <a:solidFill>
                <a:srgbClr val="FFFFFF"/>
              </a:solidFill>
              <a:latin typeface="Arial" panose="020B0604020202020204" pitchFamily="34" charset="0"/>
            </a:endParaRPr>
          </a:p>
        </p:txBody>
      </p:sp>
      <p:sp>
        <p:nvSpPr>
          <p:cNvPr id="29"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30" name="Text Placeholder 6"/>
          <p:cNvSpPr>
            <a:spLocks noGrp="1"/>
          </p:cNvSpPr>
          <p:nvPr>
            <p:ph type="body" sz="quarter" idx="13"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31" name="Text Placeholder 6"/>
          <p:cNvSpPr>
            <a:spLocks noGrp="1"/>
          </p:cNvSpPr>
          <p:nvPr>
            <p:ph type="body" sz="quarter" idx="40"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3" name="Picture Placeholder 2"/>
          <p:cNvSpPr>
            <a:spLocks noGrp="1"/>
          </p:cNvSpPr>
          <p:nvPr>
            <p:ph type="pic" sz="quarter" idx="41"/>
          </p:nvPr>
        </p:nvSpPr>
        <p:spPr>
          <a:xfrm>
            <a:off x="838201" y="5359400"/>
            <a:ext cx="698500" cy="673100"/>
          </a:xfrm>
          <a:prstGeom prst="rect">
            <a:avLst/>
          </a:prstGeom>
        </p:spPr>
        <p:txBody>
          <a:bodyPr/>
          <a:lstStyle>
            <a:lvl1pPr>
              <a:defRPr sz="901">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32" name="Picture Placeholder 2"/>
          <p:cNvSpPr>
            <a:spLocks noGrp="1"/>
          </p:cNvSpPr>
          <p:nvPr>
            <p:ph type="pic" sz="quarter" idx="42"/>
          </p:nvPr>
        </p:nvSpPr>
        <p:spPr>
          <a:xfrm>
            <a:off x="4739232" y="5359400"/>
            <a:ext cx="698500" cy="673100"/>
          </a:xfrm>
          <a:prstGeom prst="rect">
            <a:avLst/>
          </a:prstGeom>
        </p:spPr>
        <p:txBody>
          <a:bodyPr/>
          <a:lstStyle>
            <a:lvl1pPr>
              <a:defRPr lang="en-US" sz="901">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stStyle>
          <a:p>
            <a:pPr lvl="0"/>
            <a:endParaRPr lang="en-US"/>
          </a:p>
        </p:txBody>
      </p:sp>
      <p:sp>
        <p:nvSpPr>
          <p:cNvPr id="33" name="Picture Placeholder 2"/>
          <p:cNvSpPr>
            <a:spLocks noGrp="1"/>
          </p:cNvSpPr>
          <p:nvPr>
            <p:ph type="pic" sz="quarter" idx="43"/>
          </p:nvPr>
        </p:nvSpPr>
        <p:spPr>
          <a:xfrm>
            <a:off x="8492975" y="5308600"/>
            <a:ext cx="698500" cy="673100"/>
          </a:xfrm>
          <a:prstGeom prst="rect">
            <a:avLst/>
          </a:prstGeom>
        </p:spPr>
        <p:txBody>
          <a:bodyPr/>
          <a:lstStyle>
            <a:lvl1pPr>
              <a:defRPr lang="en-US" sz="901">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stStyle>
          <a:p>
            <a:pPr lvl="0"/>
            <a:endParaRPr lang="en-US"/>
          </a:p>
        </p:txBody>
      </p:sp>
      <p:grpSp>
        <p:nvGrpSpPr>
          <p:cNvPr id="11" name="Group 10"/>
          <p:cNvGrpSpPr/>
          <p:nvPr userDrawn="1"/>
        </p:nvGrpSpPr>
        <p:grpSpPr>
          <a:xfrm>
            <a:off x="264755" y="6504026"/>
            <a:ext cx="176167" cy="173866"/>
            <a:chOff x="4328868" y="5502988"/>
            <a:chExt cx="500307" cy="493774"/>
          </a:xfrm>
          <a:solidFill>
            <a:schemeClr val="bg1">
              <a:lumMod val="75000"/>
            </a:schemeClr>
          </a:solidFill>
        </p:grpSpPr>
        <p:sp>
          <p:nvSpPr>
            <p:cNvPr id="12" name="Freeform 1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4" name="Freeform 13">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16" name="Group 15"/>
          <p:cNvGrpSpPr/>
          <p:nvPr userDrawn="1"/>
        </p:nvGrpSpPr>
        <p:grpSpPr>
          <a:xfrm flipH="1">
            <a:off x="508140" y="6504026"/>
            <a:ext cx="176167" cy="173866"/>
            <a:chOff x="4328868" y="5502988"/>
            <a:chExt cx="500307" cy="493774"/>
          </a:xfrm>
          <a:solidFill>
            <a:schemeClr val="bg1">
              <a:lumMod val="75000"/>
            </a:schemeClr>
          </a:solidFill>
        </p:grpSpPr>
        <p:sp>
          <p:nvSpPr>
            <p:cNvPr id="17" name="Freeform 1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8" name="Freeform 1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9" name="Rectangle 18"/>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20" name="Straight Connector 19"/>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24" name="TextBox 23"/>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232144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4C00331-46F6-4CC2-9C9F-DD2DBDFDA858}" type="datetime1">
              <a:rPr lang="en-US" smtClean="0"/>
              <a:t>14-Dec-23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748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10" name="Title 1"/>
          <p:cNvSpPr>
            <a:spLocks noGrp="1"/>
          </p:cNvSpPr>
          <p:nvPr>
            <p:ph type="title"/>
          </p:nvPr>
        </p:nvSpPr>
        <p:spPr>
          <a:xfrm>
            <a:off x="3095202" y="727034"/>
            <a:ext cx="6001598"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3" name="Picture Placeholder 2"/>
          <p:cNvSpPr>
            <a:spLocks noGrp="1"/>
          </p:cNvSpPr>
          <p:nvPr>
            <p:ph type="pic" sz="quarter" idx="10"/>
          </p:nvPr>
        </p:nvSpPr>
        <p:spPr>
          <a:xfrm>
            <a:off x="5331046" y="1518091"/>
            <a:ext cx="1529909" cy="1529909"/>
          </a:xfrm>
          <a:prstGeom prst="rect">
            <a:avLst/>
          </a:prstGeom>
        </p:spPr>
        <p:txBody>
          <a:bodyPr/>
          <a:lstStyle>
            <a:lvl1pPr>
              <a:defRPr>
                <a:latin typeface="Lato" panose="020F0502020204030203" pitchFamily="34" charset="0"/>
              </a:defRPr>
            </a:lvl1pPr>
          </a:lstStyle>
          <a:p>
            <a:endParaRPr lang="en-US" dirty="0"/>
          </a:p>
        </p:txBody>
      </p:sp>
      <p:grpSp>
        <p:nvGrpSpPr>
          <p:cNvPr id="4" name="Group 3"/>
          <p:cNvGrpSpPr/>
          <p:nvPr userDrawn="1"/>
        </p:nvGrpSpPr>
        <p:grpSpPr>
          <a:xfrm>
            <a:off x="264755" y="6504026"/>
            <a:ext cx="176167" cy="173866"/>
            <a:chOff x="4328868" y="5502988"/>
            <a:chExt cx="500307" cy="493774"/>
          </a:xfrm>
          <a:solidFill>
            <a:schemeClr val="bg1">
              <a:lumMod val="75000"/>
            </a:schemeClr>
          </a:solidFill>
        </p:grpSpPr>
        <p:sp>
          <p:nvSpPr>
            <p:cNvPr id="5" name="Freeform 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6" name="Freeform 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7" name="Group 6"/>
          <p:cNvGrpSpPr/>
          <p:nvPr userDrawn="1"/>
        </p:nvGrpSpPr>
        <p:grpSpPr>
          <a:xfrm flipH="1">
            <a:off x="508140" y="6504026"/>
            <a:ext cx="176167" cy="173866"/>
            <a:chOff x="4328868" y="5502988"/>
            <a:chExt cx="500307" cy="493774"/>
          </a:xfrm>
          <a:solidFill>
            <a:schemeClr val="bg1">
              <a:lumMod val="75000"/>
            </a:schemeClr>
          </a:solidFill>
        </p:grpSpPr>
        <p:sp>
          <p:nvSpPr>
            <p:cNvPr id="8" name="Freeform 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9" name="Freeform 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1" name="Rectangle 10"/>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2" name="Straight Connector 11"/>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6" name="TextBox 15"/>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274093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With Footer">
    <p:spTree>
      <p:nvGrpSpPr>
        <p:cNvPr id="1" name=""/>
        <p:cNvGrpSpPr/>
        <p:nvPr/>
      </p:nvGrpSpPr>
      <p:grpSpPr>
        <a:xfrm>
          <a:off x="0" y="0"/>
          <a:ext cx="0" cy="0"/>
          <a:chOff x="0" y="0"/>
          <a:chExt cx="0" cy="0"/>
        </a:xfrm>
      </p:grpSpPr>
      <p:sp>
        <p:nvSpPr>
          <p:cNvPr id="21"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22"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23"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grpSp>
        <p:nvGrpSpPr>
          <p:cNvPr id="5" name="Group 4"/>
          <p:cNvGrpSpPr/>
          <p:nvPr userDrawn="1"/>
        </p:nvGrpSpPr>
        <p:grpSpPr>
          <a:xfrm>
            <a:off x="264755" y="6504026"/>
            <a:ext cx="176167" cy="173866"/>
            <a:chOff x="4328868" y="5502988"/>
            <a:chExt cx="500307" cy="493774"/>
          </a:xfrm>
          <a:solidFill>
            <a:schemeClr val="bg1">
              <a:lumMod val="75000"/>
            </a:schemeClr>
          </a:solidFill>
        </p:grpSpPr>
        <p:sp>
          <p:nvSpPr>
            <p:cNvPr id="6" name="Freeform 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7" name="Freeform 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grpSp>
        <p:nvGrpSpPr>
          <p:cNvPr id="8" name="Group 7"/>
          <p:cNvGrpSpPr/>
          <p:nvPr userDrawn="1"/>
        </p:nvGrpSpPr>
        <p:grpSpPr>
          <a:xfrm flipH="1">
            <a:off x="508140" y="6504026"/>
            <a:ext cx="176167" cy="173866"/>
            <a:chOff x="4328868" y="5502988"/>
            <a:chExt cx="500307" cy="493774"/>
          </a:xfrm>
          <a:solidFill>
            <a:schemeClr val="bg1">
              <a:lumMod val="75000"/>
            </a:schemeClr>
          </a:solidFill>
        </p:grpSpPr>
        <p:sp>
          <p:nvSpPr>
            <p:cNvPr id="9" name="Freeform 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sp>
          <p:nvSpPr>
            <p:cNvPr id="10" name="Freeform 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grpFill/>
            <a:ln>
              <a:noFill/>
            </a:ln>
          </p:spPr>
          <p:txBody>
            <a:bodyPr vert="horz" wrap="square" lIns="91440" tIns="45720" rIns="91440" bIns="45720" numCol="1" anchor="t" anchorCtr="0" compatLnSpc="1">
              <a:prstTxWarp prst="textNoShape">
                <a:avLst/>
              </a:prstTxWarp>
            </a:bodyPr>
            <a:lstStyle/>
            <a:p>
              <a:pPr defTabSz="823485"/>
              <a:endParaRPr lang="id-ID" sz="1621" dirty="0">
                <a:solidFill>
                  <a:srgbClr val="FFFFFF"/>
                </a:solidFill>
                <a:latin typeface="Lato" panose="020F0502020204030203" pitchFamily="34" charset="0"/>
              </a:endParaRPr>
            </a:p>
          </p:txBody>
        </p:sp>
      </p:grpSp>
      <p:sp>
        <p:nvSpPr>
          <p:cNvPr id="11" name="Rectangle 10"/>
          <p:cNvSpPr/>
          <p:nvPr userDrawn="1"/>
        </p:nvSpPr>
        <p:spPr>
          <a:xfrm>
            <a:off x="3773317" y="6350367"/>
            <a:ext cx="4645367" cy="415775"/>
          </a:xfrm>
          <a:prstGeom prst="rect">
            <a:avLst/>
          </a:prstGeom>
        </p:spPr>
        <p:txBody>
          <a:bodyPr wrap="square" lIns="82315" tIns="41158" rIns="82315" bIns="41158">
            <a:spAutoFit/>
          </a:bodyPr>
          <a:lstStyle/>
          <a:p>
            <a:pPr algn="ctr" defTabSz="823485"/>
            <a:r>
              <a:rPr lang="id-ID" sz="1261" b="1" dirty="0">
                <a:solidFill>
                  <a:srgbClr val="19252F">
                    <a:lumMod val="50000"/>
                    <a:lumOff val="50000"/>
                  </a:srgbClr>
                </a:solidFill>
                <a:latin typeface="Lato Thin" panose="020F0502020204030203" pitchFamily="34" charset="0"/>
                <a:ea typeface="Lato Thin" panose="020F0502020204030203" pitchFamily="34" charset="0"/>
                <a:cs typeface="Lato Thin" panose="020F0502020204030203" pitchFamily="34" charset="0"/>
              </a:rPr>
              <a:t>www.companyname.com</a:t>
            </a:r>
          </a:p>
          <a:p>
            <a:pPr algn="ctr" defTabSz="823485"/>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2016 </a:t>
            </a:r>
            <a:r>
              <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PowerPoint Multipurpose Theme</a:t>
            </a:r>
            <a:r>
              <a:rPr lang="en-US"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rPr>
              <a:t>. All Rights Reserved.</a:t>
            </a:r>
            <a:endParaRPr lang="id-ID" sz="901" dirty="0">
              <a:solidFill>
                <a:srgbClr val="FFFFFF">
                  <a:lumMod val="75000"/>
                </a:srgbClr>
              </a:solidFill>
              <a:latin typeface="Lato Regular" panose="020F0502020204030203" pitchFamily="34" charset="0"/>
              <a:ea typeface="Lato Regular" panose="020F0502020204030203" pitchFamily="34" charset="0"/>
              <a:cs typeface="Lato Regular" panose="020F0502020204030203" pitchFamily="34" charset="0"/>
            </a:endParaRPr>
          </a:p>
        </p:txBody>
      </p:sp>
      <p:cxnSp>
        <p:nvCxnSpPr>
          <p:cNvPr id="12" name="Straight Connector 11"/>
          <p:cNvCxnSpPr/>
          <p:nvPr userDrawn="1"/>
        </p:nvCxnSpPr>
        <p:spPr>
          <a:xfrm>
            <a:off x="0" y="6335427"/>
            <a:ext cx="12192000" cy="0"/>
          </a:xfrm>
          <a:prstGeom prst="line">
            <a:avLst/>
          </a:prstGeom>
          <a:ln w="19050">
            <a:solidFill>
              <a:schemeClr val="tx2">
                <a:lumMod val="95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userDrawn="1"/>
        </p:nvSpPr>
        <p:spPr>
          <a:xfrm>
            <a:off x="11456233" y="6166710"/>
            <a:ext cx="352297" cy="317269"/>
          </a:xfrm>
          <a:prstGeom prst="ellipse">
            <a:avLst/>
          </a:prstGeom>
          <a:solidFill>
            <a:srgbClr val="19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5"/>
          </a:p>
        </p:txBody>
      </p:sp>
      <p:sp>
        <p:nvSpPr>
          <p:cNvPr id="18" name="TextBox 17"/>
          <p:cNvSpPr txBox="1"/>
          <p:nvPr userDrawn="1"/>
        </p:nvSpPr>
        <p:spPr>
          <a:xfrm>
            <a:off x="11489439" y="6219262"/>
            <a:ext cx="284860" cy="207769"/>
          </a:xfrm>
          <a:prstGeom prst="rect">
            <a:avLst/>
          </a:prstGeom>
          <a:noFill/>
        </p:spPr>
        <p:txBody>
          <a:bodyPr wrap="none" lIns="82315" tIns="41158" rIns="82315" bIns="41158" rtlCol="0">
            <a:spAutoFit/>
          </a:bodyPr>
          <a:lstStyle/>
          <a:p>
            <a:pPr algn="ctr" defTabSz="823485"/>
            <a:fld id="{260E2A6B-A809-4840-BF14-8648BC0BDF87}" type="slidenum">
              <a:rPr lang="id-ID" sz="810">
                <a:solidFill>
                  <a:srgbClr val="FFFFFF"/>
                </a:solidFill>
                <a:latin typeface="Lato Regular" panose="020F0502020204030203" pitchFamily="34" charset="0"/>
                <a:ea typeface="Lato Regular" panose="020F0502020204030203" pitchFamily="34" charset="0"/>
                <a:cs typeface="Lato Regular" panose="020F0502020204030203" pitchFamily="34" charset="0"/>
              </a:rPr>
              <a:pPr algn="ctr" defTabSz="823485"/>
              <a:t>‹#›</a:t>
            </a:fld>
            <a:endParaRPr lang="id-ID" sz="1261" dirty="0">
              <a:solidFill>
                <a:srgbClr val="FFFFFF"/>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126763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out Footer">
    <p:spTree>
      <p:nvGrpSpPr>
        <p:cNvPr id="1" name=""/>
        <p:cNvGrpSpPr/>
        <p:nvPr/>
      </p:nvGrpSpPr>
      <p:grpSpPr>
        <a:xfrm>
          <a:off x="0" y="0"/>
          <a:ext cx="0" cy="0"/>
          <a:chOff x="0" y="0"/>
          <a:chExt cx="0" cy="0"/>
        </a:xfrm>
      </p:grpSpPr>
      <p:sp>
        <p:nvSpPr>
          <p:cNvPr id="5" name="Title 1"/>
          <p:cNvSpPr>
            <a:spLocks noGrp="1"/>
          </p:cNvSpPr>
          <p:nvPr>
            <p:ph type="title"/>
          </p:nvPr>
        </p:nvSpPr>
        <p:spPr>
          <a:xfrm>
            <a:off x="533704" y="727034"/>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r>
              <a:rPr lang="en-US" dirty="0"/>
              <a:t>Click to edit Master title style</a:t>
            </a:r>
          </a:p>
        </p:txBody>
      </p:sp>
      <p:sp>
        <p:nvSpPr>
          <p:cNvPr id="6" name="Text Placeholder 6"/>
          <p:cNvSpPr>
            <a:spLocks noGrp="1"/>
          </p:cNvSpPr>
          <p:nvPr>
            <p:ph type="body" sz="quarter" idx="10" hasCustomPrompt="1"/>
          </p:nvPr>
        </p:nvSpPr>
        <p:spPr>
          <a:xfrm>
            <a:off x="530543" y="1188297"/>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
        <p:nvSpPr>
          <p:cNvPr id="7" name="Text Placeholder 6"/>
          <p:cNvSpPr>
            <a:spLocks noGrp="1"/>
          </p:cNvSpPr>
          <p:nvPr>
            <p:ph type="body" sz="quarter" idx="11" hasCustomPrompt="1"/>
          </p:nvPr>
        </p:nvSpPr>
        <p:spPr>
          <a:xfrm>
            <a:off x="533703" y="427703"/>
            <a:ext cx="8308521" cy="249052"/>
          </a:xfrm>
          <a:prstGeom prst="rect">
            <a:avLst/>
          </a:prstGeom>
        </p:spPr>
        <p:txBody>
          <a:bodyPr anchor="ctr">
            <a:noAutofit/>
          </a:bodyPr>
          <a:lstStyle>
            <a:lvl1pPr marL="0" indent="0" algn="l" defTabSz="617559" rtl="0" eaLnBrk="1" latinLnBrk="0" hangingPunct="1">
              <a:lnSpc>
                <a:spcPct val="90000"/>
              </a:lnSpc>
              <a:spcBef>
                <a:spcPts val="901"/>
              </a:spcBef>
              <a:buFont typeface="Arial" panose="020B0604020202020204" pitchFamily="34" charset="0"/>
              <a:buNone/>
              <a:defRPr lang="en-US" sz="1441" kern="1200" dirty="0">
                <a:solidFill>
                  <a:schemeClr val="accent1"/>
                </a:solidFill>
                <a:latin typeface="Lato Light" panose="020F0502020204030203" pitchFamily="34" charset="0"/>
                <a:ea typeface="Lato Light" panose="020F0502020204030203" pitchFamily="34" charset="0"/>
                <a:cs typeface="Lato Light"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235228" indent="0" algn="l">
              <a:buNone/>
              <a:defRPr>
                <a:solidFill>
                  <a:schemeClr val="bg1">
                    <a:lumMod val="50000"/>
                  </a:schemeClr>
                </a:solidFill>
              </a:defRPr>
            </a:lvl5pPr>
            <a:lvl6pPr marL="1544036" indent="0">
              <a:buNone/>
              <a:defRPr/>
            </a:lvl6pPr>
            <a:lvl7pPr marL="1852843" indent="0">
              <a:buNone/>
              <a:defRPr/>
            </a:lvl7pPr>
            <a:lvl8pPr marL="2161650" indent="0">
              <a:buNone/>
              <a:defRPr/>
            </a:lvl8pPr>
            <a:lvl9pPr marL="2470457" indent="0">
              <a:buNone/>
              <a:defRPr/>
            </a:lvl9pPr>
          </a:lstStyle>
          <a:p>
            <a:pPr marL="0" lvl="0" indent="0" algn="l" defTabSz="617614" rtl="0" eaLnBrk="1" latinLnBrk="0" hangingPunct="1">
              <a:lnSpc>
                <a:spcPct val="70000"/>
              </a:lnSpc>
              <a:spcBef>
                <a:spcPts val="675"/>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607272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21" Type="http://schemas.openxmlformats.org/officeDocument/2006/relationships/slideLayout" Target="../slideLayouts/slideLayout26.xml"/><Relationship Id="rId34" Type="http://schemas.openxmlformats.org/officeDocument/2006/relationships/slideLayout" Target="../slideLayouts/slideLayout39.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slideLayout" Target="../slideLayouts/slideLayout37.xml"/><Relationship Id="rId37" Type="http://schemas.openxmlformats.org/officeDocument/2006/relationships/theme" Target="../theme/theme2.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36" Type="http://schemas.openxmlformats.org/officeDocument/2006/relationships/slideLayout" Target="../slideLayouts/slideLayout41.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slideLayout" Target="../slideLayouts/slideLayout36.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 Id="rId35" Type="http://schemas.openxmlformats.org/officeDocument/2006/relationships/slideLayout" Target="../slideLayouts/slideLayout40.xml"/><Relationship Id="rId8" Type="http://schemas.openxmlformats.org/officeDocument/2006/relationships/slideLayout" Target="../slideLayouts/slideLayout13.xml"/><Relationship Id="rId3"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17321" y="566165"/>
            <a:ext cx="3797300" cy="376555"/>
          </a:xfrm>
          <a:prstGeom prst="rect">
            <a:avLst/>
          </a:prstGeom>
        </p:spPr>
        <p:txBody>
          <a:bodyPr wrap="square" lIns="0" tIns="0" rIns="0" bIns="0">
            <a:spAutoFit/>
          </a:bodyPr>
          <a:lstStyle>
            <a:lvl1pPr>
              <a:defRPr sz="2300" b="0" i="0">
                <a:solidFill>
                  <a:srgbClr val="C00000"/>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ECAB877-4926-416D-9A29-B10190522F94}" type="datetime1">
              <a:rPr lang="en-US" smtClean="0"/>
              <a:t>14-Dec-23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546289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Lst>
  <p:txStyles>
    <p:titleStyle>
      <a:lvl1pPr algn="l" defTabSz="823485"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71" indent="-205871" algn="l" defTabSz="823485"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14" indent="-205871" algn="l" defTabSz="823485" rtl="0" eaLnBrk="1" latinLnBrk="0" hangingPunct="1">
        <a:lnSpc>
          <a:spcPct val="90000"/>
        </a:lnSpc>
        <a:spcBef>
          <a:spcPts val="450"/>
        </a:spcBef>
        <a:buFont typeface="Arial" panose="020B0604020202020204" pitchFamily="34" charset="0"/>
        <a:buChar char="•"/>
        <a:defRPr sz="2161" kern="1200">
          <a:solidFill>
            <a:schemeClr val="tx1"/>
          </a:solidFill>
          <a:latin typeface="+mn-lt"/>
          <a:ea typeface="+mn-ea"/>
          <a:cs typeface="+mn-cs"/>
        </a:defRPr>
      </a:lvl2pPr>
      <a:lvl3pPr marL="1029357" indent="-205871" algn="l" defTabSz="823485"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00" indent="-205871" algn="l" defTabSz="823485"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843" indent="-205871" algn="l" defTabSz="823485"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586" indent="-205871" algn="l" defTabSz="823485"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329" indent="-205871" algn="l" defTabSz="823485"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071" indent="-205871" algn="l" defTabSz="823485"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814" indent="-205871" algn="l" defTabSz="823485"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485" rtl="0" eaLnBrk="1" latinLnBrk="0" hangingPunct="1">
        <a:defRPr sz="1621" kern="1200">
          <a:solidFill>
            <a:schemeClr val="tx1"/>
          </a:solidFill>
          <a:latin typeface="+mn-lt"/>
          <a:ea typeface="+mn-ea"/>
          <a:cs typeface="+mn-cs"/>
        </a:defRPr>
      </a:lvl1pPr>
      <a:lvl2pPr marL="411743" algn="l" defTabSz="823485" rtl="0" eaLnBrk="1" latinLnBrk="0" hangingPunct="1">
        <a:defRPr sz="1621" kern="1200">
          <a:solidFill>
            <a:schemeClr val="tx1"/>
          </a:solidFill>
          <a:latin typeface="+mn-lt"/>
          <a:ea typeface="+mn-ea"/>
          <a:cs typeface="+mn-cs"/>
        </a:defRPr>
      </a:lvl2pPr>
      <a:lvl3pPr marL="823485" algn="l" defTabSz="823485" rtl="0" eaLnBrk="1" latinLnBrk="0" hangingPunct="1">
        <a:defRPr sz="1621" kern="1200">
          <a:solidFill>
            <a:schemeClr val="tx1"/>
          </a:solidFill>
          <a:latin typeface="+mn-lt"/>
          <a:ea typeface="+mn-ea"/>
          <a:cs typeface="+mn-cs"/>
        </a:defRPr>
      </a:lvl3pPr>
      <a:lvl4pPr marL="1235228" algn="l" defTabSz="823485" rtl="0" eaLnBrk="1" latinLnBrk="0" hangingPunct="1">
        <a:defRPr sz="1621" kern="1200">
          <a:solidFill>
            <a:schemeClr val="tx1"/>
          </a:solidFill>
          <a:latin typeface="+mn-lt"/>
          <a:ea typeface="+mn-ea"/>
          <a:cs typeface="+mn-cs"/>
        </a:defRPr>
      </a:lvl4pPr>
      <a:lvl5pPr marL="1646971" algn="l" defTabSz="823485" rtl="0" eaLnBrk="1" latinLnBrk="0" hangingPunct="1">
        <a:defRPr sz="1621" kern="1200">
          <a:solidFill>
            <a:schemeClr val="tx1"/>
          </a:solidFill>
          <a:latin typeface="+mn-lt"/>
          <a:ea typeface="+mn-ea"/>
          <a:cs typeface="+mn-cs"/>
        </a:defRPr>
      </a:lvl5pPr>
      <a:lvl6pPr marL="2058714" algn="l" defTabSz="823485" rtl="0" eaLnBrk="1" latinLnBrk="0" hangingPunct="1">
        <a:defRPr sz="1621" kern="1200">
          <a:solidFill>
            <a:schemeClr val="tx1"/>
          </a:solidFill>
          <a:latin typeface="+mn-lt"/>
          <a:ea typeface="+mn-ea"/>
          <a:cs typeface="+mn-cs"/>
        </a:defRPr>
      </a:lvl6pPr>
      <a:lvl7pPr marL="2470457" algn="l" defTabSz="823485" rtl="0" eaLnBrk="1" latinLnBrk="0" hangingPunct="1">
        <a:defRPr sz="1621" kern="1200">
          <a:solidFill>
            <a:schemeClr val="tx1"/>
          </a:solidFill>
          <a:latin typeface="+mn-lt"/>
          <a:ea typeface="+mn-ea"/>
          <a:cs typeface="+mn-cs"/>
        </a:defRPr>
      </a:lvl7pPr>
      <a:lvl8pPr marL="2882200" algn="l" defTabSz="823485" rtl="0" eaLnBrk="1" latinLnBrk="0" hangingPunct="1">
        <a:defRPr sz="1621" kern="1200">
          <a:solidFill>
            <a:schemeClr val="tx1"/>
          </a:solidFill>
          <a:latin typeface="+mn-lt"/>
          <a:ea typeface="+mn-ea"/>
          <a:cs typeface="+mn-cs"/>
        </a:defRPr>
      </a:lvl8pPr>
      <a:lvl9pPr marL="3293943" algn="l" defTabSz="823485" rtl="0" eaLnBrk="1" latinLnBrk="0" hangingPunct="1">
        <a:defRPr sz="16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object 3">
            <a:extLst>
              <a:ext uri="{FF2B5EF4-FFF2-40B4-BE49-F238E27FC236}">
                <a16:creationId xmlns:a16="http://schemas.microsoft.com/office/drawing/2014/main" id="{A6D96A3D-20B8-1972-1DF8-4217FB4552BC}"/>
              </a:ext>
            </a:extLst>
          </p:cNvPr>
          <p:cNvPicPr/>
          <p:nvPr/>
        </p:nvPicPr>
        <p:blipFill>
          <a:blip r:embed="rId3" cstate="print"/>
          <a:stretch>
            <a:fillRect/>
          </a:stretch>
        </p:blipFill>
        <p:spPr>
          <a:xfrm>
            <a:off x="0" y="4"/>
            <a:ext cx="12191999" cy="6857996"/>
          </a:xfrm>
          <a:prstGeom prst="rect">
            <a:avLst/>
          </a:prstGeom>
        </p:spPr>
      </p:pic>
      <p:sp>
        <p:nvSpPr>
          <p:cNvPr id="24" name="object 24"/>
          <p:cNvSpPr txBox="1"/>
          <p:nvPr/>
        </p:nvSpPr>
        <p:spPr>
          <a:xfrm>
            <a:off x="4532503" y="6154623"/>
            <a:ext cx="6417310" cy="212238"/>
          </a:xfrm>
          <a:prstGeom prst="rect">
            <a:avLst/>
          </a:prstGeom>
        </p:spPr>
        <p:txBody>
          <a:bodyPr vert="horz" wrap="square" lIns="0" tIns="12065" rIns="0" bIns="0" rtlCol="0">
            <a:spAutoFit/>
          </a:bodyPr>
          <a:lstStyle/>
          <a:p>
            <a:pPr marL="12700" marR="5080">
              <a:lnSpc>
                <a:spcPct val="100000"/>
              </a:lnSpc>
              <a:spcBef>
                <a:spcPts val="95"/>
              </a:spcBef>
            </a:pPr>
            <a:r>
              <a:rPr lang="en-US" sz="1300" spc="-10" dirty="0">
                <a:solidFill>
                  <a:schemeClr val="bg1"/>
                </a:solidFill>
                <a:latin typeface="Trebuchet MS"/>
                <a:cs typeface="Trebuchet MS"/>
              </a:rPr>
              <a:t>PREPARED BY LAN HOANG</a:t>
            </a:r>
            <a:endParaRPr sz="1300" dirty="0">
              <a:solidFill>
                <a:schemeClr val="bg1"/>
              </a:solidFill>
              <a:latin typeface="Trebuchet MS"/>
              <a:cs typeface="Trebuchet MS"/>
            </a:endParaRPr>
          </a:p>
        </p:txBody>
      </p:sp>
      <p:sp>
        <p:nvSpPr>
          <p:cNvPr id="25" name="object 25"/>
          <p:cNvSpPr txBox="1"/>
          <p:nvPr/>
        </p:nvSpPr>
        <p:spPr>
          <a:xfrm>
            <a:off x="4532503" y="3935095"/>
            <a:ext cx="6969759" cy="1187505"/>
          </a:xfrm>
          <a:prstGeom prst="rect">
            <a:avLst/>
          </a:prstGeom>
        </p:spPr>
        <p:txBody>
          <a:bodyPr vert="horz" wrap="square" lIns="0" tIns="12700" rIns="0" bIns="0" rtlCol="0">
            <a:spAutoFit/>
          </a:bodyPr>
          <a:lstStyle/>
          <a:p>
            <a:pPr marL="12700" marR="5080">
              <a:lnSpc>
                <a:spcPct val="100000"/>
              </a:lnSpc>
              <a:spcBef>
                <a:spcPts val="100"/>
              </a:spcBef>
            </a:pPr>
            <a:r>
              <a:rPr lang="en-US" sz="3200" dirty="0">
                <a:solidFill>
                  <a:schemeClr val="bg1"/>
                </a:solidFill>
                <a:latin typeface="Trebuchet MS"/>
                <a:cs typeface="Trebuchet MS"/>
              </a:rPr>
              <a:t>INSIGHTS ON DIVERSITY EVENT</a:t>
            </a:r>
            <a:endParaRPr sz="3200" dirty="0">
              <a:solidFill>
                <a:schemeClr val="bg1"/>
              </a:solidFill>
              <a:latin typeface="Trebuchet MS"/>
              <a:cs typeface="Trebuchet MS"/>
            </a:endParaRPr>
          </a:p>
          <a:p>
            <a:pPr marL="12700">
              <a:lnSpc>
                <a:spcPct val="100000"/>
              </a:lnSpc>
              <a:spcBef>
                <a:spcPts val="960"/>
              </a:spcBef>
            </a:pPr>
            <a:r>
              <a:rPr lang="en-US" spc="-5" dirty="0">
                <a:solidFill>
                  <a:schemeClr val="bg1"/>
                </a:solidFill>
                <a:latin typeface="Trebuchet MS"/>
                <a:cs typeface="Trebuchet MS"/>
              </a:rPr>
              <a:t>King Lion’s Board Meeting</a:t>
            </a:r>
            <a:endParaRPr sz="1800" dirty="0">
              <a:solidFill>
                <a:schemeClr val="bg1"/>
              </a:solidFill>
              <a:latin typeface="Trebuchet MS"/>
              <a:cs typeface="Trebuchet MS"/>
            </a:endParaRPr>
          </a:p>
          <a:p>
            <a:pPr marL="12700">
              <a:lnSpc>
                <a:spcPct val="100000"/>
              </a:lnSpc>
            </a:pPr>
            <a:r>
              <a:rPr lang="en-US" spc="-5" dirty="0">
                <a:solidFill>
                  <a:schemeClr val="bg1"/>
                </a:solidFill>
                <a:latin typeface="Trebuchet MS"/>
                <a:cs typeface="Trebuchet MS"/>
              </a:rPr>
              <a:t>September 2023</a:t>
            </a:r>
            <a:endParaRPr sz="1800" dirty="0">
              <a:solidFill>
                <a:schemeClr val="bg1"/>
              </a:solidFill>
              <a:latin typeface="Trebuchet MS"/>
              <a:cs typeface="Trebuchet MS"/>
            </a:endParaRPr>
          </a:p>
        </p:txBody>
      </p:sp>
      <p:cxnSp>
        <p:nvCxnSpPr>
          <p:cNvPr id="27" name="Straight Connector 26">
            <a:extLst>
              <a:ext uri="{FF2B5EF4-FFF2-40B4-BE49-F238E27FC236}">
                <a16:creationId xmlns:a16="http://schemas.microsoft.com/office/drawing/2014/main" id="{1158B8E2-DC38-38F7-A056-A23177EB8069}"/>
              </a:ext>
            </a:extLst>
          </p:cNvPr>
          <p:cNvCxnSpPr/>
          <p:nvPr/>
        </p:nvCxnSpPr>
        <p:spPr>
          <a:xfrm>
            <a:off x="4532503" y="6109843"/>
            <a:ext cx="689749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70"/>
          <p:cNvSpPr txBox="1"/>
          <p:nvPr/>
        </p:nvSpPr>
        <p:spPr>
          <a:xfrm>
            <a:off x="11190223" y="36321"/>
            <a:ext cx="610235"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FFFFFF"/>
                </a:solidFill>
                <a:latin typeface="Trebuchet MS"/>
                <a:cs typeface="Trebuchet MS"/>
              </a:rPr>
              <a:t>P</a:t>
            </a:r>
            <a:r>
              <a:rPr sz="1200" dirty="0">
                <a:solidFill>
                  <a:srgbClr val="FFFFFF"/>
                </a:solidFill>
                <a:latin typeface="Trebuchet MS"/>
                <a:cs typeface="Trebuchet MS"/>
              </a:rPr>
              <a:t>r</a:t>
            </a:r>
            <a:r>
              <a:rPr sz="1200" spc="5" dirty="0">
                <a:solidFill>
                  <a:srgbClr val="FFFFFF"/>
                </a:solidFill>
                <a:latin typeface="Trebuchet MS"/>
                <a:cs typeface="Trebuchet MS"/>
              </a:rPr>
              <a:t>e</a:t>
            </a:r>
            <a:r>
              <a:rPr sz="1200" dirty="0">
                <a:solidFill>
                  <a:srgbClr val="FFFFFF"/>
                </a:solidFill>
                <a:latin typeface="Trebuchet MS"/>
                <a:cs typeface="Trebuchet MS"/>
              </a:rPr>
              <a:t>-r</a:t>
            </a:r>
            <a:r>
              <a:rPr sz="1200" spc="5" dirty="0">
                <a:solidFill>
                  <a:srgbClr val="FFFFFF"/>
                </a:solidFill>
                <a:latin typeface="Trebuchet MS"/>
                <a:cs typeface="Trebuchet MS"/>
              </a:rPr>
              <a:t>e</a:t>
            </a:r>
            <a:r>
              <a:rPr sz="1200" spc="-10" dirty="0">
                <a:solidFill>
                  <a:srgbClr val="FFFFFF"/>
                </a:solidFill>
                <a:latin typeface="Trebuchet MS"/>
                <a:cs typeface="Trebuchet MS"/>
              </a:rPr>
              <a:t>a</a:t>
            </a:r>
            <a:r>
              <a:rPr sz="1200" dirty="0">
                <a:solidFill>
                  <a:srgbClr val="FFFFFF"/>
                </a:solidFill>
                <a:latin typeface="Trebuchet MS"/>
                <a:cs typeface="Trebuchet MS"/>
              </a:rPr>
              <a:t>d</a:t>
            </a:r>
            <a:endParaRPr sz="1200">
              <a:latin typeface="Trebuchet MS"/>
              <a:cs typeface="Trebuchet MS"/>
            </a:endParaRPr>
          </a:p>
        </p:txBody>
      </p:sp>
      <p:sp>
        <p:nvSpPr>
          <p:cNvPr id="4" name="Slide Number Placeholder 3">
            <a:extLst>
              <a:ext uri="{FF2B5EF4-FFF2-40B4-BE49-F238E27FC236}">
                <a16:creationId xmlns:a16="http://schemas.microsoft.com/office/drawing/2014/main" id="{3A80C42C-1223-B264-46C3-A33E6FE237E8}"/>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20" name="Title 1">
            <a:extLst>
              <a:ext uri="{FF2B5EF4-FFF2-40B4-BE49-F238E27FC236}">
                <a16:creationId xmlns:a16="http://schemas.microsoft.com/office/drawing/2014/main" id="{C1178CD0-1E55-B820-228C-F7ECDFD5517D}"/>
              </a:ext>
            </a:extLst>
          </p:cNvPr>
          <p:cNvSpPr txBox="1">
            <a:spLocks/>
          </p:cNvSpPr>
          <p:nvPr/>
        </p:nvSpPr>
        <p:spPr>
          <a:xfrm>
            <a:off x="574675" y="355791"/>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marL="0" marR="0" lvl="0" indent="0" algn="l" defTabSz="617614" rtl="0" eaLnBrk="1" fontAlgn="auto" latinLnBrk="0" hangingPunct="1">
              <a:lnSpc>
                <a:spcPct val="90000"/>
              </a:lnSpc>
              <a:spcBef>
                <a:spcPct val="0"/>
              </a:spcBef>
              <a:spcAft>
                <a:spcPts val="0"/>
              </a:spcAft>
              <a:buClrTx/>
              <a:buSzTx/>
              <a:buFontTx/>
              <a:buNone/>
              <a:tabLst/>
              <a:defRPr/>
            </a:pPr>
            <a:r>
              <a:rPr kumimoji="0" lang="en-US" sz="3242" b="1" i="0" u="none" strike="noStrike" kern="1200" cap="none" spc="0" normalizeH="0" baseline="0" noProof="0" dirty="0">
                <a:ln>
                  <a:noFill/>
                </a:ln>
                <a:solidFill>
                  <a:srgbClr val="0070C0"/>
                </a:solidFill>
                <a:effectLst/>
                <a:uLnTx/>
                <a:uFillTx/>
                <a:latin typeface="Lato Regular" panose="020F0502020204030203" pitchFamily="34" charset="0"/>
                <a:ea typeface="Lato Regular" panose="020F0502020204030203" pitchFamily="34" charset="0"/>
                <a:cs typeface="Lato Regular" panose="020F0502020204030203" pitchFamily="34" charset="0"/>
              </a:rPr>
              <a:t>Executive Summary</a:t>
            </a:r>
          </a:p>
        </p:txBody>
      </p:sp>
      <p:sp>
        <p:nvSpPr>
          <p:cNvPr id="25" name="Text Placeholder 32">
            <a:extLst>
              <a:ext uri="{FF2B5EF4-FFF2-40B4-BE49-F238E27FC236}">
                <a16:creationId xmlns:a16="http://schemas.microsoft.com/office/drawing/2014/main" id="{A2EBB5DE-D1AD-5AA0-5C62-A45F8CC5AB7D}"/>
              </a:ext>
            </a:extLst>
          </p:cNvPr>
          <p:cNvSpPr txBox="1">
            <a:spLocks/>
          </p:cNvSpPr>
          <p:nvPr/>
        </p:nvSpPr>
        <p:spPr>
          <a:xfrm>
            <a:off x="685800" y="1410504"/>
            <a:ext cx="7050435" cy="86998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sz="1575" dirty="0">
              <a:solidFill>
                <a:srgbClr val="111111"/>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2A2923DC-117B-9FD1-D59D-31B27013E83F}"/>
              </a:ext>
            </a:extLst>
          </p:cNvPr>
          <p:cNvSpPr txBox="1"/>
          <p:nvPr/>
        </p:nvSpPr>
        <p:spPr>
          <a:xfrm>
            <a:off x="1130313" y="1984505"/>
            <a:ext cx="2438400" cy="923330"/>
          </a:xfrm>
          <a:prstGeom prst="rect">
            <a:avLst/>
          </a:prstGeom>
          <a:noFill/>
        </p:spPr>
        <p:txBody>
          <a:bodyPr wrap="square">
            <a:spAutoFit/>
          </a:bodyPr>
          <a:lstStyle/>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Total Profit: $26,750</a:t>
            </a:r>
          </a:p>
          <a:p>
            <a:pPr marL="285750" indent="-285750" algn="l">
              <a:buFont typeface="Arial" panose="020B0604020202020204" pitchFamily="34" charset="0"/>
              <a:buChar char="•"/>
            </a:pPr>
            <a:r>
              <a:rPr lang="en-US" b="0" i="0" dirty="0">
                <a:solidFill>
                  <a:srgbClr val="374151"/>
                </a:solidFill>
                <a:effectLst/>
                <a:latin typeface="Söhne"/>
              </a:rPr>
              <a:t>Profit Margin: </a:t>
            </a:r>
            <a:r>
              <a:rPr lang="en-US" b="1" i="0" dirty="0">
                <a:solidFill>
                  <a:srgbClr val="00B050"/>
                </a:solidFill>
                <a:effectLst/>
                <a:latin typeface="Söhne"/>
              </a:rPr>
              <a:t>11.4%</a:t>
            </a:r>
          </a:p>
        </p:txBody>
      </p:sp>
      <p:sp>
        <p:nvSpPr>
          <p:cNvPr id="6" name="TextBox 5">
            <a:extLst>
              <a:ext uri="{FF2B5EF4-FFF2-40B4-BE49-F238E27FC236}">
                <a16:creationId xmlns:a16="http://schemas.microsoft.com/office/drawing/2014/main" id="{BA9B0A18-60EF-177D-9DAB-5DF9B54EE1B1}"/>
              </a:ext>
            </a:extLst>
          </p:cNvPr>
          <p:cNvSpPr txBox="1"/>
          <p:nvPr/>
        </p:nvSpPr>
        <p:spPr>
          <a:xfrm>
            <a:off x="5660644" y="3669573"/>
            <a:ext cx="6096000" cy="1815882"/>
          </a:xfrm>
          <a:prstGeom prst="rect">
            <a:avLst/>
          </a:prstGeom>
          <a:noFill/>
        </p:spPr>
        <p:txBody>
          <a:bodyPr wrap="square">
            <a:spAutoFit/>
          </a:bodyPr>
          <a:lstStyle/>
          <a:p>
            <a:pPr algn="l"/>
            <a:r>
              <a:rPr lang="en-US" sz="1400" b="1" i="0" dirty="0">
                <a:solidFill>
                  <a:srgbClr val="374151"/>
                </a:solidFill>
                <a:effectLst/>
                <a:latin typeface="Lato" panose="020F0502020204030203" pitchFamily="34" charset="0"/>
                <a:ea typeface="Lato" panose="020F0502020204030203" pitchFamily="34" charset="0"/>
                <a:cs typeface="Lato" panose="020F0502020204030203" pitchFamily="34" charset="0"/>
              </a:rPr>
              <a:t>Top Recommendations:</a:t>
            </a:r>
          </a:p>
          <a:p>
            <a:pPr algn="l"/>
            <a:endParaRPr lang="en-US" sz="14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r>
              <a:rPr lang="en-US" sz="1400" b="0" i="0" dirty="0">
                <a:solidFill>
                  <a:srgbClr val="374151"/>
                </a:solidFill>
                <a:effectLst/>
                <a:latin typeface="Lato" panose="020F0502020204030203" pitchFamily="34" charset="0"/>
                <a:ea typeface="Lato" panose="020F0502020204030203" pitchFamily="34" charset="0"/>
                <a:cs typeface="Lato" panose="020F0502020204030203" pitchFamily="34" charset="0"/>
              </a:rPr>
              <a:t>Cost Optimization: Evaluate cost structures and/or reduce participants in unprofitable regions.</a:t>
            </a:r>
          </a:p>
          <a:p>
            <a:pPr marL="285750" indent="-285750" algn="l">
              <a:buFont typeface="Arial" panose="020B0604020202020204" pitchFamily="34" charset="0"/>
              <a:buChar char="•"/>
            </a:pPr>
            <a:r>
              <a:rPr lang="en-US" sz="1400" b="0" i="0" dirty="0">
                <a:solidFill>
                  <a:srgbClr val="374151"/>
                </a:solidFill>
                <a:effectLst/>
                <a:latin typeface="Lato" panose="020F0502020204030203" pitchFamily="34" charset="0"/>
                <a:ea typeface="Lato" panose="020F0502020204030203" pitchFamily="34" charset="0"/>
                <a:cs typeface="Lato" panose="020F0502020204030203" pitchFamily="34" charset="0"/>
              </a:rPr>
              <a:t>Target Growth: Develop targeted growth plans for key profitable regions.</a:t>
            </a:r>
          </a:p>
          <a:p>
            <a:pPr marL="285750" indent="-285750" algn="l">
              <a:buFont typeface="Arial" panose="020B0604020202020204" pitchFamily="34" charset="0"/>
              <a:buChar char="•"/>
            </a:pPr>
            <a:r>
              <a:rPr lang="en-US" sz="1400" b="0" i="0" dirty="0">
                <a:solidFill>
                  <a:srgbClr val="374151"/>
                </a:solidFill>
                <a:effectLst/>
                <a:latin typeface="Lato" panose="020F0502020204030203" pitchFamily="34" charset="0"/>
                <a:ea typeface="Lato" panose="020F0502020204030203" pitchFamily="34" charset="0"/>
                <a:cs typeface="Lato" panose="020F0502020204030203" pitchFamily="34" charset="0"/>
              </a:rPr>
              <a:t>Diversity Consideration: </a:t>
            </a:r>
            <a:r>
              <a:rPr lang="en-US" sz="1400" dirty="0">
                <a:solidFill>
                  <a:srgbClr val="374151"/>
                </a:solidFill>
                <a:latin typeface="Lato" panose="020F0502020204030203" pitchFamily="34" charset="0"/>
                <a:ea typeface="Lato" panose="020F0502020204030203" pitchFamily="34" charset="0"/>
                <a:cs typeface="Lato" panose="020F0502020204030203" pitchFamily="34" charset="0"/>
              </a:rPr>
              <a:t>Ensure attendance from</a:t>
            </a:r>
            <a:r>
              <a:rPr lang="en-US" sz="1400" b="0" i="0" dirty="0">
                <a:solidFill>
                  <a:srgbClr val="374151"/>
                </a:solidFill>
                <a:effectLst/>
                <a:latin typeface="Lato" panose="020F0502020204030203" pitchFamily="34" charset="0"/>
                <a:ea typeface="Lato" panose="020F0502020204030203" pitchFamily="34" charset="0"/>
                <a:cs typeface="Lato" panose="020F0502020204030203" pitchFamily="34" charset="0"/>
              </a:rPr>
              <a:t> under-represented regions (e.g., Latin America, Japan) </a:t>
            </a:r>
          </a:p>
        </p:txBody>
      </p:sp>
      <p:sp>
        <p:nvSpPr>
          <p:cNvPr id="8" name="TextBox 7">
            <a:extLst>
              <a:ext uri="{FF2B5EF4-FFF2-40B4-BE49-F238E27FC236}">
                <a16:creationId xmlns:a16="http://schemas.microsoft.com/office/drawing/2014/main" id="{2FE14F0C-95E2-EB37-6C4A-CD46170A3003}"/>
              </a:ext>
            </a:extLst>
          </p:cNvPr>
          <p:cNvSpPr txBox="1"/>
          <p:nvPr/>
        </p:nvSpPr>
        <p:spPr>
          <a:xfrm>
            <a:off x="5660644" y="1681173"/>
            <a:ext cx="6096000" cy="1169551"/>
          </a:xfrm>
          <a:prstGeom prst="rect">
            <a:avLst/>
          </a:prstGeom>
          <a:noFill/>
        </p:spPr>
        <p:txBody>
          <a:bodyPr wrap="square">
            <a:spAutoFit/>
          </a:bodyPr>
          <a:lstStyle/>
          <a:p>
            <a:pPr algn="l"/>
            <a:r>
              <a:rPr lang="en-US" sz="1400" b="1" i="0" dirty="0">
                <a:solidFill>
                  <a:srgbClr val="374151"/>
                </a:solidFill>
                <a:effectLst/>
                <a:latin typeface="Lato" panose="020F0502020204030203" pitchFamily="34" charset="0"/>
                <a:ea typeface="Lato" panose="020F0502020204030203" pitchFamily="34" charset="0"/>
                <a:cs typeface="Lato" panose="020F0502020204030203" pitchFamily="34" charset="0"/>
              </a:rPr>
              <a:t>Key Insights:</a:t>
            </a:r>
          </a:p>
          <a:p>
            <a:pPr algn="l"/>
            <a:endParaRPr lang="en-US" sz="14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r>
              <a:rPr lang="en-US" sz="1400" b="0" i="0" dirty="0">
                <a:solidFill>
                  <a:srgbClr val="374151"/>
                </a:solidFill>
                <a:effectLst/>
                <a:latin typeface="Lato" panose="020F0502020204030203" pitchFamily="34" charset="0"/>
                <a:ea typeface="Lato" panose="020F0502020204030203" pitchFamily="34" charset="0"/>
                <a:cs typeface="Lato" panose="020F0502020204030203" pitchFamily="34" charset="0"/>
              </a:rPr>
              <a:t>Profitable Regions: </a:t>
            </a:r>
            <a:r>
              <a:rPr lang="en-US" sz="1400" i="0" dirty="0">
                <a:solidFill>
                  <a:srgbClr val="374151"/>
                </a:solidFill>
                <a:effectLst/>
                <a:latin typeface="Lato" panose="020F0502020204030203" pitchFamily="34" charset="0"/>
                <a:ea typeface="Lato" panose="020F0502020204030203" pitchFamily="34" charset="0"/>
                <a:cs typeface="Lato" panose="020F0502020204030203" pitchFamily="34" charset="0"/>
              </a:rPr>
              <a:t>Asia Pacific, Greater China, Africa &amp; MENA.</a:t>
            </a:r>
          </a:p>
          <a:p>
            <a:pPr marL="285750" indent="-285750" algn="l">
              <a:buFont typeface="Arial" panose="020B0604020202020204" pitchFamily="34" charset="0"/>
              <a:buChar char="•"/>
            </a:pPr>
            <a:r>
              <a:rPr lang="en-US" sz="1400" b="0" i="0" dirty="0">
                <a:solidFill>
                  <a:srgbClr val="374151"/>
                </a:solidFill>
                <a:effectLst/>
                <a:latin typeface="Lato" panose="020F0502020204030203" pitchFamily="34" charset="0"/>
                <a:ea typeface="Lato" panose="020F0502020204030203" pitchFamily="34" charset="0"/>
                <a:cs typeface="Lato" panose="020F0502020204030203" pitchFamily="34" charset="0"/>
              </a:rPr>
              <a:t>Challenges: Latin America, Europe &amp; Eurasia - negative profit margins.</a:t>
            </a:r>
          </a:p>
          <a:p>
            <a:pPr marL="285750" indent="-285750">
              <a:buFont typeface="Arial" panose="020B0604020202020204" pitchFamily="34" charset="0"/>
              <a:buChar char="•"/>
            </a:pPr>
            <a:r>
              <a:rPr lang="en-US" sz="1400" b="0" i="0" dirty="0">
                <a:solidFill>
                  <a:srgbClr val="374151"/>
                </a:solidFill>
                <a:effectLst/>
                <a:latin typeface="Lato" panose="020F0502020204030203" pitchFamily="34" charset="0"/>
                <a:ea typeface="Lato" panose="020F0502020204030203" pitchFamily="34" charset="0"/>
                <a:cs typeface="Lato" panose="020F0502020204030203" pitchFamily="34" charset="0"/>
              </a:rPr>
              <a:t>Opportunity: </a:t>
            </a:r>
            <a:r>
              <a:rPr lang="en-US" sz="1400" dirty="0">
                <a:solidFill>
                  <a:srgbClr val="374151"/>
                </a:solidFill>
                <a:latin typeface="Lato" panose="020F0502020204030203" pitchFamily="34" charset="0"/>
                <a:ea typeface="Lato" panose="020F0502020204030203" pitchFamily="34" charset="0"/>
                <a:cs typeface="Lato" panose="020F0502020204030203" pitchFamily="34" charset="0"/>
              </a:rPr>
              <a:t>Optimize Omnivore diet strategy in Latin America</a:t>
            </a:r>
            <a:endParaRPr lang="en-US" sz="1400" b="0"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p:txBody>
      </p:sp>
      <p:sp>
        <p:nvSpPr>
          <p:cNvPr id="11" name="Freeform 5">
            <a:extLst>
              <a:ext uri="{FF2B5EF4-FFF2-40B4-BE49-F238E27FC236}">
                <a16:creationId xmlns:a16="http://schemas.microsoft.com/office/drawing/2014/main" id="{66B63238-E029-3F9A-266A-2B7CA9A9A8CD}"/>
              </a:ext>
            </a:extLst>
          </p:cNvPr>
          <p:cNvSpPr>
            <a:spLocks/>
          </p:cNvSpPr>
          <p:nvPr/>
        </p:nvSpPr>
        <p:spPr bwMode="auto">
          <a:xfrm>
            <a:off x="889025" y="1691940"/>
            <a:ext cx="2920975" cy="1508460"/>
          </a:xfrm>
          <a:custGeom>
            <a:avLst/>
            <a:gdLst>
              <a:gd name="T0" fmla="*/ 1932 w 1932"/>
              <a:gd name="T1" fmla="*/ 3452 h 3504"/>
              <a:gd name="T2" fmla="*/ 1880 w 1932"/>
              <a:gd name="T3" fmla="*/ 3504 h 3504"/>
              <a:gd name="T4" fmla="*/ 52 w 1932"/>
              <a:gd name="T5" fmla="*/ 3504 h 3504"/>
              <a:gd name="T6" fmla="*/ 0 w 1932"/>
              <a:gd name="T7" fmla="*/ 3452 h 3504"/>
              <a:gd name="T8" fmla="*/ 0 w 1932"/>
              <a:gd name="T9" fmla="*/ 52 h 3504"/>
              <a:gd name="T10" fmla="*/ 52 w 1932"/>
              <a:gd name="T11" fmla="*/ 0 h 3504"/>
              <a:gd name="T12" fmla="*/ 1880 w 1932"/>
              <a:gd name="T13" fmla="*/ 0 h 3504"/>
              <a:gd name="T14" fmla="*/ 1932 w 1932"/>
              <a:gd name="T15" fmla="*/ 52 h 3504"/>
              <a:gd name="T16" fmla="*/ 1932 w 1932"/>
              <a:gd name="T17" fmla="*/ 3452 h 3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2" h="3504">
                <a:moveTo>
                  <a:pt x="1932" y="3452"/>
                </a:moveTo>
                <a:cubicBezTo>
                  <a:pt x="1932" y="3481"/>
                  <a:pt x="1909" y="3504"/>
                  <a:pt x="1880" y="3504"/>
                </a:cubicBezTo>
                <a:cubicBezTo>
                  <a:pt x="52" y="3504"/>
                  <a:pt x="52" y="3504"/>
                  <a:pt x="52" y="3504"/>
                </a:cubicBezTo>
                <a:cubicBezTo>
                  <a:pt x="23" y="3504"/>
                  <a:pt x="0" y="3481"/>
                  <a:pt x="0" y="3452"/>
                </a:cubicBezTo>
                <a:cubicBezTo>
                  <a:pt x="0" y="52"/>
                  <a:pt x="0" y="52"/>
                  <a:pt x="0" y="52"/>
                </a:cubicBezTo>
                <a:cubicBezTo>
                  <a:pt x="0" y="23"/>
                  <a:pt x="23" y="0"/>
                  <a:pt x="52" y="0"/>
                </a:cubicBezTo>
                <a:cubicBezTo>
                  <a:pt x="1880" y="0"/>
                  <a:pt x="1880" y="0"/>
                  <a:pt x="1880" y="0"/>
                </a:cubicBezTo>
                <a:cubicBezTo>
                  <a:pt x="1909" y="0"/>
                  <a:pt x="1932" y="23"/>
                  <a:pt x="1932" y="52"/>
                </a:cubicBezTo>
                <a:lnTo>
                  <a:pt x="1932" y="3452"/>
                </a:lnTo>
                <a:close/>
              </a:path>
            </a:pathLst>
          </a:custGeom>
          <a:noFill/>
          <a:ln w="47625" cap="flat">
            <a:solidFill>
              <a:srgbClr val="99CB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0008" tIns="30004" rIns="60008" bIns="30004" numCol="1" anchor="t" anchorCtr="0" compatLnSpc="1">
            <a:prstTxWarp prst="textNoShape">
              <a:avLst/>
            </a:prstTxWarp>
          </a:bodyPr>
          <a:lstStyle/>
          <a:p>
            <a:pPr marL="0" marR="0" lvl="0" indent="0" defTabSz="1200241" eaLnBrk="1" fontAlgn="auto" latinLnBrk="0" hangingPunct="1">
              <a:lnSpc>
                <a:spcPct val="100000"/>
              </a:lnSpc>
              <a:spcBef>
                <a:spcPts val="0"/>
              </a:spcBef>
              <a:spcAft>
                <a:spcPts val="0"/>
              </a:spcAft>
              <a:buClrTx/>
              <a:buSzTx/>
              <a:buFontTx/>
              <a:buNone/>
              <a:tabLst/>
              <a:defRPr/>
            </a:pPr>
            <a:endParaRPr kumimoji="0" lang="en-US" sz="2363" b="0" i="0" u="none" strike="noStrike" kern="0" cap="none" spc="0" normalizeH="0" baseline="0" noProof="0" dirty="0">
              <a:ln>
                <a:noFill/>
              </a:ln>
              <a:solidFill>
                <a:srgbClr val="FFFFFF"/>
              </a:solidFill>
              <a:effectLst/>
              <a:uLnTx/>
              <a:uFillTx/>
              <a:latin typeface="Lato" panose="020F0502020204030203" pitchFamily="34" charset="0"/>
            </a:endParaRPr>
          </a:p>
        </p:txBody>
      </p:sp>
      <p:sp>
        <p:nvSpPr>
          <p:cNvPr id="13" name="TextBox 12">
            <a:extLst>
              <a:ext uri="{FF2B5EF4-FFF2-40B4-BE49-F238E27FC236}">
                <a16:creationId xmlns:a16="http://schemas.microsoft.com/office/drawing/2014/main" id="{B516D07D-6513-3CE1-F047-0EA20FF632DB}"/>
              </a:ext>
            </a:extLst>
          </p:cNvPr>
          <p:cNvSpPr txBox="1"/>
          <p:nvPr/>
        </p:nvSpPr>
        <p:spPr>
          <a:xfrm>
            <a:off x="1295400" y="1801703"/>
            <a:ext cx="2279834" cy="369332"/>
          </a:xfrm>
          <a:prstGeom prst="rect">
            <a:avLst/>
          </a:prstGeom>
          <a:noFill/>
        </p:spPr>
        <p:txBody>
          <a:bodyPr wrap="square">
            <a:spAutoFit/>
          </a:bodyPr>
          <a:lstStyle/>
          <a:p>
            <a:pPr algn="l"/>
            <a:r>
              <a:rPr lang="en-US" b="1" i="0" dirty="0">
                <a:solidFill>
                  <a:srgbClr val="374151"/>
                </a:solidFill>
                <a:effectLst/>
                <a:latin typeface="Söhne"/>
              </a:rPr>
              <a:t>Financial Overview</a:t>
            </a:r>
          </a:p>
        </p:txBody>
      </p:sp>
      <p:grpSp>
        <p:nvGrpSpPr>
          <p:cNvPr id="14" name="Group 13">
            <a:extLst>
              <a:ext uri="{FF2B5EF4-FFF2-40B4-BE49-F238E27FC236}">
                <a16:creationId xmlns:a16="http://schemas.microsoft.com/office/drawing/2014/main" id="{2667BDBC-D8CF-0233-B35D-82C680B99352}"/>
              </a:ext>
            </a:extLst>
          </p:cNvPr>
          <p:cNvGrpSpPr/>
          <p:nvPr/>
        </p:nvGrpSpPr>
        <p:grpSpPr>
          <a:xfrm>
            <a:off x="4655300" y="1703694"/>
            <a:ext cx="1022552" cy="872663"/>
            <a:chOff x="15417801" y="3171825"/>
            <a:chExt cx="5227637" cy="4592638"/>
          </a:xfrm>
        </p:grpSpPr>
        <p:sp>
          <p:nvSpPr>
            <p:cNvPr id="15" name="Rectangle 5">
              <a:extLst>
                <a:ext uri="{FF2B5EF4-FFF2-40B4-BE49-F238E27FC236}">
                  <a16:creationId xmlns:a16="http://schemas.microsoft.com/office/drawing/2014/main" id="{3B70413E-DD27-E161-87FD-8957E2282E45}"/>
                </a:ext>
              </a:extLst>
            </p:cNvPr>
            <p:cNvSpPr>
              <a:spLocks noChangeArrowheads="1"/>
            </p:cNvSpPr>
            <p:nvPr/>
          </p:nvSpPr>
          <p:spPr bwMode="auto">
            <a:xfrm>
              <a:off x="17956213" y="3575050"/>
              <a:ext cx="33338" cy="39528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6" name="Freeform 6">
              <a:extLst>
                <a:ext uri="{FF2B5EF4-FFF2-40B4-BE49-F238E27FC236}">
                  <a16:creationId xmlns:a16="http://schemas.microsoft.com/office/drawing/2014/main" id="{132F2EE5-9C0E-7B4E-D3BF-63762916ACCD}"/>
                </a:ext>
              </a:extLst>
            </p:cNvPr>
            <p:cNvSpPr>
              <a:spLocks/>
            </p:cNvSpPr>
            <p:nvPr/>
          </p:nvSpPr>
          <p:spPr bwMode="auto">
            <a:xfrm>
              <a:off x="17433926" y="3643313"/>
              <a:ext cx="134938" cy="385763"/>
            </a:xfrm>
            <a:custGeom>
              <a:avLst/>
              <a:gdLst>
                <a:gd name="T0" fmla="*/ 64 w 85"/>
                <a:gd name="T1" fmla="*/ 243 h 243"/>
                <a:gd name="T2" fmla="*/ 0 w 85"/>
                <a:gd name="T3" fmla="*/ 5 h 243"/>
                <a:gd name="T4" fmla="*/ 22 w 85"/>
                <a:gd name="T5" fmla="*/ 0 h 243"/>
                <a:gd name="T6" fmla="*/ 85 w 85"/>
                <a:gd name="T7" fmla="*/ 238 h 243"/>
                <a:gd name="T8" fmla="*/ 64 w 85"/>
                <a:gd name="T9" fmla="*/ 243 h 243"/>
              </a:gdLst>
              <a:ahLst/>
              <a:cxnLst>
                <a:cxn ang="0">
                  <a:pos x="T0" y="T1"/>
                </a:cxn>
                <a:cxn ang="0">
                  <a:pos x="T2" y="T3"/>
                </a:cxn>
                <a:cxn ang="0">
                  <a:pos x="T4" y="T5"/>
                </a:cxn>
                <a:cxn ang="0">
                  <a:pos x="T6" y="T7"/>
                </a:cxn>
                <a:cxn ang="0">
                  <a:pos x="T8" y="T9"/>
                </a:cxn>
              </a:cxnLst>
              <a:rect l="0" t="0" r="r" b="b"/>
              <a:pathLst>
                <a:path w="85" h="243">
                  <a:moveTo>
                    <a:pt x="64" y="243"/>
                  </a:moveTo>
                  <a:lnTo>
                    <a:pt x="0" y="5"/>
                  </a:lnTo>
                  <a:lnTo>
                    <a:pt x="22" y="0"/>
                  </a:lnTo>
                  <a:lnTo>
                    <a:pt x="85" y="238"/>
                  </a:lnTo>
                  <a:lnTo>
                    <a:pt x="64" y="243"/>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7" name="Freeform 7">
              <a:extLst>
                <a:ext uri="{FF2B5EF4-FFF2-40B4-BE49-F238E27FC236}">
                  <a16:creationId xmlns:a16="http://schemas.microsoft.com/office/drawing/2014/main" id="{D2FAFDDD-F8CC-004D-D56C-14CE20F0B12F}"/>
                </a:ext>
              </a:extLst>
            </p:cNvPr>
            <p:cNvSpPr>
              <a:spLocks/>
            </p:cNvSpPr>
            <p:nvPr/>
          </p:nvSpPr>
          <p:spPr bwMode="auto">
            <a:xfrm>
              <a:off x="16719551" y="3416300"/>
              <a:ext cx="463550" cy="781050"/>
            </a:xfrm>
            <a:custGeom>
              <a:avLst/>
              <a:gdLst>
                <a:gd name="T0" fmla="*/ 276 w 292"/>
                <a:gd name="T1" fmla="*/ 492 h 492"/>
                <a:gd name="T2" fmla="*/ 0 w 292"/>
                <a:gd name="T3" fmla="*/ 10 h 492"/>
                <a:gd name="T4" fmla="*/ 16 w 292"/>
                <a:gd name="T5" fmla="*/ 0 h 492"/>
                <a:gd name="T6" fmla="*/ 292 w 292"/>
                <a:gd name="T7" fmla="*/ 482 h 492"/>
                <a:gd name="T8" fmla="*/ 276 w 292"/>
                <a:gd name="T9" fmla="*/ 492 h 492"/>
              </a:gdLst>
              <a:ahLst/>
              <a:cxnLst>
                <a:cxn ang="0">
                  <a:pos x="T0" y="T1"/>
                </a:cxn>
                <a:cxn ang="0">
                  <a:pos x="T2" y="T3"/>
                </a:cxn>
                <a:cxn ang="0">
                  <a:pos x="T4" y="T5"/>
                </a:cxn>
                <a:cxn ang="0">
                  <a:pos x="T6" y="T7"/>
                </a:cxn>
                <a:cxn ang="0">
                  <a:pos x="T8" y="T9"/>
                </a:cxn>
              </a:cxnLst>
              <a:rect l="0" t="0" r="r" b="b"/>
              <a:pathLst>
                <a:path w="292" h="492">
                  <a:moveTo>
                    <a:pt x="276" y="492"/>
                  </a:moveTo>
                  <a:lnTo>
                    <a:pt x="0" y="10"/>
                  </a:lnTo>
                  <a:lnTo>
                    <a:pt x="16" y="0"/>
                  </a:lnTo>
                  <a:lnTo>
                    <a:pt x="292" y="482"/>
                  </a:lnTo>
                  <a:lnTo>
                    <a:pt x="276" y="492"/>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8" name="Freeform 8">
              <a:extLst>
                <a:ext uri="{FF2B5EF4-FFF2-40B4-BE49-F238E27FC236}">
                  <a16:creationId xmlns:a16="http://schemas.microsoft.com/office/drawing/2014/main" id="{1AB13794-E6FC-14F0-F2DE-EA338A9C5F27}"/>
                </a:ext>
              </a:extLst>
            </p:cNvPr>
            <p:cNvSpPr>
              <a:spLocks/>
            </p:cNvSpPr>
            <p:nvPr/>
          </p:nvSpPr>
          <p:spPr bwMode="auto">
            <a:xfrm>
              <a:off x="16552863" y="4164013"/>
              <a:ext cx="301625" cy="295275"/>
            </a:xfrm>
            <a:custGeom>
              <a:avLst/>
              <a:gdLst>
                <a:gd name="T0" fmla="*/ 174 w 190"/>
                <a:gd name="T1" fmla="*/ 186 h 186"/>
                <a:gd name="T2" fmla="*/ 0 w 190"/>
                <a:gd name="T3" fmla="*/ 16 h 186"/>
                <a:gd name="T4" fmla="*/ 15 w 190"/>
                <a:gd name="T5" fmla="*/ 0 h 186"/>
                <a:gd name="T6" fmla="*/ 190 w 190"/>
                <a:gd name="T7" fmla="*/ 175 h 186"/>
                <a:gd name="T8" fmla="*/ 174 w 190"/>
                <a:gd name="T9" fmla="*/ 186 h 186"/>
              </a:gdLst>
              <a:ahLst/>
              <a:cxnLst>
                <a:cxn ang="0">
                  <a:pos x="T0" y="T1"/>
                </a:cxn>
                <a:cxn ang="0">
                  <a:pos x="T2" y="T3"/>
                </a:cxn>
                <a:cxn ang="0">
                  <a:pos x="T4" y="T5"/>
                </a:cxn>
                <a:cxn ang="0">
                  <a:pos x="T6" y="T7"/>
                </a:cxn>
                <a:cxn ang="0">
                  <a:pos x="T8" y="T9"/>
                </a:cxn>
              </a:cxnLst>
              <a:rect l="0" t="0" r="r" b="b"/>
              <a:pathLst>
                <a:path w="190" h="186">
                  <a:moveTo>
                    <a:pt x="174" y="186"/>
                  </a:moveTo>
                  <a:lnTo>
                    <a:pt x="0" y="16"/>
                  </a:lnTo>
                  <a:lnTo>
                    <a:pt x="15" y="0"/>
                  </a:lnTo>
                  <a:lnTo>
                    <a:pt x="190" y="175"/>
                  </a:lnTo>
                  <a:lnTo>
                    <a:pt x="174" y="186"/>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9" name="Freeform 9">
              <a:extLst>
                <a:ext uri="{FF2B5EF4-FFF2-40B4-BE49-F238E27FC236}">
                  <a16:creationId xmlns:a16="http://schemas.microsoft.com/office/drawing/2014/main" id="{CC245FCB-5CB7-1D10-D0BD-E0E1190BDD88}"/>
                </a:ext>
              </a:extLst>
            </p:cNvPr>
            <p:cNvSpPr>
              <a:spLocks/>
            </p:cNvSpPr>
            <p:nvPr/>
          </p:nvSpPr>
          <p:spPr bwMode="auto">
            <a:xfrm>
              <a:off x="16241713" y="4576763"/>
              <a:ext cx="352425" cy="227013"/>
            </a:xfrm>
            <a:custGeom>
              <a:avLst/>
              <a:gdLst>
                <a:gd name="T0" fmla="*/ 211 w 222"/>
                <a:gd name="T1" fmla="*/ 143 h 143"/>
                <a:gd name="T2" fmla="*/ 0 w 222"/>
                <a:gd name="T3" fmla="*/ 16 h 143"/>
                <a:gd name="T4" fmla="*/ 10 w 222"/>
                <a:gd name="T5" fmla="*/ 0 h 143"/>
                <a:gd name="T6" fmla="*/ 222 w 222"/>
                <a:gd name="T7" fmla="*/ 122 h 143"/>
                <a:gd name="T8" fmla="*/ 211 w 222"/>
                <a:gd name="T9" fmla="*/ 143 h 143"/>
              </a:gdLst>
              <a:ahLst/>
              <a:cxnLst>
                <a:cxn ang="0">
                  <a:pos x="T0" y="T1"/>
                </a:cxn>
                <a:cxn ang="0">
                  <a:pos x="T2" y="T3"/>
                </a:cxn>
                <a:cxn ang="0">
                  <a:pos x="T4" y="T5"/>
                </a:cxn>
                <a:cxn ang="0">
                  <a:pos x="T6" y="T7"/>
                </a:cxn>
                <a:cxn ang="0">
                  <a:pos x="T8" y="T9"/>
                </a:cxn>
              </a:cxnLst>
              <a:rect l="0" t="0" r="r" b="b"/>
              <a:pathLst>
                <a:path w="222" h="143">
                  <a:moveTo>
                    <a:pt x="211" y="143"/>
                  </a:moveTo>
                  <a:lnTo>
                    <a:pt x="0" y="16"/>
                  </a:lnTo>
                  <a:lnTo>
                    <a:pt x="10" y="0"/>
                  </a:lnTo>
                  <a:lnTo>
                    <a:pt x="222" y="122"/>
                  </a:lnTo>
                  <a:lnTo>
                    <a:pt x="211" y="143"/>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2" name="Freeform 10">
              <a:extLst>
                <a:ext uri="{FF2B5EF4-FFF2-40B4-BE49-F238E27FC236}">
                  <a16:creationId xmlns:a16="http://schemas.microsoft.com/office/drawing/2014/main" id="{095D205C-6E6C-8B0B-D07A-BC9E7E5292DB}"/>
                </a:ext>
              </a:extLst>
            </p:cNvPr>
            <p:cNvSpPr>
              <a:spLocks/>
            </p:cNvSpPr>
            <p:nvPr/>
          </p:nvSpPr>
          <p:spPr bwMode="auto">
            <a:xfrm>
              <a:off x="16014701" y="5038725"/>
              <a:ext cx="454025" cy="168275"/>
            </a:xfrm>
            <a:custGeom>
              <a:avLst/>
              <a:gdLst>
                <a:gd name="T0" fmla="*/ 50 w 54"/>
                <a:gd name="T1" fmla="*/ 20 h 20"/>
                <a:gd name="T2" fmla="*/ 49 w 54"/>
                <a:gd name="T3" fmla="*/ 20 h 20"/>
                <a:gd name="T4" fmla="*/ 4 w 54"/>
                <a:gd name="T5" fmla="*/ 8 h 20"/>
                <a:gd name="T6" fmla="*/ 1 w 54"/>
                <a:gd name="T7" fmla="*/ 3 h 20"/>
                <a:gd name="T8" fmla="*/ 6 w 54"/>
                <a:gd name="T9" fmla="*/ 0 h 20"/>
                <a:gd name="T10" fmla="*/ 51 w 54"/>
                <a:gd name="T11" fmla="*/ 12 h 20"/>
                <a:gd name="T12" fmla="*/ 54 w 54"/>
                <a:gd name="T13" fmla="*/ 17 h 20"/>
                <a:gd name="T14" fmla="*/ 50 w 54"/>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20">
                  <a:moveTo>
                    <a:pt x="50" y="20"/>
                  </a:moveTo>
                  <a:cubicBezTo>
                    <a:pt x="49" y="20"/>
                    <a:pt x="49" y="20"/>
                    <a:pt x="49" y="20"/>
                  </a:cubicBezTo>
                  <a:cubicBezTo>
                    <a:pt x="4" y="8"/>
                    <a:pt x="4" y="8"/>
                    <a:pt x="4" y="8"/>
                  </a:cubicBezTo>
                  <a:cubicBezTo>
                    <a:pt x="2" y="7"/>
                    <a:pt x="0" y="5"/>
                    <a:pt x="1" y="3"/>
                  </a:cubicBezTo>
                  <a:cubicBezTo>
                    <a:pt x="1" y="1"/>
                    <a:pt x="4" y="0"/>
                    <a:pt x="6" y="0"/>
                  </a:cubicBezTo>
                  <a:cubicBezTo>
                    <a:pt x="51" y="12"/>
                    <a:pt x="51" y="12"/>
                    <a:pt x="51" y="12"/>
                  </a:cubicBezTo>
                  <a:cubicBezTo>
                    <a:pt x="53" y="13"/>
                    <a:pt x="54" y="15"/>
                    <a:pt x="54" y="17"/>
                  </a:cubicBezTo>
                  <a:cubicBezTo>
                    <a:pt x="53" y="19"/>
                    <a:pt x="52" y="20"/>
                    <a:pt x="50" y="20"/>
                  </a:cubicBez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3" name="Freeform 11">
              <a:extLst>
                <a:ext uri="{FF2B5EF4-FFF2-40B4-BE49-F238E27FC236}">
                  <a16:creationId xmlns:a16="http://schemas.microsoft.com/office/drawing/2014/main" id="{10E1C456-48AB-5C9F-94D4-DC4BE6D838E2}"/>
                </a:ext>
              </a:extLst>
            </p:cNvPr>
            <p:cNvSpPr>
              <a:spLocks/>
            </p:cNvSpPr>
            <p:nvPr/>
          </p:nvSpPr>
          <p:spPr bwMode="auto">
            <a:xfrm>
              <a:off x="15501938" y="5561013"/>
              <a:ext cx="915988" cy="66675"/>
            </a:xfrm>
            <a:custGeom>
              <a:avLst/>
              <a:gdLst>
                <a:gd name="T0" fmla="*/ 4 w 109"/>
                <a:gd name="T1" fmla="*/ 8 h 8"/>
                <a:gd name="T2" fmla="*/ 0 w 109"/>
                <a:gd name="T3" fmla="*/ 4 h 8"/>
                <a:gd name="T4" fmla="*/ 4 w 109"/>
                <a:gd name="T5" fmla="*/ 0 h 8"/>
                <a:gd name="T6" fmla="*/ 105 w 109"/>
                <a:gd name="T7" fmla="*/ 0 h 8"/>
                <a:gd name="T8" fmla="*/ 109 w 109"/>
                <a:gd name="T9" fmla="*/ 4 h 8"/>
                <a:gd name="T10" fmla="*/ 105 w 109"/>
                <a:gd name="T11" fmla="*/ 8 h 8"/>
                <a:gd name="T12" fmla="*/ 4 w 109"/>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9" h="8">
                  <a:moveTo>
                    <a:pt x="4" y="8"/>
                  </a:moveTo>
                  <a:cubicBezTo>
                    <a:pt x="1" y="8"/>
                    <a:pt x="0" y="6"/>
                    <a:pt x="0" y="4"/>
                  </a:cubicBezTo>
                  <a:cubicBezTo>
                    <a:pt x="0" y="2"/>
                    <a:pt x="1" y="0"/>
                    <a:pt x="4" y="0"/>
                  </a:cubicBezTo>
                  <a:cubicBezTo>
                    <a:pt x="105" y="0"/>
                    <a:pt x="105" y="0"/>
                    <a:pt x="105" y="0"/>
                  </a:cubicBezTo>
                  <a:cubicBezTo>
                    <a:pt x="107" y="0"/>
                    <a:pt x="109" y="2"/>
                    <a:pt x="109" y="4"/>
                  </a:cubicBezTo>
                  <a:cubicBezTo>
                    <a:pt x="109" y="6"/>
                    <a:pt x="107" y="8"/>
                    <a:pt x="105" y="8"/>
                  </a:cubicBezTo>
                  <a:lnTo>
                    <a:pt x="4" y="8"/>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4" name="Freeform 12">
              <a:extLst>
                <a:ext uri="{FF2B5EF4-FFF2-40B4-BE49-F238E27FC236}">
                  <a16:creationId xmlns:a16="http://schemas.microsoft.com/office/drawing/2014/main" id="{71761FC7-48AC-8F9F-BD02-823D00972814}"/>
                </a:ext>
              </a:extLst>
            </p:cNvPr>
            <p:cNvSpPr>
              <a:spLocks/>
            </p:cNvSpPr>
            <p:nvPr/>
          </p:nvSpPr>
          <p:spPr bwMode="auto">
            <a:xfrm>
              <a:off x="16055976" y="5989638"/>
              <a:ext cx="387350" cy="134938"/>
            </a:xfrm>
            <a:custGeom>
              <a:avLst/>
              <a:gdLst>
                <a:gd name="T0" fmla="*/ 5 w 244"/>
                <a:gd name="T1" fmla="*/ 85 h 85"/>
                <a:gd name="T2" fmla="*/ 0 w 244"/>
                <a:gd name="T3" fmla="*/ 64 h 85"/>
                <a:gd name="T4" fmla="*/ 238 w 244"/>
                <a:gd name="T5" fmla="*/ 0 h 85"/>
                <a:gd name="T6" fmla="*/ 244 w 244"/>
                <a:gd name="T7" fmla="*/ 21 h 85"/>
                <a:gd name="T8" fmla="*/ 5 w 244"/>
                <a:gd name="T9" fmla="*/ 85 h 85"/>
              </a:gdLst>
              <a:ahLst/>
              <a:cxnLst>
                <a:cxn ang="0">
                  <a:pos x="T0" y="T1"/>
                </a:cxn>
                <a:cxn ang="0">
                  <a:pos x="T2" y="T3"/>
                </a:cxn>
                <a:cxn ang="0">
                  <a:pos x="T4" y="T5"/>
                </a:cxn>
                <a:cxn ang="0">
                  <a:pos x="T6" y="T7"/>
                </a:cxn>
                <a:cxn ang="0">
                  <a:pos x="T8" y="T9"/>
                </a:cxn>
              </a:cxnLst>
              <a:rect l="0" t="0" r="r" b="b"/>
              <a:pathLst>
                <a:path w="244" h="85">
                  <a:moveTo>
                    <a:pt x="5" y="85"/>
                  </a:moveTo>
                  <a:lnTo>
                    <a:pt x="0" y="64"/>
                  </a:lnTo>
                  <a:lnTo>
                    <a:pt x="238" y="0"/>
                  </a:lnTo>
                  <a:lnTo>
                    <a:pt x="244" y="21"/>
                  </a:lnTo>
                  <a:lnTo>
                    <a:pt x="5" y="85"/>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6" name="Freeform 13">
              <a:extLst>
                <a:ext uri="{FF2B5EF4-FFF2-40B4-BE49-F238E27FC236}">
                  <a16:creationId xmlns:a16="http://schemas.microsoft.com/office/drawing/2014/main" id="{D24970BC-0FDB-B112-C894-53F65B31AB87}"/>
                </a:ext>
              </a:extLst>
            </p:cNvPr>
            <p:cNvSpPr>
              <a:spLocks/>
            </p:cNvSpPr>
            <p:nvPr/>
          </p:nvSpPr>
          <p:spPr bwMode="auto">
            <a:xfrm>
              <a:off x="16257588" y="6376988"/>
              <a:ext cx="354013" cy="227013"/>
            </a:xfrm>
            <a:custGeom>
              <a:avLst/>
              <a:gdLst>
                <a:gd name="T0" fmla="*/ 11 w 223"/>
                <a:gd name="T1" fmla="*/ 143 h 143"/>
                <a:gd name="T2" fmla="*/ 0 w 223"/>
                <a:gd name="T3" fmla="*/ 127 h 143"/>
                <a:gd name="T4" fmla="*/ 212 w 223"/>
                <a:gd name="T5" fmla="*/ 0 h 143"/>
                <a:gd name="T6" fmla="*/ 223 w 223"/>
                <a:gd name="T7" fmla="*/ 21 h 143"/>
                <a:gd name="T8" fmla="*/ 11 w 223"/>
                <a:gd name="T9" fmla="*/ 143 h 143"/>
              </a:gdLst>
              <a:ahLst/>
              <a:cxnLst>
                <a:cxn ang="0">
                  <a:pos x="T0" y="T1"/>
                </a:cxn>
                <a:cxn ang="0">
                  <a:pos x="T2" y="T3"/>
                </a:cxn>
                <a:cxn ang="0">
                  <a:pos x="T4" y="T5"/>
                </a:cxn>
                <a:cxn ang="0">
                  <a:pos x="T6" y="T7"/>
                </a:cxn>
                <a:cxn ang="0">
                  <a:pos x="T8" y="T9"/>
                </a:cxn>
              </a:cxnLst>
              <a:rect l="0" t="0" r="r" b="b"/>
              <a:pathLst>
                <a:path w="223" h="143">
                  <a:moveTo>
                    <a:pt x="11" y="143"/>
                  </a:moveTo>
                  <a:lnTo>
                    <a:pt x="0" y="127"/>
                  </a:lnTo>
                  <a:lnTo>
                    <a:pt x="212" y="0"/>
                  </a:lnTo>
                  <a:lnTo>
                    <a:pt x="223" y="21"/>
                  </a:lnTo>
                  <a:lnTo>
                    <a:pt x="11" y="143"/>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8" name="Freeform 14">
              <a:extLst>
                <a:ext uri="{FF2B5EF4-FFF2-40B4-BE49-F238E27FC236}">
                  <a16:creationId xmlns:a16="http://schemas.microsoft.com/office/drawing/2014/main" id="{7C4D5AA9-C07C-B06B-D47A-BCA8C5B194B1}"/>
                </a:ext>
              </a:extLst>
            </p:cNvPr>
            <p:cNvSpPr>
              <a:spLocks/>
            </p:cNvSpPr>
            <p:nvPr/>
          </p:nvSpPr>
          <p:spPr bwMode="auto">
            <a:xfrm>
              <a:off x="16576676" y="6713538"/>
              <a:ext cx="303213" cy="303213"/>
            </a:xfrm>
            <a:custGeom>
              <a:avLst/>
              <a:gdLst>
                <a:gd name="T0" fmla="*/ 16 w 191"/>
                <a:gd name="T1" fmla="*/ 191 h 191"/>
                <a:gd name="T2" fmla="*/ 0 w 191"/>
                <a:gd name="T3" fmla="*/ 175 h 191"/>
                <a:gd name="T4" fmla="*/ 175 w 191"/>
                <a:gd name="T5" fmla="*/ 0 h 191"/>
                <a:gd name="T6" fmla="*/ 191 w 191"/>
                <a:gd name="T7" fmla="*/ 16 h 191"/>
                <a:gd name="T8" fmla="*/ 16 w 191"/>
                <a:gd name="T9" fmla="*/ 191 h 191"/>
              </a:gdLst>
              <a:ahLst/>
              <a:cxnLst>
                <a:cxn ang="0">
                  <a:pos x="T0" y="T1"/>
                </a:cxn>
                <a:cxn ang="0">
                  <a:pos x="T2" y="T3"/>
                </a:cxn>
                <a:cxn ang="0">
                  <a:pos x="T4" y="T5"/>
                </a:cxn>
                <a:cxn ang="0">
                  <a:pos x="T6" y="T7"/>
                </a:cxn>
                <a:cxn ang="0">
                  <a:pos x="T8" y="T9"/>
                </a:cxn>
              </a:cxnLst>
              <a:rect l="0" t="0" r="r" b="b"/>
              <a:pathLst>
                <a:path w="191" h="191">
                  <a:moveTo>
                    <a:pt x="16" y="191"/>
                  </a:moveTo>
                  <a:lnTo>
                    <a:pt x="0" y="175"/>
                  </a:lnTo>
                  <a:lnTo>
                    <a:pt x="175" y="0"/>
                  </a:lnTo>
                  <a:lnTo>
                    <a:pt x="191" y="16"/>
                  </a:lnTo>
                  <a:lnTo>
                    <a:pt x="16" y="191"/>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30" name="Freeform 15">
              <a:extLst>
                <a:ext uri="{FF2B5EF4-FFF2-40B4-BE49-F238E27FC236}">
                  <a16:creationId xmlns:a16="http://schemas.microsoft.com/office/drawing/2014/main" id="{9873973C-4A5A-9556-2DDF-B6B8768A8218}"/>
                </a:ext>
              </a:extLst>
            </p:cNvPr>
            <p:cNvSpPr>
              <a:spLocks/>
            </p:cNvSpPr>
            <p:nvPr/>
          </p:nvSpPr>
          <p:spPr bwMode="auto">
            <a:xfrm>
              <a:off x="16989426" y="6965950"/>
              <a:ext cx="227013" cy="361950"/>
            </a:xfrm>
            <a:custGeom>
              <a:avLst/>
              <a:gdLst>
                <a:gd name="T0" fmla="*/ 21 w 143"/>
                <a:gd name="T1" fmla="*/ 228 h 228"/>
                <a:gd name="T2" fmla="*/ 0 w 143"/>
                <a:gd name="T3" fmla="*/ 217 h 228"/>
                <a:gd name="T4" fmla="*/ 122 w 143"/>
                <a:gd name="T5" fmla="*/ 0 h 228"/>
                <a:gd name="T6" fmla="*/ 143 w 143"/>
                <a:gd name="T7" fmla="*/ 10 h 228"/>
                <a:gd name="T8" fmla="*/ 21 w 143"/>
                <a:gd name="T9" fmla="*/ 228 h 228"/>
              </a:gdLst>
              <a:ahLst/>
              <a:cxnLst>
                <a:cxn ang="0">
                  <a:pos x="T0" y="T1"/>
                </a:cxn>
                <a:cxn ang="0">
                  <a:pos x="T2" y="T3"/>
                </a:cxn>
                <a:cxn ang="0">
                  <a:pos x="T4" y="T5"/>
                </a:cxn>
                <a:cxn ang="0">
                  <a:pos x="T6" y="T7"/>
                </a:cxn>
                <a:cxn ang="0">
                  <a:pos x="T8" y="T9"/>
                </a:cxn>
              </a:cxnLst>
              <a:rect l="0" t="0" r="r" b="b"/>
              <a:pathLst>
                <a:path w="143" h="228">
                  <a:moveTo>
                    <a:pt x="21" y="228"/>
                  </a:moveTo>
                  <a:lnTo>
                    <a:pt x="0" y="217"/>
                  </a:lnTo>
                  <a:lnTo>
                    <a:pt x="122" y="0"/>
                  </a:lnTo>
                  <a:lnTo>
                    <a:pt x="143" y="10"/>
                  </a:lnTo>
                  <a:lnTo>
                    <a:pt x="21" y="228"/>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32" name="Freeform 16">
              <a:extLst>
                <a:ext uri="{FF2B5EF4-FFF2-40B4-BE49-F238E27FC236}">
                  <a16:creationId xmlns:a16="http://schemas.microsoft.com/office/drawing/2014/main" id="{132F9C6A-6F8C-8471-C837-2FDB30865614}"/>
                </a:ext>
              </a:extLst>
            </p:cNvPr>
            <p:cNvSpPr>
              <a:spLocks/>
            </p:cNvSpPr>
            <p:nvPr/>
          </p:nvSpPr>
          <p:spPr bwMode="auto">
            <a:xfrm>
              <a:off x="17468851" y="7124700"/>
              <a:ext cx="133350" cy="387350"/>
            </a:xfrm>
            <a:custGeom>
              <a:avLst/>
              <a:gdLst>
                <a:gd name="T0" fmla="*/ 21 w 84"/>
                <a:gd name="T1" fmla="*/ 244 h 244"/>
                <a:gd name="T2" fmla="*/ 0 w 84"/>
                <a:gd name="T3" fmla="*/ 239 h 244"/>
                <a:gd name="T4" fmla="*/ 63 w 84"/>
                <a:gd name="T5" fmla="*/ 0 h 244"/>
                <a:gd name="T6" fmla="*/ 84 w 84"/>
                <a:gd name="T7" fmla="*/ 6 h 244"/>
                <a:gd name="T8" fmla="*/ 21 w 84"/>
                <a:gd name="T9" fmla="*/ 244 h 244"/>
              </a:gdLst>
              <a:ahLst/>
              <a:cxnLst>
                <a:cxn ang="0">
                  <a:pos x="T0" y="T1"/>
                </a:cxn>
                <a:cxn ang="0">
                  <a:pos x="T2" y="T3"/>
                </a:cxn>
                <a:cxn ang="0">
                  <a:pos x="T4" y="T5"/>
                </a:cxn>
                <a:cxn ang="0">
                  <a:pos x="T6" y="T7"/>
                </a:cxn>
                <a:cxn ang="0">
                  <a:pos x="T8" y="T9"/>
                </a:cxn>
              </a:cxnLst>
              <a:rect l="0" t="0" r="r" b="b"/>
              <a:pathLst>
                <a:path w="84" h="244">
                  <a:moveTo>
                    <a:pt x="21" y="244"/>
                  </a:moveTo>
                  <a:lnTo>
                    <a:pt x="0" y="239"/>
                  </a:lnTo>
                  <a:lnTo>
                    <a:pt x="63" y="0"/>
                  </a:lnTo>
                  <a:lnTo>
                    <a:pt x="84" y="6"/>
                  </a:lnTo>
                  <a:lnTo>
                    <a:pt x="21" y="244"/>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34" name="Rectangle 17">
              <a:extLst>
                <a:ext uri="{FF2B5EF4-FFF2-40B4-BE49-F238E27FC236}">
                  <a16:creationId xmlns:a16="http://schemas.microsoft.com/office/drawing/2014/main" id="{65C0BB31-A1B9-CD29-6D35-ACE3E56B8276}"/>
                </a:ext>
              </a:extLst>
            </p:cNvPr>
            <p:cNvSpPr>
              <a:spLocks noChangeArrowheads="1"/>
            </p:cNvSpPr>
            <p:nvPr/>
          </p:nvSpPr>
          <p:spPr bwMode="auto">
            <a:xfrm>
              <a:off x="17989551" y="7185025"/>
              <a:ext cx="33338" cy="385763"/>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42" name="Freeform 18">
              <a:extLst>
                <a:ext uri="{FF2B5EF4-FFF2-40B4-BE49-F238E27FC236}">
                  <a16:creationId xmlns:a16="http://schemas.microsoft.com/office/drawing/2014/main" id="{C434F105-380D-5147-7F66-E9F7FF1ABBC5}"/>
                </a:ext>
              </a:extLst>
            </p:cNvPr>
            <p:cNvSpPr>
              <a:spLocks/>
            </p:cNvSpPr>
            <p:nvPr/>
          </p:nvSpPr>
          <p:spPr bwMode="auto">
            <a:xfrm>
              <a:off x="18400713" y="7116763"/>
              <a:ext cx="134938" cy="387350"/>
            </a:xfrm>
            <a:custGeom>
              <a:avLst/>
              <a:gdLst>
                <a:gd name="T0" fmla="*/ 64 w 85"/>
                <a:gd name="T1" fmla="*/ 244 h 244"/>
                <a:gd name="T2" fmla="*/ 0 w 85"/>
                <a:gd name="T3" fmla="*/ 5 h 244"/>
                <a:gd name="T4" fmla="*/ 22 w 85"/>
                <a:gd name="T5" fmla="*/ 0 h 244"/>
                <a:gd name="T6" fmla="*/ 85 w 85"/>
                <a:gd name="T7" fmla="*/ 239 h 244"/>
                <a:gd name="T8" fmla="*/ 64 w 85"/>
                <a:gd name="T9" fmla="*/ 244 h 244"/>
              </a:gdLst>
              <a:ahLst/>
              <a:cxnLst>
                <a:cxn ang="0">
                  <a:pos x="T0" y="T1"/>
                </a:cxn>
                <a:cxn ang="0">
                  <a:pos x="T2" y="T3"/>
                </a:cxn>
                <a:cxn ang="0">
                  <a:pos x="T4" y="T5"/>
                </a:cxn>
                <a:cxn ang="0">
                  <a:pos x="T6" y="T7"/>
                </a:cxn>
                <a:cxn ang="0">
                  <a:pos x="T8" y="T9"/>
                </a:cxn>
              </a:cxnLst>
              <a:rect l="0" t="0" r="r" b="b"/>
              <a:pathLst>
                <a:path w="85" h="244">
                  <a:moveTo>
                    <a:pt x="64" y="244"/>
                  </a:moveTo>
                  <a:lnTo>
                    <a:pt x="0" y="5"/>
                  </a:lnTo>
                  <a:lnTo>
                    <a:pt x="22" y="0"/>
                  </a:lnTo>
                  <a:lnTo>
                    <a:pt x="85" y="239"/>
                  </a:lnTo>
                  <a:lnTo>
                    <a:pt x="64" y="244"/>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45" name="Freeform 19">
              <a:extLst>
                <a:ext uri="{FF2B5EF4-FFF2-40B4-BE49-F238E27FC236}">
                  <a16:creationId xmlns:a16="http://schemas.microsoft.com/office/drawing/2014/main" id="{89BB74AD-4F4C-2322-A088-EDDD788D4A80}"/>
                </a:ext>
              </a:extLst>
            </p:cNvPr>
            <p:cNvSpPr>
              <a:spLocks/>
            </p:cNvSpPr>
            <p:nvPr/>
          </p:nvSpPr>
          <p:spPr bwMode="auto">
            <a:xfrm>
              <a:off x="18788063" y="6948488"/>
              <a:ext cx="227013" cy="361950"/>
            </a:xfrm>
            <a:custGeom>
              <a:avLst/>
              <a:gdLst>
                <a:gd name="T0" fmla="*/ 127 w 143"/>
                <a:gd name="T1" fmla="*/ 228 h 228"/>
                <a:gd name="T2" fmla="*/ 0 w 143"/>
                <a:gd name="T3" fmla="*/ 11 h 228"/>
                <a:gd name="T4" fmla="*/ 21 w 143"/>
                <a:gd name="T5" fmla="*/ 0 h 228"/>
                <a:gd name="T6" fmla="*/ 143 w 143"/>
                <a:gd name="T7" fmla="*/ 217 h 228"/>
                <a:gd name="T8" fmla="*/ 127 w 143"/>
                <a:gd name="T9" fmla="*/ 228 h 228"/>
              </a:gdLst>
              <a:ahLst/>
              <a:cxnLst>
                <a:cxn ang="0">
                  <a:pos x="T0" y="T1"/>
                </a:cxn>
                <a:cxn ang="0">
                  <a:pos x="T2" y="T3"/>
                </a:cxn>
                <a:cxn ang="0">
                  <a:pos x="T4" y="T5"/>
                </a:cxn>
                <a:cxn ang="0">
                  <a:pos x="T6" y="T7"/>
                </a:cxn>
                <a:cxn ang="0">
                  <a:pos x="T8" y="T9"/>
                </a:cxn>
              </a:cxnLst>
              <a:rect l="0" t="0" r="r" b="b"/>
              <a:pathLst>
                <a:path w="143" h="228">
                  <a:moveTo>
                    <a:pt x="127" y="228"/>
                  </a:moveTo>
                  <a:lnTo>
                    <a:pt x="0" y="11"/>
                  </a:lnTo>
                  <a:lnTo>
                    <a:pt x="21" y="0"/>
                  </a:lnTo>
                  <a:lnTo>
                    <a:pt x="143" y="217"/>
                  </a:lnTo>
                  <a:lnTo>
                    <a:pt x="127" y="228"/>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46" name="Freeform 20">
              <a:extLst>
                <a:ext uri="{FF2B5EF4-FFF2-40B4-BE49-F238E27FC236}">
                  <a16:creationId xmlns:a16="http://schemas.microsoft.com/office/drawing/2014/main" id="{9A109B3F-66A7-9D9F-B99D-3550690BAB86}"/>
                </a:ext>
              </a:extLst>
            </p:cNvPr>
            <p:cNvSpPr>
              <a:spLocks/>
            </p:cNvSpPr>
            <p:nvPr/>
          </p:nvSpPr>
          <p:spPr bwMode="auto">
            <a:xfrm>
              <a:off x="19124613" y="6688138"/>
              <a:ext cx="301625" cy="303213"/>
            </a:xfrm>
            <a:custGeom>
              <a:avLst/>
              <a:gdLst>
                <a:gd name="T0" fmla="*/ 174 w 190"/>
                <a:gd name="T1" fmla="*/ 191 h 191"/>
                <a:gd name="T2" fmla="*/ 0 w 190"/>
                <a:gd name="T3" fmla="*/ 16 h 191"/>
                <a:gd name="T4" fmla="*/ 16 w 190"/>
                <a:gd name="T5" fmla="*/ 0 h 191"/>
                <a:gd name="T6" fmla="*/ 190 w 190"/>
                <a:gd name="T7" fmla="*/ 175 h 191"/>
                <a:gd name="T8" fmla="*/ 174 w 190"/>
                <a:gd name="T9" fmla="*/ 191 h 191"/>
              </a:gdLst>
              <a:ahLst/>
              <a:cxnLst>
                <a:cxn ang="0">
                  <a:pos x="T0" y="T1"/>
                </a:cxn>
                <a:cxn ang="0">
                  <a:pos x="T2" y="T3"/>
                </a:cxn>
                <a:cxn ang="0">
                  <a:pos x="T4" y="T5"/>
                </a:cxn>
                <a:cxn ang="0">
                  <a:pos x="T6" y="T7"/>
                </a:cxn>
                <a:cxn ang="0">
                  <a:pos x="T8" y="T9"/>
                </a:cxn>
              </a:cxnLst>
              <a:rect l="0" t="0" r="r" b="b"/>
              <a:pathLst>
                <a:path w="190" h="191">
                  <a:moveTo>
                    <a:pt x="174" y="191"/>
                  </a:moveTo>
                  <a:lnTo>
                    <a:pt x="0" y="16"/>
                  </a:lnTo>
                  <a:lnTo>
                    <a:pt x="16" y="0"/>
                  </a:lnTo>
                  <a:lnTo>
                    <a:pt x="190" y="175"/>
                  </a:lnTo>
                  <a:lnTo>
                    <a:pt x="174" y="191"/>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47" name="Freeform 21">
              <a:extLst>
                <a:ext uri="{FF2B5EF4-FFF2-40B4-BE49-F238E27FC236}">
                  <a16:creationId xmlns:a16="http://schemas.microsoft.com/office/drawing/2014/main" id="{7C145AA6-AF80-973C-0162-47DD8D2CB963}"/>
                </a:ext>
              </a:extLst>
            </p:cNvPr>
            <p:cNvSpPr>
              <a:spLocks/>
            </p:cNvSpPr>
            <p:nvPr/>
          </p:nvSpPr>
          <p:spPr bwMode="auto">
            <a:xfrm>
              <a:off x="19375438" y="6351588"/>
              <a:ext cx="361950" cy="219075"/>
            </a:xfrm>
            <a:custGeom>
              <a:avLst/>
              <a:gdLst>
                <a:gd name="T0" fmla="*/ 218 w 228"/>
                <a:gd name="T1" fmla="*/ 138 h 138"/>
                <a:gd name="T2" fmla="*/ 0 w 228"/>
                <a:gd name="T3" fmla="*/ 16 h 138"/>
                <a:gd name="T4" fmla="*/ 11 w 228"/>
                <a:gd name="T5" fmla="*/ 0 h 138"/>
                <a:gd name="T6" fmla="*/ 228 w 228"/>
                <a:gd name="T7" fmla="*/ 122 h 138"/>
                <a:gd name="T8" fmla="*/ 218 w 228"/>
                <a:gd name="T9" fmla="*/ 138 h 138"/>
              </a:gdLst>
              <a:ahLst/>
              <a:cxnLst>
                <a:cxn ang="0">
                  <a:pos x="T0" y="T1"/>
                </a:cxn>
                <a:cxn ang="0">
                  <a:pos x="T2" y="T3"/>
                </a:cxn>
                <a:cxn ang="0">
                  <a:pos x="T4" y="T5"/>
                </a:cxn>
                <a:cxn ang="0">
                  <a:pos x="T6" y="T7"/>
                </a:cxn>
                <a:cxn ang="0">
                  <a:pos x="T8" y="T9"/>
                </a:cxn>
              </a:cxnLst>
              <a:rect l="0" t="0" r="r" b="b"/>
              <a:pathLst>
                <a:path w="228" h="138">
                  <a:moveTo>
                    <a:pt x="218" y="138"/>
                  </a:moveTo>
                  <a:lnTo>
                    <a:pt x="0" y="16"/>
                  </a:lnTo>
                  <a:lnTo>
                    <a:pt x="11" y="0"/>
                  </a:lnTo>
                  <a:lnTo>
                    <a:pt x="228" y="122"/>
                  </a:lnTo>
                  <a:lnTo>
                    <a:pt x="218" y="138"/>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48" name="Freeform 22">
              <a:extLst>
                <a:ext uri="{FF2B5EF4-FFF2-40B4-BE49-F238E27FC236}">
                  <a16:creationId xmlns:a16="http://schemas.microsoft.com/office/drawing/2014/main" id="{760B4998-D3C8-DFCB-5EB2-0E621298567A}"/>
                </a:ext>
              </a:extLst>
            </p:cNvPr>
            <p:cNvSpPr>
              <a:spLocks/>
            </p:cNvSpPr>
            <p:nvPr/>
          </p:nvSpPr>
          <p:spPr bwMode="auto">
            <a:xfrm>
              <a:off x="19502438" y="5938838"/>
              <a:ext cx="454025" cy="168275"/>
            </a:xfrm>
            <a:custGeom>
              <a:avLst/>
              <a:gdLst>
                <a:gd name="T0" fmla="*/ 50 w 54"/>
                <a:gd name="T1" fmla="*/ 20 h 20"/>
                <a:gd name="T2" fmla="*/ 49 w 54"/>
                <a:gd name="T3" fmla="*/ 20 h 20"/>
                <a:gd name="T4" fmla="*/ 4 w 54"/>
                <a:gd name="T5" fmla="*/ 8 h 20"/>
                <a:gd name="T6" fmla="*/ 1 w 54"/>
                <a:gd name="T7" fmla="*/ 3 h 20"/>
                <a:gd name="T8" fmla="*/ 6 w 54"/>
                <a:gd name="T9" fmla="*/ 0 h 20"/>
                <a:gd name="T10" fmla="*/ 51 w 54"/>
                <a:gd name="T11" fmla="*/ 12 h 20"/>
                <a:gd name="T12" fmla="*/ 54 w 54"/>
                <a:gd name="T13" fmla="*/ 17 h 20"/>
                <a:gd name="T14" fmla="*/ 50 w 54"/>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20">
                  <a:moveTo>
                    <a:pt x="50" y="20"/>
                  </a:moveTo>
                  <a:cubicBezTo>
                    <a:pt x="50" y="20"/>
                    <a:pt x="49" y="20"/>
                    <a:pt x="49" y="20"/>
                  </a:cubicBezTo>
                  <a:cubicBezTo>
                    <a:pt x="4" y="8"/>
                    <a:pt x="4" y="8"/>
                    <a:pt x="4" y="8"/>
                  </a:cubicBezTo>
                  <a:cubicBezTo>
                    <a:pt x="2" y="7"/>
                    <a:pt x="0" y="5"/>
                    <a:pt x="1" y="3"/>
                  </a:cubicBezTo>
                  <a:cubicBezTo>
                    <a:pt x="2" y="1"/>
                    <a:pt x="4" y="0"/>
                    <a:pt x="6" y="0"/>
                  </a:cubicBezTo>
                  <a:cubicBezTo>
                    <a:pt x="51" y="12"/>
                    <a:pt x="51" y="12"/>
                    <a:pt x="51" y="12"/>
                  </a:cubicBezTo>
                  <a:cubicBezTo>
                    <a:pt x="53" y="13"/>
                    <a:pt x="54" y="15"/>
                    <a:pt x="54" y="17"/>
                  </a:cubicBezTo>
                  <a:cubicBezTo>
                    <a:pt x="53" y="19"/>
                    <a:pt x="52" y="20"/>
                    <a:pt x="50" y="20"/>
                  </a:cubicBez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49" name="Rectangle 23">
              <a:extLst>
                <a:ext uri="{FF2B5EF4-FFF2-40B4-BE49-F238E27FC236}">
                  <a16:creationId xmlns:a16="http://schemas.microsoft.com/office/drawing/2014/main" id="{0E13E048-4FBE-CD3A-869D-F975E3445DCD}"/>
                </a:ext>
              </a:extLst>
            </p:cNvPr>
            <p:cNvSpPr>
              <a:spLocks noChangeArrowheads="1"/>
            </p:cNvSpPr>
            <p:nvPr/>
          </p:nvSpPr>
          <p:spPr bwMode="auto">
            <a:xfrm>
              <a:off x="19594513" y="5543550"/>
              <a:ext cx="395288" cy="3333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50" name="Freeform 24">
              <a:extLst>
                <a:ext uri="{FF2B5EF4-FFF2-40B4-BE49-F238E27FC236}">
                  <a16:creationId xmlns:a16="http://schemas.microsoft.com/office/drawing/2014/main" id="{6CFA878D-AE01-CB57-ACFB-BC66ECF6D99A}"/>
                </a:ext>
              </a:extLst>
            </p:cNvPr>
            <p:cNvSpPr>
              <a:spLocks/>
            </p:cNvSpPr>
            <p:nvPr/>
          </p:nvSpPr>
          <p:spPr bwMode="auto">
            <a:xfrm>
              <a:off x="19527838" y="5022850"/>
              <a:ext cx="385763" cy="134938"/>
            </a:xfrm>
            <a:custGeom>
              <a:avLst/>
              <a:gdLst>
                <a:gd name="T0" fmla="*/ 5 w 243"/>
                <a:gd name="T1" fmla="*/ 85 h 85"/>
                <a:gd name="T2" fmla="*/ 0 w 243"/>
                <a:gd name="T3" fmla="*/ 63 h 85"/>
                <a:gd name="T4" fmla="*/ 238 w 243"/>
                <a:gd name="T5" fmla="*/ 0 h 85"/>
                <a:gd name="T6" fmla="*/ 243 w 243"/>
                <a:gd name="T7" fmla="*/ 21 h 85"/>
                <a:gd name="T8" fmla="*/ 5 w 243"/>
                <a:gd name="T9" fmla="*/ 85 h 85"/>
              </a:gdLst>
              <a:ahLst/>
              <a:cxnLst>
                <a:cxn ang="0">
                  <a:pos x="T0" y="T1"/>
                </a:cxn>
                <a:cxn ang="0">
                  <a:pos x="T2" y="T3"/>
                </a:cxn>
                <a:cxn ang="0">
                  <a:pos x="T4" y="T5"/>
                </a:cxn>
                <a:cxn ang="0">
                  <a:pos x="T6" y="T7"/>
                </a:cxn>
                <a:cxn ang="0">
                  <a:pos x="T8" y="T9"/>
                </a:cxn>
              </a:cxnLst>
              <a:rect l="0" t="0" r="r" b="b"/>
              <a:pathLst>
                <a:path w="243" h="85">
                  <a:moveTo>
                    <a:pt x="5" y="85"/>
                  </a:moveTo>
                  <a:lnTo>
                    <a:pt x="0" y="63"/>
                  </a:lnTo>
                  <a:lnTo>
                    <a:pt x="238" y="0"/>
                  </a:lnTo>
                  <a:lnTo>
                    <a:pt x="243" y="21"/>
                  </a:lnTo>
                  <a:lnTo>
                    <a:pt x="5" y="85"/>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51" name="Freeform 25">
              <a:extLst>
                <a:ext uri="{FF2B5EF4-FFF2-40B4-BE49-F238E27FC236}">
                  <a16:creationId xmlns:a16="http://schemas.microsoft.com/office/drawing/2014/main" id="{9252AF64-6326-9300-9923-D3CDAA0C6C6C}"/>
                </a:ext>
              </a:extLst>
            </p:cNvPr>
            <p:cNvSpPr>
              <a:spLocks/>
            </p:cNvSpPr>
            <p:nvPr/>
          </p:nvSpPr>
          <p:spPr bwMode="auto">
            <a:xfrm>
              <a:off x="19359563" y="4291013"/>
              <a:ext cx="814388" cy="479425"/>
            </a:xfrm>
            <a:custGeom>
              <a:avLst/>
              <a:gdLst>
                <a:gd name="T0" fmla="*/ 10 w 513"/>
                <a:gd name="T1" fmla="*/ 302 h 302"/>
                <a:gd name="T2" fmla="*/ 0 w 513"/>
                <a:gd name="T3" fmla="*/ 286 h 302"/>
                <a:gd name="T4" fmla="*/ 503 w 513"/>
                <a:gd name="T5" fmla="*/ 0 h 302"/>
                <a:gd name="T6" fmla="*/ 513 w 513"/>
                <a:gd name="T7" fmla="*/ 21 h 302"/>
                <a:gd name="T8" fmla="*/ 10 w 513"/>
                <a:gd name="T9" fmla="*/ 302 h 302"/>
              </a:gdLst>
              <a:ahLst/>
              <a:cxnLst>
                <a:cxn ang="0">
                  <a:pos x="T0" y="T1"/>
                </a:cxn>
                <a:cxn ang="0">
                  <a:pos x="T2" y="T3"/>
                </a:cxn>
                <a:cxn ang="0">
                  <a:pos x="T4" y="T5"/>
                </a:cxn>
                <a:cxn ang="0">
                  <a:pos x="T6" y="T7"/>
                </a:cxn>
                <a:cxn ang="0">
                  <a:pos x="T8" y="T9"/>
                </a:cxn>
              </a:cxnLst>
              <a:rect l="0" t="0" r="r" b="b"/>
              <a:pathLst>
                <a:path w="513" h="302">
                  <a:moveTo>
                    <a:pt x="10" y="302"/>
                  </a:moveTo>
                  <a:lnTo>
                    <a:pt x="0" y="286"/>
                  </a:lnTo>
                  <a:lnTo>
                    <a:pt x="503" y="0"/>
                  </a:lnTo>
                  <a:lnTo>
                    <a:pt x="513" y="21"/>
                  </a:lnTo>
                  <a:lnTo>
                    <a:pt x="10" y="302"/>
                  </a:ln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52" name="Freeform 26">
              <a:extLst>
                <a:ext uri="{FF2B5EF4-FFF2-40B4-BE49-F238E27FC236}">
                  <a16:creationId xmlns:a16="http://schemas.microsoft.com/office/drawing/2014/main" id="{719FEF54-C261-58B6-3DC7-2CAB061F367B}"/>
                </a:ext>
              </a:extLst>
            </p:cNvPr>
            <p:cNvSpPr>
              <a:spLocks/>
            </p:cNvSpPr>
            <p:nvPr/>
          </p:nvSpPr>
          <p:spPr bwMode="auto">
            <a:xfrm>
              <a:off x="19099213" y="4138613"/>
              <a:ext cx="301625" cy="303213"/>
            </a:xfrm>
            <a:custGeom>
              <a:avLst/>
              <a:gdLst>
                <a:gd name="T0" fmla="*/ 16 w 190"/>
                <a:gd name="T1" fmla="*/ 191 h 191"/>
                <a:gd name="T2" fmla="*/ 0 w 190"/>
                <a:gd name="T3" fmla="*/ 175 h 191"/>
                <a:gd name="T4" fmla="*/ 174 w 190"/>
                <a:gd name="T5" fmla="*/ 0 h 191"/>
                <a:gd name="T6" fmla="*/ 190 w 190"/>
                <a:gd name="T7" fmla="*/ 16 h 191"/>
                <a:gd name="T8" fmla="*/ 16 w 190"/>
                <a:gd name="T9" fmla="*/ 191 h 191"/>
              </a:gdLst>
              <a:ahLst/>
              <a:cxnLst>
                <a:cxn ang="0">
                  <a:pos x="T0" y="T1"/>
                </a:cxn>
                <a:cxn ang="0">
                  <a:pos x="T2" y="T3"/>
                </a:cxn>
                <a:cxn ang="0">
                  <a:pos x="T4" y="T5"/>
                </a:cxn>
                <a:cxn ang="0">
                  <a:pos x="T6" y="T7"/>
                </a:cxn>
                <a:cxn ang="0">
                  <a:pos x="T8" y="T9"/>
                </a:cxn>
              </a:cxnLst>
              <a:rect l="0" t="0" r="r" b="b"/>
              <a:pathLst>
                <a:path w="190" h="191">
                  <a:moveTo>
                    <a:pt x="16" y="191"/>
                  </a:moveTo>
                  <a:lnTo>
                    <a:pt x="0" y="175"/>
                  </a:lnTo>
                  <a:lnTo>
                    <a:pt x="174" y="0"/>
                  </a:lnTo>
                  <a:lnTo>
                    <a:pt x="190" y="16"/>
                  </a:lnTo>
                  <a:lnTo>
                    <a:pt x="16" y="191"/>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53" name="Freeform 27">
              <a:extLst>
                <a:ext uri="{FF2B5EF4-FFF2-40B4-BE49-F238E27FC236}">
                  <a16:creationId xmlns:a16="http://schemas.microsoft.com/office/drawing/2014/main" id="{9644C0AD-9DAD-31C9-D0DE-9F6F22FA8871}"/>
                </a:ext>
              </a:extLst>
            </p:cNvPr>
            <p:cNvSpPr>
              <a:spLocks/>
            </p:cNvSpPr>
            <p:nvPr/>
          </p:nvSpPr>
          <p:spPr bwMode="auto">
            <a:xfrm>
              <a:off x="18762663" y="3827463"/>
              <a:ext cx="227013" cy="354013"/>
            </a:xfrm>
            <a:custGeom>
              <a:avLst/>
              <a:gdLst>
                <a:gd name="T0" fmla="*/ 16 w 143"/>
                <a:gd name="T1" fmla="*/ 223 h 223"/>
                <a:gd name="T2" fmla="*/ 0 w 143"/>
                <a:gd name="T3" fmla="*/ 212 h 223"/>
                <a:gd name="T4" fmla="*/ 122 w 143"/>
                <a:gd name="T5" fmla="*/ 0 h 223"/>
                <a:gd name="T6" fmla="*/ 143 w 143"/>
                <a:gd name="T7" fmla="*/ 11 h 223"/>
                <a:gd name="T8" fmla="*/ 16 w 143"/>
                <a:gd name="T9" fmla="*/ 223 h 223"/>
              </a:gdLst>
              <a:ahLst/>
              <a:cxnLst>
                <a:cxn ang="0">
                  <a:pos x="T0" y="T1"/>
                </a:cxn>
                <a:cxn ang="0">
                  <a:pos x="T2" y="T3"/>
                </a:cxn>
                <a:cxn ang="0">
                  <a:pos x="T4" y="T5"/>
                </a:cxn>
                <a:cxn ang="0">
                  <a:pos x="T6" y="T7"/>
                </a:cxn>
                <a:cxn ang="0">
                  <a:pos x="T8" y="T9"/>
                </a:cxn>
              </a:cxnLst>
              <a:rect l="0" t="0" r="r" b="b"/>
              <a:pathLst>
                <a:path w="143" h="223">
                  <a:moveTo>
                    <a:pt x="16" y="223"/>
                  </a:moveTo>
                  <a:lnTo>
                    <a:pt x="0" y="212"/>
                  </a:lnTo>
                  <a:lnTo>
                    <a:pt x="122" y="0"/>
                  </a:lnTo>
                  <a:lnTo>
                    <a:pt x="143" y="11"/>
                  </a:lnTo>
                  <a:lnTo>
                    <a:pt x="16" y="223"/>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54" name="Freeform 28">
              <a:extLst>
                <a:ext uri="{FF2B5EF4-FFF2-40B4-BE49-F238E27FC236}">
                  <a16:creationId xmlns:a16="http://schemas.microsoft.com/office/drawing/2014/main" id="{72AD4851-25F8-5AD5-2200-6B6296AF8CB2}"/>
                </a:ext>
              </a:extLst>
            </p:cNvPr>
            <p:cNvSpPr>
              <a:spLocks/>
            </p:cNvSpPr>
            <p:nvPr/>
          </p:nvSpPr>
          <p:spPr bwMode="auto">
            <a:xfrm>
              <a:off x="18351501" y="3600450"/>
              <a:ext cx="176213" cy="454025"/>
            </a:xfrm>
            <a:custGeom>
              <a:avLst/>
              <a:gdLst>
                <a:gd name="T0" fmla="*/ 4 w 21"/>
                <a:gd name="T1" fmla="*/ 54 h 54"/>
                <a:gd name="T2" fmla="*/ 3 w 21"/>
                <a:gd name="T3" fmla="*/ 54 h 54"/>
                <a:gd name="T4" fmla="*/ 0 w 21"/>
                <a:gd name="T5" fmla="*/ 49 h 54"/>
                <a:gd name="T6" fmla="*/ 13 w 21"/>
                <a:gd name="T7" fmla="*/ 4 h 54"/>
                <a:gd name="T8" fmla="*/ 17 w 21"/>
                <a:gd name="T9" fmla="*/ 1 h 54"/>
                <a:gd name="T10" fmla="*/ 20 w 21"/>
                <a:gd name="T11" fmla="*/ 6 h 54"/>
                <a:gd name="T12" fmla="*/ 8 w 21"/>
                <a:gd name="T13" fmla="*/ 51 h 54"/>
                <a:gd name="T14" fmla="*/ 4 w 21"/>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4">
                  <a:moveTo>
                    <a:pt x="4" y="54"/>
                  </a:moveTo>
                  <a:cubicBezTo>
                    <a:pt x="4" y="54"/>
                    <a:pt x="4" y="54"/>
                    <a:pt x="3" y="54"/>
                  </a:cubicBezTo>
                  <a:cubicBezTo>
                    <a:pt x="1" y="53"/>
                    <a:pt x="0" y="51"/>
                    <a:pt x="0" y="49"/>
                  </a:cubicBezTo>
                  <a:cubicBezTo>
                    <a:pt x="13" y="4"/>
                    <a:pt x="13" y="4"/>
                    <a:pt x="13" y="4"/>
                  </a:cubicBezTo>
                  <a:cubicBezTo>
                    <a:pt x="13" y="1"/>
                    <a:pt x="15" y="0"/>
                    <a:pt x="17" y="1"/>
                  </a:cubicBezTo>
                  <a:cubicBezTo>
                    <a:pt x="20" y="1"/>
                    <a:pt x="21" y="3"/>
                    <a:pt x="20" y="6"/>
                  </a:cubicBezTo>
                  <a:cubicBezTo>
                    <a:pt x="8" y="51"/>
                    <a:pt x="8" y="51"/>
                    <a:pt x="8" y="51"/>
                  </a:cubicBezTo>
                  <a:cubicBezTo>
                    <a:pt x="8" y="52"/>
                    <a:pt x="6" y="54"/>
                    <a:pt x="4" y="54"/>
                  </a:cubicBez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55" name="Freeform 29">
              <a:extLst>
                <a:ext uri="{FF2B5EF4-FFF2-40B4-BE49-F238E27FC236}">
                  <a16:creationId xmlns:a16="http://schemas.microsoft.com/office/drawing/2014/main" id="{D69CEE2E-5E84-05C0-EE24-74BF464FDC57}"/>
                </a:ext>
              </a:extLst>
            </p:cNvPr>
            <p:cNvSpPr>
              <a:spLocks/>
            </p:cNvSpPr>
            <p:nvPr/>
          </p:nvSpPr>
          <p:spPr bwMode="auto">
            <a:xfrm>
              <a:off x="17494251" y="7646988"/>
              <a:ext cx="982663" cy="117475"/>
            </a:xfrm>
            <a:custGeom>
              <a:avLst/>
              <a:gdLst>
                <a:gd name="T0" fmla="*/ 7 w 117"/>
                <a:gd name="T1" fmla="*/ 14 h 14"/>
                <a:gd name="T2" fmla="*/ 111 w 117"/>
                <a:gd name="T3" fmla="*/ 14 h 14"/>
                <a:gd name="T4" fmla="*/ 117 w 117"/>
                <a:gd name="T5" fmla="*/ 7 h 14"/>
                <a:gd name="T6" fmla="*/ 111 w 117"/>
                <a:gd name="T7" fmla="*/ 0 h 14"/>
                <a:gd name="T8" fmla="*/ 7 w 117"/>
                <a:gd name="T9" fmla="*/ 0 h 14"/>
                <a:gd name="T10" fmla="*/ 0 w 117"/>
                <a:gd name="T11" fmla="*/ 7 h 14"/>
                <a:gd name="T12" fmla="*/ 7 w 11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17" h="14">
                  <a:moveTo>
                    <a:pt x="7" y="14"/>
                  </a:moveTo>
                  <a:cubicBezTo>
                    <a:pt x="111" y="14"/>
                    <a:pt x="111" y="14"/>
                    <a:pt x="111" y="14"/>
                  </a:cubicBezTo>
                  <a:cubicBezTo>
                    <a:pt x="114" y="14"/>
                    <a:pt x="117" y="11"/>
                    <a:pt x="117" y="7"/>
                  </a:cubicBezTo>
                  <a:cubicBezTo>
                    <a:pt x="117" y="3"/>
                    <a:pt x="114" y="0"/>
                    <a:pt x="111" y="0"/>
                  </a:cubicBezTo>
                  <a:cubicBezTo>
                    <a:pt x="7" y="0"/>
                    <a:pt x="7" y="0"/>
                    <a:pt x="7" y="0"/>
                  </a:cubicBezTo>
                  <a:cubicBezTo>
                    <a:pt x="3" y="0"/>
                    <a:pt x="0" y="3"/>
                    <a:pt x="0" y="7"/>
                  </a:cubicBezTo>
                  <a:cubicBezTo>
                    <a:pt x="0" y="11"/>
                    <a:pt x="3" y="14"/>
                    <a:pt x="7" y="14"/>
                  </a:cubicBezTo>
                  <a:close/>
                </a:path>
              </a:pathLst>
            </a:custGeom>
            <a:solidFill>
              <a:srgbClr val="282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56" name="Freeform 30">
              <a:extLst>
                <a:ext uri="{FF2B5EF4-FFF2-40B4-BE49-F238E27FC236}">
                  <a16:creationId xmlns:a16="http://schemas.microsoft.com/office/drawing/2014/main" id="{7E4D009A-43B3-FC80-8531-8892A518F768}"/>
                </a:ext>
              </a:extLst>
            </p:cNvPr>
            <p:cNvSpPr>
              <a:spLocks/>
            </p:cNvSpPr>
            <p:nvPr/>
          </p:nvSpPr>
          <p:spPr bwMode="auto">
            <a:xfrm>
              <a:off x="16905288" y="4433888"/>
              <a:ext cx="2168525" cy="2632075"/>
            </a:xfrm>
            <a:custGeom>
              <a:avLst/>
              <a:gdLst>
                <a:gd name="T0" fmla="*/ 0 w 258"/>
                <a:gd name="T1" fmla="*/ 130 h 313"/>
                <a:gd name="T2" fmla="*/ 129 w 258"/>
                <a:gd name="T3" fmla="*/ 0 h 313"/>
                <a:gd name="T4" fmla="*/ 258 w 258"/>
                <a:gd name="T5" fmla="*/ 130 h 313"/>
                <a:gd name="T6" fmla="*/ 206 w 258"/>
                <a:gd name="T7" fmla="*/ 256 h 313"/>
                <a:gd name="T8" fmla="*/ 195 w 258"/>
                <a:gd name="T9" fmla="*/ 313 h 313"/>
                <a:gd name="T10" fmla="*/ 138 w 258"/>
                <a:gd name="T11" fmla="*/ 313 h 313"/>
                <a:gd name="T12" fmla="*/ 120 w 258"/>
                <a:gd name="T13" fmla="*/ 313 h 313"/>
                <a:gd name="T14" fmla="*/ 63 w 258"/>
                <a:gd name="T15" fmla="*/ 313 h 313"/>
                <a:gd name="T16" fmla="*/ 51 w 258"/>
                <a:gd name="T17" fmla="*/ 256 h 313"/>
                <a:gd name="T18" fmla="*/ 0 w 258"/>
                <a:gd name="T19" fmla="*/ 13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13">
                  <a:moveTo>
                    <a:pt x="0" y="130"/>
                  </a:moveTo>
                  <a:cubicBezTo>
                    <a:pt x="0" y="58"/>
                    <a:pt x="57" y="0"/>
                    <a:pt x="129" y="0"/>
                  </a:cubicBezTo>
                  <a:cubicBezTo>
                    <a:pt x="200" y="0"/>
                    <a:pt x="258" y="58"/>
                    <a:pt x="258" y="130"/>
                  </a:cubicBezTo>
                  <a:cubicBezTo>
                    <a:pt x="258" y="134"/>
                    <a:pt x="255" y="194"/>
                    <a:pt x="206" y="256"/>
                  </a:cubicBezTo>
                  <a:cubicBezTo>
                    <a:pt x="192" y="275"/>
                    <a:pt x="194" y="313"/>
                    <a:pt x="195" y="313"/>
                  </a:cubicBezTo>
                  <a:cubicBezTo>
                    <a:pt x="175" y="313"/>
                    <a:pt x="158" y="313"/>
                    <a:pt x="138" y="313"/>
                  </a:cubicBezTo>
                  <a:cubicBezTo>
                    <a:pt x="132" y="313"/>
                    <a:pt x="126" y="313"/>
                    <a:pt x="120" y="313"/>
                  </a:cubicBezTo>
                  <a:cubicBezTo>
                    <a:pt x="100" y="313"/>
                    <a:pt x="83" y="313"/>
                    <a:pt x="63" y="313"/>
                  </a:cubicBezTo>
                  <a:cubicBezTo>
                    <a:pt x="63" y="313"/>
                    <a:pt x="66" y="275"/>
                    <a:pt x="51" y="256"/>
                  </a:cubicBezTo>
                  <a:cubicBezTo>
                    <a:pt x="3" y="194"/>
                    <a:pt x="0" y="134"/>
                    <a:pt x="0" y="130"/>
                  </a:cubicBezTo>
                  <a:close/>
                </a:path>
              </a:pathLst>
            </a:custGeom>
            <a:solidFill>
              <a:srgbClr val="F3B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57" name="Freeform 31">
              <a:extLst>
                <a:ext uri="{FF2B5EF4-FFF2-40B4-BE49-F238E27FC236}">
                  <a16:creationId xmlns:a16="http://schemas.microsoft.com/office/drawing/2014/main" id="{CE619AB9-FC98-3D6C-D3DA-24D2DF7730AF}"/>
                </a:ext>
              </a:extLst>
            </p:cNvPr>
            <p:cNvSpPr>
              <a:spLocks/>
            </p:cNvSpPr>
            <p:nvPr/>
          </p:nvSpPr>
          <p:spPr bwMode="auto">
            <a:xfrm>
              <a:off x="17106901" y="4492625"/>
              <a:ext cx="1890713" cy="2430463"/>
            </a:xfrm>
            <a:custGeom>
              <a:avLst/>
              <a:gdLst>
                <a:gd name="T0" fmla="*/ 63 w 225"/>
                <a:gd name="T1" fmla="*/ 289 h 289"/>
                <a:gd name="T2" fmla="*/ 48 w 225"/>
                <a:gd name="T3" fmla="*/ 229 h 289"/>
                <a:gd name="T4" fmla="*/ 0 w 225"/>
                <a:gd name="T5" fmla="*/ 112 h 289"/>
                <a:gd name="T6" fmla="*/ 112 w 225"/>
                <a:gd name="T7" fmla="*/ 0 h 289"/>
                <a:gd name="T8" fmla="*/ 225 w 225"/>
                <a:gd name="T9" fmla="*/ 112 h 289"/>
                <a:gd name="T10" fmla="*/ 177 w 225"/>
                <a:gd name="T11" fmla="*/ 229 h 289"/>
                <a:gd name="T12" fmla="*/ 161 w 225"/>
                <a:gd name="T13" fmla="*/ 289 h 289"/>
                <a:gd name="T14" fmla="*/ 63 w 225"/>
                <a:gd name="T15" fmla="*/ 289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289">
                  <a:moveTo>
                    <a:pt x="63" y="289"/>
                  </a:moveTo>
                  <a:cubicBezTo>
                    <a:pt x="63" y="273"/>
                    <a:pt x="59" y="242"/>
                    <a:pt x="48" y="229"/>
                  </a:cubicBezTo>
                  <a:cubicBezTo>
                    <a:pt x="2" y="169"/>
                    <a:pt x="0" y="113"/>
                    <a:pt x="0" y="112"/>
                  </a:cubicBezTo>
                  <a:cubicBezTo>
                    <a:pt x="0" y="51"/>
                    <a:pt x="50" y="0"/>
                    <a:pt x="112" y="0"/>
                  </a:cubicBezTo>
                  <a:cubicBezTo>
                    <a:pt x="174" y="0"/>
                    <a:pt x="225" y="51"/>
                    <a:pt x="225" y="112"/>
                  </a:cubicBezTo>
                  <a:cubicBezTo>
                    <a:pt x="225" y="113"/>
                    <a:pt x="223" y="169"/>
                    <a:pt x="177" y="229"/>
                  </a:cubicBezTo>
                  <a:cubicBezTo>
                    <a:pt x="166" y="242"/>
                    <a:pt x="162" y="273"/>
                    <a:pt x="161" y="289"/>
                  </a:cubicBezTo>
                  <a:lnTo>
                    <a:pt x="63" y="289"/>
                  </a:lnTo>
                  <a:close/>
                </a:path>
              </a:pathLst>
            </a:custGeom>
            <a:solidFill>
              <a:srgbClr val="F0C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58" name="Freeform 32">
              <a:extLst>
                <a:ext uri="{FF2B5EF4-FFF2-40B4-BE49-F238E27FC236}">
                  <a16:creationId xmlns:a16="http://schemas.microsoft.com/office/drawing/2014/main" id="{0592705A-465D-8630-BC53-58D578F06B97}"/>
                </a:ext>
              </a:extLst>
            </p:cNvPr>
            <p:cNvSpPr>
              <a:spLocks/>
            </p:cNvSpPr>
            <p:nvPr/>
          </p:nvSpPr>
          <p:spPr bwMode="auto">
            <a:xfrm>
              <a:off x="17997488" y="4584700"/>
              <a:ext cx="933450" cy="925513"/>
            </a:xfrm>
            <a:custGeom>
              <a:avLst/>
              <a:gdLst>
                <a:gd name="T0" fmla="*/ 102 w 111"/>
                <a:gd name="T1" fmla="*/ 110 h 110"/>
                <a:gd name="T2" fmla="*/ 92 w 111"/>
                <a:gd name="T3" fmla="*/ 101 h 110"/>
                <a:gd name="T4" fmla="*/ 10 w 111"/>
                <a:gd name="T5" fmla="*/ 18 h 110"/>
                <a:gd name="T6" fmla="*/ 0 w 111"/>
                <a:gd name="T7" fmla="*/ 9 h 110"/>
                <a:gd name="T8" fmla="*/ 10 w 111"/>
                <a:gd name="T9" fmla="*/ 0 h 110"/>
                <a:gd name="T10" fmla="*/ 111 w 111"/>
                <a:gd name="T11" fmla="*/ 101 h 110"/>
                <a:gd name="T12" fmla="*/ 102 w 111"/>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11" h="110">
                  <a:moveTo>
                    <a:pt x="102" y="110"/>
                  </a:moveTo>
                  <a:cubicBezTo>
                    <a:pt x="97" y="110"/>
                    <a:pt x="92" y="106"/>
                    <a:pt x="92" y="101"/>
                  </a:cubicBezTo>
                  <a:cubicBezTo>
                    <a:pt x="92" y="55"/>
                    <a:pt x="55" y="18"/>
                    <a:pt x="10" y="18"/>
                  </a:cubicBezTo>
                  <a:cubicBezTo>
                    <a:pt x="5" y="18"/>
                    <a:pt x="0" y="14"/>
                    <a:pt x="0" y="9"/>
                  </a:cubicBezTo>
                  <a:cubicBezTo>
                    <a:pt x="0" y="4"/>
                    <a:pt x="5" y="0"/>
                    <a:pt x="10" y="0"/>
                  </a:cubicBezTo>
                  <a:cubicBezTo>
                    <a:pt x="65" y="0"/>
                    <a:pt x="111" y="45"/>
                    <a:pt x="111" y="101"/>
                  </a:cubicBezTo>
                  <a:cubicBezTo>
                    <a:pt x="111" y="106"/>
                    <a:pt x="107" y="110"/>
                    <a:pt x="102" y="110"/>
                  </a:cubicBezTo>
                  <a:close/>
                </a:path>
              </a:pathLst>
            </a:custGeom>
            <a:solidFill>
              <a:srgbClr val="F4D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59" name="Freeform 33">
              <a:extLst>
                <a:ext uri="{FF2B5EF4-FFF2-40B4-BE49-F238E27FC236}">
                  <a16:creationId xmlns:a16="http://schemas.microsoft.com/office/drawing/2014/main" id="{227CBD81-DC0D-FA09-3321-4E4C21E680A7}"/>
                </a:ext>
              </a:extLst>
            </p:cNvPr>
            <p:cNvSpPr>
              <a:spLocks/>
            </p:cNvSpPr>
            <p:nvPr/>
          </p:nvSpPr>
          <p:spPr bwMode="auto">
            <a:xfrm>
              <a:off x="17433926" y="7075488"/>
              <a:ext cx="1109663" cy="638175"/>
            </a:xfrm>
            <a:custGeom>
              <a:avLst/>
              <a:gdLst>
                <a:gd name="T0" fmla="*/ 132 w 132"/>
                <a:gd name="T1" fmla="*/ 0 h 76"/>
                <a:gd name="T2" fmla="*/ 132 w 132"/>
                <a:gd name="T3" fmla="*/ 68 h 76"/>
                <a:gd name="T4" fmla="*/ 123 w 132"/>
                <a:gd name="T5" fmla="*/ 76 h 76"/>
                <a:gd name="T6" fmla="*/ 9 w 132"/>
                <a:gd name="T7" fmla="*/ 76 h 76"/>
                <a:gd name="T8" fmla="*/ 0 w 132"/>
                <a:gd name="T9" fmla="*/ 68 h 76"/>
                <a:gd name="T10" fmla="*/ 0 w 132"/>
                <a:gd name="T11" fmla="*/ 0 h 76"/>
                <a:gd name="T12" fmla="*/ 132 w 132"/>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32" h="76">
                  <a:moveTo>
                    <a:pt x="132" y="0"/>
                  </a:moveTo>
                  <a:cubicBezTo>
                    <a:pt x="132" y="68"/>
                    <a:pt x="132" y="68"/>
                    <a:pt x="132" y="68"/>
                  </a:cubicBezTo>
                  <a:cubicBezTo>
                    <a:pt x="132" y="72"/>
                    <a:pt x="128" y="76"/>
                    <a:pt x="123" y="76"/>
                  </a:cubicBezTo>
                  <a:cubicBezTo>
                    <a:pt x="9" y="76"/>
                    <a:pt x="9" y="76"/>
                    <a:pt x="9" y="76"/>
                  </a:cubicBezTo>
                  <a:cubicBezTo>
                    <a:pt x="4" y="76"/>
                    <a:pt x="0" y="72"/>
                    <a:pt x="0" y="68"/>
                  </a:cubicBezTo>
                  <a:cubicBezTo>
                    <a:pt x="0" y="0"/>
                    <a:pt x="0" y="0"/>
                    <a:pt x="0" y="0"/>
                  </a:cubicBezTo>
                  <a:lnTo>
                    <a:pt x="132" y="0"/>
                  </a:lnTo>
                  <a:close/>
                </a:path>
              </a:pathLst>
            </a:custGeom>
            <a:solidFill>
              <a:srgbClr val="282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60" name="Freeform 34">
              <a:extLst>
                <a:ext uri="{FF2B5EF4-FFF2-40B4-BE49-F238E27FC236}">
                  <a16:creationId xmlns:a16="http://schemas.microsoft.com/office/drawing/2014/main" id="{387A65DE-DEF4-67DF-869F-4AB090E15FE0}"/>
                </a:ext>
              </a:extLst>
            </p:cNvPr>
            <p:cNvSpPr>
              <a:spLocks/>
            </p:cNvSpPr>
            <p:nvPr/>
          </p:nvSpPr>
          <p:spPr bwMode="auto">
            <a:xfrm>
              <a:off x="17359313" y="7075488"/>
              <a:ext cx="1260475" cy="109538"/>
            </a:xfrm>
            <a:custGeom>
              <a:avLst/>
              <a:gdLst>
                <a:gd name="T0" fmla="*/ 143 w 150"/>
                <a:gd name="T1" fmla="*/ 13 h 13"/>
                <a:gd name="T2" fmla="*/ 6 w 150"/>
                <a:gd name="T3" fmla="*/ 13 h 13"/>
                <a:gd name="T4" fmla="*/ 0 w 150"/>
                <a:gd name="T5" fmla="*/ 6 h 13"/>
                <a:gd name="T6" fmla="*/ 6 w 150"/>
                <a:gd name="T7" fmla="*/ 0 h 13"/>
                <a:gd name="T8" fmla="*/ 143 w 150"/>
                <a:gd name="T9" fmla="*/ 0 h 13"/>
                <a:gd name="T10" fmla="*/ 150 w 150"/>
                <a:gd name="T11" fmla="*/ 6 h 13"/>
                <a:gd name="T12" fmla="*/ 143 w 15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0" h="13">
                  <a:moveTo>
                    <a:pt x="143" y="13"/>
                  </a:moveTo>
                  <a:cubicBezTo>
                    <a:pt x="6" y="13"/>
                    <a:pt x="6" y="13"/>
                    <a:pt x="6" y="13"/>
                  </a:cubicBezTo>
                  <a:cubicBezTo>
                    <a:pt x="3" y="13"/>
                    <a:pt x="0" y="10"/>
                    <a:pt x="0" y="6"/>
                  </a:cubicBezTo>
                  <a:cubicBezTo>
                    <a:pt x="0" y="3"/>
                    <a:pt x="3" y="0"/>
                    <a:pt x="6" y="0"/>
                  </a:cubicBezTo>
                  <a:cubicBezTo>
                    <a:pt x="143" y="0"/>
                    <a:pt x="143" y="0"/>
                    <a:pt x="143" y="0"/>
                  </a:cubicBezTo>
                  <a:cubicBezTo>
                    <a:pt x="147" y="0"/>
                    <a:pt x="150" y="3"/>
                    <a:pt x="150" y="6"/>
                  </a:cubicBezTo>
                  <a:cubicBezTo>
                    <a:pt x="150" y="10"/>
                    <a:pt x="147" y="13"/>
                    <a:pt x="143" y="13"/>
                  </a:cubicBezTo>
                  <a:close/>
                </a:path>
              </a:pathLst>
            </a:custGeom>
            <a:solidFill>
              <a:srgbClr val="282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61" name="Freeform 35">
              <a:extLst>
                <a:ext uri="{FF2B5EF4-FFF2-40B4-BE49-F238E27FC236}">
                  <a16:creationId xmlns:a16="http://schemas.microsoft.com/office/drawing/2014/main" id="{B777DB1C-CD9A-4550-FFEB-D5C87BB5FE2A}"/>
                </a:ext>
              </a:extLst>
            </p:cNvPr>
            <p:cNvSpPr>
              <a:spLocks/>
            </p:cNvSpPr>
            <p:nvPr/>
          </p:nvSpPr>
          <p:spPr bwMode="auto">
            <a:xfrm>
              <a:off x="17384713" y="7091363"/>
              <a:ext cx="696913" cy="68263"/>
            </a:xfrm>
            <a:custGeom>
              <a:avLst/>
              <a:gdLst>
                <a:gd name="T0" fmla="*/ 80 w 83"/>
                <a:gd name="T1" fmla="*/ 8 h 8"/>
                <a:gd name="T2" fmla="*/ 4 w 83"/>
                <a:gd name="T3" fmla="*/ 8 h 8"/>
                <a:gd name="T4" fmla="*/ 0 w 83"/>
                <a:gd name="T5" fmla="*/ 4 h 8"/>
                <a:gd name="T6" fmla="*/ 4 w 83"/>
                <a:gd name="T7" fmla="*/ 0 h 8"/>
                <a:gd name="T8" fmla="*/ 80 w 83"/>
                <a:gd name="T9" fmla="*/ 0 h 8"/>
                <a:gd name="T10" fmla="*/ 83 w 83"/>
                <a:gd name="T11" fmla="*/ 4 h 8"/>
                <a:gd name="T12" fmla="*/ 80 w 8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3" h="8">
                  <a:moveTo>
                    <a:pt x="80" y="8"/>
                  </a:moveTo>
                  <a:cubicBezTo>
                    <a:pt x="4" y="8"/>
                    <a:pt x="4" y="8"/>
                    <a:pt x="4" y="8"/>
                  </a:cubicBezTo>
                  <a:cubicBezTo>
                    <a:pt x="2" y="8"/>
                    <a:pt x="0" y="6"/>
                    <a:pt x="0" y="4"/>
                  </a:cubicBezTo>
                  <a:cubicBezTo>
                    <a:pt x="0" y="2"/>
                    <a:pt x="2" y="0"/>
                    <a:pt x="4" y="0"/>
                  </a:cubicBezTo>
                  <a:cubicBezTo>
                    <a:pt x="80" y="0"/>
                    <a:pt x="80" y="0"/>
                    <a:pt x="80" y="0"/>
                  </a:cubicBezTo>
                  <a:cubicBezTo>
                    <a:pt x="82" y="0"/>
                    <a:pt x="83" y="2"/>
                    <a:pt x="83" y="4"/>
                  </a:cubicBezTo>
                  <a:cubicBezTo>
                    <a:pt x="83" y="6"/>
                    <a:pt x="82" y="8"/>
                    <a:pt x="80" y="8"/>
                  </a:cubicBezTo>
                  <a:close/>
                </a:path>
              </a:pathLst>
            </a:custGeom>
            <a:solidFill>
              <a:srgbClr val="48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62" name="Freeform 36">
              <a:extLst>
                <a:ext uri="{FF2B5EF4-FFF2-40B4-BE49-F238E27FC236}">
                  <a16:creationId xmlns:a16="http://schemas.microsoft.com/office/drawing/2014/main" id="{87AEB457-43FD-41C8-15B4-99BE61CD29BC}"/>
                </a:ext>
              </a:extLst>
            </p:cNvPr>
            <p:cNvSpPr>
              <a:spLocks/>
            </p:cNvSpPr>
            <p:nvPr/>
          </p:nvSpPr>
          <p:spPr bwMode="auto">
            <a:xfrm>
              <a:off x="17359313" y="7259638"/>
              <a:ext cx="1260475" cy="109538"/>
            </a:xfrm>
            <a:custGeom>
              <a:avLst/>
              <a:gdLst>
                <a:gd name="T0" fmla="*/ 143 w 150"/>
                <a:gd name="T1" fmla="*/ 13 h 13"/>
                <a:gd name="T2" fmla="*/ 6 w 150"/>
                <a:gd name="T3" fmla="*/ 13 h 13"/>
                <a:gd name="T4" fmla="*/ 0 w 150"/>
                <a:gd name="T5" fmla="*/ 7 h 13"/>
                <a:gd name="T6" fmla="*/ 6 w 150"/>
                <a:gd name="T7" fmla="*/ 0 h 13"/>
                <a:gd name="T8" fmla="*/ 143 w 150"/>
                <a:gd name="T9" fmla="*/ 0 h 13"/>
                <a:gd name="T10" fmla="*/ 150 w 150"/>
                <a:gd name="T11" fmla="*/ 7 h 13"/>
                <a:gd name="T12" fmla="*/ 143 w 15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0" h="13">
                  <a:moveTo>
                    <a:pt x="143" y="13"/>
                  </a:moveTo>
                  <a:cubicBezTo>
                    <a:pt x="6" y="13"/>
                    <a:pt x="6" y="13"/>
                    <a:pt x="6" y="13"/>
                  </a:cubicBezTo>
                  <a:cubicBezTo>
                    <a:pt x="3" y="13"/>
                    <a:pt x="0" y="10"/>
                    <a:pt x="0" y="7"/>
                  </a:cubicBezTo>
                  <a:cubicBezTo>
                    <a:pt x="0" y="3"/>
                    <a:pt x="3" y="0"/>
                    <a:pt x="6" y="0"/>
                  </a:cubicBezTo>
                  <a:cubicBezTo>
                    <a:pt x="143" y="0"/>
                    <a:pt x="143" y="0"/>
                    <a:pt x="143" y="0"/>
                  </a:cubicBezTo>
                  <a:cubicBezTo>
                    <a:pt x="147" y="0"/>
                    <a:pt x="150" y="3"/>
                    <a:pt x="150" y="7"/>
                  </a:cubicBezTo>
                  <a:cubicBezTo>
                    <a:pt x="150" y="10"/>
                    <a:pt x="147" y="13"/>
                    <a:pt x="143" y="13"/>
                  </a:cubicBezTo>
                  <a:close/>
                </a:path>
              </a:pathLst>
            </a:custGeom>
            <a:solidFill>
              <a:srgbClr val="282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63" name="Freeform 37">
              <a:extLst>
                <a:ext uri="{FF2B5EF4-FFF2-40B4-BE49-F238E27FC236}">
                  <a16:creationId xmlns:a16="http://schemas.microsoft.com/office/drawing/2014/main" id="{FDF0E8B6-21A5-4B16-D57B-22DC754F2752}"/>
                </a:ext>
              </a:extLst>
            </p:cNvPr>
            <p:cNvSpPr>
              <a:spLocks/>
            </p:cNvSpPr>
            <p:nvPr/>
          </p:nvSpPr>
          <p:spPr bwMode="auto">
            <a:xfrm>
              <a:off x="17359313" y="7445375"/>
              <a:ext cx="1260475" cy="109538"/>
            </a:xfrm>
            <a:custGeom>
              <a:avLst/>
              <a:gdLst>
                <a:gd name="T0" fmla="*/ 143 w 150"/>
                <a:gd name="T1" fmla="*/ 13 h 13"/>
                <a:gd name="T2" fmla="*/ 6 w 150"/>
                <a:gd name="T3" fmla="*/ 13 h 13"/>
                <a:gd name="T4" fmla="*/ 0 w 150"/>
                <a:gd name="T5" fmla="*/ 7 h 13"/>
                <a:gd name="T6" fmla="*/ 6 w 150"/>
                <a:gd name="T7" fmla="*/ 0 h 13"/>
                <a:gd name="T8" fmla="*/ 143 w 150"/>
                <a:gd name="T9" fmla="*/ 0 h 13"/>
                <a:gd name="T10" fmla="*/ 150 w 150"/>
                <a:gd name="T11" fmla="*/ 7 h 13"/>
                <a:gd name="T12" fmla="*/ 143 w 15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0" h="13">
                  <a:moveTo>
                    <a:pt x="143" y="13"/>
                  </a:moveTo>
                  <a:cubicBezTo>
                    <a:pt x="6" y="13"/>
                    <a:pt x="6" y="13"/>
                    <a:pt x="6" y="13"/>
                  </a:cubicBezTo>
                  <a:cubicBezTo>
                    <a:pt x="3" y="13"/>
                    <a:pt x="0" y="10"/>
                    <a:pt x="0" y="7"/>
                  </a:cubicBezTo>
                  <a:cubicBezTo>
                    <a:pt x="0" y="3"/>
                    <a:pt x="3" y="0"/>
                    <a:pt x="6" y="0"/>
                  </a:cubicBezTo>
                  <a:cubicBezTo>
                    <a:pt x="143" y="0"/>
                    <a:pt x="143" y="0"/>
                    <a:pt x="143" y="0"/>
                  </a:cubicBezTo>
                  <a:cubicBezTo>
                    <a:pt x="147" y="0"/>
                    <a:pt x="150" y="3"/>
                    <a:pt x="150" y="7"/>
                  </a:cubicBezTo>
                  <a:cubicBezTo>
                    <a:pt x="150" y="10"/>
                    <a:pt x="147" y="13"/>
                    <a:pt x="143" y="13"/>
                  </a:cubicBezTo>
                  <a:close/>
                </a:path>
              </a:pathLst>
            </a:custGeom>
            <a:solidFill>
              <a:srgbClr val="282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64" name="Freeform 38">
              <a:extLst>
                <a:ext uri="{FF2B5EF4-FFF2-40B4-BE49-F238E27FC236}">
                  <a16:creationId xmlns:a16="http://schemas.microsoft.com/office/drawing/2014/main" id="{FBA4858B-5188-5205-D570-0E87B27FBC5C}"/>
                </a:ext>
              </a:extLst>
            </p:cNvPr>
            <p:cNvSpPr>
              <a:spLocks/>
            </p:cNvSpPr>
            <p:nvPr/>
          </p:nvSpPr>
          <p:spPr bwMode="auto">
            <a:xfrm>
              <a:off x="17384713" y="7269163"/>
              <a:ext cx="696913" cy="66675"/>
            </a:xfrm>
            <a:custGeom>
              <a:avLst/>
              <a:gdLst>
                <a:gd name="T0" fmla="*/ 80 w 83"/>
                <a:gd name="T1" fmla="*/ 8 h 8"/>
                <a:gd name="T2" fmla="*/ 4 w 83"/>
                <a:gd name="T3" fmla="*/ 8 h 8"/>
                <a:gd name="T4" fmla="*/ 0 w 83"/>
                <a:gd name="T5" fmla="*/ 4 h 8"/>
                <a:gd name="T6" fmla="*/ 4 w 83"/>
                <a:gd name="T7" fmla="*/ 0 h 8"/>
                <a:gd name="T8" fmla="*/ 80 w 83"/>
                <a:gd name="T9" fmla="*/ 0 h 8"/>
                <a:gd name="T10" fmla="*/ 83 w 83"/>
                <a:gd name="T11" fmla="*/ 4 h 8"/>
                <a:gd name="T12" fmla="*/ 80 w 8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3" h="8">
                  <a:moveTo>
                    <a:pt x="80" y="8"/>
                  </a:moveTo>
                  <a:cubicBezTo>
                    <a:pt x="4" y="8"/>
                    <a:pt x="4" y="8"/>
                    <a:pt x="4" y="8"/>
                  </a:cubicBezTo>
                  <a:cubicBezTo>
                    <a:pt x="2" y="8"/>
                    <a:pt x="0" y="6"/>
                    <a:pt x="0" y="4"/>
                  </a:cubicBezTo>
                  <a:cubicBezTo>
                    <a:pt x="0" y="2"/>
                    <a:pt x="2" y="0"/>
                    <a:pt x="4" y="0"/>
                  </a:cubicBezTo>
                  <a:cubicBezTo>
                    <a:pt x="80" y="0"/>
                    <a:pt x="80" y="0"/>
                    <a:pt x="80" y="0"/>
                  </a:cubicBezTo>
                  <a:cubicBezTo>
                    <a:pt x="82" y="0"/>
                    <a:pt x="83" y="2"/>
                    <a:pt x="83" y="4"/>
                  </a:cubicBezTo>
                  <a:cubicBezTo>
                    <a:pt x="83" y="6"/>
                    <a:pt x="82" y="8"/>
                    <a:pt x="80" y="8"/>
                  </a:cubicBezTo>
                  <a:close/>
                </a:path>
              </a:pathLst>
            </a:custGeom>
            <a:solidFill>
              <a:srgbClr val="48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65" name="Freeform 39">
              <a:extLst>
                <a:ext uri="{FF2B5EF4-FFF2-40B4-BE49-F238E27FC236}">
                  <a16:creationId xmlns:a16="http://schemas.microsoft.com/office/drawing/2014/main" id="{402B8C7C-64E0-B72A-E4D3-D00CCB3B8E3F}"/>
                </a:ext>
              </a:extLst>
            </p:cNvPr>
            <p:cNvSpPr>
              <a:spLocks/>
            </p:cNvSpPr>
            <p:nvPr/>
          </p:nvSpPr>
          <p:spPr bwMode="auto">
            <a:xfrm>
              <a:off x="17384713" y="7461250"/>
              <a:ext cx="696913" cy="60325"/>
            </a:xfrm>
            <a:custGeom>
              <a:avLst/>
              <a:gdLst>
                <a:gd name="T0" fmla="*/ 80 w 83"/>
                <a:gd name="T1" fmla="*/ 7 h 7"/>
                <a:gd name="T2" fmla="*/ 4 w 83"/>
                <a:gd name="T3" fmla="*/ 7 h 7"/>
                <a:gd name="T4" fmla="*/ 0 w 83"/>
                <a:gd name="T5" fmla="*/ 3 h 7"/>
                <a:gd name="T6" fmla="*/ 4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4" y="7"/>
                    <a:pt x="4" y="7"/>
                    <a:pt x="4" y="7"/>
                  </a:cubicBezTo>
                  <a:cubicBezTo>
                    <a:pt x="2" y="7"/>
                    <a:pt x="0" y="5"/>
                    <a:pt x="0" y="3"/>
                  </a:cubicBezTo>
                  <a:cubicBezTo>
                    <a:pt x="0" y="1"/>
                    <a:pt x="2" y="0"/>
                    <a:pt x="4" y="0"/>
                  </a:cubicBezTo>
                  <a:cubicBezTo>
                    <a:pt x="80" y="0"/>
                    <a:pt x="80" y="0"/>
                    <a:pt x="80" y="0"/>
                  </a:cubicBezTo>
                  <a:cubicBezTo>
                    <a:pt x="82" y="0"/>
                    <a:pt x="83" y="1"/>
                    <a:pt x="83" y="3"/>
                  </a:cubicBezTo>
                  <a:cubicBezTo>
                    <a:pt x="83" y="5"/>
                    <a:pt x="82" y="7"/>
                    <a:pt x="80" y="7"/>
                  </a:cubicBezTo>
                  <a:close/>
                </a:path>
              </a:pathLst>
            </a:custGeom>
            <a:solidFill>
              <a:srgbClr val="48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66" name="Rectangle 40">
              <a:extLst>
                <a:ext uri="{FF2B5EF4-FFF2-40B4-BE49-F238E27FC236}">
                  <a16:creationId xmlns:a16="http://schemas.microsoft.com/office/drawing/2014/main" id="{4C5EC68C-1FF4-5D42-BED4-727346498E31}"/>
                </a:ext>
              </a:extLst>
            </p:cNvPr>
            <p:cNvSpPr>
              <a:spLocks noChangeArrowheads="1"/>
            </p:cNvSpPr>
            <p:nvPr/>
          </p:nvSpPr>
          <p:spPr bwMode="auto">
            <a:xfrm>
              <a:off x="17586326" y="7185025"/>
              <a:ext cx="546100" cy="587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67" name="Rectangle 41">
              <a:extLst>
                <a:ext uri="{FF2B5EF4-FFF2-40B4-BE49-F238E27FC236}">
                  <a16:creationId xmlns:a16="http://schemas.microsoft.com/office/drawing/2014/main" id="{61CE472E-CD37-5FC4-CCCF-73F209459543}"/>
                </a:ext>
              </a:extLst>
            </p:cNvPr>
            <p:cNvSpPr>
              <a:spLocks noChangeArrowheads="1"/>
            </p:cNvSpPr>
            <p:nvPr/>
          </p:nvSpPr>
          <p:spPr bwMode="auto">
            <a:xfrm>
              <a:off x="17586326" y="7369175"/>
              <a:ext cx="546100" cy="5080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68" name="Rectangle 42">
              <a:extLst>
                <a:ext uri="{FF2B5EF4-FFF2-40B4-BE49-F238E27FC236}">
                  <a16:creationId xmlns:a16="http://schemas.microsoft.com/office/drawing/2014/main" id="{D82E6E4C-E31B-DD29-7419-414741A4D6D2}"/>
                </a:ext>
              </a:extLst>
            </p:cNvPr>
            <p:cNvSpPr>
              <a:spLocks noChangeArrowheads="1"/>
            </p:cNvSpPr>
            <p:nvPr/>
          </p:nvSpPr>
          <p:spPr bwMode="auto">
            <a:xfrm>
              <a:off x="17586326" y="7545388"/>
              <a:ext cx="546100" cy="60325"/>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69" name="Freeform 43">
              <a:extLst>
                <a:ext uri="{FF2B5EF4-FFF2-40B4-BE49-F238E27FC236}">
                  <a16:creationId xmlns:a16="http://schemas.microsoft.com/office/drawing/2014/main" id="{56A09477-9F37-35BB-4E94-FF5F9EA696F8}"/>
                </a:ext>
              </a:extLst>
            </p:cNvPr>
            <p:cNvSpPr>
              <a:spLocks noEditPoints="1"/>
            </p:cNvSpPr>
            <p:nvPr/>
          </p:nvSpPr>
          <p:spPr bwMode="auto">
            <a:xfrm>
              <a:off x="17351376" y="4895850"/>
              <a:ext cx="1319213" cy="1328738"/>
            </a:xfrm>
            <a:custGeom>
              <a:avLst/>
              <a:gdLst>
                <a:gd name="T0" fmla="*/ 0 w 157"/>
                <a:gd name="T1" fmla="*/ 79 h 158"/>
                <a:gd name="T2" fmla="*/ 78 w 157"/>
                <a:gd name="T3" fmla="*/ 158 h 158"/>
                <a:gd name="T4" fmla="*/ 157 w 157"/>
                <a:gd name="T5" fmla="*/ 79 h 158"/>
                <a:gd name="T6" fmla="*/ 78 w 157"/>
                <a:gd name="T7" fmla="*/ 0 h 158"/>
                <a:gd name="T8" fmla="*/ 0 w 157"/>
                <a:gd name="T9" fmla="*/ 79 h 158"/>
                <a:gd name="T10" fmla="*/ 120 w 157"/>
                <a:gd name="T11" fmla="*/ 79 h 158"/>
                <a:gd name="T12" fmla="*/ 78 w 157"/>
                <a:gd name="T13" fmla="*/ 120 h 158"/>
                <a:gd name="T14" fmla="*/ 37 w 157"/>
                <a:gd name="T15" fmla="*/ 79 h 158"/>
                <a:gd name="T16" fmla="*/ 78 w 157"/>
                <a:gd name="T17" fmla="*/ 38 h 158"/>
                <a:gd name="T18" fmla="*/ 120 w 157"/>
                <a:gd name="T19"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8">
                  <a:moveTo>
                    <a:pt x="0" y="79"/>
                  </a:moveTo>
                  <a:cubicBezTo>
                    <a:pt x="0" y="122"/>
                    <a:pt x="35" y="158"/>
                    <a:pt x="78" y="158"/>
                  </a:cubicBezTo>
                  <a:cubicBezTo>
                    <a:pt x="122" y="158"/>
                    <a:pt x="157" y="122"/>
                    <a:pt x="157" y="79"/>
                  </a:cubicBezTo>
                  <a:cubicBezTo>
                    <a:pt x="157" y="35"/>
                    <a:pt x="122" y="0"/>
                    <a:pt x="78" y="0"/>
                  </a:cubicBezTo>
                  <a:cubicBezTo>
                    <a:pt x="35" y="0"/>
                    <a:pt x="0" y="35"/>
                    <a:pt x="0" y="79"/>
                  </a:cubicBezTo>
                  <a:close/>
                  <a:moveTo>
                    <a:pt x="120" y="79"/>
                  </a:moveTo>
                  <a:cubicBezTo>
                    <a:pt x="120" y="102"/>
                    <a:pt x="101" y="120"/>
                    <a:pt x="78" y="120"/>
                  </a:cubicBezTo>
                  <a:cubicBezTo>
                    <a:pt x="55" y="120"/>
                    <a:pt x="37" y="102"/>
                    <a:pt x="37" y="79"/>
                  </a:cubicBezTo>
                  <a:cubicBezTo>
                    <a:pt x="37" y="56"/>
                    <a:pt x="55" y="38"/>
                    <a:pt x="78" y="38"/>
                  </a:cubicBezTo>
                  <a:cubicBezTo>
                    <a:pt x="101" y="38"/>
                    <a:pt x="120" y="56"/>
                    <a:pt x="120" y="79"/>
                  </a:cubicBez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71" name="Freeform 44">
              <a:extLst>
                <a:ext uri="{FF2B5EF4-FFF2-40B4-BE49-F238E27FC236}">
                  <a16:creationId xmlns:a16="http://schemas.microsoft.com/office/drawing/2014/main" id="{64E28B58-A3B8-2495-F383-707F92ECFBE0}"/>
                </a:ext>
              </a:extLst>
            </p:cNvPr>
            <p:cNvSpPr>
              <a:spLocks noEditPoints="1"/>
            </p:cNvSpPr>
            <p:nvPr/>
          </p:nvSpPr>
          <p:spPr bwMode="auto">
            <a:xfrm>
              <a:off x="17494251" y="5038725"/>
              <a:ext cx="1033463" cy="1035050"/>
            </a:xfrm>
            <a:custGeom>
              <a:avLst/>
              <a:gdLst>
                <a:gd name="T0" fmla="*/ 0 w 123"/>
                <a:gd name="T1" fmla="*/ 62 h 123"/>
                <a:gd name="T2" fmla="*/ 61 w 123"/>
                <a:gd name="T3" fmla="*/ 123 h 123"/>
                <a:gd name="T4" fmla="*/ 123 w 123"/>
                <a:gd name="T5" fmla="*/ 62 h 123"/>
                <a:gd name="T6" fmla="*/ 61 w 123"/>
                <a:gd name="T7" fmla="*/ 0 h 123"/>
                <a:gd name="T8" fmla="*/ 0 w 123"/>
                <a:gd name="T9" fmla="*/ 62 h 123"/>
                <a:gd name="T10" fmla="*/ 110 w 123"/>
                <a:gd name="T11" fmla="*/ 62 h 123"/>
                <a:gd name="T12" fmla="*/ 61 w 123"/>
                <a:gd name="T13" fmla="*/ 111 h 123"/>
                <a:gd name="T14" fmla="*/ 13 w 123"/>
                <a:gd name="T15" fmla="*/ 62 h 123"/>
                <a:gd name="T16" fmla="*/ 61 w 123"/>
                <a:gd name="T17" fmla="*/ 13 h 123"/>
                <a:gd name="T18" fmla="*/ 110 w 123"/>
                <a:gd name="T19"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0" y="62"/>
                  </a:moveTo>
                  <a:cubicBezTo>
                    <a:pt x="0" y="96"/>
                    <a:pt x="27" y="123"/>
                    <a:pt x="61" y="123"/>
                  </a:cubicBezTo>
                  <a:cubicBezTo>
                    <a:pt x="95" y="123"/>
                    <a:pt x="123" y="96"/>
                    <a:pt x="123" y="62"/>
                  </a:cubicBezTo>
                  <a:cubicBezTo>
                    <a:pt x="123" y="28"/>
                    <a:pt x="95" y="0"/>
                    <a:pt x="61" y="0"/>
                  </a:cubicBezTo>
                  <a:cubicBezTo>
                    <a:pt x="27" y="0"/>
                    <a:pt x="0" y="28"/>
                    <a:pt x="0" y="62"/>
                  </a:cubicBezTo>
                  <a:close/>
                  <a:moveTo>
                    <a:pt x="110" y="62"/>
                  </a:moveTo>
                  <a:cubicBezTo>
                    <a:pt x="110" y="89"/>
                    <a:pt x="88" y="111"/>
                    <a:pt x="61" y="111"/>
                  </a:cubicBezTo>
                  <a:cubicBezTo>
                    <a:pt x="34" y="111"/>
                    <a:pt x="13" y="89"/>
                    <a:pt x="13" y="62"/>
                  </a:cubicBezTo>
                  <a:cubicBezTo>
                    <a:pt x="13" y="35"/>
                    <a:pt x="34" y="13"/>
                    <a:pt x="61" y="13"/>
                  </a:cubicBezTo>
                  <a:cubicBezTo>
                    <a:pt x="88" y="13"/>
                    <a:pt x="110" y="35"/>
                    <a:pt x="110" y="62"/>
                  </a:cubicBezTo>
                  <a:close/>
                </a:path>
              </a:pathLst>
            </a:custGeom>
            <a:solidFill>
              <a:srgbClr val="E5E8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72" name="Freeform 45">
              <a:extLst>
                <a:ext uri="{FF2B5EF4-FFF2-40B4-BE49-F238E27FC236}">
                  <a16:creationId xmlns:a16="http://schemas.microsoft.com/office/drawing/2014/main" id="{D8127750-8D20-1AF1-8C77-9290E66380C7}"/>
                </a:ext>
              </a:extLst>
            </p:cNvPr>
            <p:cNvSpPr>
              <a:spLocks/>
            </p:cNvSpPr>
            <p:nvPr/>
          </p:nvSpPr>
          <p:spPr bwMode="auto">
            <a:xfrm>
              <a:off x="17232313" y="5408613"/>
              <a:ext cx="227013" cy="303213"/>
            </a:xfrm>
            <a:custGeom>
              <a:avLst/>
              <a:gdLst>
                <a:gd name="T0" fmla="*/ 143 w 143"/>
                <a:gd name="T1" fmla="*/ 0 h 191"/>
                <a:gd name="T2" fmla="*/ 143 w 143"/>
                <a:gd name="T3" fmla="*/ 191 h 191"/>
                <a:gd name="T4" fmla="*/ 0 w 143"/>
                <a:gd name="T5" fmla="*/ 159 h 191"/>
                <a:gd name="T6" fmla="*/ 0 w 143"/>
                <a:gd name="T7" fmla="*/ 32 h 191"/>
                <a:gd name="T8" fmla="*/ 143 w 143"/>
                <a:gd name="T9" fmla="*/ 0 h 191"/>
              </a:gdLst>
              <a:ahLst/>
              <a:cxnLst>
                <a:cxn ang="0">
                  <a:pos x="T0" y="T1"/>
                </a:cxn>
                <a:cxn ang="0">
                  <a:pos x="T2" y="T3"/>
                </a:cxn>
                <a:cxn ang="0">
                  <a:pos x="T4" y="T5"/>
                </a:cxn>
                <a:cxn ang="0">
                  <a:pos x="T6" y="T7"/>
                </a:cxn>
                <a:cxn ang="0">
                  <a:pos x="T8" y="T9"/>
                </a:cxn>
              </a:cxnLst>
              <a:rect l="0" t="0" r="r" b="b"/>
              <a:pathLst>
                <a:path w="143" h="191">
                  <a:moveTo>
                    <a:pt x="143" y="0"/>
                  </a:moveTo>
                  <a:lnTo>
                    <a:pt x="143" y="191"/>
                  </a:lnTo>
                  <a:lnTo>
                    <a:pt x="0" y="159"/>
                  </a:lnTo>
                  <a:lnTo>
                    <a:pt x="0" y="32"/>
                  </a:lnTo>
                  <a:lnTo>
                    <a:pt x="143" y="0"/>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73" name="Freeform 46">
              <a:extLst>
                <a:ext uri="{FF2B5EF4-FFF2-40B4-BE49-F238E27FC236}">
                  <a16:creationId xmlns:a16="http://schemas.microsoft.com/office/drawing/2014/main" id="{ABE4680C-190B-674A-88DF-DBC7CF52BA41}"/>
                </a:ext>
              </a:extLst>
            </p:cNvPr>
            <p:cNvSpPr>
              <a:spLocks/>
            </p:cNvSpPr>
            <p:nvPr/>
          </p:nvSpPr>
          <p:spPr bwMode="auto">
            <a:xfrm>
              <a:off x="17283113" y="5686425"/>
              <a:ext cx="328613" cy="346075"/>
            </a:xfrm>
            <a:custGeom>
              <a:avLst/>
              <a:gdLst>
                <a:gd name="T0" fmla="*/ 111 w 207"/>
                <a:gd name="T1" fmla="*/ 0 h 218"/>
                <a:gd name="T2" fmla="*/ 207 w 207"/>
                <a:gd name="T3" fmla="*/ 170 h 218"/>
                <a:gd name="T4" fmla="*/ 69 w 207"/>
                <a:gd name="T5" fmla="*/ 218 h 218"/>
                <a:gd name="T6" fmla="*/ 0 w 207"/>
                <a:gd name="T7" fmla="*/ 101 h 218"/>
                <a:gd name="T8" fmla="*/ 111 w 207"/>
                <a:gd name="T9" fmla="*/ 0 h 218"/>
              </a:gdLst>
              <a:ahLst/>
              <a:cxnLst>
                <a:cxn ang="0">
                  <a:pos x="T0" y="T1"/>
                </a:cxn>
                <a:cxn ang="0">
                  <a:pos x="T2" y="T3"/>
                </a:cxn>
                <a:cxn ang="0">
                  <a:pos x="T4" y="T5"/>
                </a:cxn>
                <a:cxn ang="0">
                  <a:pos x="T6" y="T7"/>
                </a:cxn>
                <a:cxn ang="0">
                  <a:pos x="T8" y="T9"/>
                </a:cxn>
              </a:cxnLst>
              <a:rect l="0" t="0" r="r" b="b"/>
              <a:pathLst>
                <a:path w="207" h="218">
                  <a:moveTo>
                    <a:pt x="111" y="0"/>
                  </a:moveTo>
                  <a:lnTo>
                    <a:pt x="207" y="170"/>
                  </a:lnTo>
                  <a:lnTo>
                    <a:pt x="69" y="218"/>
                  </a:lnTo>
                  <a:lnTo>
                    <a:pt x="0" y="101"/>
                  </a:lnTo>
                  <a:lnTo>
                    <a:pt x="111" y="0"/>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74" name="Freeform 47">
              <a:extLst>
                <a:ext uri="{FF2B5EF4-FFF2-40B4-BE49-F238E27FC236}">
                  <a16:creationId xmlns:a16="http://schemas.microsoft.com/office/drawing/2014/main" id="{117AA92C-0965-AC4D-9B39-2427AAEE8199}"/>
                </a:ext>
              </a:extLst>
            </p:cNvPr>
            <p:cNvSpPr>
              <a:spLocks/>
            </p:cNvSpPr>
            <p:nvPr/>
          </p:nvSpPr>
          <p:spPr bwMode="auto">
            <a:xfrm>
              <a:off x="17527588" y="5930900"/>
              <a:ext cx="334963" cy="336550"/>
            </a:xfrm>
            <a:custGeom>
              <a:avLst/>
              <a:gdLst>
                <a:gd name="T0" fmla="*/ 47 w 211"/>
                <a:gd name="T1" fmla="*/ 0 h 212"/>
                <a:gd name="T2" fmla="*/ 211 w 211"/>
                <a:gd name="T3" fmla="*/ 101 h 212"/>
                <a:gd name="T4" fmla="*/ 111 w 211"/>
                <a:gd name="T5" fmla="*/ 212 h 212"/>
                <a:gd name="T6" fmla="*/ 0 w 211"/>
                <a:gd name="T7" fmla="*/ 143 h 212"/>
                <a:gd name="T8" fmla="*/ 47 w 211"/>
                <a:gd name="T9" fmla="*/ 0 h 212"/>
              </a:gdLst>
              <a:ahLst/>
              <a:cxnLst>
                <a:cxn ang="0">
                  <a:pos x="T0" y="T1"/>
                </a:cxn>
                <a:cxn ang="0">
                  <a:pos x="T2" y="T3"/>
                </a:cxn>
                <a:cxn ang="0">
                  <a:pos x="T4" y="T5"/>
                </a:cxn>
                <a:cxn ang="0">
                  <a:pos x="T6" y="T7"/>
                </a:cxn>
                <a:cxn ang="0">
                  <a:pos x="T8" y="T9"/>
                </a:cxn>
              </a:cxnLst>
              <a:rect l="0" t="0" r="r" b="b"/>
              <a:pathLst>
                <a:path w="211" h="212">
                  <a:moveTo>
                    <a:pt x="47" y="0"/>
                  </a:moveTo>
                  <a:lnTo>
                    <a:pt x="211" y="101"/>
                  </a:lnTo>
                  <a:lnTo>
                    <a:pt x="111" y="212"/>
                  </a:lnTo>
                  <a:lnTo>
                    <a:pt x="0" y="143"/>
                  </a:lnTo>
                  <a:lnTo>
                    <a:pt x="47" y="0"/>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75" name="Freeform 48">
              <a:extLst>
                <a:ext uri="{FF2B5EF4-FFF2-40B4-BE49-F238E27FC236}">
                  <a16:creationId xmlns:a16="http://schemas.microsoft.com/office/drawing/2014/main" id="{322536DC-CE07-294F-65D6-6D2BB811F9A4}"/>
                </a:ext>
              </a:extLst>
            </p:cNvPr>
            <p:cNvSpPr>
              <a:spLocks/>
            </p:cNvSpPr>
            <p:nvPr/>
          </p:nvSpPr>
          <p:spPr bwMode="auto">
            <a:xfrm>
              <a:off x="17846676" y="6073775"/>
              <a:ext cx="301625" cy="234950"/>
            </a:xfrm>
            <a:custGeom>
              <a:avLst/>
              <a:gdLst>
                <a:gd name="T0" fmla="*/ 0 w 190"/>
                <a:gd name="T1" fmla="*/ 0 h 148"/>
                <a:gd name="T2" fmla="*/ 190 w 190"/>
                <a:gd name="T3" fmla="*/ 0 h 148"/>
                <a:gd name="T4" fmla="*/ 159 w 190"/>
                <a:gd name="T5" fmla="*/ 148 h 148"/>
                <a:gd name="T6" fmla="*/ 32 w 190"/>
                <a:gd name="T7" fmla="*/ 148 h 148"/>
                <a:gd name="T8" fmla="*/ 0 w 190"/>
                <a:gd name="T9" fmla="*/ 0 h 148"/>
              </a:gdLst>
              <a:ahLst/>
              <a:cxnLst>
                <a:cxn ang="0">
                  <a:pos x="T0" y="T1"/>
                </a:cxn>
                <a:cxn ang="0">
                  <a:pos x="T2" y="T3"/>
                </a:cxn>
                <a:cxn ang="0">
                  <a:pos x="T4" y="T5"/>
                </a:cxn>
                <a:cxn ang="0">
                  <a:pos x="T6" y="T7"/>
                </a:cxn>
                <a:cxn ang="0">
                  <a:pos x="T8" y="T9"/>
                </a:cxn>
              </a:cxnLst>
              <a:rect l="0" t="0" r="r" b="b"/>
              <a:pathLst>
                <a:path w="190" h="148">
                  <a:moveTo>
                    <a:pt x="0" y="0"/>
                  </a:moveTo>
                  <a:lnTo>
                    <a:pt x="190" y="0"/>
                  </a:lnTo>
                  <a:lnTo>
                    <a:pt x="159" y="148"/>
                  </a:lnTo>
                  <a:lnTo>
                    <a:pt x="32" y="148"/>
                  </a:lnTo>
                  <a:lnTo>
                    <a:pt x="0" y="0"/>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76" name="Freeform 49">
              <a:extLst>
                <a:ext uri="{FF2B5EF4-FFF2-40B4-BE49-F238E27FC236}">
                  <a16:creationId xmlns:a16="http://schemas.microsoft.com/office/drawing/2014/main" id="{E340643C-08A3-483E-CADC-5A17AB0A4DC6}"/>
                </a:ext>
              </a:extLst>
            </p:cNvPr>
            <p:cNvSpPr>
              <a:spLocks/>
            </p:cNvSpPr>
            <p:nvPr/>
          </p:nvSpPr>
          <p:spPr bwMode="auto">
            <a:xfrm>
              <a:off x="18124488" y="5930900"/>
              <a:ext cx="334963" cy="328613"/>
            </a:xfrm>
            <a:custGeom>
              <a:avLst/>
              <a:gdLst>
                <a:gd name="T0" fmla="*/ 0 w 211"/>
                <a:gd name="T1" fmla="*/ 95 h 207"/>
                <a:gd name="T2" fmla="*/ 169 w 211"/>
                <a:gd name="T3" fmla="*/ 0 h 207"/>
                <a:gd name="T4" fmla="*/ 211 w 211"/>
                <a:gd name="T5" fmla="*/ 138 h 207"/>
                <a:gd name="T6" fmla="*/ 100 w 211"/>
                <a:gd name="T7" fmla="*/ 207 h 207"/>
                <a:gd name="T8" fmla="*/ 0 w 211"/>
                <a:gd name="T9" fmla="*/ 95 h 207"/>
              </a:gdLst>
              <a:ahLst/>
              <a:cxnLst>
                <a:cxn ang="0">
                  <a:pos x="T0" y="T1"/>
                </a:cxn>
                <a:cxn ang="0">
                  <a:pos x="T2" y="T3"/>
                </a:cxn>
                <a:cxn ang="0">
                  <a:pos x="T4" y="T5"/>
                </a:cxn>
                <a:cxn ang="0">
                  <a:pos x="T6" y="T7"/>
                </a:cxn>
                <a:cxn ang="0">
                  <a:pos x="T8" y="T9"/>
                </a:cxn>
              </a:cxnLst>
              <a:rect l="0" t="0" r="r" b="b"/>
              <a:pathLst>
                <a:path w="211" h="207">
                  <a:moveTo>
                    <a:pt x="0" y="95"/>
                  </a:moveTo>
                  <a:lnTo>
                    <a:pt x="169" y="0"/>
                  </a:lnTo>
                  <a:lnTo>
                    <a:pt x="211" y="138"/>
                  </a:lnTo>
                  <a:lnTo>
                    <a:pt x="100" y="207"/>
                  </a:lnTo>
                  <a:lnTo>
                    <a:pt x="0" y="95"/>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77" name="Freeform 50">
              <a:extLst>
                <a:ext uri="{FF2B5EF4-FFF2-40B4-BE49-F238E27FC236}">
                  <a16:creationId xmlns:a16="http://schemas.microsoft.com/office/drawing/2014/main" id="{3DE4B0A3-FD1D-E652-493F-C951D37E1BFC}"/>
                </a:ext>
              </a:extLst>
            </p:cNvPr>
            <p:cNvSpPr>
              <a:spLocks/>
            </p:cNvSpPr>
            <p:nvPr/>
          </p:nvSpPr>
          <p:spPr bwMode="auto">
            <a:xfrm>
              <a:off x="18367376" y="5678488"/>
              <a:ext cx="336550" cy="336550"/>
            </a:xfrm>
            <a:custGeom>
              <a:avLst/>
              <a:gdLst>
                <a:gd name="T0" fmla="*/ 0 w 212"/>
                <a:gd name="T1" fmla="*/ 164 h 212"/>
                <a:gd name="T2" fmla="*/ 101 w 212"/>
                <a:gd name="T3" fmla="*/ 0 h 212"/>
                <a:gd name="T4" fmla="*/ 212 w 212"/>
                <a:gd name="T5" fmla="*/ 101 h 212"/>
                <a:gd name="T6" fmla="*/ 143 w 212"/>
                <a:gd name="T7" fmla="*/ 212 h 212"/>
                <a:gd name="T8" fmla="*/ 0 w 212"/>
                <a:gd name="T9" fmla="*/ 164 h 212"/>
              </a:gdLst>
              <a:ahLst/>
              <a:cxnLst>
                <a:cxn ang="0">
                  <a:pos x="T0" y="T1"/>
                </a:cxn>
                <a:cxn ang="0">
                  <a:pos x="T2" y="T3"/>
                </a:cxn>
                <a:cxn ang="0">
                  <a:pos x="T4" y="T5"/>
                </a:cxn>
                <a:cxn ang="0">
                  <a:pos x="T6" y="T7"/>
                </a:cxn>
                <a:cxn ang="0">
                  <a:pos x="T8" y="T9"/>
                </a:cxn>
              </a:cxnLst>
              <a:rect l="0" t="0" r="r" b="b"/>
              <a:pathLst>
                <a:path w="212" h="212">
                  <a:moveTo>
                    <a:pt x="0" y="164"/>
                  </a:moveTo>
                  <a:lnTo>
                    <a:pt x="101" y="0"/>
                  </a:lnTo>
                  <a:lnTo>
                    <a:pt x="212" y="101"/>
                  </a:lnTo>
                  <a:lnTo>
                    <a:pt x="143" y="212"/>
                  </a:lnTo>
                  <a:lnTo>
                    <a:pt x="0" y="164"/>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78" name="Freeform 51">
              <a:extLst>
                <a:ext uri="{FF2B5EF4-FFF2-40B4-BE49-F238E27FC236}">
                  <a16:creationId xmlns:a16="http://schemas.microsoft.com/office/drawing/2014/main" id="{EF74E814-5B9C-C766-EABB-40A6B0381964}"/>
                </a:ext>
              </a:extLst>
            </p:cNvPr>
            <p:cNvSpPr>
              <a:spLocks/>
            </p:cNvSpPr>
            <p:nvPr/>
          </p:nvSpPr>
          <p:spPr bwMode="auto">
            <a:xfrm>
              <a:off x="18510251" y="5392738"/>
              <a:ext cx="234950" cy="303213"/>
            </a:xfrm>
            <a:custGeom>
              <a:avLst/>
              <a:gdLst>
                <a:gd name="T0" fmla="*/ 0 w 148"/>
                <a:gd name="T1" fmla="*/ 191 h 191"/>
                <a:gd name="T2" fmla="*/ 0 w 148"/>
                <a:gd name="T3" fmla="*/ 0 h 191"/>
                <a:gd name="T4" fmla="*/ 148 w 148"/>
                <a:gd name="T5" fmla="*/ 32 h 191"/>
                <a:gd name="T6" fmla="*/ 148 w 148"/>
                <a:gd name="T7" fmla="*/ 159 h 191"/>
                <a:gd name="T8" fmla="*/ 0 w 148"/>
                <a:gd name="T9" fmla="*/ 191 h 191"/>
              </a:gdLst>
              <a:ahLst/>
              <a:cxnLst>
                <a:cxn ang="0">
                  <a:pos x="T0" y="T1"/>
                </a:cxn>
                <a:cxn ang="0">
                  <a:pos x="T2" y="T3"/>
                </a:cxn>
                <a:cxn ang="0">
                  <a:pos x="T4" y="T5"/>
                </a:cxn>
                <a:cxn ang="0">
                  <a:pos x="T6" y="T7"/>
                </a:cxn>
                <a:cxn ang="0">
                  <a:pos x="T8" y="T9"/>
                </a:cxn>
              </a:cxnLst>
              <a:rect l="0" t="0" r="r" b="b"/>
              <a:pathLst>
                <a:path w="148" h="191">
                  <a:moveTo>
                    <a:pt x="0" y="191"/>
                  </a:moveTo>
                  <a:lnTo>
                    <a:pt x="0" y="0"/>
                  </a:lnTo>
                  <a:lnTo>
                    <a:pt x="148" y="32"/>
                  </a:lnTo>
                  <a:lnTo>
                    <a:pt x="148" y="159"/>
                  </a:lnTo>
                  <a:lnTo>
                    <a:pt x="0" y="191"/>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79" name="Freeform 52">
              <a:extLst>
                <a:ext uri="{FF2B5EF4-FFF2-40B4-BE49-F238E27FC236}">
                  <a16:creationId xmlns:a16="http://schemas.microsoft.com/office/drawing/2014/main" id="{36FFECF7-9AC3-FE45-9AB3-228BB7A1B43C}"/>
                </a:ext>
              </a:extLst>
            </p:cNvPr>
            <p:cNvSpPr>
              <a:spLocks/>
            </p:cNvSpPr>
            <p:nvPr/>
          </p:nvSpPr>
          <p:spPr bwMode="auto">
            <a:xfrm>
              <a:off x="18359438" y="5073650"/>
              <a:ext cx="336550" cy="344488"/>
            </a:xfrm>
            <a:custGeom>
              <a:avLst/>
              <a:gdLst>
                <a:gd name="T0" fmla="*/ 100 w 212"/>
                <a:gd name="T1" fmla="*/ 217 h 217"/>
                <a:gd name="T2" fmla="*/ 0 w 212"/>
                <a:gd name="T3" fmla="*/ 47 h 217"/>
                <a:gd name="T4" fmla="*/ 143 w 212"/>
                <a:gd name="T5" fmla="*/ 0 h 217"/>
                <a:gd name="T6" fmla="*/ 212 w 212"/>
                <a:gd name="T7" fmla="*/ 116 h 217"/>
                <a:gd name="T8" fmla="*/ 100 w 212"/>
                <a:gd name="T9" fmla="*/ 217 h 217"/>
              </a:gdLst>
              <a:ahLst/>
              <a:cxnLst>
                <a:cxn ang="0">
                  <a:pos x="T0" y="T1"/>
                </a:cxn>
                <a:cxn ang="0">
                  <a:pos x="T2" y="T3"/>
                </a:cxn>
                <a:cxn ang="0">
                  <a:pos x="T4" y="T5"/>
                </a:cxn>
                <a:cxn ang="0">
                  <a:pos x="T6" y="T7"/>
                </a:cxn>
                <a:cxn ang="0">
                  <a:pos x="T8" y="T9"/>
                </a:cxn>
              </a:cxnLst>
              <a:rect l="0" t="0" r="r" b="b"/>
              <a:pathLst>
                <a:path w="212" h="217">
                  <a:moveTo>
                    <a:pt x="100" y="217"/>
                  </a:moveTo>
                  <a:lnTo>
                    <a:pt x="0" y="47"/>
                  </a:lnTo>
                  <a:lnTo>
                    <a:pt x="143" y="0"/>
                  </a:lnTo>
                  <a:lnTo>
                    <a:pt x="212" y="116"/>
                  </a:lnTo>
                  <a:lnTo>
                    <a:pt x="100" y="217"/>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80" name="Freeform 53">
              <a:extLst>
                <a:ext uri="{FF2B5EF4-FFF2-40B4-BE49-F238E27FC236}">
                  <a16:creationId xmlns:a16="http://schemas.microsoft.com/office/drawing/2014/main" id="{9AF0552A-5AEE-68F2-CE01-227BADFA1ABA}"/>
                </a:ext>
              </a:extLst>
            </p:cNvPr>
            <p:cNvSpPr>
              <a:spLocks/>
            </p:cNvSpPr>
            <p:nvPr/>
          </p:nvSpPr>
          <p:spPr bwMode="auto">
            <a:xfrm>
              <a:off x="18114963" y="4837113"/>
              <a:ext cx="336550" cy="328613"/>
            </a:xfrm>
            <a:custGeom>
              <a:avLst/>
              <a:gdLst>
                <a:gd name="T0" fmla="*/ 164 w 212"/>
                <a:gd name="T1" fmla="*/ 207 h 207"/>
                <a:gd name="T2" fmla="*/ 0 w 212"/>
                <a:gd name="T3" fmla="*/ 111 h 207"/>
                <a:gd name="T4" fmla="*/ 96 w 212"/>
                <a:gd name="T5" fmla="*/ 0 h 207"/>
                <a:gd name="T6" fmla="*/ 212 w 212"/>
                <a:gd name="T7" fmla="*/ 69 h 207"/>
                <a:gd name="T8" fmla="*/ 164 w 212"/>
                <a:gd name="T9" fmla="*/ 207 h 207"/>
              </a:gdLst>
              <a:ahLst/>
              <a:cxnLst>
                <a:cxn ang="0">
                  <a:pos x="T0" y="T1"/>
                </a:cxn>
                <a:cxn ang="0">
                  <a:pos x="T2" y="T3"/>
                </a:cxn>
                <a:cxn ang="0">
                  <a:pos x="T4" y="T5"/>
                </a:cxn>
                <a:cxn ang="0">
                  <a:pos x="T6" y="T7"/>
                </a:cxn>
                <a:cxn ang="0">
                  <a:pos x="T8" y="T9"/>
                </a:cxn>
              </a:cxnLst>
              <a:rect l="0" t="0" r="r" b="b"/>
              <a:pathLst>
                <a:path w="212" h="207">
                  <a:moveTo>
                    <a:pt x="164" y="207"/>
                  </a:moveTo>
                  <a:lnTo>
                    <a:pt x="0" y="111"/>
                  </a:lnTo>
                  <a:lnTo>
                    <a:pt x="96" y="0"/>
                  </a:lnTo>
                  <a:lnTo>
                    <a:pt x="212" y="69"/>
                  </a:lnTo>
                  <a:lnTo>
                    <a:pt x="164" y="207"/>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81" name="Freeform 54">
              <a:extLst>
                <a:ext uri="{FF2B5EF4-FFF2-40B4-BE49-F238E27FC236}">
                  <a16:creationId xmlns:a16="http://schemas.microsoft.com/office/drawing/2014/main" id="{46DCC8FE-3ED1-7C76-2ADA-1531966805FC}"/>
                </a:ext>
              </a:extLst>
            </p:cNvPr>
            <p:cNvSpPr>
              <a:spLocks/>
            </p:cNvSpPr>
            <p:nvPr/>
          </p:nvSpPr>
          <p:spPr bwMode="auto">
            <a:xfrm>
              <a:off x="17829213" y="4795838"/>
              <a:ext cx="303213" cy="227013"/>
            </a:xfrm>
            <a:custGeom>
              <a:avLst/>
              <a:gdLst>
                <a:gd name="T0" fmla="*/ 191 w 191"/>
                <a:gd name="T1" fmla="*/ 143 h 143"/>
                <a:gd name="T2" fmla="*/ 0 w 191"/>
                <a:gd name="T3" fmla="*/ 143 h 143"/>
                <a:gd name="T4" fmla="*/ 32 w 191"/>
                <a:gd name="T5" fmla="*/ 0 h 143"/>
                <a:gd name="T6" fmla="*/ 159 w 191"/>
                <a:gd name="T7" fmla="*/ 0 h 143"/>
                <a:gd name="T8" fmla="*/ 191 w 191"/>
                <a:gd name="T9" fmla="*/ 143 h 143"/>
              </a:gdLst>
              <a:ahLst/>
              <a:cxnLst>
                <a:cxn ang="0">
                  <a:pos x="T0" y="T1"/>
                </a:cxn>
                <a:cxn ang="0">
                  <a:pos x="T2" y="T3"/>
                </a:cxn>
                <a:cxn ang="0">
                  <a:pos x="T4" y="T5"/>
                </a:cxn>
                <a:cxn ang="0">
                  <a:pos x="T6" y="T7"/>
                </a:cxn>
                <a:cxn ang="0">
                  <a:pos x="T8" y="T9"/>
                </a:cxn>
              </a:cxnLst>
              <a:rect l="0" t="0" r="r" b="b"/>
              <a:pathLst>
                <a:path w="191" h="143">
                  <a:moveTo>
                    <a:pt x="191" y="143"/>
                  </a:moveTo>
                  <a:lnTo>
                    <a:pt x="0" y="143"/>
                  </a:lnTo>
                  <a:lnTo>
                    <a:pt x="32" y="0"/>
                  </a:lnTo>
                  <a:lnTo>
                    <a:pt x="159" y="0"/>
                  </a:lnTo>
                  <a:lnTo>
                    <a:pt x="191" y="143"/>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82" name="Freeform 55">
              <a:extLst>
                <a:ext uri="{FF2B5EF4-FFF2-40B4-BE49-F238E27FC236}">
                  <a16:creationId xmlns:a16="http://schemas.microsoft.com/office/drawing/2014/main" id="{804E4068-E26C-3B5F-39A4-0AC71D27364B}"/>
                </a:ext>
              </a:extLst>
            </p:cNvPr>
            <p:cNvSpPr>
              <a:spLocks/>
            </p:cNvSpPr>
            <p:nvPr/>
          </p:nvSpPr>
          <p:spPr bwMode="auto">
            <a:xfrm>
              <a:off x="17510126" y="4845050"/>
              <a:ext cx="344488" cy="328613"/>
            </a:xfrm>
            <a:custGeom>
              <a:avLst/>
              <a:gdLst>
                <a:gd name="T0" fmla="*/ 217 w 217"/>
                <a:gd name="T1" fmla="*/ 112 h 207"/>
                <a:gd name="T2" fmla="*/ 48 w 217"/>
                <a:gd name="T3" fmla="*/ 207 h 207"/>
                <a:gd name="T4" fmla="*/ 0 w 217"/>
                <a:gd name="T5" fmla="*/ 69 h 207"/>
                <a:gd name="T6" fmla="*/ 117 w 217"/>
                <a:gd name="T7" fmla="*/ 0 h 207"/>
                <a:gd name="T8" fmla="*/ 217 w 217"/>
                <a:gd name="T9" fmla="*/ 112 h 207"/>
              </a:gdLst>
              <a:ahLst/>
              <a:cxnLst>
                <a:cxn ang="0">
                  <a:pos x="T0" y="T1"/>
                </a:cxn>
                <a:cxn ang="0">
                  <a:pos x="T2" y="T3"/>
                </a:cxn>
                <a:cxn ang="0">
                  <a:pos x="T4" y="T5"/>
                </a:cxn>
                <a:cxn ang="0">
                  <a:pos x="T6" y="T7"/>
                </a:cxn>
                <a:cxn ang="0">
                  <a:pos x="T8" y="T9"/>
                </a:cxn>
              </a:cxnLst>
              <a:rect l="0" t="0" r="r" b="b"/>
              <a:pathLst>
                <a:path w="217" h="207">
                  <a:moveTo>
                    <a:pt x="217" y="112"/>
                  </a:moveTo>
                  <a:lnTo>
                    <a:pt x="48" y="207"/>
                  </a:lnTo>
                  <a:lnTo>
                    <a:pt x="0" y="69"/>
                  </a:lnTo>
                  <a:lnTo>
                    <a:pt x="117" y="0"/>
                  </a:lnTo>
                  <a:lnTo>
                    <a:pt x="217" y="112"/>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83" name="Freeform 56">
              <a:extLst>
                <a:ext uri="{FF2B5EF4-FFF2-40B4-BE49-F238E27FC236}">
                  <a16:creationId xmlns:a16="http://schemas.microsoft.com/office/drawing/2014/main" id="{3D8EED4D-D49E-EDC6-1452-EFE78700F253}"/>
                </a:ext>
              </a:extLst>
            </p:cNvPr>
            <p:cNvSpPr>
              <a:spLocks/>
            </p:cNvSpPr>
            <p:nvPr/>
          </p:nvSpPr>
          <p:spPr bwMode="auto">
            <a:xfrm>
              <a:off x="17275176" y="5089525"/>
              <a:ext cx="327025" cy="336550"/>
            </a:xfrm>
            <a:custGeom>
              <a:avLst/>
              <a:gdLst>
                <a:gd name="T0" fmla="*/ 206 w 206"/>
                <a:gd name="T1" fmla="*/ 48 h 212"/>
                <a:gd name="T2" fmla="*/ 111 w 206"/>
                <a:gd name="T3" fmla="*/ 212 h 212"/>
                <a:gd name="T4" fmla="*/ 0 w 206"/>
                <a:gd name="T5" fmla="*/ 111 h 212"/>
                <a:gd name="T6" fmla="*/ 69 w 206"/>
                <a:gd name="T7" fmla="*/ 0 h 212"/>
                <a:gd name="T8" fmla="*/ 206 w 206"/>
                <a:gd name="T9" fmla="*/ 48 h 212"/>
              </a:gdLst>
              <a:ahLst/>
              <a:cxnLst>
                <a:cxn ang="0">
                  <a:pos x="T0" y="T1"/>
                </a:cxn>
                <a:cxn ang="0">
                  <a:pos x="T2" y="T3"/>
                </a:cxn>
                <a:cxn ang="0">
                  <a:pos x="T4" y="T5"/>
                </a:cxn>
                <a:cxn ang="0">
                  <a:pos x="T6" y="T7"/>
                </a:cxn>
                <a:cxn ang="0">
                  <a:pos x="T8" y="T9"/>
                </a:cxn>
              </a:cxnLst>
              <a:rect l="0" t="0" r="r" b="b"/>
              <a:pathLst>
                <a:path w="206" h="212">
                  <a:moveTo>
                    <a:pt x="206" y="48"/>
                  </a:moveTo>
                  <a:lnTo>
                    <a:pt x="111" y="212"/>
                  </a:lnTo>
                  <a:lnTo>
                    <a:pt x="0" y="111"/>
                  </a:lnTo>
                  <a:lnTo>
                    <a:pt x="69" y="0"/>
                  </a:lnTo>
                  <a:lnTo>
                    <a:pt x="206" y="48"/>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84" name="Freeform 57">
              <a:extLst>
                <a:ext uri="{FF2B5EF4-FFF2-40B4-BE49-F238E27FC236}">
                  <a16:creationId xmlns:a16="http://schemas.microsoft.com/office/drawing/2014/main" id="{7A0D5567-B843-7D22-DE4E-9B213F58EFFA}"/>
                </a:ext>
              </a:extLst>
            </p:cNvPr>
            <p:cNvSpPr>
              <a:spLocks/>
            </p:cNvSpPr>
            <p:nvPr/>
          </p:nvSpPr>
          <p:spPr bwMode="auto">
            <a:xfrm>
              <a:off x="19864388" y="4475163"/>
              <a:ext cx="663575" cy="295275"/>
            </a:xfrm>
            <a:custGeom>
              <a:avLst/>
              <a:gdLst>
                <a:gd name="T0" fmla="*/ 5 w 79"/>
                <a:gd name="T1" fmla="*/ 35 h 35"/>
                <a:gd name="T2" fmla="*/ 1 w 79"/>
                <a:gd name="T3" fmla="*/ 32 h 35"/>
                <a:gd name="T4" fmla="*/ 3 w 79"/>
                <a:gd name="T5" fmla="*/ 27 h 35"/>
                <a:gd name="T6" fmla="*/ 73 w 79"/>
                <a:gd name="T7" fmla="*/ 1 h 35"/>
                <a:gd name="T8" fmla="*/ 78 w 79"/>
                <a:gd name="T9" fmla="*/ 4 h 35"/>
                <a:gd name="T10" fmla="*/ 76 w 79"/>
                <a:gd name="T11" fmla="*/ 9 h 35"/>
                <a:gd name="T12" fmla="*/ 6 w 79"/>
                <a:gd name="T13" fmla="*/ 35 h 35"/>
                <a:gd name="T14" fmla="*/ 5 w 79"/>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5">
                  <a:moveTo>
                    <a:pt x="5" y="35"/>
                  </a:moveTo>
                  <a:cubicBezTo>
                    <a:pt x="3" y="35"/>
                    <a:pt x="1" y="34"/>
                    <a:pt x="1" y="32"/>
                  </a:cubicBezTo>
                  <a:cubicBezTo>
                    <a:pt x="0" y="30"/>
                    <a:pt x="1" y="28"/>
                    <a:pt x="3" y="27"/>
                  </a:cubicBezTo>
                  <a:cubicBezTo>
                    <a:pt x="73" y="1"/>
                    <a:pt x="73" y="1"/>
                    <a:pt x="73" y="1"/>
                  </a:cubicBezTo>
                  <a:cubicBezTo>
                    <a:pt x="75" y="0"/>
                    <a:pt x="78" y="1"/>
                    <a:pt x="78" y="4"/>
                  </a:cubicBezTo>
                  <a:cubicBezTo>
                    <a:pt x="79" y="6"/>
                    <a:pt x="78" y="8"/>
                    <a:pt x="76" y="9"/>
                  </a:cubicBezTo>
                  <a:cubicBezTo>
                    <a:pt x="6" y="35"/>
                    <a:pt x="6" y="35"/>
                    <a:pt x="6" y="35"/>
                  </a:cubicBezTo>
                  <a:cubicBezTo>
                    <a:pt x="5" y="35"/>
                    <a:pt x="5" y="35"/>
                    <a:pt x="5" y="35"/>
                  </a:cubicBez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85" name="Freeform 58">
              <a:extLst>
                <a:ext uri="{FF2B5EF4-FFF2-40B4-BE49-F238E27FC236}">
                  <a16:creationId xmlns:a16="http://schemas.microsoft.com/office/drawing/2014/main" id="{D2788D90-CF09-1444-CC65-B4869D1EB180}"/>
                </a:ext>
              </a:extLst>
            </p:cNvPr>
            <p:cNvSpPr>
              <a:spLocks/>
            </p:cNvSpPr>
            <p:nvPr/>
          </p:nvSpPr>
          <p:spPr bwMode="auto">
            <a:xfrm>
              <a:off x="16341726" y="3860800"/>
              <a:ext cx="84138" cy="84138"/>
            </a:xfrm>
            <a:custGeom>
              <a:avLst/>
              <a:gdLst>
                <a:gd name="T0" fmla="*/ 4 w 10"/>
                <a:gd name="T1" fmla="*/ 9 h 10"/>
                <a:gd name="T2" fmla="*/ 0 w 10"/>
                <a:gd name="T3" fmla="*/ 4 h 10"/>
                <a:gd name="T4" fmla="*/ 5 w 10"/>
                <a:gd name="T5" fmla="*/ 0 h 10"/>
                <a:gd name="T6" fmla="*/ 10 w 10"/>
                <a:gd name="T7" fmla="*/ 5 h 10"/>
                <a:gd name="T8" fmla="*/ 4 w 10"/>
                <a:gd name="T9" fmla="*/ 9 h 10"/>
              </a:gdLst>
              <a:ahLst/>
              <a:cxnLst>
                <a:cxn ang="0">
                  <a:pos x="T0" y="T1"/>
                </a:cxn>
                <a:cxn ang="0">
                  <a:pos x="T2" y="T3"/>
                </a:cxn>
                <a:cxn ang="0">
                  <a:pos x="T4" y="T5"/>
                </a:cxn>
                <a:cxn ang="0">
                  <a:pos x="T6" y="T7"/>
                </a:cxn>
                <a:cxn ang="0">
                  <a:pos x="T8" y="T9"/>
                </a:cxn>
              </a:cxnLst>
              <a:rect l="0" t="0" r="r" b="b"/>
              <a:pathLst>
                <a:path w="10" h="10">
                  <a:moveTo>
                    <a:pt x="4" y="9"/>
                  </a:moveTo>
                  <a:cubicBezTo>
                    <a:pt x="2" y="9"/>
                    <a:pt x="0" y="7"/>
                    <a:pt x="0" y="4"/>
                  </a:cubicBezTo>
                  <a:cubicBezTo>
                    <a:pt x="0" y="1"/>
                    <a:pt x="3" y="0"/>
                    <a:pt x="5" y="0"/>
                  </a:cubicBezTo>
                  <a:cubicBezTo>
                    <a:pt x="8" y="0"/>
                    <a:pt x="10" y="3"/>
                    <a:pt x="10" y="5"/>
                  </a:cubicBezTo>
                  <a:cubicBezTo>
                    <a:pt x="9" y="8"/>
                    <a:pt x="7" y="10"/>
                    <a:pt x="4" y="9"/>
                  </a:cubicBez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86" name="Freeform 59">
              <a:extLst>
                <a:ext uri="{FF2B5EF4-FFF2-40B4-BE49-F238E27FC236}">
                  <a16:creationId xmlns:a16="http://schemas.microsoft.com/office/drawing/2014/main" id="{973BF1E1-59B1-EC05-0DEC-AAA894D83E2B}"/>
                </a:ext>
              </a:extLst>
            </p:cNvPr>
            <p:cNvSpPr>
              <a:spLocks/>
            </p:cNvSpPr>
            <p:nvPr/>
          </p:nvSpPr>
          <p:spPr bwMode="auto">
            <a:xfrm>
              <a:off x="16433801" y="3457575"/>
              <a:ext cx="463550" cy="571500"/>
            </a:xfrm>
            <a:custGeom>
              <a:avLst/>
              <a:gdLst>
                <a:gd name="T0" fmla="*/ 50 w 55"/>
                <a:gd name="T1" fmla="*/ 68 h 68"/>
                <a:gd name="T2" fmla="*/ 47 w 55"/>
                <a:gd name="T3" fmla="*/ 66 h 68"/>
                <a:gd name="T4" fmla="*/ 2 w 55"/>
                <a:gd name="T5" fmla="*/ 7 h 68"/>
                <a:gd name="T6" fmla="*/ 2 w 55"/>
                <a:gd name="T7" fmla="*/ 2 h 68"/>
                <a:gd name="T8" fmla="*/ 8 w 55"/>
                <a:gd name="T9" fmla="*/ 2 h 68"/>
                <a:gd name="T10" fmla="*/ 54 w 55"/>
                <a:gd name="T11" fmla="*/ 61 h 68"/>
                <a:gd name="T12" fmla="*/ 53 w 55"/>
                <a:gd name="T13" fmla="*/ 67 h 68"/>
                <a:gd name="T14" fmla="*/ 50 w 55"/>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68">
                  <a:moveTo>
                    <a:pt x="50" y="68"/>
                  </a:moveTo>
                  <a:cubicBezTo>
                    <a:pt x="49" y="68"/>
                    <a:pt x="48" y="67"/>
                    <a:pt x="47" y="66"/>
                  </a:cubicBezTo>
                  <a:cubicBezTo>
                    <a:pt x="2" y="7"/>
                    <a:pt x="2" y="7"/>
                    <a:pt x="2" y="7"/>
                  </a:cubicBezTo>
                  <a:cubicBezTo>
                    <a:pt x="0" y="5"/>
                    <a:pt x="1" y="3"/>
                    <a:pt x="2" y="2"/>
                  </a:cubicBezTo>
                  <a:cubicBezTo>
                    <a:pt x="4" y="0"/>
                    <a:pt x="7" y="1"/>
                    <a:pt x="8" y="2"/>
                  </a:cubicBezTo>
                  <a:cubicBezTo>
                    <a:pt x="54" y="61"/>
                    <a:pt x="54" y="61"/>
                    <a:pt x="54" y="61"/>
                  </a:cubicBezTo>
                  <a:cubicBezTo>
                    <a:pt x="55" y="63"/>
                    <a:pt x="55" y="66"/>
                    <a:pt x="53" y="67"/>
                  </a:cubicBezTo>
                  <a:cubicBezTo>
                    <a:pt x="52" y="68"/>
                    <a:pt x="51" y="68"/>
                    <a:pt x="50" y="68"/>
                  </a:cubicBez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87" name="Freeform 60">
              <a:extLst>
                <a:ext uri="{FF2B5EF4-FFF2-40B4-BE49-F238E27FC236}">
                  <a16:creationId xmlns:a16="http://schemas.microsoft.com/office/drawing/2014/main" id="{C5D36EAF-7873-2414-8064-111D61C692B6}"/>
                </a:ext>
              </a:extLst>
            </p:cNvPr>
            <p:cNvSpPr>
              <a:spLocks/>
            </p:cNvSpPr>
            <p:nvPr/>
          </p:nvSpPr>
          <p:spPr bwMode="auto">
            <a:xfrm>
              <a:off x="20578763" y="4845050"/>
              <a:ext cx="66675" cy="68263"/>
            </a:xfrm>
            <a:custGeom>
              <a:avLst/>
              <a:gdLst>
                <a:gd name="T0" fmla="*/ 15 w 42"/>
                <a:gd name="T1" fmla="*/ 43 h 43"/>
                <a:gd name="T2" fmla="*/ 0 w 42"/>
                <a:gd name="T3" fmla="*/ 32 h 43"/>
                <a:gd name="T4" fmla="*/ 26 w 42"/>
                <a:gd name="T5" fmla="*/ 0 h 43"/>
                <a:gd name="T6" fmla="*/ 42 w 42"/>
                <a:gd name="T7" fmla="*/ 16 h 43"/>
                <a:gd name="T8" fmla="*/ 15 w 42"/>
                <a:gd name="T9" fmla="*/ 43 h 43"/>
              </a:gdLst>
              <a:ahLst/>
              <a:cxnLst>
                <a:cxn ang="0">
                  <a:pos x="T0" y="T1"/>
                </a:cxn>
                <a:cxn ang="0">
                  <a:pos x="T2" y="T3"/>
                </a:cxn>
                <a:cxn ang="0">
                  <a:pos x="T4" y="T5"/>
                </a:cxn>
                <a:cxn ang="0">
                  <a:pos x="T6" y="T7"/>
                </a:cxn>
                <a:cxn ang="0">
                  <a:pos x="T8" y="T9"/>
                </a:cxn>
              </a:cxnLst>
              <a:rect l="0" t="0" r="r" b="b"/>
              <a:pathLst>
                <a:path w="42" h="43">
                  <a:moveTo>
                    <a:pt x="15" y="43"/>
                  </a:moveTo>
                  <a:lnTo>
                    <a:pt x="0" y="32"/>
                  </a:lnTo>
                  <a:lnTo>
                    <a:pt x="26" y="0"/>
                  </a:lnTo>
                  <a:lnTo>
                    <a:pt x="42" y="16"/>
                  </a:lnTo>
                  <a:lnTo>
                    <a:pt x="15" y="43"/>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88" name="Freeform 61">
              <a:extLst>
                <a:ext uri="{FF2B5EF4-FFF2-40B4-BE49-F238E27FC236}">
                  <a16:creationId xmlns:a16="http://schemas.microsoft.com/office/drawing/2014/main" id="{1A79FBDD-3101-51ED-B60C-98AB06895DCC}"/>
                </a:ext>
              </a:extLst>
            </p:cNvPr>
            <p:cNvSpPr>
              <a:spLocks/>
            </p:cNvSpPr>
            <p:nvPr/>
          </p:nvSpPr>
          <p:spPr bwMode="auto">
            <a:xfrm>
              <a:off x="20459701" y="4964113"/>
              <a:ext cx="68263" cy="66675"/>
            </a:xfrm>
            <a:custGeom>
              <a:avLst/>
              <a:gdLst>
                <a:gd name="T0" fmla="*/ 16 w 43"/>
                <a:gd name="T1" fmla="*/ 42 h 42"/>
                <a:gd name="T2" fmla="*/ 0 w 43"/>
                <a:gd name="T3" fmla="*/ 26 h 42"/>
                <a:gd name="T4" fmla="*/ 32 w 43"/>
                <a:gd name="T5" fmla="*/ 0 h 42"/>
                <a:gd name="T6" fmla="*/ 43 w 43"/>
                <a:gd name="T7" fmla="*/ 16 h 42"/>
                <a:gd name="T8" fmla="*/ 16 w 43"/>
                <a:gd name="T9" fmla="*/ 42 h 42"/>
              </a:gdLst>
              <a:ahLst/>
              <a:cxnLst>
                <a:cxn ang="0">
                  <a:pos x="T0" y="T1"/>
                </a:cxn>
                <a:cxn ang="0">
                  <a:pos x="T2" y="T3"/>
                </a:cxn>
                <a:cxn ang="0">
                  <a:pos x="T4" y="T5"/>
                </a:cxn>
                <a:cxn ang="0">
                  <a:pos x="T6" y="T7"/>
                </a:cxn>
                <a:cxn ang="0">
                  <a:pos x="T8" y="T9"/>
                </a:cxn>
              </a:cxnLst>
              <a:rect l="0" t="0" r="r" b="b"/>
              <a:pathLst>
                <a:path w="43" h="42">
                  <a:moveTo>
                    <a:pt x="16" y="42"/>
                  </a:moveTo>
                  <a:lnTo>
                    <a:pt x="0" y="26"/>
                  </a:lnTo>
                  <a:lnTo>
                    <a:pt x="32" y="0"/>
                  </a:lnTo>
                  <a:lnTo>
                    <a:pt x="43" y="16"/>
                  </a:lnTo>
                  <a:lnTo>
                    <a:pt x="16" y="42"/>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89" name="Freeform 62">
              <a:extLst>
                <a:ext uri="{FF2B5EF4-FFF2-40B4-BE49-F238E27FC236}">
                  <a16:creationId xmlns:a16="http://schemas.microsoft.com/office/drawing/2014/main" id="{49DC871A-0FE2-29BC-53E3-310591B6B986}"/>
                </a:ext>
              </a:extLst>
            </p:cNvPr>
            <p:cNvSpPr>
              <a:spLocks/>
            </p:cNvSpPr>
            <p:nvPr/>
          </p:nvSpPr>
          <p:spPr bwMode="auto">
            <a:xfrm>
              <a:off x="20578763" y="4964113"/>
              <a:ext cx="66675" cy="66675"/>
            </a:xfrm>
            <a:custGeom>
              <a:avLst/>
              <a:gdLst>
                <a:gd name="T0" fmla="*/ 26 w 42"/>
                <a:gd name="T1" fmla="*/ 42 h 42"/>
                <a:gd name="T2" fmla="*/ 0 w 42"/>
                <a:gd name="T3" fmla="*/ 16 h 42"/>
                <a:gd name="T4" fmla="*/ 15 w 42"/>
                <a:gd name="T5" fmla="*/ 0 h 42"/>
                <a:gd name="T6" fmla="*/ 42 w 42"/>
                <a:gd name="T7" fmla="*/ 26 h 42"/>
                <a:gd name="T8" fmla="*/ 26 w 42"/>
                <a:gd name="T9" fmla="*/ 42 h 42"/>
              </a:gdLst>
              <a:ahLst/>
              <a:cxnLst>
                <a:cxn ang="0">
                  <a:pos x="T0" y="T1"/>
                </a:cxn>
                <a:cxn ang="0">
                  <a:pos x="T2" y="T3"/>
                </a:cxn>
                <a:cxn ang="0">
                  <a:pos x="T4" y="T5"/>
                </a:cxn>
                <a:cxn ang="0">
                  <a:pos x="T6" y="T7"/>
                </a:cxn>
                <a:cxn ang="0">
                  <a:pos x="T8" y="T9"/>
                </a:cxn>
              </a:cxnLst>
              <a:rect l="0" t="0" r="r" b="b"/>
              <a:pathLst>
                <a:path w="42" h="42">
                  <a:moveTo>
                    <a:pt x="26" y="42"/>
                  </a:moveTo>
                  <a:lnTo>
                    <a:pt x="0" y="16"/>
                  </a:lnTo>
                  <a:lnTo>
                    <a:pt x="15" y="0"/>
                  </a:lnTo>
                  <a:lnTo>
                    <a:pt x="42" y="26"/>
                  </a:lnTo>
                  <a:lnTo>
                    <a:pt x="26" y="42"/>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90" name="Freeform 63">
              <a:extLst>
                <a:ext uri="{FF2B5EF4-FFF2-40B4-BE49-F238E27FC236}">
                  <a16:creationId xmlns:a16="http://schemas.microsoft.com/office/drawing/2014/main" id="{6CD58D8A-B147-05C0-8018-AF8FBBA12853}"/>
                </a:ext>
              </a:extLst>
            </p:cNvPr>
            <p:cNvSpPr>
              <a:spLocks/>
            </p:cNvSpPr>
            <p:nvPr/>
          </p:nvSpPr>
          <p:spPr bwMode="auto">
            <a:xfrm>
              <a:off x="20459701" y="4845050"/>
              <a:ext cx="68263" cy="68263"/>
            </a:xfrm>
            <a:custGeom>
              <a:avLst/>
              <a:gdLst>
                <a:gd name="T0" fmla="*/ 32 w 43"/>
                <a:gd name="T1" fmla="*/ 43 h 43"/>
                <a:gd name="T2" fmla="*/ 0 w 43"/>
                <a:gd name="T3" fmla="*/ 16 h 43"/>
                <a:gd name="T4" fmla="*/ 16 w 43"/>
                <a:gd name="T5" fmla="*/ 0 h 43"/>
                <a:gd name="T6" fmla="*/ 43 w 43"/>
                <a:gd name="T7" fmla="*/ 32 h 43"/>
                <a:gd name="T8" fmla="*/ 32 w 43"/>
                <a:gd name="T9" fmla="*/ 43 h 43"/>
              </a:gdLst>
              <a:ahLst/>
              <a:cxnLst>
                <a:cxn ang="0">
                  <a:pos x="T0" y="T1"/>
                </a:cxn>
                <a:cxn ang="0">
                  <a:pos x="T2" y="T3"/>
                </a:cxn>
                <a:cxn ang="0">
                  <a:pos x="T4" y="T5"/>
                </a:cxn>
                <a:cxn ang="0">
                  <a:pos x="T6" y="T7"/>
                </a:cxn>
                <a:cxn ang="0">
                  <a:pos x="T8" y="T9"/>
                </a:cxn>
              </a:cxnLst>
              <a:rect l="0" t="0" r="r" b="b"/>
              <a:pathLst>
                <a:path w="43" h="43">
                  <a:moveTo>
                    <a:pt x="32" y="43"/>
                  </a:moveTo>
                  <a:lnTo>
                    <a:pt x="0" y="16"/>
                  </a:lnTo>
                  <a:lnTo>
                    <a:pt x="16" y="0"/>
                  </a:lnTo>
                  <a:lnTo>
                    <a:pt x="43" y="32"/>
                  </a:lnTo>
                  <a:lnTo>
                    <a:pt x="32" y="43"/>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91" name="Freeform 64">
              <a:extLst>
                <a:ext uri="{FF2B5EF4-FFF2-40B4-BE49-F238E27FC236}">
                  <a16:creationId xmlns:a16="http://schemas.microsoft.com/office/drawing/2014/main" id="{3DA9B981-41B6-EEA4-0FBA-72AFB126041A}"/>
                </a:ext>
              </a:extLst>
            </p:cNvPr>
            <p:cNvSpPr>
              <a:spLocks noEditPoints="1"/>
            </p:cNvSpPr>
            <p:nvPr/>
          </p:nvSpPr>
          <p:spPr bwMode="auto">
            <a:xfrm>
              <a:off x="15417801" y="5872163"/>
              <a:ext cx="377825" cy="377825"/>
            </a:xfrm>
            <a:custGeom>
              <a:avLst/>
              <a:gdLst>
                <a:gd name="T0" fmla="*/ 116 w 238"/>
                <a:gd name="T1" fmla="*/ 238 h 238"/>
                <a:gd name="T2" fmla="*/ 0 w 238"/>
                <a:gd name="T3" fmla="*/ 117 h 238"/>
                <a:gd name="T4" fmla="*/ 116 w 238"/>
                <a:gd name="T5" fmla="*/ 0 h 238"/>
                <a:gd name="T6" fmla="*/ 238 w 238"/>
                <a:gd name="T7" fmla="*/ 117 h 238"/>
                <a:gd name="T8" fmla="*/ 116 w 238"/>
                <a:gd name="T9" fmla="*/ 238 h 238"/>
                <a:gd name="T10" fmla="*/ 26 w 238"/>
                <a:gd name="T11" fmla="*/ 117 h 238"/>
                <a:gd name="T12" fmla="*/ 116 w 238"/>
                <a:gd name="T13" fmla="*/ 207 h 238"/>
                <a:gd name="T14" fmla="*/ 206 w 238"/>
                <a:gd name="T15" fmla="*/ 117 h 238"/>
                <a:gd name="T16" fmla="*/ 116 w 238"/>
                <a:gd name="T17" fmla="*/ 26 h 238"/>
                <a:gd name="T18" fmla="*/ 26 w 238"/>
                <a:gd name="T19" fmla="*/ 11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8">
                  <a:moveTo>
                    <a:pt x="116" y="238"/>
                  </a:moveTo>
                  <a:lnTo>
                    <a:pt x="0" y="117"/>
                  </a:lnTo>
                  <a:lnTo>
                    <a:pt x="116" y="0"/>
                  </a:lnTo>
                  <a:lnTo>
                    <a:pt x="238" y="117"/>
                  </a:lnTo>
                  <a:lnTo>
                    <a:pt x="116" y="238"/>
                  </a:lnTo>
                  <a:close/>
                  <a:moveTo>
                    <a:pt x="26" y="117"/>
                  </a:moveTo>
                  <a:lnTo>
                    <a:pt x="116" y="207"/>
                  </a:lnTo>
                  <a:lnTo>
                    <a:pt x="206" y="117"/>
                  </a:lnTo>
                  <a:lnTo>
                    <a:pt x="116" y="26"/>
                  </a:lnTo>
                  <a:lnTo>
                    <a:pt x="26" y="117"/>
                  </a:ln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92" name="Freeform 65">
              <a:extLst>
                <a:ext uri="{FF2B5EF4-FFF2-40B4-BE49-F238E27FC236}">
                  <a16:creationId xmlns:a16="http://schemas.microsoft.com/office/drawing/2014/main" id="{26A26CDF-7C11-B747-CD24-C7D18A24FFA5}"/>
                </a:ext>
              </a:extLst>
            </p:cNvPr>
            <p:cNvSpPr>
              <a:spLocks noEditPoints="1"/>
            </p:cNvSpPr>
            <p:nvPr/>
          </p:nvSpPr>
          <p:spPr bwMode="auto">
            <a:xfrm>
              <a:off x="17232313" y="3171825"/>
              <a:ext cx="252413" cy="227013"/>
            </a:xfrm>
            <a:custGeom>
              <a:avLst/>
              <a:gdLst>
                <a:gd name="T0" fmla="*/ 159 w 159"/>
                <a:gd name="T1" fmla="*/ 143 h 143"/>
                <a:gd name="T2" fmla="*/ 0 w 159"/>
                <a:gd name="T3" fmla="*/ 143 h 143"/>
                <a:gd name="T4" fmla="*/ 80 w 159"/>
                <a:gd name="T5" fmla="*/ 0 h 143"/>
                <a:gd name="T6" fmla="*/ 159 w 159"/>
                <a:gd name="T7" fmla="*/ 143 h 143"/>
                <a:gd name="T8" fmla="*/ 37 w 159"/>
                <a:gd name="T9" fmla="*/ 122 h 143"/>
                <a:gd name="T10" fmla="*/ 127 w 159"/>
                <a:gd name="T11" fmla="*/ 122 h 143"/>
                <a:gd name="T12" fmla="*/ 80 w 159"/>
                <a:gd name="T13" fmla="*/ 42 h 143"/>
                <a:gd name="T14" fmla="*/ 37 w 159"/>
                <a:gd name="T15" fmla="*/ 122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43">
                  <a:moveTo>
                    <a:pt x="159" y="143"/>
                  </a:moveTo>
                  <a:lnTo>
                    <a:pt x="0" y="143"/>
                  </a:lnTo>
                  <a:lnTo>
                    <a:pt x="80" y="0"/>
                  </a:lnTo>
                  <a:lnTo>
                    <a:pt x="159" y="143"/>
                  </a:lnTo>
                  <a:close/>
                  <a:moveTo>
                    <a:pt x="37" y="122"/>
                  </a:moveTo>
                  <a:lnTo>
                    <a:pt x="127" y="122"/>
                  </a:lnTo>
                  <a:lnTo>
                    <a:pt x="80" y="42"/>
                  </a:lnTo>
                  <a:lnTo>
                    <a:pt x="37" y="122"/>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grpSp>
      <p:grpSp>
        <p:nvGrpSpPr>
          <p:cNvPr id="93" name="Group 92">
            <a:extLst>
              <a:ext uri="{FF2B5EF4-FFF2-40B4-BE49-F238E27FC236}">
                <a16:creationId xmlns:a16="http://schemas.microsoft.com/office/drawing/2014/main" id="{E852C94F-11A0-0F9A-0CA2-4A64CC745772}"/>
              </a:ext>
            </a:extLst>
          </p:cNvPr>
          <p:cNvGrpSpPr/>
          <p:nvPr/>
        </p:nvGrpSpPr>
        <p:grpSpPr>
          <a:xfrm>
            <a:off x="4565229" y="3517569"/>
            <a:ext cx="1095415" cy="730104"/>
            <a:chOff x="3313113" y="7399338"/>
            <a:chExt cx="4457701" cy="2765425"/>
          </a:xfrm>
        </p:grpSpPr>
        <p:sp>
          <p:nvSpPr>
            <p:cNvPr id="94" name="Freeform 69">
              <a:extLst>
                <a:ext uri="{FF2B5EF4-FFF2-40B4-BE49-F238E27FC236}">
                  <a16:creationId xmlns:a16="http://schemas.microsoft.com/office/drawing/2014/main" id="{43671760-4FEE-E3DE-476C-E26BBAD7B420}"/>
                </a:ext>
              </a:extLst>
            </p:cNvPr>
            <p:cNvSpPr>
              <a:spLocks/>
            </p:cNvSpPr>
            <p:nvPr/>
          </p:nvSpPr>
          <p:spPr bwMode="auto">
            <a:xfrm>
              <a:off x="3313113" y="8494713"/>
              <a:ext cx="1055688" cy="144463"/>
            </a:xfrm>
            <a:custGeom>
              <a:avLst/>
              <a:gdLst>
                <a:gd name="T0" fmla="*/ 133 w 147"/>
                <a:gd name="T1" fmla="*/ 20 h 20"/>
                <a:gd name="T2" fmla="*/ 123 w 147"/>
                <a:gd name="T3" fmla="*/ 11 h 20"/>
                <a:gd name="T4" fmla="*/ 118 w 147"/>
                <a:gd name="T5" fmla="*/ 4 h 20"/>
                <a:gd name="T6" fmla="*/ 112 w 147"/>
                <a:gd name="T7" fmla="*/ 11 h 20"/>
                <a:gd name="T8" fmla="*/ 103 w 147"/>
                <a:gd name="T9" fmla="*/ 20 h 20"/>
                <a:gd name="T10" fmla="*/ 94 w 147"/>
                <a:gd name="T11" fmla="*/ 11 h 20"/>
                <a:gd name="T12" fmla="*/ 88 w 147"/>
                <a:gd name="T13" fmla="*/ 4 h 20"/>
                <a:gd name="T14" fmla="*/ 83 w 147"/>
                <a:gd name="T15" fmla="*/ 11 h 20"/>
                <a:gd name="T16" fmla="*/ 74 w 147"/>
                <a:gd name="T17" fmla="*/ 20 h 20"/>
                <a:gd name="T18" fmla="*/ 65 w 147"/>
                <a:gd name="T19" fmla="*/ 11 h 20"/>
                <a:gd name="T20" fmla="*/ 59 w 147"/>
                <a:gd name="T21" fmla="*/ 4 h 20"/>
                <a:gd name="T22" fmla="*/ 54 w 147"/>
                <a:gd name="T23" fmla="*/ 11 h 20"/>
                <a:gd name="T24" fmla="*/ 44 w 147"/>
                <a:gd name="T25" fmla="*/ 20 h 20"/>
                <a:gd name="T26" fmla="*/ 35 w 147"/>
                <a:gd name="T27" fmla="*/ 11 h 20"/>
                <a:gd name="T28" fmla="*/ 30 w 147"/>
                <a:gd name="T29" fmla="*/ 4 h 20"/>
                <a:gd name="T30" fmla="*/ 24 w 147"/>
                <a:gd name="T31" fmla="*/ 11 h 20"/>
                <a:gd name="T32" fmla="*/ 15 w 147"/>
                <a:gd name="T33" fmla="*/ 20 h 20"/>
                <a:gd name="T34" fmla="*/ 6 w 147"/>
                <a:gd name="T35" fmla="*/ 11 h 20"/>
                <a:gd name="T36" fmla="*/ 0 w 147"/>
                <a:gd name="T37" fmla="*/ 4 h 20"/>
                <a:gd name="T38" fmla="*/ 0 w 147"/>
                <a:gd name="T39" fmla="*/ 0 h 20"/>
                <a:gd name="T40" fmla="*/ 9 w 147"/>
                <a:gd name="T41" fmla="*/ 9 h 20"/>
                <a:gd name="T42" fmla="*/ 15 w 147"/>
                <a:gd name="T43" fmla="*/ 16 h 20"/>
                <a:gd name="T44" fmla="*/ 20 w 147"/>
                <a:gd name="T45" fmla="*/ 9 h 20"/>
                <a:gd name="T46" fmla="*/ 30 w 147"/>
                <a:gd name="T47" fmla="*/ 0 h 20"/>
                <a:gd name="T48" fmla="*/ 39 w 147"/>
                <a:gd name="T49" fmla="*/ 9 h 20"/>
                <a:gd name="T50" fmla="*/ 44 w 147"/>
                <a:gd name="T51" fmla="*/ 16 h 20"/>
                <a:gd name="T52" fmla="*/ 50 w 147"/>
                <a:gd name="T53" fmla="*/ 9 h 20"/>
                <a:gd name="T54" fmla="*/ 59 w 147"/>
                <a:gd name="T55" fmla="*/ 0 h 20"/>
                <a:gd name="T56" fmla="*/ 68 w 147"/>
                <a:gd name="T57" fmla="*/ 9 h 20"/>
                <a:gd name="T58" fmla="*/ 74 w 147"/>
                <a:gd name="T59" fmla="*/ 16 h 20"/>
                <a:gd name="T60" fmla="*/ 79 w 147"/>
                <a:gd name="T61" fmla="*/ 9 h 20"/>
                <a:gd name="T62" fmla="*/ 88 w 147"/>
                <a:gd name="T63" fmla="*/ 0 h 20"/>
                <a:gd name="T64" fmla="*/ 98 w 147"/>
                <a:gd name="T65" fmla="*/ 9 h 20"/>
                <a:gd name="T66" fmla="*/ 103 w 147"/>
                <a:gd name="T67" fmla="*/ 16 h 20"/>
                <a:gd name="T68" fmla="*/ 109 w 147"/>
                <a:gd name="T69" fmla="*/ 9 h 20"/>
                <a:gd name="T70" fmla="*/ 118 w 147"/>
                <a:gd name="T71" fmla="*/ 0 h 20"/>
                <a:gd name="T72" fmla="*/ 127 w 147"/>
                <a:gd name="T73" fmla="*/ 9 h 20"/>
                <a:gd name="T74" fmla="*/ 133 w 147"/>
                <a:gd name="T75" fmla="*/ 16 h 20"/>
                <a:gd name="T76" fmla="*/ 138 w 147"/>
                <a:gd name="T77" fmla="*/ 9 h 20"/>
                <a:gd name="T78" fmla="*/ 147 w 147"/>
                <a:gd name="T79" fmla="*/ 0 h 20"/>
                <a:gd name="T80" fmla="*/ 147 w 147"/>
                <a:gd name="T81" fmla="*/ 4 h 20"/>
                <a:gd name="T82" fmla="*/ 142 w 147"/>
                <a:gd name="T83" fmla="*/ 11 h 20"/>
                <a:gd name="T84" fmla="*/ 133 w 147"/>
                <a:gd name="T8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7" h="20">
                  <a:moveTo>
                    <a:pt x="133" y="20"/>
                  </a:moveTo>
                  <a:cubicBezTo>
                    <a:pt x="128" y="20"/>
                    <a:pt x="125" y="15"/>
                    <a:pt x="123" y="11"/>
                  </a:cubicBezTo>
                  <a:cubicBezTo>
                    <a:pt x="122" y="7"/>
                    <a:pt x="120" y="4"/>
                    <a:pt x="118" y="4"/>
                  </a:cubicBezTo>
                  <a:cubicBezTo>
                    <a:pt x="116" y="4"/>
                    <a:pt x="114" y="7"/>
                    <a:pt x="112" y="11"/>
                  </a:cubicBezTo>
                  <a:cubicBezTo>
                    <a:pt x="110" y="15"/>
                    <a:pt x="108" y="20"/>
                    <a:pt x="103" y="20"/>
                  </a:cubicBezTo>
                  <a:cubicBezTo>
                    <a:pt x="98" y="20"/>
                    <a:pt x="96" y="15"/>
                    <a:pt x="94" y="11"/>
                  </a:cubicBezTo>
                  <a:cubicBezTo>
                    <a:pt x="92" y="7"/>
                    <a:pt x="91" y="4"/>
                    <a:pt x="88" y="4"/>
                  </a:cubicBezTo>
                  <a:cubicBezTo>
                    <a:pt x="86" y="4"/>
                    <a:pt x="85" y="7"/>
                    <a:pt x="83" y="11"/>
                  </a:cubicBezTo>
                  <a:cubicBezTo>
                    <a:pt x="81" y="15"/>
                    <a:pt x="79" y="20"/>
                    <a:pt x="74" y="20"/>
                  </a:cubicBezTo>
                  <a:cubicBezTo>
                    <a:pt x="69" y="20"/>
                    <a:pt x="67" y="15"/>
                    <a:pt x="65" y="11"/>
                  </a:cubicBezTo>
                  <a:cubicBezTo>
                    <a:pt x="63" y="7"/>
                    <a:pt x="61" y="4"/>
                    <a:pt x="59" y="4"/>
                  </a:cubicBezTo>
                  <a:cubicBezTo>
                    <a:pt x="57" y="4"/>
                    <a:pt x="55" y="7"/>
                    <a:pt x="54" y="11"/>
                  </a:cubicBezTo>
                  <a:cubicBezTo>
                    <a:pt x="52" y="15"/>
                    <a:pt x="49" y="20"/>
                    <a:pt x="44" y="20"/>
                  </a:cubicBezTo>
                  <a:cubicBezTo>
                    <a:pt x="39" y="20"/>
                    <a:pt x="37" y="15"/>
                    <a:pt x="35" y="11"/>
                  </a:cubicBezTo>
                  <a:cubicBezTo>
                    <a:pt x="33" y="7"/>
                    <a:pt x="32" y="4"/>
                    <a:pt x="30" y="4"/>
                  </a:cubicBezTo>
                  <a:cubicBezTo>
                    <a:pt x="27" y="4"/>
                    <a:pt x="26" y="7"/>
                    <a:pt x="24" y="11"/>
                  </a:cubicBezTo>
                  <a:cubicBezTo>
                    <a:pt x="22" y="15"/>
                    <a:pt x="20" y="20"/>
                    <a:pt x="15" y="20"/>
                  </a:cubicBezTo>
                  <a:cubicBezTo>
                    <a:pt x="10" y="20"/>
                    <a:pt x="8" y="15"/>
                    <a:pt x="6" y="11"/>
                  </a:cubicBezTo>
                  <a:cubicBezTo>
                    <a:pt x="4" y="7"/>
                    <a:pt x="2" y="4"/>
                    <a:pt x="0" y="4"/>
                  </a:cubicBezTo>
                  <a:cubicBezTo>
                    <a:pt x="0" y="0"/>
                    <a:pt x="0" y="0"/>
                    <a:pt x="0" y="0"/>
                  </a:cubicBezTo>
                  <a:cubicBezTo>
                    <a:pt x="5" y="0"/>
                    <a:pt x="7" y="5"/>
                    <a:pt x="9" y="9"/>
                  </a:cubicBezTo>
                  <a:cubicBezTo>
                    <a:pt x="11" y="14"/>
                    <a:pt x="13" y="16"/>
                    <a:pt x="15" y="16"/>
                  </a:cubicBezTo>
                  <a:cubicBezTo>
                    <a:pt x="17" y="16"/>
                    <a:pt x="19" y="14"/>
                    <a:pt x="20" y="9"/>
                  </a:cubicBezTo>
                  <a:cubicBezTo>
                    <a:pt x="22" y="5"/>
                    <a:pt x="25" y="0"/>
                    <a:pt x="30" y="0"/>
                  </a:cubicBezTo>
                  <a:cubicBezTo>
                    <a:pt x="35" y="0"/>
                    <a:pt x="37" y="5"/>
                    <a:pt x="39" y="9"/>
                  </a:cubicBezTo>
                  <a:cubicBezTo>
                    <a:pt x="41" y="14"/>
                    <a:pt x="42" y="16"/>
                    <a:pt x="44" y="16"/>
                  </a:cubicBezTo>
                  <a:cubicBezTo>
                    <a:pt x="47" y="16"/>
                    <a:pt x="48" y="14"/>
                    <a:pt x="50" y="9"/>
                  </a:cubicBezTo>
                  <a:cubicBezTo>
                    <a:pt x="52" y="5"/>
                    <a:pt x="54" y="0"/>
                    <a:pt x="59" y="0"/>
                  </a:cubicBezTo>
                  <a:cubicBezTo>
                    <a:pt x="64" y="0"/>
                    <a:pt x="66" y="5"/>
                    <a:pt x="68" y="9"/>
                  </a:cubicBezTo>
                  <a:cubicBezTo>
                    <a:pt x="70" y="14"/>
                    <a:pt x="72" y="16"/>
                    <a:pt x="74" y="16"/>
                  </a:cubicBezTo>
                  <a:cubicBezTo>
                    <a:pt x="76" y="16"/>
                    <a:pt x="77" y="14"/>
                    <a:pt x="79" y="9"/>
                  </a:cubicBezTo>
                  <a:cubicBezTo>
                    <a:pt x="81" y="5"/>
                    <a:pt x="84" y="0"/>
                    <a:pt x="88" y="0"/>
                  </a:cubicBezTo>
                  <a:cubicBezTo>
                    <a:pt x="93" y="0"/>
                    <a:pt x="96" y="5"/>
                    <a:pt x="98" y="9"/>
                  </a:cubicBezTo>
                  <a:cubicBezTo>
                    <a:pt x="100" y="14"/>
                    <a:pt x="101" y="16"/>
                    <a:pt x="103" y="16"/>
                  </a:cubicBezTo>
                  <a:cubicBezTo>
                    <a:pt x="105" y="16"/>
                    <a:pt x="107" y="14"/>
                    <a:pt x="109" y="9"/>
                  </a:cubicBezTo>
                  <a:cubicBezTo>
                    <a:pt x="111" y="5"/>
                    <a:pt x="113" y="0"/>
                    <a:pt x="118" y="0"/>
                  </a:cubicBezTo>
                  <a:cubicBezTo>
                    <a:pt x="123" y="0"/>
                    <a:pt x="125" y="5"/>
                    <a:pt x="127" y="9"/>
                  </a:cubicBezTo>
                  <a:cubicBezTo>
                    <a:pt x="129" y="14"/>
                    <a:pt x="130" y="16"/>
                    <a:pt x="133" y="16"/>
                  </a:cubicBezTo>
                  <a:cubicBezTo>
                    <a:pt x="135" y="16"/>
                    <a:pt x="136" y="14"/>
                    <a:pt x="138" y="9"/>
                  </a:cubicBezTo>
                  <a:cubicBezTo>
                    <a:pt x="140" y="5"/>
                    <a:pt x="142" y="0"/>
                    <a:pt x="147" y="0"/>
                  </a:cubicBezTo>
                  <a:cubicBezTo>
                    <a:pt x="147" y="4"/>
                    <a:pt x="147" y="4"/>
                    <a:pt x="147" y="4"/>
                  </a:cubicBezTo>
                  <a:cubicBezTo>
                    <a:pt x="145" y="4"/>
                    <a:pt x="144" y="7"/>
                    <a:pt x="142" y="11"/>
                  </a:cubicBezTo>
                  <a:cubicBezTo>
                    <a:pt x="140" y="15"/>
                    <a:pt x="138" y="20"/>
                    <a:pt x="133" y="20"/>
                  </a:cubicBezTo>
                  <a:close/>
                </a:path>
              </a:pathLst>
            </a:custGeom>
            <a:solidFill>
              <a:srgbClr val="48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95" name="Freeform 70">
              <a:extLst>
                <a:ext uri="{FF2B5EF4-FFF2-40B4-BE49-F238E27FC236}">
                  <a16:creationId xmlns:a16="http://schemas.microsoft.com/office/drawing/2014/main" id="{615B2260-C260-8F76-7CA2-9B1BCFEE29F0}"/>
                </a:ext>
              </a:extLst>
            </p:cNvPr>
            <p:cNvSpPr>
              <a:spLocks/>
            </p:cNvSpPr>
            <p:nvPr/>
          </p:nvSpPr>
          <p:spPr bwMode="auto">
            <a:xfrm>
              <a:off x="6708776" y="9221788"/>
              <a:ext cx="1062038" cy="144463"/>
            </a:xfrm>
            <a:custGeom>
              <a:avLst/>
              <a:gdLst>
                <a:gd name="T0" fmla="*/ 133 w 148"/>
                <a:gd name="T1" fmla="*/ 20 h 20"/>
                <a:gd name="T2" fmla="*/ 124 w 148"/>
                <a:gd name="T3" fmla="*/ 11 h 20"/>
                <a:gd name="T4" fmla="*/ 118 w 148"/>
                <a:gd name="T5" fmla="*/ 4 h 20"/>
                <a:gd name="T6" fmla="*/ 113 w 148"/>
                <a:gd name="T7" fmla="*/ 11 h 20"/>
                <a:gd name="T8" fmla="*/ 103 w 148"/>
                <a:gd name="T9" fmla="*/ 20 h 20"/>
                <a:gd name="T10" fmla="*/ 94 w 148"/>
                <a:gd name="T11" fmla="*/ 11 h 20"/>
                <a:gd name="T12" fmla="*/ 89 w 148"/>
                <a:gd name="T13" fmla="*/ 4 h 20"/>
                <a:gd name="T14" fmla="*/ 83 w 148"/>
                <a:gd name="T15" fmla="*/ 11 h 20"/>
                <a:gd name="T16" fmla="*/ 74 w 148"/>
                <a:gd name="T17" fmla="*/ 20 h 20"/>
                <a:gd name="T18" fmla="*/ 65 w 148"/>
                <a:gd name="T19" fmla="*/ 11 h 20"/>
                <a:gd name="T20" fmla="*/ 59 w 148"/>
                <a:gd name="T21" fmla="*/ 4 h 20"/>
                <a:gd name="T22" fmla="*/ 54 w 148"/>
                <a:gd name="T23" fmla="*/ 11 h 20"/>
                <a:gd name="T24" fmla="*/ 44 w 148"/>
                <a:gd name="T25" fmla="*/ 20 h 20"/>
                <a:gd name="T26" fmla="*/ 35 w 148"/>
                <a:gd name="T27" fmla="*/ 11 h 20"/>
                <a:gd name="T28" fmla="*/ 30 w 148"/>
                <a:gd name="T29" fmla="*/ 4 h 20"/>
                <a:gd name="T30" fmla="*/ 24 w 148"/>
                <a:gd name="T31" fmla="*/ 11 h 20"/>
                <a:gd name="T32" fmla="*/ 15 w 148"/>
                <a:gd name="T33" fmla="*/ 20 h 20"/>
                <a:gd name="T34" fmla="*/ 6 w 148"/>
                <a:gd name="T35" fmla="*/ 11 h 20"/>
                <a:gd name="T36" fmla="*/ 0 w 148"/>
                <a:gd name="T37" fmla="*/ 4 h 20"/>
                <a:gd name="T38" fmla="*/ 0 w 148"/>
                <a:gd name="T39" fmla="*/ 0 h 20"/>
                <a:gd name="T40" fmla="*/ 10 w 148"/>
                <a:gd name="T41" fmla="*/ 9 h 20"/>
                <a:gd name="T42" fmla="*/ 15 w 148"/>
                <a:gd name="T43" fmla="*/ 16 h 20"/>
                <a:gd name="T44" fmla="*/ 21 w 148"/>
                <a:gd name="T45" fmla="*/ 9 h 20"/>
                <a:gd name="T46" fmla="*/ 30 w 148"/>
                <a:gd name="T47" fmla="*/ 0 h 20"/>
                <a:gd name="T48" fmla="*/ 39 w 148"/>
                <a:gd name="T49" fmla="*/ 9 h 20"/>
                <a:gd name="T50" fmla="*/ 44 w 148"/>
                <a:gd name="T51" fmla="*/ 16 h 20"/>
                <a:gd name="T52" fmla="*/ 50 w 148"/>
                <a:gd name="T53" fmla="*/ 9 h 20"/>
                <a:gd name="T54" fmla="*/ 59 w 148"/>
                <a:gd name="T55" fmla="*/ 0 h 20"/>
                <a:gd name="T56" fmla="*/ 68 w 148"/>
                <a:gd name="T57" fmla="*/ 9 h 20"/>
                <a:gd name="T58" fmla="*/ 74 w 148"/>
                <a:gd name="T59" fmla="*/ 16 h 20"/>
                <a:gd name="T60" fmla="*/ 79 w 148"/>
                <a:gd name="T61" fmla="*/ 9 h 20"/>
                <a:gd name="T62" fmla="*/ 89 w 148"/>
                <a:gd name="T63" fmla="*/ 0 h 20"/>
                <a:gd name="T64" fmla="*/ 98 w 148"/>
                <a:gd name="T65" fmla="*/ 9 h 20"/>
                <a:gd name="T66" fmla="*/ 103 w 148"/>
                <a:gd name="T67" fmla="*/ 16 h 20"/>
                <a:gd name="T68" fmla="*/ 109 w 148"/>
                <a:gd name="T69" fmla="*/ 9 h 20"/>
                <a:gd name="T70" fmla="*/ 118 w 148"/>
                <a:gd name="T71" fmla="*/ 0 h 20"/>
                <a:gd name="T72" fmla="*/ 127 w 148"/>
                <a:gd name="T73" fmla="*/ 9 h 20"/>
                <a:gd name="T74" fmla="*/ 133 w 148"/>
                <a:gd name="T75" fmla="*/ 16 h 20"/>
                <a:gd name="T76" fmla="*/ 138 w 148"/>
                <a:gd name="T77" fmla="*/ 9 h 20"/>
                <a:gd name="T78" fmla="*/ 148 w 148"/>
                <a:gd name="T79" fmla="*/ 0 h 20"/>
                <a:gd name="T80" fmla="*/ 148 w 148"/>
                <a:gd name="T81" fmla="*/ 4 h 20"/>
                <a:gd name="T82" fmla="*/ 142 w 148"/>
                <a:gd name="T83" fmla="*/ 11 h 20"/>
                <a:gd name="T84" fmla="*/ 133 w 148"/>
                <a:gd name="T8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20">
                  <a:moveTo>
                    <a:pt x="133" y="20"/>
                  </a:moveTo>
                  <a:cubicBezTo>
                    <a:pt x="128" y="20"/>
                    <a:pt x="126" y="15"/>
                    <a:pt x="124" y="11"/>
                  </a:cubicBezTo>
                  <a:cubicBezTo>
                    <a:pt x="122" y="7"/>
                    <a:pt x="120" y="4"/>
                    <a:pt x="118" y="4"/>
                  </a:cubicBezTo>
                  <a:cubicBezTo>
                    <a:pt x="116" y="4"/>
                    <a:pt x="114" y="7"/>
                    <a:pt x="113" y="11"/>
                  </a:cubicBezTo>
                  <a:cubicBezTo>
                    <a:pt x="111" y="15"/>
                    <a:pt x="108" y="20"/>
                    <a:pt x="103" y="20"/>
                  </a:cubicBezTo>
                  <a:cubicBezTo>
                    <a:pt x="98" y="20"/>
                    <a:pt x="96" y="15"/>
                    <a:pt x="94" y="11"/>
                  </a:cubicBezTo>
                  <a:cubicBezTo>
                    <a:pt x="92" y="7"/>
                    <a:pt x="91" y="4"/>
                    <a:pt x="89" y="4"/>
                  </a:cubicBezTo>
                  <a:cubicBezTo>
                    <a:pt x="86" y="4"/>
                    <a:pt x="85" y="7"/>
                    <a:pt x="83" y="11"/>
                  </a:cubicBezTo>
                  <a:cubicBezTo>
                    <a:pt x="81" y="15"/>
                    <a:pt x="79" y="20"/>
                    <a:pt x="74" y="20"/>
                  </a:cubicBezTo>
                  <a:cubicBezTo>
                    <a:pt x="69" y="20"/>
                    <a:pt x="67" y="15"/>
                    <a:pt x="65" y="11"/>
                  </a:cubicBezTo>
                  <a:cubicBezTo>
                    <a:pt x="63" y="7"/>
                    <a:pt x="61" y="4"/>
                    <a:pt x="59" y="4"/>
                  </a:cubicBezTo>
                  <a:cubicBezTo>
                    <a:pt x="57" y="4"/>
                    <a:pt x="56" y="7"/>
                    <a:pt x="54" y="11"/>
                  </a:cubicBezTo>
                  <a:cubicBezTo>
                    <a:pt x="52" y="15"/>
                    <a:pt x="49" y="20"/>
                    <a:pt x="44" y="20"/>
                  </a:cubicBezTo>
                  <a:cubicBezTo>
                    <a:pt x="40" y="20"/>
                    <a:pt x="37" y="15"/>
                    <a:pt x="35" y="11"/>
                  </a:cubicBezTo>
                  <a:cubicBezTo>
                    <a:pt x="33" y="7"/>
                    <a:pt x="32" y="4"/>
                    <a:pt x="30" y="4"/>
                  </a:cubicBezTo>
                  <a:cubicBezTo>
                    <a:pt x="28" y="4"/>
                    <a:pt x="26" y="7"/>
                    <a:pt x="24" y="11"/>
                  </a:cubicBezTo>
                  <a:cubicBezTo>
                    <a:pt x="22" y="15"/>
                    <a:pt x="20" y="20"/>
                    <a:pt x="15" y="20"/>
                  </a:cubicBezTo>
                  <a:cubicBezTo>
                    <a:pt x="10" y="20"/>
                    <a:pt x="8" y="15"/>
                    <a:pt x="6" y="11"/>
                  </a:cubicBezTo>
                  <a:cubicBezTo>
                    <a:pt x="4" y="7"/>
                    <a:pt x="3" y="4"/>
                    <a:pt x="0" y="4"/>
                  </a:cubicBezTo>
                  <a:cubicBezTo>
                    <a:pt x="0" y="0"/>
                    <a:pt x="0" y="0"/>
                    <a:pt x="0" y="0"/>
                  </a:cubicBezTo>
                  <a:cubicBezTo>
                    <a:pt x="5" y="0"/>
                    <a:pt x="8" y="5"/>
                    <a:pt x="10" y="9"/>
                  </a:cubicBezTo>
                  <a:cubicBezTo>
                    <a:pt x="11" y="13"/>
                    <a:pt x="13" y="16"/>
                    <a:pt x="15" y="16"/>
                  </a:cubicBezTo>
                  <a:cubicBezTo>
                    <a:pt x="17" y="16"/>
                    <a:pt x="19" y="13"/>
                    <a:pt x="21" y="9"/>
                  </a:cubicBezTo>
                  <a:cubicBezTo>
                    <a:pt x="23" y="5"/>
                    <a:pt x="25" y="0"/>
                    <a:pt x="30" y="0"/>
                  </a:cubicBezTo>
                  <a:cubicBezTo>
                    <a:pt x="35" y="0"/>
                    <a:pt x="37" y="5"/>
                    <a:pt x="39" y="9"/>
                  </a:cubicBezTo>
                  <a:cubicBezTo>
                    <a:pt x="41" y="13"/>
                    <a:pt x="42" y="16"/>
                    <a:pt x="44" y="16"/>
                  </a:cubicBezTo>
                  <a:cubicBezTo>
                    <a:pt x="47" y="16"/>
                    <a:pt x="48" y="13"/>
                    <a:pt x="50" y="9"/>
                  </a:cubicBezTo>
                  <a:cubicBezTo>
                    <a:pt x="52" y="5"/>
                    <a:pt x="54" y="0"/>
                    <a:pt x="59" y="0"/>
                  </a:cubicBezTo>
                  <a:cubicBezTo>
                    <a:pt x="64" y="0"/>
                    <a:pt x="66" y="5"/>
                    <a:pt x="68" y="9"/>
                  </a:cubicBezTo>
                  <a:cubicBezTo>
                    <a:pt x="70" y="13"/>
                    <a:pt x="72" y="16"/>
                    <a:pt x="74" y="16"/>
                  </a:cubicBezTo>
                  <a:cubicBezTo>
                    <a:pt x="76" y="16"/>
                    <a:pt x="78" y="13"/>
                    <a:pt x="79" y="9"/>
                  </a:cubicBezTo>
                  <a:cubicBezTo>
                    <a:pt x="81" y="5"/>
                    <a:pt x="84" y="0"/>
                    <a:pt x="89" y="0"/>
                  </a:cubicBezTo>
                  <a:cubicBezTo>
                    <a:pt x="94" y="0"/>
                    <a:pt x="96" y="5"/>
                    <a:pt x="98" y="9"/>
                  </a:cubicBezTo>
                  <a:cubicBezTo>
                    <a:pt x="100" y="13"/>
                    <a:pt x="101" y="16"/>
                    <a:pt x="103" y="16"/>
                  </a:cubicBezTo>
                  <a:cubicBezTo>
                    <a:pt x="106" y="16"/>
                    <a:pt x="107" y="13"/>
                    <a:pt x="109" y="9"/>
                  </a:cubicBezTo>
                  <a:cubicBezTo>
                    <a:pt x="111" y="5"/>
                    <a:pt x="113" y="0"/>
                    <a:pt x="118" y="0"/>
                  </a:cubicBezTo>
                  <a:cubicBezTo>
                    <a:pt x="123" y="0"/>
                    <a:pt x="125" y="5"/>
                    <a:pt x="127" y="9"/>
                  </a:cubicBezTo>
                  <a:cubicBezTo>
                    <a:pt x="129" y="13"/>
                    <a:pt x="131" y="16"/>
                    <a:pt x="133" y="16"/>
                  </a:cubicBezTo>
                  <a:cubicBezTo>
                    <a:pt x="135" y="16"/>
                    <a:pt x="136" y="13"/>
                    <a:pt x="138" y="9"/>
                  </a:cubicBezTo>
                  <a:cubicBezTo>
                    <a:pt x="140" y="5"/>
                    <a:pt x="143" y="0"/>
                    <a:pt x="148" y="0"/>
                  </a:cubicBezTo>
                  <a:cubicBezTo>
                    <a:pt x="148" y="4"/>
                    <a:pt x="148" y="4"/>
                    <a:pt x="148" y="4"/>
                  </a:cubicBezTo>
                  <a:cubicBezTo>
                    <a:pt x="145" y="4"/>
                    <a:pt x="144" y="7"/>
                    <a:pt x="142" y="11"/>
                  </a:cubicBezTo>
                  <a:cubicBezTo>
                    <a:pt x="140" y="15"/>
                    <a:pt x="138" y="20"/>
                    <a:pt x="133" y="20"/>
                  </a:cubicBezTo>
                  <a:close/>
                </a:path>
              </a:pathLst>
            </a:custGeom>
            <a:solidFill>
              <a:srgbClr val="48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96" name="Freeform 71">
              <a:extLst>
                <a:ext uri="{FF2B5EF4-FFF2-40B4-BE49-F238E27FC236}">
                  <a16:creationId xmlns:a16="http://schemas.microsoft.com/office/drawing/2014/main" id="{7BE8AEB5-ED6F-D65E-A43B-155D32A8FE6D}"/>
                </a:ext>
              </a:extLst>
            </p:cNvPr>
            <p:cNvSpPr>
              <a:spLocks/>
            </p:cNvSpPr>
            <p:nvPr/>
          </p:nvSpPr>
          <p:spPr bwMode="auto">
            <a:xfrm>
              <a:off x="3851276" y="8875713"/>
              <a:ext cx="93663" cy="136525"/>
            </a:xfrm>
            <a:custGeom>
              <a:avLst/>
              <a:gdLst>
                <a:gd name="T0" fmla="*/ 2 w 13"/>
                <a:gd name="T1" fmla="*/ 19 h 19"/>
                <a:gd name="T2" fmla="*/ 13 w 13"/>
                <a:gd name="T3" fmla="*/ 19 h 19"/>
                <a:gd name="T4" fmla="*/ 13 w 13"/>
                <a:gd name="T5" fmla="*/ 0 h 19"/>
                <a:gd name="T6" fmla="*/ 2 w 13"/>
                <a:gd name="T7" fmla="*/ 0 h 19"/>
                <a:gd name="T8" fmla="*/ 0 w 13"/>
                <a:gd name="T9" fmla="*/ 2 h 19"/>
                <a:gd name="T10" fmla="*/ 0 w 13"/>
                <a:gd name="T11" fmla="*/ 17 h 19"/>
                <a:gd name="T12" fmla="*/ 2 w 13"/>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2" y="19"/>
                  </a:moveTo>
                  <a:cubicBezTo>
                    <a:pt x="13" y="19"/>
                    <a:pt x="13" y="19"/>
                    <a:pt x="13" y="19"/>
                  </a:cubicBezTo>
                  <a:cubicBezTo>
                    <a:pt x="13" y="0"/>
                    <a:pt x="13" y="0"/>
                    <a:pt x="13" y="0"/>
                  </a:cubicBezTo>
                  <a:cubicBezTo>
                    <a:pt x="2" y="0"/>
                    <a:pt x="2" y="0"/>
                    <a:pt x="2" y="0"/>
                  </a:cubicBezTo>
                  <a:cubicBezTo>
                    <a:pt x="1" y="0"/>
                    <a:pt x="0" y="1"/>
                    <a:pt x="0" y="2"/>
                  </a:cubicBezTo>
                  <a:cubicBezTo>
                    <a:pt x="0" y="17"/>
                    <a:pt x="0" y="17"/>
                    <a:pt x="0" y="17"/>
                  </a:cubicBezTo>
                  <a:cubicBezTo>
                    <a:pt x="0" y="18"/>
                    <a:pt x="1" y="19"/>
                    <a:pt x="2" y="19"/>
                  </a:cubicBez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97" name="Freeform 72">
              <a:extLst>
                <a:ext uri="{FF2B5EF4-FFF2-40B4-BE49-F238E27FC236}">
                  <a16:creationId xmlns:a16="http://schemas.microsoft.com/office/drawing/2014/main" id="{B4B5F079-D0E1-1E11-9A68-02DF40EC7129}"/>
                </a:ext>
              </a:extLst>
            </p:cNvPr>
            <p:cNvSpPr>
              <a:spLocks/>
            </p:cNvSpPr>
            <p:nvPr/>
          </p:nvSpPr>
          <p:spPr bwMode="auto">
            <a:xfrm>
              <a:off x="3857626" y="8934451"/>
              <a:ext cx="87313" cy="63500"/>
            </a:xfrm>
            <a:custGeom>
              <a:avLst/>
              <a:gdLst>
                <a:gd name="T0" fmla="*/ 1 w 12"/>
                <a:gd name="T1" fmla="*/ 9 h 9"/>
                <a:gd name="T2" fmla="*/ 12 w 12"/>
                <a:gd name="T3" fmla="*/ 9 h 9"/>
                <a:gd name="T4" fmla="*/ 12 w 12"/>
                <a:gd name="T5" fmla="*/ 0 h 9"/>
                <a:gd name="T6" fmla="*/ 1 w 12"/>
                <a:gd name="T7" fmla="*/ 0 h 9"/>
                <a:gd name="T8" fmla="*/ 0 w 12"/>
                <a:gd name="T9" fmla="*/ 2 h 9"/>
                <a:gd name="T10" fmla="*/ 0 w 12"/>
                <a:gd name="T11" fmla="*/ 8 h 9"/>
                <a:gd name="T12" fmla="*/ 1 w 1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1" y="9"/>
                  </a:moveTo>
                  <a:cubicBezTo>
                    <a:pt x="12" y="9"/>
                    <a:pt x="12" y="9"/>
                    <a:pt x="12" y="9"/>
                  </a:cubicBezTo>
                  <a:cubicBezTo>
                    <a:pt x="12" y="0"/>
                    <a:pt x="12" y="0"/>
                    <a:pt x="12" y="0"/>
                  </a:cubicBezTo>
                  <a:cubicBezTo>
                    <a:pt x="1" y="0"/>
                    <a:pt x="1" y="0"/>
                    <a:pt x="1" y="0"/>
                  </a:cubicBezTo>
                  <a:cubicBezTo>
                    <a:pt x="0" y="0"/>
                    <a:pt x="0" y="1"/>
                    <a:pt x="0" y="2"/>
                  </a:cubicBezTo>
                  <a:cubicBezTo>
                    <a:pt x="0" y="8"/>
                    <a:pt x="0" y="8"/>
                    <a:pt x="0" y="8"/>
                  </a:cubicBezTo>
                  <a:cubicBezTo>
                    <a:pt x="0" y="8"/>
                    <a:pt x="0" y="9"/>
                    <a:pt x="1" y="9"/>
                  </a:cubicBezTo>
                  <a:close/>
                </a:path>
              </a:pathLst>
            </a:custGeom>
            <a:solidFill>
              <a:srgbClr val="FFA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98" name="Freeform 73">
              <a:extLst>
                <a:ext uri="{FF2B5EF4-FFF2-40B4-BE49-F238E27FC236}">
                  <a16:creationId xmlns:a16="http://schemas.microsoft.com/office/drawing/2014/main" id="{D98BAFBA-62AC-C4CC-A801-C7F2D2814A28}"/>
                </a:ext>
              </a:extLst>
            </p:cNvPr>
            <p:cNvSpPr>
              <a:spLocks/>
            </p:cNvSpPr>
            <p:nvPr/>
          </p:nvSpPr>
          <p:spPr bwMode="auto">
            <a:xfrm>
              <a:off x="3851276" y="8875713"/>
              <a:ext cx="93663" cy="36513"/>
            </a:xfrm>
            <a:custGeom>
              <a:avLst/>
              <a:gdLst>
                <a:gd name="T0" fmla="*/ 13 w 13"/>
                <a:gd name="T1" fmla="*/ 5 h 5"/>
                <a:gd name="T2" fmla="*/ 13 w 13"/>
                <a:gd name="T3" fmla="*/ 0 h 5"/>
                <a:gd name="T4" fmla="*/ 2 w 13"/>
                <a:gd name="T5" fmla="*/ 0 h 5"/>
                <a:gd name="T6" fmla="*/ 0 w 13"/>
                <a:gd name="T7" fmla="*/ 2 h 5"/>
                <a:gd name="T8" fmla="*/ 0 w 13"/>
                <a:gd name="T9" fmla="*/ 5 h 5"/>
                <a:gd name="T10" fmla="*/ 13 w 13"/>
                <a:gd name="T11" fmla="*/ 5 h 5"/>
              </a:gdLst>
              <a:ahLst/>
              <a:cxnLst>
                <a:cxn ang="0">
                  <a:pos x="T0" y="T1"/>
                </a:cxn>
                <a:cxn ang="0">
                  <a:pos x="T2" y="T3"/>
                </a:cxn>
                <a:cxn ang="0">
                  <a:pos x="T4" y="T5"/>
                </a:cxn>
                <a:cxn ang="0">
                  <a:pos x="T6" y="T7"/>
                </a:cxn>
                <a:cxn ang="0">
                  <a:pos x="T8" y="T9"/>
                </a:cxn>
                <a:cxn ang="0">
                  <a:pos x="T10" y="T11"/>
                </a:cxn>
              </a:cxnLst>
              <a:rect l="0" t="0" r="r" b="b"/>
              <a:pathLst>
                <a:path w="13" h="5">
                  <a:moveTo>
                    <a:pt x="13" y="5"/>
                  </a:moveTo>
                  <a:cubicBezTo>
                    <a:pt x="13" y="0"/>
                    <a:pt x="13" y="0"/>
                    <a:pt x="13" y="0"/>
                  </a:cubicBezTo>
                  <a:cubicBezTo>
                    <a:pt x="2" y="0"/>
                    <a:pt x="2" y="0"/>
                    <a:pt x="2" y="0"/>
                  </a:cubicBezTo>
                  <a:cubicBezTo>
                    <a:pt x="1" y="0"/>
                    <a:pt x="0" y="1"/>
                    <a:pt x="0" y="2"/>
                  </a:cubicBezTo>
                  <a:cubicBezTo>
                    <a:pt x="0" y="5"/>
                    <a:pt x="0" y="5"/>
                    <a:pt x="0" y="5"/>
                  </a:cubicBezTo>
                  <a:lnTo>
                    <a:pt x="13" y="5"/>
                  </a:lnTo>
                  <a:close/>
                </a:path>
              </a:pathLst>
            </a:custGeom>
            <a:solidFill>
              <a:srgbClr val="E36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99" name="Freeform 74">
              <a:extLst>
                <a:ext uri="{FF2B5EF4-FFF2-40B4-BE49-F238E27FC236}">
                  <a16:creationId xmlns:a16="http://schemas.microsoft.com/office/drawing/2014/main" id="{8C3FB631-E4A7-42BE-BB27-9791F42EE270}"/>
                </a:ext>
              </a:extLst>
            </p:cNvPr>
            <p:cNvSpPr>
              <a:spLocks/>
            </p:cNvSpPr>
            <p:nvPr/>
          </p:nvSpPr>
          <p:spPr bwMode="auto">
            <a:xfrm>
              <a:off x="4203701" y="8983663"/>
              <a:ext cx="2778125" cy="28575"/>
            </a:xfrm>
            <a:custGeom>
              <a:avLst/>
              <a:gdLst>
                <a:gd name="T0" fmla="*/ 0 w 387"/>
                <a:gd name="T1" fmla="*/ 4 h 4"/>
                <a:gd name="T2" fmla="*/ 387 w 387"/>
                <a:gd name="T3" fmla="*/ 4 h 4"/>
                <a:gd name="T4" fmla="*/ 383 w 387"/>
                <a:gd name="T5" fmla="*/ 0 h 4"/>
                <a:gd name="T6" fmla="*/ 0 w 387"/>
                <a:gd name="T7" fmla="*/ 0 h 4"/>
                <a:gd name="T8" fmla="*/ 0 w 387"/>
                <a:gd name="T9" fmla="*/ 4 h 4"/>
              </a:gdLst>
              <a:ahLst/>
              <a:cxnLst>
                <a:cxn ang="0">
                  <a:pos x="T0" y="T1"/>
                </a:cxn>
                <a:cxn ang="0">
                  <a:pos x="T2" y="T3"/>
                </a:cxn>
                <a:cxn ang="0">
                  <a:pos x="T4" y="T5"/>
                </a:cxn>
                <a:cxn ang="0">
                  <a:pos x="T6" y="T7"/>
                </a:cxn>
                <a:cxn ang="0">
                  <a:pos x="T8" y="T9"/>
                </a:cxn>
              </a:cxnLst>
              <a:rect l="0" t="0" r="r" b="b"/>
              <a:pathLst>
                <a:path w="387" h="4">
                  <a:moveTo>
                    <a:pt x="0" y="4"/>
                  </a:moveTo>
                  <a:cubicBezTo>
                    <a:pt x="387" y="4"/>
                    <a:pt x="387" y="4"/>
                    <a:pt x="387" y="4"/>
                  </a:cubicBezTo>
                  <a:cubicBezTo>
                    <a:pt x="387" y="2"/>
                    <a:pt x="385" y="0"/>
                    <a:pt x="383" y="0"/>
                  </a:cubicBezTo>
                  <a:cubicBezTo>
                    <a:pt x="0" y="0"/>
                    <a:pt x="0" y="0"/>
                    <a:pt x="0" y="0"/>
                  </a:cubicBezTo>
                  <a:lnTo>
                    <a:pt x="0" y="4"/>
                  </a:ln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00" name="Freeform 75">
              <a:extLst>
                <a:ext uri="{FF2B5EF4-FFF2-40B4-BE49-F238E27FC236}">
                  <a16:creationId xmlns:a16="http://schemas.microsoft.com/office/drawing/2014/main" id="{DD7D07EA-2B65-9286-927A-7C333FB153FF}"/>
                </a:ext>
              </a:extLst>
            </p:cNvPr>
            <p:cNvSpPr>
              <a:spLocks/>
            </p:cNvSpPr>
            <p:nvPr/>
          </p:nvSpPr>
          <p:spPr bwMode="auto">
            <a:xfrm>
              <a:off x="4203701" y="8904288"/>
              <a:ext cx="2778125" cy="79375"/>
            </a:xfrm>
            <a:custGeom>
              <a:avLst/>
              <a:gdLst>
                <a:gd name="T0" fmla="*/ 0 w 387"/>
                <a:gd name="T1" fmla="*/ 0 h 11"/>
                <a:gd name="T2" fmla="*/ 0 w 387"/>
                <a:gd name="T3" fmla="*/ 11 h 11"/>
                <a:gd name="T4" fmla="*/ 383 w 387"/>
                <a:gd name="T5" fmla="*/ 11 h 11"/>
                <a:gd name="T6" fmla="*/ 383 w 387"/>
                <a:gd name="T7" fmla="*/ 11 h 11"/>
                <a:gd name="T8" fmla="*/ 383 w 387"/>
                <a:gd name="T9" fmla="*/ 11 h 11"/>
                <a:gd name="T10" fmla="*/ 383 w 387"/>
                <a:gd name="T11" fmla="*/ 11 h 11"/>
                <a:gd name="T12" fmla="*/ 387 w 387"/>
                <a:gd name="T13" fmla="*/ 6 h 11"/>
                <a:gd name="T14" fmla="*/ 383 w 387"/>
                <a:gd name="T15" fmla="*/ 0 h 11"/>
                <a:gd name="T16" fmla="*/ 383 w 387"/>
                <a:gd name="T17" fmla="*/ 0 h 11"/>
                <a:gd name="T18" fmla="*/ 383 w 387"/>
                <a:gd name="T19" fmla="*/ 0 h 11"/>
                <a:gd name="T20" fmla="*/ 383 w 387"/>
                <a:gd name="T21" fmla="*/ 0 h 11"/>
                <a:gd name="T22" fmla="*/ 0 w 38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11">
                  <a:moveTo>
                    <a:pt x="0" y="0"/>
                  </a:moveTo>
                  <a:cubicBezTo>
                    <a:pt x="0" y="11"/>
                    <a:pt x="0" y="11"/>
                    <a:pt x="0" y="11"/>
                  </a:cubicBezTo>
                  <a:cubicBezTo>
                    <a:pt x="383" y="11"/>
                    <a:pt x="383" y="11"/>
                    <a:pt x="383" y="11"/>
                  </a:cubicBezTo>
                  <a:cubicBezTo>
                    <a:pt x="383" y="11"/>
                    <a:pt x="383" y="11"/>
                    <a:pt x="383" y="11"/>
                  </a:cubicBezTo>
                  <a:cubicBezTo>
                    <a:pt x="383" y="11"/>
                    <a:pt x="383" y="11"/>
                    <a:pt x="383" y="11"/>
                  </a:cubicBezTo>
                  <a:cubicBezTo>
                    <a:pt x="383" y="11"/>
                    <a:pt x="383" y="11"/>
                    <a:pt x="383" y="11"/>
                  </a:cubicBezTo>
                  <a:cubicBezTo>
                    <a:pt x="385" y="11"/>
                    <a:pt x="387" y="8"/>
                    <a:pt x="387" y="6"/>
                  </a:cubicBezTo>
                  <a:cubicBezTo>
                    <a:pt x="387" y="3"/>
                    <a:pt x="385" y="1"/>
                    <a:pt x="383" y="0"/>
                  </a:cubicBezTo>
                  <a:cubicBezTo>
                    <a:pt x="383" y="0"/>
                    <a:pt x="383" y="0"/>
                    <a:pt x="383" y="0"/>
                  </a:cubicBezTo>
                  <a:cubicBezTo>
                    <a:pt x="383" y="0"/>
                    <a:pt x="383" y="0"/>
                    <a:pt x="383" y="0"/>
                  </a:cubicBezTo>
                  <a:cubicBezTo>
                    <a:pt x="383" y="0"/>
                    <a:pt x="383" y="0"/>
                    <a:pt x="383" y="0"/>
                  </a:cubicBezTo>
                  <a:lnTo>
                    <a:pt x="0" y="0"/>
                  </a:lnTo>
                  <a:close/>
                </a:path>
              </a:pathLst>
            </a:custGeom>
            <a:solidFill>
              <a:srgbClr val="596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01" name="Freeform 76">
              <a:extLst>
                <a:ext uri="{FF2B5EF4-FFF2-40B4-BE49-F238E27FC236}">
                  <a16:creationId xmlns:a16="http://schemas.microsoft.com/office/drawing/2014/main" id="{7C8D221F-566A-8B60-64CD-F34E302BC0F9}"/>
                </a:ext>
              </a:extLst>
            </p:cNvPr>
            <p:cNvSpPr>
              <a:spLocks/>
            </p:cNvSpPr>
            <p:nvPr/>
          </p:nvSpPr>
          <p:spPr bwMode="auto">
            <a:xfrm>
              <a:off x="4203701" y="8875713"/>
              <a:ext cx="2778125" cy="28575"/>
            </a:xfrm>
            <a:custGeom>
              <a:avLst/>
              <a:gdLst>
                <a:gd name="T0" fmla="*/ 383 w 387"/>
                <a:gd name="T1" fmla="*/ 4 h 4"/>
                <a:gd name="T2" fmla="*/ 387 w 387"/>
                <a:gd name="T3" fmla="*/ 0 h 4"/>
                <a:gd name="T4" fmla="*/ 0 w 387"/>
                <a:gd name="T5" fmla="*/ 0 h 4"/>
                <a:gd name="T6" fmla="*/ 0 w 387"/>
                <a:gd name="T7" fmla="*/ 4 h 4"/>
                <a:gd name="T8" fmla="*/ 383 w 387"/>
                <a:gd name="T9" fmla="*/ 4 h 4"/>
              </a:gdLst>
              <a:ahLst/>
              <a:cxnLst>
                <a:cxn ang="0">
                  <a:pos x="T0" y="T1"/>
                </a:cxn>
                <a:cxn ang="0">
                  <a:pos x="T2" y="T3"/>
                </a:cxn>
                <a:cxn ang="0">
                  <a:pos x="T4" y="T5"/>
                </a:cxn>
                <a:cxn ang="0">
                  <a:pos x="T6" y="T7"/>
                </a:cxn>
                <a:cxn ang="0">
                  <a:pos x="T8" y="T9"/>
                </a:cxn>
              </a:cxnLst>
              <a:rect l="0" t="0" r="r" b="b"/>
              <a:pathLst>
                <a:path w="387" h="4">
                  <a:moveTo>
                    <a:pt x="383" y="4"/>
                  </a:moveTo>
                  <a:cubicBezTo>
                    <a:pt x="385" y="4"/>
                    <a:pt x="387" y="2"/>
                    <a:pt x="387" y="0"/>
                  </a:cubicBezTo>
                  <a:cubicBezTo>
                    <a:pt x="0" y="0"/>
                    <a:pt x="0" y="0"/>
                    <a:pt x="0" y="0"/>
                  </a:cubicBezTo>
                  <a:cubicBezTo>
                    <a:pt x="0" y="4"/>
                    <a:pt x="0" y="4"/>
                    <a:pt x="0" y="4"/>
                  </a:cubicBezTo>
                  <a:lnTo>
                    <a:pt x="383" y="4"/>
                  </a:ln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02" name="Freeform 77">
              <a:extLst>
                <a:ext uri="{FF2B5EF4-FFF2-40B4-BE49-F238E27FC236}">
                  <a16:creationId xmlns:a16="http://schemas.microsoft.com/office/drawing/2014/main" id="{AFEABD5E-10B1-2099-5CE4-9BFA280528BB}"/>
                </a:ext>
              </a:extLst>
            </p:cNvPr>
            <p:cNvSpPr>
              <a:spLocks/>
            </p:cNvSpPr>
            <p:nvPr/>
          </p:nvSpPr>
          <p:spPr bwMode="auto">
            <a:xfrm>
              <a:off x="6953251" y="8875713"/>
              <a:ext cx="315913" cy="144463"/>
            </a:xfrm>
            <a:custGeom>
              <a:avLst/>
              <a:gdLst>
                <a:gd name="T0" fmla="*/ 4 w 44"/>
                <a:gd name="T1" fmla="*/ 0 h 20"/>
                <a:gd name="T2" fmla="*/ 0 w 44"/>
                <a:gd name="T3" fmla="*/ 4 h 20"/>
                <a:gd name="T4" fmla="*/ 0 w 44"/>
                <a:gd name="T5" fmla="*/ 4 h 20"/>
                <a:gd name="T6" fmla="*/ 0 w 44"/>
                <a:gd name="T7" fmla="*/ 4 h 20"/>
                <a:gd name="T8" fmla="*/ 0 w 44"/>
                <a:gd name="T9" fmla="*/ 4 h 20"/>
                <a:gd name="T10" fmla="*/ 4 w 44"/>
                <a:gd name="T11" fmla="*/ 10 h 20"/>
                <a:gd name="T12" fmla="*/ 0 w 44"/>
                <a:gd name="T13" fmla="*/ 15 h 20"/>
                <a:gd name="T14" fmla="*/ 0 w 44"/>
                <a:gd name="T15" fmla="*/ 15 h 20"/>
                <a:gd name="T16" fmla="*/ 0 w 44"/>
                <a:gd name="T17" fmla="*/ 15 h 20"/>
                <a:gd name="T18" fmla="*/ 0 w 44"/>
                <a:gd name="T19" fmla="*/ 15 h 20"/>
                <a:gd name="T20" fmla="*/ 4 w 44"/>
                <a:gd name="T21" fmla="*/ 20 h 20"/>
                <a:gd name="T22" fmla="*/ 44 w 44"/>
                <a:gd name="T23" fmla="*/ 10 h 20"/>
                <a:gd name="T24" fmla="*/ 4 w 44"/>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0">
                  <a:moveTo>
                    <a:pt x="4" y="0"/>
                  </a:moveTo>
                  <a:cubicBezTo>
                    <a:pt x="4" y="2"/>
                    <a:pt x="2" y="4"/>
                    <a:pt x="0" y="4"/>
                  </a:cubicBezTo>
                  <a:cubicBezTo>
                    <a:pt x="0" y="4"/>
                    <a:pt x="0" y="4"/>
                    <a:pt x="0" y="4"/>
                  </a:cubicBezTo>
                  <a:cubicBezTo>
                    <a:pt x="0" y="4"/>
                    <a:pt x="0" y="4"/>
                    <a:pt x="0" y="4"/>
                  </a:cubicBezTo>
                  <a:cubicBezTo>
                    <a:pt x="0" y="4"/>
                    <a:pt x="0" y="4"/>
                    <a:pt x="0" y="4"/>
                  </a:cubicBezTo>
                  <a:cubicBezTo>
                    <a:pt x="2" y="5"/>
                    <a:pt x="4" y="7"/>
                    <a:pt x="4" y="10"/>
                  </a:cubicBezTo>
                  <a:cubicBezTo>
                    <a:pt x="4" y="12"/>
                    <a:pt x="2" y="15"/>
                    <a:pt x="0" y="15"/>
                  </a:cubicBezTo>
                  <a:cubicBezTo>
                    <a:pt x="0" y="15"/>
                    <a:pt x="0" y="15"/>
                    <a:pt x="0" y="15"/>
                  </a:cubicBezTo>
                  <a:cubicBezTo>
                    <a:pt x="0" y="15"/>
                    <a:pt x="0" y="15"/>
                    <a:pt x="0" y="15"/>
                  </a:cubicBezTo>
                  <a:cubicBezTo>
                    <a:pt x="0" y="15"/>
                    <a:pt x="0" y="15"/>
                    <a:pt x="0" y="15"/>
                  </a:cubicBezTo>
                  <a:cubicBezTo>
                    <a:pt x="2" y="15"/>
                    <a:pt x="4" y="17"/>
                    <a:pt x="4" y="20"/>
                  </a:cubicBezTo>
                  <a:cubicBezTo>
                    <a:pt x="44" y="10"/>
                    <a:pt x="44" y="10"/>
                    <a:pt x="44" y="10"/>
                  </a:cubicBezTo>
                  <a:lnTo>
                    <a:pt x="4" y="0"/>
                  </a:lnTo>
                  <a:close/>
                </a:path>
              </a:pathLst>
            </a:custGeom>
            <a:solidFill>
              <a:srgbClr val="E5E8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03" name="Freeform 78">
              <a:extLst>
                <a:ext uri="{FF2B5EF4-FFF2-40B4-BE49-F238E27FC236}">
                  <a16:creationId xmlns:a16="http://schemas.microsoft.com/office/drawing/2014/main" id="{B2C3523F-E69D-38F5-B5B4-4DA477844746}"/>
                </a:ext>
              </a:extLst>
            </p:cNvPr>
            <p:cNvSpPr>
              <a:spLocks/>
            </p:cNvSpPr>
            <p:nvPr/>
          </p:nvSpPr>
          <p:spPr bwMode="auto">
            <a:xfrm>
              <a:off x="6953251" y="8875713"/>
              <a:ext cx="315913" cy="73025"/>
            </a:xfrm>
            <a:custGeom>
              <a:avLst/>
              <a:gdLst>
                <a:gd name="T0" fmla="*/ 4 w 44"/>
                <a:gd name="T1" fmla="*/ 0 h 10"/>
                <a:gd name="T2" fmla="*/ 0 w 44"/>
                <a:gd name="T3" fmla="*/ 4 h 10"/>
                <a:gd name="T4" fmla="*/ 0 w 44"/>
                <a:gd name="T5" fmla="*/ 4 h 10"/>
                <a:gd name="T6" fmla="*/ 0 w 44"/>
                <a:gd name="T7" fmla="*/ 4 h 10"/>
                <a:gd name="T8" fmla="*/ 0 w 44"/>
                <a:gd name="T9" fmla="*/ 4 h 10"/>
                <a:gd name="T10" fmla="*/ 44 w 44"/>
                <a:gd name="T11" fmla="*/ 10 h 10"/>
                <a:gd name="T12" fmla="*/ 4 w 4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4" h="10">
                  <a:moveTo>
                    <a:pt x="4" y="0"/>
                  </a:moveTo>
                  <a:cubicBezTo>
                    <a:pt x="4" y="2"/>
                    <a:pt x="2" y="4"/>
                    <a:pt x="0" y="4"/>
                  </a:cubicBezTo>
                  <a:cubicBezTo>
                    <a:pt x="0" y="4"/>
                    <a:pt x="0" y="4"/>
                    <a:pt x="0" y="4"/>
                  </a:cubicBezTo>
                  <a:cubicBezTo>
                    <a:pt x="0" y="4"/>
                    <a:pt x="0" y="4"/>
                    <a:pt x="0" y="4"/>
                  </a:cubicBezTo>
                  <a:cubicBezTo>
                    <a:pt x="0" y="4"/>
                    <a:pt x="0" y="4"/>
                    <a:pt x="0" y="4"/>
                  </a:cubicBezTo>
                  <a:cubicBezTo>
                    <a:pt x="2" y="5"/>
                    <a:pt x="44" y="10"/>
                    <a:pt x="44" y="10"/>
                  </a:cubicBezTo>
                  <a:lnTo>
                    <a:pt x="4" y="0"/>
                  </a:lnTo>
                  <a:close/>
                </a:path>
              </a:pathLst>
            </a:custGeom>
            <a:solidFill>
              <a:srgbClr val="CD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04" name="Rectangle 79">
              <a:extLst>
                <a:ext uri="{FF2B5EF4-FFF2-40B4-BE49-F238E27FC236}">
                  <a16:creationId xmlns:a16="http://schemas.microsoft.com/office/drawing/2014/main" id="{F2EA559F-5AE6-A5A3-383C-BBD9F7EBE9D8}"/>
                </a:ext>
              </a:extLst>
            </p:cNvPr>
            <p:cNvSpPr>
              <a:spLocks noChangeArrowheads="1"/>
            </p:cNvSpPr>
            <p:nvPr/>
          </p:nvSpPr>
          <p:spPr bwMode="auto">
            <a:xfrm>
              <a:off x="3937001" y="8875713"/>
              <a:ext cx="266700" cy="136525"/>
            </a:xfrm>
            <a:prstGeom prst="rect">
              <a:avLst/>
            </a:prstGeom>
            <a:solidFill>
              <a:srgbClr val="F0CA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05" name="Rectangle 80">
              <a:extLst>
                <a:ext uri="{FF2B5EF4-FFF2-40B4-BE49-F238E27FC236}">
                  <a16:creationId xmlns:a16="http://schemas.microsoft.com/office/drawing/2014/main" id="{921D350F-0209-C4FA-88C5-C2FF36B615CB}"/>
                </a:ext>
              </a:extLst>
            </p:cNvPr>
            <p:cNvSpPr>
              <a:spLocks noChangeArrowheads="1"/>
            </p:cNvSpPr>
            <p:nvPr/>
          </p:nvSpPr>
          <p:spPr bwMode="auto">
            <a:xfrm>
              <a:off x="3937001" y="8940801"/>
              <a:ext cx="266700" cy="28575"/>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06" name="Freeform 81">
              <a:extLst>
                <a:ext uri="{FF2B5EF4-FFF2-40B4-BE49-F238E27FC236}">
                  <a16:creationId xmlns:a16="http://schemas.microsoft.com/office/drawing/2014/main" id="{1074FFF4-9C9A-044E-10F0-3505E22EF9C2}"/>
                </a:ext>
              </a:extLst>
            </p:cNvPr>
            <p:cNvSpPr>
              <a:spLocks/>
            </p:cNvSpPr>
            <p:nvPr/>
          </p:nvSpPr>
          <p:spPr bwMode="auto">
            <a:xfrm>
              <a:off x="7181851" y="8926513"/>
              <a:ext cx="87313" cy="42863"/>
            </a:xfrm>
            <a:custGeom>
              <a:avLst/>
              <a:gdLst>
                <a:gd name="T0" fmla="*/ 0 w 12"/>
                <a:gd name="T1" fmla="*/ 0 h 6"/>
                <a:gd name="T2" fmla="*/ 0 w 12"/>
                <a:gd name="T3" fmla="*/ 2 h 6"/>
                <a:gd name="T4" fmla="*/ 0 w 12"/>
                <a:gd name="T5" fmla="*/ 6 h 6"/>
                <a:gd name="T6" fmla="*/ 12 w 12"/>
                <a:gd name="T7" fmla="*/ 3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cubicBezTo>
                    <a:pt x="0" y="1"/>
                    <a:pt x="0" y="2"/>
                    <a:pt x="0" y="2"/>
                  </a:cubicBezTo>
                  <a:cubicBezTo>
                    <a:pt x="0" y="4"/>
                    <a:pt x="0" y="5"/>
                    <a:pt x="0" y="6"/>
                  </a:cubicBezTo>
                  <a:cubicBezTo>
                    <a:pt x="12" y="3"/>
                    <a:pt x="12" y="3"/>
                    <a:pt x="12" y="3"/>
                  </a:cubicBezTo>
                  <a:lnTo>
                    <a:pt x="0" y="0"/>
                  </a:lnTo>
                  <a:close/>
                </a:path>
              </a:pathLst>
            </a:custGeom>
            <a:solidFill>
              <a:srgbClr val="303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07" name="Rectangle 82">
              <a:extLst>
                <a:ext uri="{FF2B5EF4-FFF2-40B4-BE49-F238E27FC236}">
                  <a16:creationId xmlns:a16="http://schemas.microsoft.com/office/drawing/2014/main" id="{EC2924C4-7C07-C61E-7512-4DCCBBAAD793}"/>
                </a:ext>
              </a:extLst>
            </p:cNvPr>
            <p:cNvSpPr>
              <a:spLocks noChangeArrowheads="1"/>
            </p:cNvSpPr>
            <p:nvPr/>
          </p:nvSpPr>
          <p:spPr bwMode="auto">
            <a:xfrm>
              <a:off x="4138613" y="9005888"/>
              <a:ext cx="34925" cy="6350"/>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08" name="Rectangle 83">
              <a:extLst>
                <a:ext uri="{FF2B5EF4-FFF2-40B4-BE49-F238E27FC236}">
                  <a16:creationId xmlns:a16="http://schemas.microsoft.com/office/drawing/2014/main" id="{9F9399E1-A62F-EEBD-E5AA-C42D1BD20DE0}"/>
                </a:ext>
              </a:extLst>
            </p:cNvPr>
            <p:cNvSpPr>
              <a:spLocks noChangeArrowheads="1"/>
            </p:cNvSpPr>
            <p:nvPr/>
          </p:nvSpPr>
          <p:spPr bwMode="auto">
            <a:xfrm>
              <a:off x="4138613" y="8983663"/>
              <a:ext cx="34925" cy="7938"/>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09" name="Rectangle 84">
              <a:extLst>
                <a:ext uri="{FF2B5EF4-FFF2-40B4-BE49-F238E27FC236}">
                  <a16:creationId xmlns:a16="http://schemas.microsoft.com/office/drawing/2014/main" id="{CD2DFCF3-C82F-B91B-CE43-7C9DA8EEAC5C}"/>
                </a:ext>
              </a:extLst>
            </p:cNvPr>
            <p:cNvSpPr>
              <a:spLocks noChangeArrowheads="1"/>
            </p:cNvSpPr>
            <p:nvPr/>
          </p:nvSpPr>
          <p:spPr bwMode="auto">
            <a:xfrm>
              <a:off x="4138613" y="8963026"/>
              <a:ext cx="34925" cy="6350"/>
            </a:xfrm>
            <a:prstGeom prst="rect">
              <a:avLst/>
            </a:prstGeom>
            <a:solidFill>
              <a:srgbClr val="F0CA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10" name="Rectangle 85">
              <a:extLst>
                <a:ext uri="{FF2B5EF4-FFF2-40B4-BE49-F238E27FC236}">
                  <a16:creationId xmlns:a16="http://schemas.microsoft.com/office/drawing/2014/main" id="{86026844-4B8F-5E94-F38F-3623B9B5C3CC}"/>
                </a:ext>
              </a:extLst>
            </p:cNvPr>
            <p:cNvSpPr>
              <a:spLocks noChangeArrowheads="1"/>
            </p:cNvSpPr>
            <p:nvPr/>
          </p:nvSpPr>
          <p:spPr bwMode="auto">
            <a:xfrm>
              <a:off x="4138613" y="8940801"/>
              <a:ext cx="34925" cy="7938"/>
            </a:xfrm>
            <a:prstGeom prst="rect">
              <a:avLst/>
            </a:prstGeom>
            <a:solidFill>
              <a:srgbClr val="F0CA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11" name="Rectangle 86">
              <a:extLst>
                <a:ext uri="{FF2B5EF4-FFF2-40B4-BE49-F238E27FC236}">
                  <a16:creationId xmlns:a16="http://schemas.microsoft.com/office/drawing/2014/main" id="{8CBA4944-BBE2-EBEF-1153-5869167CACF3}"/>
                </a:ext>
              </a:extLst>
            </p:cNvPr>
            <p:cNvSpPr>
              <a:spLocks noChangeArrowheads="1"/>
            </p:cNvSpPr>
            <p:nvPr/>
          </p:nvSpPr>
          <p:spPr bwMode="auto">
            <a:xfrm>
              <a:off x="4138613" y="8918576"/>
              <a:ext cx="34925" cy="7938"/>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12" name="Rectangle 87">
              <a:extLst>
                <a:ext uri="{FF2B5EF4-FFF2-40B4-BE49-F238E27FC236}">
                  <a16:creationId xmlns:a16="http://schemas.microsoft.com/office/drawing/2014/main" id="{5837B88E-5BB1-62A8-E26F-752F10500546}"/>
                </a:ext>
              </a:extLst>
            </p:cNvPr>
            <p:cNvSpPr>
              <a:spLocks noChangeArrowheads="1"/>
            </p:cNvSpPr>
            <p:nvPr/>
          </p:nvSpPr>
          <p:spPr bwMode="auto">
            <a:xfrm>
              <a:off x="4138613" y="8897938"/>
              <a:ext cx="34925" cy="14288"/>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13" name="Rectangle 88">
              <a:extLst>
                <a:ext uri="{FF2B5EF4-FFF2-40B4-BE49-F238E27FC236}">
                  <a16:creationId xmlns:a16="http://schemas.microsoft.com/office/drawing/2014/main" id="{722314A6-C9BF-51AE-EA88-ECC8D280ED0A}"/>
                </a:ext>
              </a:extLst>
            </p:cNvPr>
            <p:cNvSpPr>
              <a:spLocks noChangeArrowheads="1"/>
            </p:cNvSpPr>
            <p:nvPr/>
          </p:nvSpPr>
          <p:spPr bwMode="auto">
            <a:xfrm>
              <a:off x="4138613" y="8875713"/>
              <a:ext cx="34925" cy="14288"/>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14" name="Rectangle 89">
              <a:extLst>
                <a:ext uri="{FF2B5EF4-FFF2-40B4-BE49-F238E27FC236}">
                  <a16:creationId xmlns:a16="http://schemas.microsoft.com/office/drawing/2014/main" id="{D5CB83DE-20DA-025D-034D-4E601CC67A4A}"/>
                </a:ext>
              </a:extLst>
            </p:cNvPr>
            <p:cNvSpPr>
              <a:spLocks noChangeArrowheads="1"/>
            </p:cNvSpPr>
            <p:nvPr/>
          </p:nvSpPr>
          <p:spPr bwMode="auto">
            <a:xfrm>
              <a:off x="3973513" y="9005888"/>
              <a:ext cx="42863" cy="6350"/>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15" name="Rectangle 90">
              <a:extLst>
                <a:ext uri="{FF2B5EF4-FFF2-40B4-BE49-F238E27FC236}">
                  <a16:creationId xmlns:a16="http://schemas.microsoft.com/office/drawing/2014/main" id="{EA256460-87CE-64E8-6EBE-5CE9BA7E72B5}"/>
                </a:ext>
              </a:extLst>
            </p:cNvPr>
            <p:cNvSpPr>
              <a:spLocks noChangeArrowheads="1"/>
            </p:cNvSpPr>
            <p:nvPr/>
          </p:nvSpPr>
          <p:spPr bwMode="auto">
            <a:xfrm>
              <a:off x="3973513" y="8983663"/>
              <a:ext cx="42863" cy="7938"/>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16" name="Rectangle 91">
              <a:extLst>
                <a:ext uri="{FF2B5EF4-FFF2-40B4-BE49-F238E27FC236}">
                  <a16:creationId xmlns:a16="http://schemas.microsoft.com/office/drawing/2014/main" id="{390ED3E7-DAF3-E921-3635-510330599B33}"/>
                </a:ext>
              </a:extLst>
            </p:cNvPr>
            <p:cNvSpPr>
              <a:spLocks noChangeArrowheads="1"/>
            </p:cNvSpPr>
            <p:nvPr/>
          </p:nvSpPr>
          <p:spPr bwMode="auto">
            <a:xfrm>
              <a:off x="3973513" y="8963026"/>
              <a:ext cx="42863" cy="6350"/>
            </a:xfrm>
            <a:prstGeom prst="rect">
              <a:avLst/>
            </a:prstGeom>
            <a:solidFill>
              <a:srgbClr val="F0CA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17" name="Rectangle 92">
              <a:extLst>
                <a:ext uri="{FF2B5EF4-FFF2-40B4-BE49-F238E27FC236}">
                  <a16:creationId xmlns:a16="http://schemas.microsoft.com/office/drawing/2014/main" id="{ABB1AF4D-BE4B-1ADB-119D-42866636E525}"/>
                </a:ext>
              </a:extLst>
            </p:cNvPr>
            <p:cNvSpPr>
              <a:spLocks noChangeArrowheads="1"/>
            </p:cNvSpPr>
            <p:nvPr/>
          </p:nvSpPr>
          <p:spPr bwMode="auto">
            <a:xfrm>
              <a:off x="3973513" y="8940801"/>
              <a:ext cx="42863" cy="7938"/>
            </a:xfrm>
            <a:prstGeom prst="rect">
              <a:avLst/>
            </a:prstGeom>
            <a:solidFill>
              <a:srgbClr val="F0CA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18" name="Rectangle 93">
              <a:extLst>
                <a:ext uri="{FF2B5EF4-FFF2-40B4-BE49-F238E27FC236}">
                  <a16:creationId xmlns:a16="http://schemas.microsoft.com/office/drawing/2014/main" id="{8C1925BD-45CD-FAB1-62F4-B9CADC3D2E07}"/>
                </a:ext>
              </a:extLst>
            </p:cNvPr>
            <p:cNvSpPr>
              <a:spLocks noChangeArrowheads="1"/>
            </p:cNvSpPr>
            <p:nvPr/>
          </p:nvSpPr>
          <p:spPr bwMode="auto">
            <a:xfrm>
              <a:off x="3973513" y="8918576"/>
              <a:ext cx="42863" cy="7938"/>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19" name="Rectangle 94">
              <a:extLst>
                <a:ext uri="{FF2B5EF4-FFF2-40B4-BE49-F238E27FC236}">
                  <a16:creationId xmlns:a16="http://schemas.microsoft.com/office/drawing/2014/main" id="{074CCBBD-D1A1-85BB-7D22-09E9046267EB}"/>
                </a:ext>
              </a:extLst>
            </p:cNvPr>
            <p:cNvSpPr>
              <a:spLocks noChangeArrowheads="1"/>
            </p:cNvSpPr>
            <p:nvPr/>
          </p:nvSpPr>
          <p:spPr bwMode="auto">
            <a:xfrm>
              <a:off x="3973513" y="8897938"/>
              <a:ext cx="42863" cy="14288"/>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20" name="Rectangle 95">
              <a:extLst>
                <a:ext uri="{FF2B5EF4-FFF2-40B4-BE49-F238E27FC236}">
                  <a16:creationId xmlns:a16="http://schemas.microsoft.com/office/drawing/2014/main" id="{016BF9E1-2829-6430-1982-AFF5EA0B65E8}"/>
                </a:ext>
              </a:extLst>
            </p:cNvPr>
            <p:cNvSpPr>
              <a:spLocks noChangeArrowheads="1"/>
            </p:cNvSpPr>
            <p:nvPr/>
          </p:nvSpPr>
          <p:spPr bwMode="auto">
            <a:xfrm>
              <a:off x="3973513" y="8875713"/>
              <a:ext cx="42863" cy="14288"/>
            </a:xfrm>
            <a:prstGeom prst="rect">
              <a:avLst/>
            </a:prstGeom>
            <a:solidFill>
              <a:srgbClr val="F4DA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21" name="Rectangle 96">
              <a:extLst>
                <a:ext uri="{FF2B5EF4-FFF2-40B4-BE49-F238E27FC236}">
                  <a16:creationId xmlns:a16="http://schemas.microsoft.com/office/drawing/2014/main" id="{8EAB39FC-8F83-F73B-82CF-9D25D7134066}"/>
                </a:ext>
              </a:extLst>
            </p:cNvPr>
            <p:cNvSpPr>
              <a:spLocks noChangeArrowheads="1"/>
            </p:cNvSpPr>
            <p:nvPr/>
          </p:nvSpPr>
          <p:spPr bwMode="auto">
            <a:xfrm>
              <a:off x="4583113" y="7399338"/>
              <a:ext cx="1952625" cy="2765425"/>
            </a:xfrm>
            <a:prstGeom prst="rect">
              <a:avLst/>
            </a:prstGeom>
            <a:solidFill>
              <a:srgbClr val="E5E8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22" name="Freeform 97">
              <a:extLst>
                <a:ext uri="{FF2B5EF4-FFF2-40B4-BE49-F238E27FC236}">
                  <a16:creationId xmlns:a16="http://schemas.microsoft.com/office/drawing/2014/main" id="{85966E8E-5E7F-A5C4-6500-7AB9BBDC98AE}"/>
                </a:ext>
              </a:extLst>
            </p:cNvPr>
            <p:cNvSpPr>
              <a:spLocks/>
            </p:cNvSpPr>
            <p:nvPr/>
          </p:nvSpPr>
          <p:spPr bwMode="auto">
            <a:xfrm>
              <a:off x="4841876" y="7659688"/>
              <a:ext cx="344488" cy="403225"/>
            </a:xfrm>
            <a:custGeom>
              <a:avLst/>
              <a:gdLst>
                <a:gd name="T0" fmla="*/ 0 w 48"/>
                <a:gd name="T1" fmla="*/ 0 h 56"/>
                <a:gd name="T2" fmla="*/ 48 w 48"/>
                <a:gd name="T3" fmla="*/ 0 h 56"/>
                <a:gd name="T4" fmla="*/ 48 w 48"/>
                <a:gd name="T5" fmla="*/ 15 h 56"/>
                <a:gd name="T6" fmla="*/ 46 w 48"/>
                <a:gd name="T7" fmla="*/ 15 h 56"/>
                <a:gd name="T8" fmla="*/ 43 w 48"/>
                <a:gd name="T9" fmla="*/ 6 h 56"/>
                <a:gd name="T10" fmla="*/ 33 w 48"/>
                <a:gd name="T11" fmla="*/ 4 h 56"/>
                <a:gd name="T12" fmla="*/ 28 w 48"/>
                <a:gd name="T13" fmla="*/ 4 h 56"/>
                <a:gd name="T14" fmla="*/ 28 w 48"/>
                <a:gd name="T15" fmla="*/ 47 h 56"/>
                <a:gd name="T16" fmla="*/ 30 w 48"/>
                <a:gd name="T17" fmla="*/ 53 h 56"/>
                <a:gd name="T18" fmla="*/ 37 w 48"/>
                <a:gd name="T19" fmla="*/ 55 h 56"/>
                <a:gd name="T20" fmla="*/ 37 w 48"/>
                <a:gd name="T21" fmla="*/ 56 h 56"/>
                <a:gd name="T22" fmla="*/ 12 w 48"/>
                <a:gd name="T23" fmla="*/ 56 h 56"/>
                <a:gd name="T24" fmla="*/ 12 w 48"/>
                <a:gd name="T25" fmla="*/ 55 h 56"/>
                <a:gd name="T26" fmla="*/ 19 w 48"/>
                <a:gd name="T27" fmla="*/ 53 h 56"/>
                <a:gd name="T28" fmla="*/ 20 w 48"/>
                <a:gd name="T29" fmla="*/ 46 h 56"/>
                <a:gd name="T30" fmla="*/ 20 w 48"/>
                <a:gd name="T31" fmla="*/ 4 h 56"/>
                <a:gd name="T32" fmla="*/ 15 w 48"/>
                <a:gd name="T33" fmla="*/ 4 h 56"/>
                <a:gd name="T34" fmla="*/ 6 w 48"/>
                <a:gd name="T35" fmla="*/ 6 h 56"/>
                <a:gd name="T36" fmla="*/ 2 w 48"/>
                <a:gd name="T37" fmla="*/ 15 h 56"/>
                <a:gd name="T38" fmla="*/ 0 w 48"/>
                <a:gd name="T39" fmla="*/ 15 h 56"/>
                <a:gd name="T40" fmla="*/ 0 w 48"/>
                <a:gd name="T4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56">
                  <a:moveTo>
                    <a:pt x="0" y="0"/>
                  </a:moveTo>
                  <a:cubicBezTo>
                    <a:pt x="48" y="0"/>
                    <a:pt x="48" y="0"/>
                    <a:pt x="48" y="0"/>
                  </a:cubicBezTo>
                  <a:cubicBezTo>
                    <a:pt x="48" y="15"/>
                    <a:pt x="48" y="15"/>
                    <a:pt x="48" y="15"/>
                  </a:cubicBezTo>
                  <a:cubicBezTo>
                    <a:pt x="46" y="15"/>
                    <a:pt x="46" y="15"/>
                    <a:pt x="46" y="15"/>
                  </a:cubicBezTo>
                  <a:cubicBezTo>
                    <a:pt x="45" y="10"/>
                    <a:pt x="44" y="7"/>
                    <a:pt x="43" y="6"/>
                  </a:cubicBezTo>
                  <a:cubicBezTo>
                    <a:pt x="41" y="5"/>
                    <a:pt x="38" y="4"/>
                    <a:pt x="33" y="4"/>
                  </a:cubicBezTo>
                  <a:cubicBezTo>
                    <a:pt x="28" y="4"/>
                    <a:pt x="28" y="4"/>
                    <a:pt x="28" y="4"/>
                  </a:cubicBezTo>
                  <a:cubicBezTo>
                    <a:pt x="28" y="47"/>
                    <a:pt x="28" y="47"/>
                    <a:pt x="28" y="47"/>
                  </a:cubicBezTo>
                  <a:cubicBezTo>
                    <a:pt x="28" y="50"/>
                    <a:pt x="29" y="52"/>
                    <a:pt x="30" y="53"/>
                  </a:cubicBezTo>
                  <a:cubicBezTo>
                    <a:pt x="31" y="54"/>
                    <a:pt x="33" y="54"/>
                    <a:pt x="37" y="55"/>
                  </a:cubicBezTo>
                  <a:cubicBezTo>
                    <a:pt x="37" y="56"/>
                    <a:pt x="37" y="56"/>
                    <a:pt x="37" y="56"/>
                  </a:cubicBezTo>
                  <a:cubicBezTo>
                    <a:pt x="12" y="56"/>
                    <a:pt x="12" y="56"/>
                    <a:pt x="12" y="56"/>
                  </a:cubicBezTo>
                  <a:cubicBezTo>
                    <a:pt x="12" y="55"/>
                    <a:pt x="12" y="55"/>
                    <a:pt x="12" y="55"/>
                  </a:cubicBezTo>
                  <a:cubicBezTo>
                    <a:pt x="16" y="54"/>
                    <a:pt x="18" y="54"/>
                    <a:pt x="19" y="53"/>
                  </a:cubicBezTo>
                  <a:cubicBezTo>
                    <a:pt x="20" y="52"/>
                    <a:pt x="20" y="50"/>
                    <a:pt x="20" y="46"/>
                  </a:cubicBezTo>
                  <a:cubicBezTo>
                    <a:pt x="20" y="4"/>
                    <a:pt x="20" y="4"/>
                    <a:pt x="20" y="4"/>
                  </a:cubicBezTo>
                  <a:cubicBezTo>
                    <a:pt x="15" y="4"/>
                    <a:pt x="15" y="4"/>
                    <a:pt x="15" y="4"/>
                  </a:cubicBezTo>
                  <a:cubicBezTo>
                    <a:pt x="11" y="4"/>
                    <a:pt x="7" y="5"/>
                    <a:pt x="6" y="6"/>
                  </a:cubicBezTo>
                  <a:cubicBezTo>
                    <a:pt x="4" y="7"/>
                    <a:pt x="3" y="10"/>
                    <a:pt x="2" y="15"/>
                  </a:cubicBezTo>
                  <a:cubicBezTo>
                    <a:pt x="0" y="15"/>
                    <a:pt x="0" y="15"/>
                    <a:pt x="0" y="15"/>
                  </a:cubicBezTo>
                  <a:lnTo>
                    <a:pt x="0" y="0"/>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23" name="Rectangle 98">
              <a:extLst>
                <a:ext uri="{FF2B5EF4-FFF2-40B4-BE49-F238E27FC236}">
                  <a16:creationId xmlns:a16="http://schemas.microsoft.com/office/drawing/2014/main" id="{0C4D37BA-3A10-60BC-D19B-5F34308422CD}"/>
                </a:ext>
              </a:extLst>
            </p:cNvPr>
            <p:cNvSpPr>
              <a:spLocks noChangeArrowheads="1"/>
            </p:cNvSpPr>
            <p:nvPr/>
          </p:nvSpPr>
          <p:spPr bwMode="auto">
            <a:xfrm>
              <a:off x="5257801" y="7659688"/>
              <a:ext cx="1027113"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24" name="Rectangle 99">
              <a:extLst>
                <a:ext uri="{FF2B5EF4-FFF2-40B4-BE49-F238E27FC236}">
                  <a16:creationId xmlns:a16="http://schemas.microsoft.com/office/drawing/2014/main" id="{34FAC156-3EE9-8309-D66D-65489B468D70}"/>
                </a:ext>
              </a:extLst>
            </p:cNvPr>
            <p:cNvSpPr>
              <a:spLocks noChangeArrowheads="1"/>
            </p:cNvSpPr>
            <p:nvPr/>
          </p:nvSpPr>
          <p:spPr bwMode="auto">
            <a:xfrm>
              <a:off x="5257801" y="7723188"/>
              <a:ext cx="1041400" cy="2222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25" name="Rectangle 100">
              <a:extLst>
                <a:ext uri="{FF2B5EF4-FFF2-40B4-BE49-F238E27FC236}">
                  <a16:creationId xmlns:a16="http://schemas.microsoft.com/office/drawing/2014/main" id="{E5746607-30DF-FF06-BD0B-83B846B69340}"/>
                </a:ext>
              </a:extLst>
            </p:cNvPr>
            <p:cNvSpPr>
              <a:spLocks noChangeArrowheads="1"/>
            </p:cNvSpPr>
            <p:nvPr/>
          </p:nvSpPr>
          <p:spPr bwMode="auto">
            <a:xfrm>
              <a:off x="5257801" y="7781926"/>
              <a:ext cx="1041400"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26" name="Rectangle 101">
              <a:extLst>
                <a:ext uri="{FF2B5EF4-FFF2-40B4-BE49-F238E27FC236}">
                  <a16:creationId xmlns:a16="http://schemas.microsoft.com/office/drawing/2014/main" id="{ABE11679-26E6-9315-6814-DE3E91870211}"/>
                </a:ext>
              </a:extLst>
            </p:cNvPr>
            <p:cNvSpPr>
              <a:spLocks noChangeArrowheads="1"/>
            </p:cNvSpPr>
            <p:nvPr/>
          </p:nvSpPr>
          <p:spPr bwMode="auto">
            <a:xfrm>
              <a:off x="5257801" y="7847013"/>
              <a:ext cx="1004888" cy="2063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27" name="Rectangle 102">
              <a:extLst>
                <a:ext uri="{FF2B5EF4-FFF2-40B4-BE49-F238E27FC236}">
                  <a16:creationId xmlns:a16="http://schemas.microsoft.com/office/drawing/2014/main" id="{C5EF7239-6CA5-7ABA-97FF-2643B972A113}"/>
                </a:ext>
              </a:extLst>
            </p:cNvPr>
            <p:cNvSpPr>
              <a:spLocks noChangeArrowheads="1"/>
            </p:cNvSpPr>
            <p:nvPr/>
          </p:nvSpPr>
          <p:spPr bwMode="auto">
            <a:xfrm>
              <a:off x="5257801" y="7910513"/>
              <a:ext cx="1041400" cy="2222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28" name="Rectangle 103">
              <a:extLst>
                <a:ext uri="{FF2B5EF4-FFF2-40B4-BE49-F238E27FC236}">
                  <a16:creationId xmlns:a16="http://schemas.microsoft.com/office/drawing/2014/main" id="{754407EF-BAD1-C8C6-FA6D-C2E8CB089FAD}"/>
                </a:ext>
              </a:extLst>
            </p:cNvPr>
            <p:cNvSpPr>
              <a:spLocks noChangeArrowheads="1"/>
            </p:cNvSpPr>
            <p:nvPr/>
          </p:nvSpPr>
          <p:spPr bwMode="auto">
            <a:xfrm>
              <a:off x="5257801" y="7969251"/>
              <a:ext cx="1012825"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29" name="Rectangle 104">
              <a:extLst>
                <a:ext uri="{FF2B5EF4-FFF2-40B4-BE49-F238E27FC236}">
                  <a16:creationId xmlns:a16="http://schemas.microsoft.com/office/drawing/2014/main" id="{DB2509A5-F0FB-1835-9A03-8DF69C7F41B7}"/>
                </a:ext>
              </a:extLst>
            </p:cNvPr>
            <p:cNvSpPr>
              <a:spLocks noChangeArrowheads="1"/>
            </p:cNvSpPr>
            <p:nvPr/>
          </p:nvSpPr>
          <p:spPr bwMode="auto">
            <a:xfrm>
              <a:off x="5257801" y="8032751"/>
              <a:ext cx="287338" cy="2222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30" name="Rectangle 105">
              <a:extLst>
                <a:ext uri="{FF2B5EF4-FFF2-40B4-BE49-F238E27FC236}">
                  <a16:creationId xmlns:a16="http://schemas.microsoft.com/office/drawing/2014/main" id="{DAC98FCB-FEB4-75EC-9743-81F722007C67}"/>
                </a:ext>
              </a:extLst>
            </p:cNvPr>
            <p:cNvSpPr>
              <a:spLocks noChangeArrowheads="1"/>
            </p:cNvSpPr>
            <p:nvPr/>
          </p:nvSpPr>
          <p:spPr bwMode="auto">
            <a:xfrm>
              <a:off x="4835526" y="8142288"/>
              <a:ext cx="1449388"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31" name="Rectangle 106">
              <a:extLst>
                <a:ext uri="{FF2B5EF4-FFF2-40B4-BE49-F238E27FC236}">
                  <a16:creationId xmlns:a16="http://schemas.microsoft.com/office/drawing/2014/main" id="{484831C1-C6C4-6A22-9BB9-ED3BE3F3CF84}"/>
                </a:ext>
              </a:extLst>
            </p:cNvPr>
            <p:cNvSpPr>
              <a:spLocks noChangeArrowheads="1"/>
            </p:cNvSpPr>
            <p:nvPr/>
          </p:nvSpPr>
          <p:spPr bwMode="auto">
            <a:xfrm>
              <a:off x="4835526" y="8205788"/>
              <a:ext cx="1463675" cy="2222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32" name="Rectangle 107">
              <a:extLst>
                <a:ext uri="{FF2B5EF4-FFF2-40B4-BE49-F238E27FC236}">
                  <a16:creationId xmlns:a16="http://schemas.microsoft.com/office/drawing/2014/main" id="{35B8E16F-056E-424A-68D1-03BABCE83C17}"/>
                </a:ext>
              </a:extLst>
            </p:cNvPr>
            <p:cNvSpPr>
              <a:spLocks noChangeArrowheads="1"/>
            </p:cNvSpPr>
            <p:nvPr/>
          </p:nvSpPr>
          <p:spPr bwMode="auto">
            <a:xfrm>
              <a:off x="4835526" y="8264526"/>
              <a:ext cx="1463675"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33" name="Rectangle 108">
              <a:extLst>
                <a:ext uri="{FF2B5EF4-FFF2-40B4-BE49-F238E27FC236}">
                  <a16:creationId xmlns:a16="http://schemas.microsoft.com/office/drawing/2014/main" id="{AFDBA93F-2CF8-2A3A-FD7D-2543F1A1C5F7}"/>
                </a:ext>
              </a:extLst>
            </p:cNvPr>
            <p:cNvSpPr>
              <a:spLocks noChangeArrowheads="1"/>
            </p:cNvSpPr>
            <p:nvPr/>
          </p:nvSpPr>
          <p:spPr bwMode="auto">
            <a:xfrm>
              <a:off x="4835526" y="8328026"/>
              <a:ext cx="1427163" cy="30163"/>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34" name="Rectangle 109">
              <a:extLst>
                <a:ext uri="{FF2B5EF4-FFF2-40B4-BE49-F238E27FC236}">
                  <a16:creationId xmlns:a16="http://schemas.microsoft.com/office/drawing/2014/main" id="{98AB7A45-35D6-1906-9872-FFC105EDD3B6}"/>
                </a:ext>
              </a:extLst>
            </p:cNvPr>
            <p:cNvSpPr>
              <a:spLocks noChangeArrowheads="1"/>
            </p:cNvSpPr>
            <p:nvPr/>
          </p:nvSpPr>
          <p:spPr bwMode="auto">
            <a:xfrm>
              <a:off x="4835526" y="8393113"/>
              <a:ext cx="1463675" cy="2222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35" name="Rectangle 110">
              <a:extLst>
                <a:ext uri="{FF2B5EF4-FFF2-40B4-BE49-F238E27FC236}">
                  <a16:creationId xmlns:a16="http://schemas.microsoft.com/office/drawing/2014/main" id="{A56D6891-8697-53C3-C97A-004445DC19CE}"/>
                </a:ext>
              </a:extLst>
            </p:cNvPr>
            <p:cNvSpPr>
              <a:spLocks noChangeArrowheads="1"/>
            </p:cNvSpPr>
            <p:nvPr/>
          </p:nvSpPr>
          <p:spPr bwMode="auto">
            <a:xfrm>
              <a:off x="4835526" y="8451851"/>
              <a:ext cx="1435100"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36" name="Rectangle 111">
              <a:extLst>
                <a:ext uri="{FF2B5EF4-FFF2-40B4-BE49-F238E27FC236}">
                  <a16:creationId xmlns:a16="http://schemas.microsoft.com/office/drawing/2014/main" id="{B07A149B-EE64-981E-DC6E-49E4D932001A}"/>
                </a:ext>
              </a:extLst>
            </p:cNvPr>
            <p:cNvSpPr>
              <a:spLocks noChangeArrowheads="1"/>
            </p:cNvSpPr>
            <p:nvPr/>
          </p:nvSpPr>
          <p:spPr bwMode="auto">
            <a:xfrm>
              <a:off x="4835526" y="8515351"/>
              <a:ext cx="709613" cy="30163"/>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37" name="Rectangle 112">
              <a:extLst>
                <a:ext uri="{FF2B5EF4-FFF2-40B4-BE49-F238E27FC236}">
                  <a16:creationId xmlns:a16="http://schemas.microsoft.com/office/drawing/2014/main" id="{38EA5A02-4AC7-2F98-46DC-21487D7FDA2B}"/>
                </a:ext>
              </a:extLst>
            </p:cNvPr>
            <p:cNvSpPr>
              <a:spLocks noChangeArrowheads="1"/>
            </p:cNvSpPr>
            <p:nvPr/>
          </p:nvSpPr>
          <p:spPr bwMode="auto">
            <a:xfrm>
              <a:off x="4835526" y="8645526"/>
              <a:ext cx="1449388"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38" name="Rectangle 113">
              <a:extLst>
                <a:ext uri="{FF2B5EF4-FFF2-40B4-BE49-F238E27FC236}">
                  <a16:creationId xmlns:a16="http://schemas.microsoft.com/office/drawing/2014/main" id="{5AA4AD27-ECBA-6F66-2EC6-FF1366522367}"/>
                </a:ext>
              </a:extLst>
            </p:cNvPr>
            <p:cNvSpPr>
              <a:spLocks noChangeArrowheads="1"/>
            </p:cNvSpPr>
            <p:nvPr/>
          </p:nvSpPr>
          <p:spPr bwMode="auto">
            <a:xfrm>
              <a:off x="4835526" y="8710613"/>
              <a:ext cx="1463675"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39" name="Rectangle 114">
              <a:extLst>
                <a:ext uri="{FF2B5EF4-FFF2-40B4-BE49-F238E27FC236}">
                  <a16:creationId xmlns:a16="http://schemas.microsoft.com/office/drawing/2014/main" id="{22D4FCFC-B74B-4551-DBAE-4D6D9E020512}"/>
                </a:ext>
              </a:extLst>
            </p:cNvPr>
            <p:cNvSpPr>
              <a:spLocks noChangeArrowheads="1"/>
            </p:cNvSpPr>
            <p:nvPr/>
          </p:nvSpPr>
          <p:spPr bwMode="auto">
            <a:xfrm>
              <a:off x="4835526" y="8775701"/>
              <a:ext cx="1463675" cy="2063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40" name="Rectangle 115">
              <a:extLst>
                <a:ext uri="{FF2B5EF4-FFF2-40B4-BE49-F238E27FC236}">
                  <a16:creationId xmlns:a16="http://schemas.microsoft.com/office/drawing/2014/main" id="{012C4AD0-F95C-BAA8-1082-7D57920AF7AA}"/>
                </a:ext>
              </a:extLst>
            </p:cNvPr>
            <p:cNvSpPr>
              <a:spLocks noChangeArrowheads="1"/>
            </p:cNvSpPr>
            <p:nvPr/>
          </p:nvSpPr>
          <p:spPr bwMode="auto">
            <a:xfrm>
              <a:off x="4835526" y="8832851"/>
              <a:ext cx="1427163"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41" name="Rectangle 116">
              <a:extLst>
                <a:ext uri="{FF2B5EF4-FFF2-40B4-BE49-F238E27FC236}">
                  <a16:creationId xmlns:a16="http://schemas.microsoft.com/office/drawing/2014/main" id="{AE9C26F8-BB90-4C12-7E2A-7FCE755A49E0}"/>
                </a:ext>
              </a:extLst>
            </p:cNvPr>
            <p:cNvSpPr>
              <a:spLocks noChangeArrowheads="1"/>
            </p:cNvSpPr>
            <p:nvPr/>
          </p:nvSpPr>
          <p:spPr bwMode="auto">
            <a:xfrm>
              <a:off x="4835526" y="8897938"/>
              <a:ext cx="1463675"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42" name="Rectangle 117">
              <a:extLst>
                <a:ext uri="{FF2B5EF4-FFF2-40B4-BE49-F238E27FC236}">
                  <a16:creationId xmlns:a16="http://schemas.microsoft.com/office/drawing/2014/main" id="{75439158-B2A8-C6E3-97A3-FBF876EE1C61}"/>
                </a:ext>
              </a:extLst>
            </p:cNvPr>
            <p:cNvSpPr>
              <a:spLocks noChangeArrowheads="1"/>
            </p:cNvSpPr>
            <p:nvPr/>
          </p:nvSpPr>
          <p:spPr bwMode="auto">
            <a:xfrm>
              <a:off x="4835526" y="8963026"/>
              <a:ext cx="1435100" cy="2063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43" name="Rectangle 118">
              <a:extLst>
                <a:ext uri="{FF2B5EF4-FFF2-40B4-BE49-F238E27FC236}">
                  <a16:creationId xmlns:a16="http://schemas.microsoft.com/office/drawing/2014/main" id="{78317C87-6B2A-1574-3798-0B7266D5C534}"/>
                </a:ext>
              </a:extLst>
            </p:cNvPr>
            <p:cNvSpPr>
              <a:spLocks noChangeArrowheads="1"/>
            </p:cNvSpPr>
            <p:nvPr/>
          </p:nvSpPr>
          <p:spPr bwMode="auto">
            <a:xfrm>
              <a:off x="4835526" y="9020176"/>
              <a:ext cx="1449388" cy="2222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44" name="Rectangle 119">
              <a:extLst>
                <a:ext uri="{FF2B5EF4-FFF2-40B4-BE49-F238E27FC236}">
                  <a16:creationId xmlns:a16="http://schemas.microsoft.com/office/drawing/2014/main" id="{7C6F3FD6-42B5-18A1-C274-21D3E3A4CF88}"/>
                </a:ext>
              </a:extLst>
            </p:cNvPr>
            <p:cNvSpPr>
              <a:spLocks noChangeArrowheads="1"/>
            </p:cNvSpPr>
            <p:nvPr/>
          </p:nvSpPr>
          <p:spPr bwMode="auto">
            <a:xfrm>
              <a:off x="4835526" y="9085263"/>
              <a:ext cx="1463675" cy="2063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45" name="Rectangle 120">
              <a:extLst>
                <a:ext uri="{FF2B5EF4-FFF2-40B4-BE49-F238E27FC236}">
                  <a16:creationId xmlns:a16="http://schemas.microsoft.com/office/drawing/2014/main" id="{310879DC-FE82-58A0-55BD-1FB7D67FFC21}"/>
                </a:ext>
              </a:extLst>
            </p:cNvPr>
            <p:cNvSpPr>
              <a:spLocks noChangeArrowheads="1"/>
            </p:cNvSpPr>
            <p:nvPr/>
          </p:nvSpPr>
          <p:spPr bwMode="auto">
            <a:xfrm>
              <a:off x="4835526" y="9142413"/>
              <a:ext cx="1463675"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46" name="Rectangle 121">
              <a:extLst>
                <a:ext uri="{FF2B5EF4-FFF2-40B4-BE49-F238E27FC236}">
                  <a16:creationId xmlns:a16="http://schemas.microsoft.com/office/drawing/2014/main" id="{015CA9E7-069D-A2E5-7E41-78C4B2F70FC2}"/>
                </a:ext>
              </a:extLst>
            </p:cNvPr>
            <p:cNvSpPr>
              <a:spLocks noChangeArrowheads="1"/>
            </p:cNvSpPr>
            <p:nvPr/>
          </p:nvSpPr>
          <p:spPr bwMode="auto">
            <a:xfrm>
              <a:off x="4835526" y="9207501"/>
              <a:ext cx="1427163" cy="2222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47" name="Rectangle 122">
              <a:extLst>
                <a:ext uri="{FF2B5EF4-FFF2-40B4-BE49-F238E27FC236}">
                  <a16:creationId xmlns:a16="http://schemas.microsoft.com/office/drawing/2014/main" id="{85EB3622-E701-B430-D535-96EE4F5776F0}"/>
                </a:ext>
              </a:extLst>
            </p:cNvPr>
            <p:cNvSpPr>
              <a:spLocks noChangeArrowheads="1"/>
            </p:cNvSpPr>
            <p:nvPr/>
          </p:nvSpPr>
          <p:spPr bwMode="auto">
            <a:xfrm>
              <a:off x="4835526" y="9264651"/>
              <a:ext cx="1463675"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48" name="Rectangle 123">
              <a:extLst>
                <a:ext uri="{FF2B5EF4-FFF2-40B4-BE49-F238E27FC236}">
                  <a16:creationId xmlns:a16="http://schemas.microsoft.com/office/drawing/2014/main" id="{EBD140B9-CE90-1F5D-1E16-D5BCDC27569D}"/>
                </a:ext>
              </a:extLst>
            </p:cNvPr>
            <p:cNvSpPr>
              <a:spLocks noChangeArrowheads="1"/>
            </p:cNvSpPr>
            <p:nvPr/>
          </p:nvSpPr>
          <p:spPr bwMode="auto">
            <a:xfrm>
              <a:off x="4835526" y="9329738"/>
              <a:ext cx="1435100"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49" name="Rectangle 124">
              <a:extLst>
                <a:ext uri="{FF2B5EF4-FFF2-40B4-BE49-F238E27FC236}">
                  <a16:creationId xmlns:a16="http://schemas.microsoft.com/office/drawing/2014/main" id="{FCAAFA3D-AE37-25CA-8BDE-F9F0973E753E}"/>
                </a:ext>
              </a:extLst>
            </p:cNvPr>
            <p:cNvSpPr>
              <a:spLocks noChangeArrowheads="1"/>
            </p:cNvSpPr>
            <p:nvPr/>
          </p:nvSpPr>
          <p:spPr bwMode="auto">
            <a:xfrm>
              <a:off x="4835526" y="9394826"/>
              <a:ext cx="709613" cy="2063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50" name="Rectangle 125">
              <a:extLst>
                <a:ext uri="{FF2B5EF4-FFF2-40B4-BE49-F238E27FC236}">
                  <a16:creationId xmlns:a16="http://schemas.microsoft.com/office/drawing/2014/main" id="{E1B5BC6B-4C48-74E9-83DE-CC2CF69085E5}"/>
                </a:ext>
              </a:extLst>
            </p:cNvPr>
            <p:cNvSpPr>
              <a:spLocks noChangeArrowheads="1"/>
            </p:cNvSpPr>
            <p:nvPr/>
          </p:nvSpPr>
          <p:spPr bwMode="auto">
            <a:xfrm>
              <a:off x="4835526" y="9502776"/>
              <a:ext cx="1427163"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51" name="Rectangle 126">
              <a:extLst>
                <a:ext uri="{FF2B5EF4-FFF2-40B4-BE49-F238E27FC236}">
                  <a16:creationId xmlns:a16="http://schemas.microsoft.com/office/drawing/2014/main" id="{7148F508-27A6-B1A9-8F08-020A960D51C8}"/>
                </a:ext>
              </a:extLst>
            </p:cNvPr>
            <p:cNvSpPr>
              <a:spLocks noChangeArrowheads="1"/>
            </p:cNvSpPr>
            <p:nvPr/>
          </p:nvSpPr>
          <p:spPr bwMode="auto">
            <a:xfrm>
              <a:off x="4835526" y="9567863"/>
              <a:ext cx="1463675" cy="2063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52" name="Rectangle 127">
              <a:extLst>
                <a:ext uri="{FF2B5EF4-FFF2-40B4-BE49-F238E27FC236}">
                  <a16:creationId xmlns:a16="http://schemas.microsoft.com/office/drawing/2014/main" id="{5B3FD94F-A4B9-58C6-2C36-4A877E79FF86}"/>
                </a:ext>
              </a:extLst>
            </p:cNvPr>
            <p:cNvSpPr>
              <a:spLocks noChangeArrowheads="1"/>
            </p:cNvSpPr>
            <p:nvPr/>
          </p:nvSpPr>
          <p:spPr bwMode="auto">
            <a:xfrm>
              <a:off x="4835526" y="9632951"/>
              <a:ext cx="1435100" cy="2063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53" name="Rectangle 128">
              <a:extLst>
                <a:ext uri="{FF2B5EF4-FFF2-40B4-BE49-F238E27FC236}">
                  <a16:creationId xmlns:a16="http://schemas.microsoft.com/office/drawing/2014/main" id="{502EAED4-7F7B-DB23-ED4F-592C39FB9DDB}"/>
                </a:ext>
              </a:extLst>
            </p:cNvPr>
            <p:cNvSpPr>
              <a:spLocks noChangeArrowheads="1"/>
            </p:cNvSpPr>
            <p:nvPr/>
          </p:nvSpPr>
          <p:spPr bwMode="auto">
            <a:xfrm>
              <a:off x="4835526" y="9690101"/>
              <a:ext cx="709613" cy="28575"/>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54" name="Rectangle 129">
              <a:extLst>
                <a:ext uri="{FF2B5EF4-FFF2-40B4-BE49-F238E27FC236}">
                  <a16:creationId xmlns:a16="http://schemas.microsoft.com/office/drawing/2014/main" id="{192BB18E-B0AE-012C-629E-864BA1E269C5}"/>
                </a:ext>
              </a:extLst>
            </p:cNvPr>
            <p:cNvSpPr>
              <a:spLocks noChangeArrowheads="1"/>
            </p:cNvSpPr>
            <p:nvPr/>
          </p:nvSpPr>
          <p:spPr bwMode="auto">
            <a:xfrm>
              <a:off x="6708776" y="9553576"/>
              <a:ext cx="711200" cy="28575"/>
            </a:xfrm>
            <a:prstGeom prst="rect">
              <a:avLst/>
            </a:prstGeom>
            <a:solidFill>
              <a:srgbClr val="F7F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55" name="Rectangle 130">
              <a:extLst>
                <a:ext uri="{FF2B5EF4-FFF2-40B4-BE49-F238E27FC236}">
                  <a16:creationId xmlns:a16="http://schemas.microsoft.com/office/drawing/2014/main" id="{7DFE1CD3-88B1-C6BA-057C-06BF2B5941E5}"/>
                </a:ext>
              </a:extLst>
            </p:cNvPr>
            <p:cNvSpPr>
              <a:spLocks noChangeArrowheads="1"/>
            </p:cNvSpPr>
            <p:nvPr/>
          </p:nvSpPr>
          <p:spPr bwMode="auto">
            <a:xfrm>
              <a:off x="6708776" y="9690101"/>
              <a:ext cx="711200" cy="28575"/>
            </a:xfrm>
            <a:prstGeom prst="rect">
              <a:avLst/>
            </a:prstGeom>
            <a:solidFill>
              <a:srgbClr val="F7F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56" name="Rectangle 131">
              <a:extLst>
                <a:ext uri="{FF2B5EF4-FFF2-40B4-BE49-F238E27FC236}">
                  <a16:creationId xmlns:a16="http://schemas.microsoft.com/office/drawing/2014/main" id="{D657FD47-BE06-DB54-DEAE-27F156CE2F3C}"/>
                </a:ext>
              </a:extLst>
            </p:cNvPr>
            <p:cNvSpPr>
              <a:spLocks noChangeArrowheads="1"/>
            </p:cNvSpPr>
            <p:nvPr/>
          </p:nvSpPr>
          <p:spPr bwMode="auto">
            <a:xfrm>
              <a:off x="6708776" y="9826626"/>
              <a:ext cx="711200" cy="28575"/>
            </a:xfrm>
            <a:prstGeom prst="rect">
              <a:avLst/>
            </a:prstGeom>
            <a:solidFill>
              <a:srgbClr val="F7F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157" name="Rectangle 132">
              <a:extLst>
                <a:ext uri="{FF2B5EF4-FFF2-40B4-BE49-F238E27FC236}">
                  <a16:creationId xmlns:a16="http://schemas.microsoft.com/office/drawing/2014/main" id="{1C7518AB-6CDD-4E75-8B97-756D528489A3}"/>
                </a:ext>
              </a:extLst>
            </p:cNvPr>
            <p:cNvSpPr>
              <a:spLocks noChangeArrowheads="1"/>
            </p:cNvSpPr>
            <p:nvPr/>
          </p:nvSpPr>
          <p:spPr bwMode="auto">
            <a:xfrm>
              <a:off x="6708776" y="9956801"/>
              <a:ext cx="623888" cy="28575"/>
            </a:xfrm>
            <a:prstGeom prst="rect">
              <a:avLst/>
            </a:prstGeom>
            <a:solidFill>
              <a:srgbClr val="F7F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grpSp>
      <p:sp>
        <p:nvSpPr>
          <p:cNvPr id="158" name="Freeform 5">
            <a:extLst>
              <a:ext uri="{FF2B5EF4-FFF2-40B4-BE49-F238E27FC236}">
                <a16:creationId xmlns:a16="http://schemas.microsoft.com/office/drawing/2014/main" id="{8C998F6A-9393-C520-A9DE-CDBC78EC8D81}"/>
              </a:ext>
            </a:extLst>
          </p:cNvPr>
          <p:cNvSpPr>
            <a:spLocks/>
          </p:cNvSpPr>
          <p:nvPr/>
        </p:nvSpPr>
        <p:spPr bwMode="auto">
          <a:xfrm>
            <a:off x="930185" y="3896033"/>
            <a:ext cx="2920975" cy="1508460"/>
          </a:xfrm>
          <a:custGeom>
            <a:avLst/>
            <a:gdLst>
              <a:gd name="T0" fmla="*/ 1932 w 1932"/>
              <a:gd name="T1" fmla="*/ 3452 h 3504"/>
              <a:gd name="T2" fmla="*/ 1880 w 1932"/>
              <a:gd name="T3" fmla="*/ 3504 h 3504"/>
              <a:gd name="T4" fmla="*/ 52 w 1932"/>
              <a:gd name="T5" fmla="*/ 3504 h 3504"/>
              <a:gd name="T6" fmla="*/ 0 w 1932"/>
              <a:gd name="T7" fmla="*/ 3452 h 3504"/>
              <a:gd name="T8" fmla="*/ 0 w 1932"/>
              <a:gd name="T9" fmla="*/ 52 h 3504"/>
              <a:gd name="T10" fmla="*/ 52 w 1932"/>
              <a:gd name="T11" fmla="*/ 0 h 3504"/>
              <a:gd name="T12" fmla="*/ 1880 w 1932"/>
              <a:gd name="T13" fmla="*/ 0 h 3504"/>
              <a:gd name="T14" fmla="*/ 1932 w 1932"/>
              <a:gd name="T15" fmla="*/ 52 h 3504"/>
              <a:gd name="T16" fmla="*/ 1932 w 1932"/>
              <a:gd name="T17" fmla="*/ 3452 h 3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2" h="3504">
                <a:moveTo>
                  <a:pt x="1932" y="3452"/>
                </a:moveTo>
                <a:cubicBezTo>
                  <a:pt x="1932" y="3481"/>
                  <a:pt x="1909" y="3504"/>
                  <a:pt x="1880" y="3504"/>
                </a:cubicBezTo>
                <a:cubicBezTo>
                  <a:pt x="52" y="3504"/>
                  <a:pt x="52" y="3504"/>
                  <a:pt x="52" y="3504"/>
                </a:cubicBezTo>
                <a:cubicBezTo>
                  <a:pt x="23" y="3504"/>
                  <a:pt x="0" y="3481"/>
                  <a:pt x="0" y="3452"/>
                </a:cubicBezTo>
                <a:cubicBezTo>
                  <a:pt x="0" y="52"/>
                  <a:pt x="0" y="52"/>
                  <a:pt x="0" y="52"/>
                </a:cubicBezTo>
                <a:cubicBezTo>
                  <a:pt x="0" y="23"/>
                  <a:pt x="23" y="0"/>
                  <a:pt x="52" y="0"/>
                </a:cubicBezTo>
                <a:cubicBezTo>
                  <a:pt x="1880" y="0"/>
                  <a:pt x="1880" y="0"/>
                  <a:pt x="1880" y="0"/>
                </a:cubicBezTo>
                <a:cubicBezTo>
                  <a:pt x="1909" y="0"/>
                  <a:pt x="1932" y="23"/>
                  <a:pt x="1932" y="52"/>
                </a:cubicBezTo>
                <a:lnTo>
                  <a:pt x="1932" y="3452"/>
                </a:lnTo>
                <a:close/>
              </a:path>
            </a:pathLst>
          </a:custGeom>
          <a:noFill/>
          <a:ln w="47625"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0008" tIns="30004" rIns="60008" bIns="30004" numCol="1" anchor="t" anchorCtr="0" compatLnSpc="1">
            <a:prstTxWarp prst="textNoShape">
              <a:avLst/>
            </a:prstTxWarp>
          </a:bodyPr>
          <a:lstStyle/>
          <a:p>
            <a:pPr marL="0" marR="0" lvl="0" indent="0" defTabSz="1200241" eaLnBrk="1" fontAlgn="auto" latinLnBrk="0" hangingPunct="1">
              <a:lnSpc>
                <a:spcPct val="100000"/>
              </a:lnSpc>
              <a:spcBef>
                <a:spcPts val="0"/>
              </a:spcBef>
              <a:spcAft>
                <a:spcPts val="0"/>
              </a:spcAft>
              <a:buClrTx/>
              <a:buSzTx/>
              <a:buFontTx/>
              <a:buNone/>
              <a:tabLst/>
              <a:defRPr/>
            </a:pPr>
            <a:endParaRPr kumimoji="0" lang="en-US" sz="2363" b="0" i="0" u="none" strike="noStrike" kern="0" cap="none" spc="0" normalizeH="0" baseline="0" noProof="0" dirty="0">
              <a:ln>
                <a:noFill/>
              </a:ln>
              <a:solidFill>
                <a:srgbClr val="FFFFFF"/>
              </a:solidFill>
              <a:effectLst/>
              <a:uLnTx/>
              <a:uFillTx/>
              <a:latin typeface="Lato" panose="020F0502020204030203" pitchFamily="34" charset="0"/>
            </a:endParaRPr>
          </a:p>
        </p:txBody>
      </p:sp>
      <p:sp>
        <p:nvSpPr>
          <p:cNvPr id="159" name="TextBox 158">
            <a:extLst>
              <a:ext uri="{FF2B5EF4-FFF2-40B4-BE49-F238E27FC236}">
                <a16:creationId xmlns:a16="http://schemas.microsoft.com/office/drawing/2014/main" id="{7BA7B974-4067-8F83-E89B-F4C3E696B035}"/>
              </a:ext>
            </a:extLst>
          </p:cNvPr>
          <p:cNvSpPr txBox="1"/>
          <p:nvPr/>
        </p:nvSpPr>
        <p:spPr>
          <a:xfrm>
            <a:off x="1226630" y="3975758"/>
            <a:ext cx="2624530" cy="369332"/>
          </a:xfrm>
          <a:prstGeom prst="rect">
            <a:avLst/>
          </a:prstGeom>
          <a:noFill/>
        </p:spPr>
        <p:txBody>
          <a:bodyPr wrap="square">
            <a:spAutoFit/>
          </a:bodyPr>
          <a:lstStyle/>
          <a:p>
            <a:pPr algn="l"/>
            <a:r>
              <a:rPr lang="en-US" b="1" i="0" dirty="0">
                <a:solidFill>
                  <a:srgbClr val="374151"/>
                </a:solidFill>
                <a:effectLst/>
                <a:latin typeface="Söhne"/>
              </a:rPr>
              <a:t>Participation Overview</a:t>
            </a:r>
          </a:p>
        </p:txBody>
      </p:sp>
      <p:sp>
        <p:nvSpPr>
          <p:cNvPr id="160" name="TextBox 159">
            <a:extLst>
              <a:ext uri="{FF2B5EF4-FFF2-40B4-BE49-F238E27FC236}">
                <a16:creationId xmlns:a16="http://schemas.microsoft.com/office/drawing/2014/main" id="{71D94893-06CA-0DCB-DECB-AAA546FE6C1F}"/>
              </a:ext>
            </a:extLst>
          </p:cNvPr>
          <p:cNvSpPr txBox="1"/>
          <p:nvPr/>
        </p:nvSpPr>
        <p:spPr>
          <a:xfrm>
            <a:off x="1205086" y="4161744"/>
            <a:ext cx="2438400" cy="923330"/>
          </a:xfrm>
          <a:prstGeom prst="rect">
            <a:avLst/>
          </a:prstGeom>
          <a:noFill/>
        </p:spPr>
        <p:txBody>
          <a:bodyPr wrap="square">
            <a:spAutoFit/>
          </a:bodyPr>
          <a:lstStyle/>
          <a:p>
            <a:pPr algn="l"/>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Total: 500</a:t>
            </a:r>
          </a:p>
          <a:p>
            <a:pPr marL="285750" indent="-285750" algn="l">
              <a:buFont typeface="Arial" panose="020B0604020202020204" pitchFamily="34" charset="0"/>
              <a:buChar char="•"/>
            </a:pPr>
            <a:r>
              <a:rPr lang="en-US" b="0" i="0" dirty="0">
                <a:solidFill>
                  <a:srgbClr val="374151"/>
                </a:solidFill>
                <a:effectLst/>
                <a:latin typeface="Söhne"/>
              </a:rPr>
              <a:t>First-time:</a:t>
            </a:r>
            <a:r>
              <a:rPr lang="en-US" b="0" i="0" dirty="0">
                <a:solidFill>
                  <a:srgbClr val="00B0F0"/>
                </a:solidFill>
                <a:effectLst/>
                <a:latin typeface="Söhne"/>
              </a:rPr>
              <a:t> </a:t>
            </a:r>
            <a:r>
              <a:rPr lang="en-US" b="1" dirty="0">
                <a:solidFill>
                  <a:srgbClr val="00B0F0"/>
                </a:solidFill>
                <a:latin typeface="Söhne"/>
              </a:rPr>
              <a:t>98</a:t>
            </a:r>
            <a:r>
              <a:rPr lang="en-US" b="1" i="0" dirty="0">
                <a:solidFill>
                  <a:srgbClr val="00B0F0"/>
                </a:solidFill>
                <a:effectLst/>
                <a:latin typeface="Söhne"/>
              </a:rPr>
              <a:t> </a:t>
            </a:r>
            <a:r>
              <a:rPr lang="en-US" i="0" dirty="0">
                <a:effectLst/>
                <a:latin typeface="Söhne"/>
              </a:rPr>
              <a:t>(20%)</a:t>
            </a:r>
          </a:p>
        </p:txBody>
      </p:sp>
    </p:spTree>
    <p:extLst>
      <p:ext uri="{BB962C8B-B14F-4D97-AF65-F5344CB8AC3E}">
        <p14:creationId xmlns:p14="http://schemas.microsoft.com/office/powerpoint/2010/main" val="358314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1" grpId="0" animBg="1"/>
      <p:bldP spid="13" grpId="0"/>
      <p:bldP spid="158" grpId="0" animBg="1"/>
      <p:bldP spid="159" grpId="0"/>
      <p:bldP spid="160"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355791"/>
            <a:ext cx="8308521" cy="396235"/>
          </a:xfrm>
          <a:prstGeom prst="rect">
            <a:avLst/>
          </a:prstGeom>
        </p:spPr>
        <p:txBody>
          <a:bodyPr/>
          <a:lstStyle/>
          <a:p>
            <a:r>
              <a:rPr lang="en-US" dirty="0">
                <a:solidFill>
                  <a:srgbClr val="0070C0"/>
                </a:solidFill>
              </a:rPr>
              <a:t>Participant Analysis</a:t>
            </a:r>
          </a:p>
        </p:txBody>
      </p:sp>
      <p:sp>
        <p:nvSpPr>
          <p:cNvPr id="3" name="Text Placeholder 2"/>
          <p:cNvSpPr>
            <a:spLocks noGrp="1"/>
          </p:cNvSpPr>
          <p:nvPr>
            <p:ph type="body" sz="quarter" idx="10"/>
          </p:nvPr>
        </p:nvSpPr>
        <p:spPr>
          <a:xfrm>
            <a:off x="573834" y="763399"/>
            <a:ext cx="8341178" cy="228598"/>
          </a:xfrm>
          <a:prstGeom prst="rect">
            <a:avLst/>
          </a:prstGeom>
        </p:spPr>
        <p:txBody>
          <a:bodyPr/>
          <a:lstStyle/>
          <a:p>
            <a:r>
              <a:rPr lang="en-US" dirty="0"/>
              <a:t>This year’s number breakdown and growth rate by Region</a:t>
            </a:r>
          </a:p>
        </p:txBody>
      </p:sp>
      <p:grpSp>
        <p:nvGrpSpPr>
          <p:cNvPr id="5" name="Group 4"/>
          <p:cNvGrpSpPr/>
          <p:nvPr/>
        </p:nvGrpSpPr>
        <p:grpSpPr>
          <a:xfrm>
            <a:off x="606812" y="1936079"/>
            <a:ext cx="7165588" cy="3767041"/>
            <a:chOff x="2255838" y="2201863"/>
            <a:chExt cx="7693025" cy="3786187"/>
          </a:xfrm>
          <a:solidFill>
            <a:schemeClr val="bg1">
              <a:lumMod val="75000"/>
            </a:schemeClr>
          </a:solidFill>
        </p:grpSpPr>
        <p:sp>
          <p:nvSpPr>
            <p:cNvPr id="6" name="Freeform 23"/>
            <p:cNvSpPr>
              <a:spLocks/>
            </p:cNvSpPr>
            <p:nvPr/>
          </p:nvSpPr>
          <p:spPr bwMode="auto">
            <a:xfrm>
              <a:off x="4703763" y="5375275"/>
              <a:ext cx="0" cy="4762"/>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7" name="Freeform 24"/>
            <p:cNvSpPr>
              <a:spLocks/>
            </p:cNvSpPr>
            <p:nvPr/>
          </p:nvSpPr>
          <p:spPr bwMode="auto">
            <a:xfrm>
              <a:off x="3986213" y="3224213"/>
              <a:ext cx="146050" cy="74612"/>
            </a:xfrm>
            <a:custGeom>
              <a:avLst/>
              <a:gdLst>
                <a:gd name="T0" fmla="*/ 34 w 39"/>
                <a:gd name="T1" fmla="*/ 19 h 20"/>
                <a:gd name="T2" fmla="*/ 23 w 39"/>
                <a:gd name="T3" fmla="*/ 18 h 20"/>
                <a:gd name="T4" fmla="*/ 17 w 39"/>
                <a:gd name="T5" fmla="*/ 15 h 20"/>
                <a:gd name="T6" fmla="*/ 8 w 39"/>
                <a:gd name="T7" fmla="*/ 18 h 20"/>
                <a:gd name="T8" fmla="*/ 0 w 39"/>
                <a:gd name="T9" fmla="*/ 17 h 20"/>
                <a:gd name="T10" fmla="*/ 1 w 39"/>
                <a:gd name="T11" fmla="*/ 13 h 20"/>
                <a:gd name="T12" fmla="*/ 7 w 39"/>
                <a:gd name="T13" fmla="*/ 11 h 20"/>
                <a:gd name="T14" fmla="*/ 24 w 39"/>
                <a:gd name="T15" fmla="*/ 3 h 20"/>
                <a:gd name="T16" fmla="*/ 36 w 39"/>
                <a:gd name="T17" fmla="*/ 11 h 20"/>
                <a:gd name="T18" fmla="*/ 34 w 39"/>
                <a:gd name="T1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0">
                  <a:moveTo>
                    <a:pt x="34" y="19"/>
                  </a:moveTo>
                  <a:cubicBezTo>
                    <a:pt x="32" y="19"/>
                    <a:pt x="27" y="18"/>
                    <a:pt x="23" y="18"/>
                  </a:cubicBezTo>
                  <a:cubicBezTo>
                    <a:pt x="18" y="18"/>
                    <a:pt x="19" y="14"/>
                    <a:pt x="17" y="15"/>
                  </a:cubicBezTo>
                  <a:cubicBezTo>
                    <a:pt x="15" y="15"/>
                    <a:pt x="11" y="17"/>
                    <a:pt x="8" y="18"/>
                  </a:cubicBezTo>
                  <a:cubicBezTo>
                    <a:pt x="5" y="20"/>
                    <a:pt x="0" y="20"/>
                    <a:pt x="0" y="17"/>
                  </a:cubicBezTo>
                  <a:cubicBezTo>
                    <a:pt x="0" y="15"/>
                    <a:pt x="0" y="14"/>
                    <a:pt x="1" y="13"/>
                  </a:cubicBezTo>
                  <a:cubicBezTo>
                    <a:pt x="2" y="13"/>
                    <a:pt x="4" y="12"/>
                    <a:pt x="7" y="11"/>
                  </a:cubicBezTo>
                  <a:cubicBezTo>
                    <a:pt x="14" y="8"/>
                    <a:pt x="21" y="0"/>
                    <a:pt x="24" y="3"/>
                  </a:cubicBezTo>
                  <a:cubicBezTo>
                    <a:pt x="27" y="7"/>
                    <a:pt x="32" y="11"/>
                    <a:pt x="36" y="11"/>
                  </a:cubicBezTo>
                  <a:cubicBezTo>
                    <a:pt x="39" y="12"/>
                    <a:pt x="36" y="17"/>
                    <a:pt x="34"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8" name="Freeform 25"/>
            <p:cNvSpPr>
              <a:spLocks/>
            </p:cNvSpPr>
            <p:nvPr/>
          </p:nvSpPr>
          <p:spPr bwMode="auto">
            <a:xfrm>
              <a:off x="3216275" y="3216275"/>
              <a:ext cx="71438" cy="87312"/>
            </a:xfrm>
            <a:custGeom>
              <a:avLst/>
              <a:gdLst>
                <a:gd name="T0" fmla="*/ 4 w 19"/>
                <a:gd name="T1" fmla="*/ 9 h 23"/>
                <a:gd name="T2" fmla="*/ 1 w 19"/>
                <a:gd name="T3" fmla="*/ 5 h 23"/>
                <a:gd name="T4" fmla="*/ 3 w 19"/>
                <a:gd name="T5" fmla="*/ 5 h 23"/>
                <a:gd name="T6" fmla="*/ 0 w 19"/>
                <a:gd name="T7" fmla="*/ 0 h 23"/>
                <a:gd name="T8" fmla="*/ 0 w 19"/>
                <a:gd name="T9" fmla="*/ 0 h 23"/>
                <a:gd name="T10" fmla="*/ 6 w 19"/>
                <a:gd name="T11" fmla="*/ 4 h 23"/>
                <a:gd name="T12" fmla="*/ 17 w 19"/>
                <a:gd name="T13" fmla="*/ 13 h 23"/>
                <a:gd name="T14" fmla="*/ 18 w 19"/>
                <a:gd name="T15" fmla="*/ 22 h 23"/>
                <a:gd name="T16" fmla="*/ 13 w 19"/>
                <a:gd name="T17" fmla="*/ 13 h 23"/>
                <a:gd name="T18" fmla="*/ 12 w 19"/>
                <a:gd name="T19" fmla="*/ 13 h 23"/>
                <a:gd name="T20" fmla="*/ 4 w 19"/>
                <a:gd name="T21"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3">
                  <a:moveTo>
                    <a:pt x="4" y="9"/>
                  </a:moveTo>
                  <a:cubicBezTo>
                    <a:pt x="3" y="8"/>
                    <a:pt x="2" y="7"/>
                    <a:pt x="1" y="5"/>
                  </a:cubicBezTo>
                  <a:cubicBezTo>
                    <a:pt x="3" y="5"/>
                    <a:pt x="3" y="5"/>
                    <a:pt x="3" y="5"/>
                  </a:cubicBezTo>
                  <a:cubicBezTo>
                    <a:pt x="1" y="3"/>
                    <a:pt x="0" y="1"/>
                    <a:pt x="0" y="0"/>
                  </a:cubicBezTo>
                  <a:cubicBezTo>
                    <a:pt x="0" y="0"/>
                    <a:pt x="0" y="0"/>
                    <a:pt x="0" y="0"/>
                  </a:cubicBezTo>
                  <a:cubicBezTo>
                    <a:pt x="2" y="0"/>
                    <a:pt x="5" y="4"/>
                    <a:pt x="6" y="4"/>
                  </a:cubicBezTo>
                  <a:cubicBezTo>
                    <a:pt x="8" y="4"/>
                    <a:pt x="15" y="11"/>
                    <a:pt x="17" y="13"/>
                  </a:cubicBezTo>
                  <a:cubicBezTo>
                    <a:pt x="19" y="15"/>
                    <a:pt x="19" y="20"/>
                    <a:pt x="18" y="22"/>
                  </a:cubicBezTo>
                  <a:cubicBezTo>
                    <a:pt x="15" y="23"/>
                    <a:pt x="14" y="16"/>
                    <a:pt x="13" y="13"/>
                  </a:cubicBezTo>
                  <a:cubicBezTo>
                    <a:pt x="12" y="13"/>
                    <a:pt x="12" y="13"/>
                    <a:pt x="12" y="13"/>
                  </a:cubicBezTo>
                  <a:cubicBezTo>
                    <a:pt x="12" y="10"/>
                    <a:pt x="7" y="10"/>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9" name="Freeform 26"/>
            <p:cNvSpPr>
              <a:spLocks/>
            </p:cNvSpPr>
            <p:nvPr/>
          </p:nvSpPr>
          <p:spPr bwMode="auto">
            <a:xfrm>
              <a:off x="4173538" y="3367088"/>
              <a:ext cx="147638" cy="98425"/>
            </a:xfrm>
            <a:custGeom>
              <a:avLst/>
              <a:gdLst>
                <a:gd name="T0" fmla="*/ 1 w 39"/>
                <a:gd name="T1" fmla="*/ 24 h 26"/>
                <a:gd name="T2" fmla="*/ 0 w 39"/>
                <a:gd name="T3" fmla="*/ 24 h 26"/>
                <a:gd name="T4" fmla="*/ 2 w 39"/>
                <a:gd name="T5" fmla="*/ 24 h 26"/>
                <a:gd name="T6" fmla="*/ 1 w 39"/>
                <a:gd name="T7" fmla="*/ 22 h 26"/>
                <a:gd name="T8" fmla="*/ 1 w 39"/>
                <a:gd name="T9" fmla="*/ 21 h 26"/>
                <a:gd name="T10" fmla="*/ 3 w 39"/>
                <a:gd name="T11" fmla="*/ 20 h 26"/>
                <a:gd name="T12" fmla="*/ 4 w 39"/>
                <a:gd name="T13" fmla="*/ 19 h 26"/>
                <a:gd name="T14" fmla="*/ 11 w 39"/>
                <a:gd name="T15" fmla="*/ 15 h 26"/>
                <a:gd name="T16" fmla="*/ 11 w 39"/>
                <a:gd name="T17" fmla="*/ 15 h 26"/>
                <a:gd name="T18" fmla="*/ 12 w 39"/>
                <a:gd name="T19" fmla="*/ 14 h 26"/>
                <a:gd name="T20" fmla="*/ 14 w 39"/>
                <a:gd name="T21" fmla="*/ 12 h 26"/>
                <a:gd name="T22" fmla="*/ 13 w 39"/>
                <a:gd name="T23" fmla="*/ 12 h 26"/>
                <a:gd name="T24" fmla="*/ 20 w 39"/>
                <a:gd name="T25" fmla="*/ 4 h 26"/>
                <a:gd name="T26" fmla="*/ 20 w 39"/>
                <a:gd name="T27" fmla="*/ 4 h 26"/>
                <a:gd name="T28" fmla="*/ 23 w 39"/>
                <a:gd name="T29" fmla="*/ 2 h 26"/>
                <a:gd name="T30" fmla="*/ 23 w 39"/>
                <a:gd name="T31" fmla="*/ 2 h 26"/>
                <a:gd name="T32" fmla="*/ 37 w 39"/>
                <a:gd name="T33" fmla="*/ 3 h 26"/>
                <a:gd name="T34" fmla="*/ 30 w 39"/>
                <a:gd name="T35" fmla="*/ 9 h 26"/>
                <a:gd name="T36" fmla="*/ 22 w 39"/>
                <a:gd name="T37" fmla="*/ 14 h 26"/>
                <a:gd name="T38" fmla="*/ 20 w 39"/>
                <a:gd name="T39" fmla="*/ 15 h 26"/>
                <a:gd name="T40" fmla="*/ 13 w 39"/>
                <a:gd name="T41" fmla="*/ 19 h 26"/>
                <a:gd name="T42" fmla="*/ 10 w 39"/>
                <a:gd name="T43" fmla="*/ 21 h 26"/>
                <a:gd name="T44" fmla="*/ 8 w 39"/>
                <a:gd name="T45" fmla="*/ 24 h 26"/>
                <a:gd name="T46" fmla="*/ 8 w 39"/>
                <a:gd name="T47" fmla="*/ 24 h 26"/>
                <a:gd name="T48" fmla="*/ 8 w 39"/>
                <a:gd name="T49" fmla="*/ 24 h 26"/>
                <a:gd name="T50" fmla="*/ 1 w 39"/>
                <a:gd name="T5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26">
                  <a:moveTo>
                    <a:pt x="1" y="24"/>
                  </a:moveTo>
                  <a:cubicBezTo>
                    <a:pt x="1" y="24"/>
                    <a:pt x="1" y="24"/>
                    <a:pt x="0" y="24"/>
                  </a:cubicBezTo>
                  <a:cubicBezTo>
                    <a:pt x="2" y="24"/>
                    <a:pt x="2" y="24"/>
                    <a:pt x="2" y="24"/>
                  </a:cubicBezTo>
                  <a:cubicBezTo>
                    <a:pt x="1" y="22"/>
                    <a:pt x="1" y="22"/>
                    <a:pt x="1" y="22"/>
                  </a:cubicBezTo>
                  <a:cubicBezTo>
                    <a:pt x="1" y="22"/>
                    <a:pt x="1" y="21"/>
                    <a:pt x="1" y="21"/>
                  </a:cubicBezTo>
                  <a:cubicBezTo>
                    <a:pt x="2" y="21"/>
                    <a:pt x="2" y="21"/>
                    <a:pt x="3" y="20"/>
                  </a:cubicBezTo>
                  <a:cubicBezTo>
                    <a:pt x="3" y="20"/>
                    <a:pt x="3" y="19"/>
                    <a:pt x="4" y="19"/>
                  </a:cubicBezTo>
                  <a:cubicBezTo>
                    <a:pt x="7" y="17"/>
                    <a:pt x="11" y="15"/>
                    <a:pt x="11" y="15"/>
                  </a:cubicBezTo>
                  <a:cubicBezTo>
                    <a:pt x="11" y="15"/>
                    <a:pt x="11" y="15"/>
                    <a:pt x="11" y="15"/>
                  </a:cubicBezTo>
                  <a:cubicBezTo>
                    <a:pt x="12" y="15"/>
                    <a:pt x="12" y="14"/>
                    <a:pt x="12" y="14"/>
                  </a:cubicBezTo>
                  <a:cubicBezTo>
                    <a:pt x="12" y="14"/>
                    <a:pt x="13" y="13"/>
                    <a:pt x="14" y="12"/>
                  </a:cubicBezTo>
                  <a:cubicBezTo>
                    <a:pt x="13" y="12"/>
                    <a:pt x="13" y="12"/>
                    <a:pt x="13" y="12"/>
                  </a:cubicBezTo>
                  <a:cubicBezTo>
                    <a:pt x="15" y="10"/>
                    <a:pt x="18" y="6"/>
                    <a:pt x="20" y="4"/>
                  </a:cubicBezTo>
                  <a:cubicBezTo>
                    <a:pt x="20" y="4"/>
                    <a:pt x="20" y="4"/>
                    <a:pt x="20" y="4"/>
                  </a:cubicBezTo>
                  <a:cubicBezTo>
                    <a:pt x="21" y="3"/>
                    <a:pt x="22" y="3"/>
                    <a:pt x="23" y="2"/>
                  </a:cubicBezTo>
                  <a:cubicBezTo>
                    <a:pt x="23" y="2"/>
                    <a:pt x="23" y="2"/>
                    <a:pt x="23" y="2"/>
                  </a:cubicBezTo>
                  <a:cubicBezTo>
                    <a:pt x="25" y="3"/>
                    <a:pt x="35" y="0"/>
                    <a:pt x="37" y="3"/>
                  </a:cubicBezTo>
                  <a:cubicBezTo>
                    <a:pt x="39" y="6"/>
                    <a:pt x="35" y="7"/>
                    <a:pt x="30" y="9"/>
                  </a:cubicBezTo>
                  <a:cubicBezTo>
                    <a:pt x="25" y="11"/>
                    <a:pt x="24" y="11"/>
                    <a:pt x="22" y="14"/>
                  </a:cubicBezTo>
                  <a:cubicBezTo>
                    <a:pt x="21" y="14"/>
                    <a:pt x="21" y="15"/>
                    <a:pt x="20" y="15"/>
                  </a:cubicBezTo>
                  <a:cubicBezTo>
                    <a:pt x="18" y="17"/>
                    <a:pt x="15" y="18"/>
                    <a:pt x="13" y="19"/>
                  </a:cubicBezTo>
                  <a:cubicBezTo>
                    <a:pt x="12" y="20"/>
                    <a:pt x="11" y="20"/>
                    <a:pt x="10" y="21"/>
                  </a:cubicBezTo>
                  <a:cubicBezTo>
                    <a:pt x="9" y="22"/>
                    <a:pt x="9" y="23"/>
                    <a:pt x="8" y="24"/>
                  </a:cubicBezTo>
                  <a:cubicBezTo>
                    <a:pt x="8" y="24"/>
                    <a:pt x="8" y="24"/>
                    <a:pt x="8" y="24"/>
                  </a:cubicBezTo>
                  <a:cubicBezTo>
                    <a:pt x="8" y="24"/>
                    <a:pt x="8" y="24"/>
                    <a:pt x="8" y="24"/>
                  </a:cubicBezTo>
                  <a:cubicBezTo>
                    <a:pt x="5" y="26"/>
                    <a:pt x="2" y="26"/>
                    <a:pt x="1"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0" name="Freeform 27"/>
            <p:cNvSpPr>
              <a:spLocks/>
            </p:cNvSpPr>
            <p:nvPr/>
          </p:nvSpPr>
          <p:spPr bwMode="auto">
            <a:xfrm>
              <a:off x="4060825" y="3314700"/>
              <a:ext cx="169863" cy="146050"/>
            </a:xfrm>
            <a:custGeom>
              <a:avLst/>
              <a:gdLst>
                <a:gd name="T0" fmla="*/ 1 w 45"/>
                <a:gd name="T1" fmla="*/ 26 h 39"/>
                <a:gd name="T2" fmla="*/ 0 w 45"/>
                <a:gd name="T3" fmla="*/ 26 h 39"/>
                <a:gd name="T4" fmla="*/ 0 w 45"/>
                <a:gd name="T5" fmla="*/ 24 h 39"/>
                <a:gd name="T6" fmla="*/ 0 w 45"/>
                <a:gd name="T7" fmla="*/ 18 h 39"/>
                <a:gd name="T8" fmla="*/ 1 w 45"/>
                <a:gd name="T9" fmla="*/ 18 h 39"/>
                <a:gd name="T10" fmla="*/ 1 w 45"/>
                <a:gd name="T11" fmla="*/ 7 h 39"/>
                <a:gd name="T12" fmla="*/ 1 w 45"/>
                <a:gd name="T13" fmla="*/ 7 h 39"/>
                <a:gd name="T14" fmla="*/ 1 w 45"/>
                <a:gd name="T15" fmla="*/ 7 h 39"/>
                <a:gd name="T16" fmla="*/ 12 w 45"/>
                <a:gd name="T17" fmla="*/ 0 h 39"/>
                <a:gd name="T18" fmla="*/ 26 w 45"/>
                <a:gd name="T19" fmla="*/ 3 h 39"/>
                <a:gd name="T20" fmla="*/ 38 w 45"/>
                <a:gd name="T21" fmla="*/ 3 h 39"/>
                <a:gd name="T22" fmla="*/ 45 w 45"/>
                <a:gd name="T23" fmla="*/ 14 h 39"/>
                <a:gd name="T24" fmla="*/ 39 w 45"/>
                <a:gd name="T25" fmla="*/ 7 h 39"/>
                <a:gd name="T26" fmla="*/ 39 w 45"/>
                <a:gd name="T27" fmla="*/ 7 h 39"/>
                <a:gd name="T28" fmla="*/ 38 w 45"/>
                <a:gd name="T29" fmla="*/ 7 h 39"/>
                <a:gd name="T30" fmla="*/ 38 w 45"/>
                <a:gd name="T31" fmla="*/ 8 h 39"/>
                <a:gd name="T32" fmla="*/ 38 w 45"/>
                <a:gd name="T33" fmla="*/ 8 h 39"/>
                <a:gd name="T34" fmla="*/ 36 w 45"/>
                <a:gd name="T35" fmla="*/ 19 h 39"/>
                <a:gd name="T36" fmla="*/ 32 w 45"/>
                <a:gd name="T37" fmla="*/ 26 h 39"/>
                <a:gd name="T38" fmla="*/ 31 w 45"/>
                <a:gd name="T39" fmla="*/ 26 h 39"/>
                <a:gd name="T40" fmla="*/ 31 w 45"/>
                <a:gd name="T41" fmla="*/ 26 h 39"/>
                <a:gd name="T42" fmla="*/ 31 w 45"/>
                <a:gd name="T43" fmla="*/ 26 h 39"/>
                <a:gd name="T44" fmla="*/ 29 w 45"/>
                <a:gd name="T45" fmla="*/ 26 h 39"/>
                <a:gd name="T46" fmla="*/ 27 w 45"/>
                <a:gd name="T47" fmla="*/ 18 h 39"/>
                <a:gd name="T48" fmla="*/ 28 w 45"/>
                <a:gd name="T49" fmla="*/ 18 h 39"/>
                <a:gd name="T50" fmla="*/ 28 w 45"/>
                <a:gd name="T51" fmla="*/ 15 h 39"/>
                <a:gd name="T52" fmla="*/ 24 w 45"/>
                <a:gd name="T53" fmla="*/ 7 h 39"/>
                <a:gd name="T54" fmla="*/ 17 w 45"/>
                <a:gd name="T55" fmla="*/ 7 h 39"/>
                <a:gd name="T56" fmla="*/ 16 w 45"/>
                <a:gd name="T57" fmla="*/ 7 h 39"/>
                <a:gd name="T58" fmla="*/ 9 w 45"/>
                <a:gd name="T59" fmla="*/ 14 h 39"/>
                <a:gd name="T60" fmla="*/ 7 w 45"/>
                <a:gd name="T61" fmla="*/ 28 h 39"/>
                <a:gd name="T62" fmla="*/ 6 w 45"/>
                <a:gd name="T63" fmla="*/ 37 h 39"/>
                <a:gd name="T64" fmla="*/ 5 w 45"/>
                <a:gd name="T65" fmla="*/ 38 h 39"/>
                <a:gd name="T66" fmla="*/ 5 w 45"/>
                <a:gd name="T67" fmla="*/ 38 h 39"/>
                <a:gd name="T68" fmla="*/ 3 w 45"/>
                <a:gd name="T69" fmla="*/ 38 h 39"/>
                <a:gd name="T70" fmla="*/ 1 w 45"/>
                <a:gd name="T71" fmla="*/ 38 h 39"/>
                <a:gd name="T72" fmla="*/ 3 w 45"/>
                <a:gd name="T73" fmla="*/ 38 h 39"/>
                <a:gd name="T74" fmla="*/ 1 w 45"/>
                <a:gd name="T75"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9">
                  <a:moveTo>
                    <a:pt x="1" y="26"/>
                  </a:moveTo>
                  <a:cubicBezTo>
                    <a:pt x="0" y="26"/>
                    <a:pt x="0" y="26"/>
                    <a:pt x="0" y="26"/>
                  </a:cubicBezTo>
                  <a:cubicBezTo>
                    <a:pt x="0" y="25"/>
                    <a:pt x="0" y="25"/>
                    <a:pt x="0" y="24"/>
                  </a:cubicBezTo>
                  <a:cubicBezTo>
                    <a:pt x="0" y="23"/>
                    <a:pt x="0" y="21"/>
                    <a:pt x="0" y="18"/>
                  </a:cubicBezTo>
                  <a:cubicBezTo>
                    <a:pt x="1" y="18"/>
                    <a:pt x="1" y="18"/>
                    <a:pt x="1" y="18"/>
                  </a:cubicBezTo>
                  <a:cubicBezTo>
                    <a:pt x="0" y="14"/>
                    <a:pt x="0" y="10"/>
                    <a:pt x="1" y="7"/>
                  </a:cubicBezTo>
                  <a:cubicBezTo>
                    <a:pt x="1" y="7"/>
                    <a:pt x="1" y="7"/>
                    <a:pt x="1" y="7"/>
                  </a:cubicBezTo>
                  <a:cubicBezTo>
                    <a:pt x="1" y="7"/>
                    <a:pt x="1" y="7"/>
                    <a:pt x="1" y="7"/>
                  </a:cubicBezTo>
                  <a:cubicBezTo>
                    <a:pt x="3" y="2"/>
                    <a:pt x="9" y="1"/>
                    <a:pt x="12" y="0"/>
                  </a:cubicBezTo>
                  <a:cubicBezTo>
                    <a:pt x="16" y="0"/>
                    <a:pt x="25" y="3"/>
                    <a:pt x="26" y="3"/>
                  </a:cubicBezTo>
                  <a:cubicBezTo>
                    <a:pt x="28" y="2"/>
                    <a:pt x="35" y="2"/>
                    <a:pt x="38" y="3"/>
                  </a:cubicBezTo>
                  <a:cubicBezTo>
                    <a:pt x="41" y="3"/>
                    <a:pt x="45" y="11"/>
                    <a:pt x="45" y="14"/>
                  </a:cubicBezTo>
                  <a:cubicBezTo>
                    <a:pt x="42" y="14"/>
                    <a:pt x="39" y="11"/>
                    <a:pt x="39" y="7"/>
                  </a:cubicBezTo>
                  <a:cubicBezTo>
                    <a:pt x="39" y="7"/>
                    <a:pt x="39" y="7"/>
                    <a:pt x="39" y="7"/>
                  </a:cubicBezTo>
                  <a:cubicBezTo>
                    <a:pt x="38" y="7"/>
                    <a:pt x="38" y="7"/>
                    <a:pt x="38" y="7"/>
                  </a:cubicBezTo>
                  <a:cubicBezTo>
                    <a:pt x="38" y="7"/>
                    <a:pt x="38" y="7"/>
                    <a:pt x="38" y="8"/>
                  </a:cubicBezTo>
                  <a:cubicBezTo>
                    <a:pt x="38" y="8"/>
                    <a:pt x="38" y="8"/>
                    <a:pt x="38" y="8"/>
                  </a:cubicBezTo>
                  <a:cubicBezTo>
                    <a:pt x="38" y="4"/>
                    <a:pt x="34" y="15"/>
                    <a:pt x="36" y="19"/>
                  </a:cubicBezTo>
                  <a:cubicBezTo>
                    <a:pt x="38" y="22"/>
                    <a:pt x="35" y="25"/>
                    <a:pt x="32" y="26"/>
                  </a:cubicBezTo>
                  <a:cubicBezTo>
                    <a:pt x="31" y="26"/>
                    <a:pt x="31" y="26"/>
                    <a:pt x="31" y="26"/>
                  </a:cubicBezTo>
                  <a:cubicBezTo>
                    <a:pt x="31" y="26"/>
                    <a:pt x="31" y="26"/>
                    <a:pt x="31" y="26"/>
                  </a:cubicBezTo>
                  <a:cubicBezTo>
                    <a:pt x="31" y="26"/>
                    <a:pt x="31" y="26"/>
                    <a:pt x="31" y="26"/>
                  </a:cubicBezTo>
                  <a:cubicBezTo>
                    <a:pt x="29" y="26"/>
                    <a:pt x="29" y="26"/>
                    <a:pt x="29" y="26"/>
                  </a:cubicBezTo>
                  <a:cubicBezTo>
                    <a:pt x="28" y="25"/>
                    <a:pt x="27" y="22"/>
                    <a:pt x="27" y="18"/>
                  </a:cubicBezTo>
                  <a:cubicBezTo>
                    <a:pt x="28" y="18"/>
                    <a:pt x="28" y="18"/>
                    <a:pt x="28" y="18"/>
                  </a:cubicBezTo>
                  <a:cubicBezTo>
                    <a:pt x="28" y="17"/>
                    <a:pt x="28" y="16"/>
                    <a:pt x="28" y="15"/>
                  </a:cubicBezTo>
                  <a:cubicBezTo>
                    <a:pt x="29" y="12"/>
                    <a:pt x="27" y="8"/>
                    <a:pt x="24" y="7"/>
                  </a:cubicBezTo>
                  <a:cubicBezTo>
                    <a:pt x="17" y="7"/>
                    <a:pt x="17" y="7"/>
                    <a:pt x="17" y="7"/>
                  </a:cubicBezTo>
                  <a:cubicBezTo>
                    <a:pt x="17" y="7"/>
                    <a:pt x="17" y="7"/>
                    <a:pt x="16" y="7"/>
                  </a:cubicBezTo>
                  <a:cubicBezTo>
                    <a:pt x="12" y="9"/>
                    <a:pt x="10" y="13"/>
                    <a:pt x="9" y="14"/>
                  </a:cubicBezTo>
                  <a:cubicBezTo>
                    <a:pt x="7" y="16"/>
                    <a:pt x="7" y="26"/>
                    <a:pt x="7" y="28"/>
                  </a:cubicBezTo>
                  <a:cubicBezTo>
                    <a:pt x="8" y="30"/>
                    <a:pt x="8" y="35"/>
                    <a:pt x="6" y="37"/>
                  </a:cubicBezTo>
                  <a:cubicBezTo>
                    <a:pt x="6" y="37"/>
                    <a:pt x="5" y="38"/>
                    <a:pt x="5" y="38"/>
                  </a:cubicBezTo>
                  <a:cubicBezTo>
                    <a:pt x="5" y="38"/>
                    <a:pt x="5" y="38"/>
                    <a:pt x="5" y="38"/>
                  </a:cubicBezTo>
                  <a:cubicBezTo>
                    <a:pt x="5" y="38"/>
                    <a:pt x="4" y="39"/>
                    <a:pt x="3" y="38"/>
                  </a:cubicBezTo>
                  <a:cubicBezTo>
                    <a:pt x="2" y="38"/>
                    <a:pt x="2" y="38"/>
                    <a:pt x="1" y="38"/>
                  </a:cubicBezTo>
                  <a:cubicBezTo>
                    <a:pt x="3" y="38"/>
                    <a:pt x="3" y="38"/>
                    <a:pt x="3" y="38"/>
                  </a:cubicBezTo>
                  <a:cubicBezTo>
                    <a:pt x="0" y="37"/>
                    <a:pt x="0" y="30"/>
                    <a:pt x="1"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1" name="Freeform 28"/>
            <p:cNvSpPr>
              <a:spLocks/>
            </p:cNvSpPr>
            <p:nvPr/>
          </p:nvSpPr>
          <p:spPr bwMode="auto">
            <a:xfrm>
              <a:off x="2281238" y="2513013"/>
              <a:ext cx="2940050" cy="3475037"/>
            </a:xfrm>
            <a:custGeom>
              <a:avLst/>
              <a:gdLst>
                <a:gd name="T0" fmla="*/ 701 w 783"/>
                <a:gd name="T1" fmla="*/ 549 h 924"/>
                <a:gd name="T2" fmla="*/ 680 w 783"/>
                <a:gd name="T3" fmla="*/ 540 h 924"/>
                <a:gd name="T4" fmla="*/ 645 w 783"/>
                <a:gd name="T5" fmla="*/ 491 h 924"/>
                <a:gd name="T6" fmla="*/ 618 w 783"/>
                <a:gd name="T7" fmla="*/ 465 h 924"/>
                <a:gd name="T8" fmla="*/ 565 w 783"/>
                <a:gd name="T9" fmla="*/ 471 h 924"/>
                <a:gd name="T10" fmla="*/ 519 w 783"/>
                <a:gd name="T11" fmla="*/ 471 h 924"/>
                <a:gd name="T12" fmla="*/ 487 w 783"/>
                <a:gd name="T13" fmla="*/ 428 h 924"/>
                <a:gd name="T14" fmla="*/ 448 w 783"/>
                <a:gd name="T15" fmla="*/ 409 h 924"/>
                <a:gd name="T16" fmla="*/ 415 w 783"/>
                <a:gd name="T17" fmla="*/ 355 h 924"/>
                <a:gd name="T18" fmla="*/ 469 w 783"/>
                <a:gd name="T19" fmla="*/ 332 h 924"/>
                <a:gd name="T20" fmla="*/ 509 w 783"/>
                <a:gd name="T21" fmla="*/ 328 h 924"/>
                <a:gd name="T22" fmla="*/ 542 w 783"/>
                <a:gd name="T23" fmla="*/ 278 h 924"/>
                <a:gd name="T24" fmla="*/ 573 w 783"/>
                <a:gd name="T25" fmla="*/ 239 h 924"/>
                <a:gd name="T26" fmla="*/ 624 w 783"/>
                <a:gd name="T27" fmla="*/ 220 h 924"/>
                <a:gd name="T28" fmla="*/ 578 w 783"/>
                <a:gd name="T29" fmla="*/ 200 h 924"/>
                <a:gd name="T30" fmla="*/ 640 w 783"/>
                <a:gd name="T31" fmla="*/ 189 h 924"/>
                <a:gd name="T32" fmla="*/ 675 w 783"/>
                <a:gd name="T33" fmla="*/ 207 h 924"/>
                <a:gd name="T34" fmla="*/ 647 w 783"/>
                <a:gd name="T35" fmla="*/ 161 h 924"/>
                <a:gd name="T36" fmla="*/ 577 w 783"/>
                <a:gd name="T37" fmla="*/ 128 h 924"/>
                <a:gd name="T38" fmla="*/ 533 w 783"/>
                <a:gd name="T39" fmla="*/ 152 h 924"/>
                <a:gd name="T40" fmla="*/ 507 w 783"/>
                <a:gd name="T41" fmla="*/ 169 h 924"/>
                <a:gd name="T42" fmla="*/ 440 w 783"/>
                <a:gd name="T43" fmla="*/ 134 h 924"/>
                <a:gd name="T44" fmla="*/ 481 w 783"/>
                <a:gd name="T45" fmla="*/ 97 h 924"/>
                <a:gd name="T46" fmla="*/ 485 w 783"/>
                <a:gd name="T47" fmla="*/ 83 h 924"/>
                <a:gd name="T48" fmla="*/ 524 w 783"/>
                <a:gd name="T49" fmla="*/ 53 h 924"/>
                <a:gd name="T50" fmla="*/ 552 w 783"/>
                <a:gd name="T51" fmla="*/ 75 h 924"/>
                <a:gd name="T52" fmla="*/ 575 w 783"/>
                <a:gd name="T53" fmla="*/ 103 h 924"/>
                <a:gd name="T54" fmla="*/ 594 w 783"/>
                <a:gd name="T55" fmla="*/ 88 h 924"/>
                <a:gd name="T56" fmla="*/ 613 w 783"/>
                <a:gd name="T57" fmla="*/ 72 h 924"/>
                <a:gd name="T58" fmla="*/ 489 w 783"/>
                <a:gd name="T59" fmla="*/ 32 h 924"/>
                <a:gd name="T60" fmla="*/ 478 w 783"/>
                <a:gd name="T61" fmla="*/ 66 h 924"/>
                <a:gd name="T62" fmla="*/ 433 w 783"/>
                <a:gd name="T63" fmla="*/ 55 h 924"/>
                <a:gd name="T64" fmla="*/ 410 w 783"/>
                <a:gd name="T65" fmla="*/ 70 h 924"/>
                <a:gd name="T66" fmla="*/ 375 w 783"/>
                <a:gd name="T67" fmla="*/ 31 h 924"/>
                <a:gd name="T68" fmla="*/ 339 w 783"/>
                <a:gd name="T69" fmla="*/ 13 h 924"/>
                <a:gd name="T70" fmla="*/ 314 w 783"/>
                <a:gd name="T71" fmla="*/ 19 h 924"/>
                <a:gd name="T72" fmla="*/ 317 w 783"/>
                <a:gd name="T73" fmla="*/ 31 h 924"/>
                <a:gd name="T74" fmla="*/ 303 w 783"/>
                <a:gd name="T75" fmla="*/ 59 h 924"/>
                <a:gd name="T76" fmla="*/ 220 w 783"/>
                <a:gd name="T77" fmla="*/ 52 h 924"/>
                <a:gd name="T78" fmla="*/ 106 w 783"/>
                <a:gd name="T79" fmla="*/ 45 h 924"/>
                <a:gd name="T80" fmla="*/ 22 w 783"/>
                <a:gd name="T81" fmla="*/ 56 h 924"/>
                <a:gd name="T82" fmla="*/ 32 w 783"/>
                <a:gd name="T83" fmla="*/ 94 h 924"/>
                <a:gd name="T84" fmla="*/ 45 w 783"/>
                <a:gd name="T85" fmla="*/ 129 h 924"/>
                <a:gd name="T86" fmla="*/ 45 w 783"/>
                <a:gd name="T87" fmla="*/ 156 h 924"/>
                <a:gd name="T88" fmla="*/ 92 w 783"/>
                <a:gd name="T89" fmla="*/ 123 h 924"/>
                <a:gd name="T90" fmla="*/ 194 w 783"/>
                <a:gd name="T91" fmla="*/ 149 h 924"/>
                <a:gd name="T92" fmla="*/ 257 w 783"/>
                <a:gd name="T93" fmla="*/ 224 h 924"/>
                <a:gd name="T94" fmla="*/ 338 w 783"/>
                <a:gd name="T95" fmla="*/ 367 h 924"/>
                <a:gd name="T96" fmla="*/ 354 w 783"/>
                <a:gd name="T97" fmla="*/ 372 h 924"/>
                <a:gd name="T98" fmla="*/ 477 w 783"/>
                <a:gd name="T99" fmla="*/ 462 h 924"/>
                <a:gd name="T100" fmla="*/ 520 w 783"/>
                <a:gd name="T101" fmla="*/ 590 h 924"/>
                <a:gd name="T102" fmla="*/ 552 w 783"/>
                <a:gd name="T103" fmla="*/ 822 h 924"/>
                <a:gd name="T104" fmla="*/ 567 w 783"/>
                <a:gd name="T105" fmla="*/ 920 h 924"/>
                <a:gd name="T106" fmla="*/ 594 w 783"/>
                <a:gd name="T107" fmla="*/ 878 h 924"/>
                <a:gd name="T108" fmla="*/ 613 w 783"/>
                <a:gd name="T109" fmla="*/ 832 h 924"/>
                <a:gd name="T110" fmla="*/ 649 w 783"/>
                <a:gd name="T111" fmla="*/ 801 h 924"/>
                <a:gd name="T112" fmla="*/ 682 w 783"/>
                <a:gd name="T113" fmla="*/ 762 h 924"/>
                <a:gd name="T114" fmla="*/ 702 w 783"/>
                <a:gd name="T115" fmla="*/ 716 h 924"/>
                <a:gd name="T116" fmla="*/ 755 w 783"/>
                <a:gd name="T117" fmla="*/ 665 h 924"/>
                <a:gd name="T118" fmla="*/ 776 w 783"/>
                <a:gd name="T119" fmla="*/ 607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3" h="924">
                  <a:moveTo>
                    <a:pt x="782" y="587"/>
                  </a:moveTo>
                  <a:cubicBezTo>
                    <a:pt x="782" y="585"/>
                    <a:pt x="781" y="582"/>
                    <a:pt x="779" y="580"/>
                  </a:cubicBezTo>
                  <a:cubicBezTo>
                    <a:pt x="781" y="580"/>
                    <a:pt x="781" y="580"/>
                    <a:pt x="781" y="580"/>
                  </a:cubicBezTo>
                  <a:cubicBezTo>
                    <a:pt x="779" y="576"/>
                    <a:pt x="776" y="573"/>
                    <a:pt x="774" y="572"/>
                  </a:cubicBezTo>
                  <a:cubicBezTo>
                    <a:pt x="771" y="571"/>
                    <a:pt x="767" y="570"/>
                    <a:pt x="764" y="568"/>
                  </a:cubicBezTo>
                  <a:cubicBezTo>
                    <a:pt x="762" y="568"/>
                    <a:pt x="762" y="568"/>
                    <a:pt x="762" y="568"/>
                  </a:cubicBezTo>
                  <a:cubicBezTo>
                    <a:pt x="760" y="568"/>
                    <a:pt x="759" y="567"/>
                    <a:pt x="759" y="566"/>
                  </a:cubicBezTo>
                  <a:cubicBezTo>
                    <a:pt x="758" y="564"/>
                    <a:pt x="756" y="562"/>
                    <a:pt x="754" y="561"/>
                  </a:cubicBezTo>
                  <a:cubicBezTo>
                    <a:pt x="755" y="561"/>
                    <a:pt x="755" y="561"/>
                    <a:pt x="755" y="561"/>
                  </a:cubicBezTo>
                  <a:cubicBezTo>
                    <a:pt x="752" y="558"/>
                    <a:pt x="747" y="556"/>
                    <a:pt x="745" y="557"/>
                  </a:cubicBezTo>
                  <a:cubicBezTo>
                    <a:pt x="742" y="558"/>
                    <a:pt x="737" y="559"/>
                    <a:pt x="733" y="556"/>
                  </a:cubicBezTo>
                  <a:cubicBezTo>
                    <a:pt x="730" y="554"/>
                    <a:pt x="726" y="551"/>
                    <a:pt x="722" y="549"/>
                  </a:cubicBezTo>
                  <a:cubicBezTo>
                    <a:pt x="721" y="549"/>
                    <a:pt x="721" y="549"/>
                    <a:pt x="721" y="549"/>
                  </a:cubicBezTo>
                  <a:cubicBezTo>
                    <a:pt x="720" y="549"/>
                    <a:pt x="720" y="548"/>
                    <a:pt x="719" y="548"/>
                  </a:cubicBezTo>
                  <a:cubicBezTo>
                    <a:pt x="717" y="546"/>
                    <a:pt x="710" y="544"/>
                    <a:pt x="708" y="544"/>
                  </a:cubicBezTo>
                  <a:cubicBezTo>
                    <a:pt x="705" y="544"/>
                    <a:pt x="705" y="541"/>
                    <a:pt x="701" y="549"/>
                  </a:cubicBezTo>
                  <a:cubicBezTo>
                    <a:pt x="698" y="553"/>
                    <a:pt x="698" y="555"/>
                    <a:pt x="698" y="556"/>
                  </a:cubicBezTo>
                  <a:cubicBezTo>
                    <a:pt x="697" y="556"/>
                    <a:pt x="696" y="556"/>
                    <a:pt x="694" y="556"/>
                  </a:cubicBezTo>
                  <a:cubicBezTo>
                    <a:pt x="690" y="556"/>
                    <a:pt x="690" y="555"/>
                    <a:pt x="691" y="554"/>
                  </a:cubicBezTo>
                  <a:cubicBezTo>
                    <a:pt x="692" y="554"/>
                    <a:pt x="692" y="554"/>
                    <a:pt x="693" y="553"/>
                  </a:cubicBezTo>
                  <a:cubicBezTo>
                    <a:pt x="694" y="552"/>
                    <a:pt x="696" y="551"/>
                    <a:pt x="698" y="549"/>
                  </a:cubicBezTo>
                  <a:cubicBezTo>
                    <a:pt x="697" y="549"/>
                    <a:pt x="697" y="549"/>
                    <a:pt x="697" y="549"/>
                  </a:cubicBezTo>
                  <a:cubicBezTo>
                    <a:pt x="698" y="549"/>
                    <a:pt x="698" y="548"/>
                    <a:pt x="698" y="548"/>
                  </a:cubicBezTo>
                  <a:cubicBezTo>
                    <a:pt x="700" y="545"/>
                    <a:pt x="700" y="543"/>
                    <a:pt x="700" y="541"/>
                  </a:cubicBezTo>
                  <a:cubicBezTo>
                    <a:pt x="701" y="541"/>
                    <a:pt x="701" y="541"/>
                    <a:pt x="701" y="541"/>
                  </a:cubicBezTo>
                  <a:cubicBezTo>
                    <a:pt x="700" y="538"/>
                    <a:pt x="697" y="537"/>
                    <a:pt x="694" y="538"/>
                  </a:cubicBezTo>
                  <a:cubicBezTo>
                    <a:pt x="693" y="538"/>
                    <a:pt x="692" y="539"/>
                    <a:pt x="692" y="539"/>
                  </a:cubicBezTo>
                  <a:cubicBezTo>
                    <a:pt x="688" y="541"/>
                    <a:pt x="690" y="544"/>
                    <a:pt x="683" y="546"/>
                  </a:cubicBezTo>
                  <a:cubicBezTo>
                    <a:pt x="677" y="547"/>
                    <a:pt x="675" y="543"/>
                    <a:pt x="678" y="541"/>
                  </a:cubicBezTo>
                  <a:cubicBezTo>
                    <a:pt x="678" y="541"/>
                    <a:pt x="678" y="541"/>
                    <a:pt x="678" y="541"/>
                  </a:cubicBezTo>
                  <a:cubicBezTo>
                    <a:pt x="679" y="541"/>
                    <a:pt x="679" y="541"/>
                    <a:pt x="679" y="541"/>
                  </a:cubicBezTo>
                  <a:cubicBezTo>
                    <a:pt x="679" y="541"/>
                    <a:pt x="680" y="540"/>
                    <a:pt x="680" y="540"/>
                  </a:cubicBezTo>
                  <a:cubicBezTo>
                    <a:pt x="683" y="540"/>
                    <a:pt x="687" y="538"/>
                    <a:pt x="690" y="536"/>
                  </a:cubicBezTo>
                  <a:cubicBezTo>
                    <a:pt x="693" y="534"/>
                    <a:pt x="695" y="532"/>
                    <a:pt x="695" y="531"/>
                  </a:cubicBezTo>
                  <a:cubicBezTo>
                    <a:pt x="695" y="531"/>
                    <a:pt x="695" y="530"/>
                    <a:pt x="695" y="530"/>
                  </a:cubicBezTo>
                  <a:cubicBezTo>
                    <a:pt x="694" y="530"/>
                    <a:pt x="694" y="530"/>
                    <a:pt x="694" y="530"/>
                  </a:cubicBezTo>
                  <a:cubicBezTo>
                    <a:pt x="694" y="527"/>
                    <a:pt x="692" y="523"/>
                    <a:pt x="689" y="523"/>
                  </a:cubicBezTo>
                  <a:cubicBezTo>
                    <a:pt x="688" y="523"/>
                    <a:pt x="688" y="522"/>
                    <a:pt x="687" y="522"/>
                  </a:cubicBezTo>
                  <a:cubicBezTo>
                    <a:pt x="689" y="522"/>
                    <a:pt x="689" y="522"/>
                    <a:pt x="689" y="522"/>
                  </a:cubicBezTo>
                  <a:cubicBezTo>
                    <a:pt x="686" y="521"/>
                    <a:pt x="686" y="516"/>
                    <a:pt x="682" y="510"/>
                  </a:cubicBezTo>
                  <a:cubicBezTo>
                    <a:pt x="681" y="510"/>
                    <a:pt x="681" y="510"/>
                    <a:pt x="681" y="510"/>
                  </a:cubicBezTo>
                  <a:cubicBezTo>
                    <a:pt x="681" y="510"/>
                    <a:pt x="680" y="510"/>
                    <a:pt x="680" y="509"/>
                  </a:cubicBezTo>
                  <a:cubicBezTo>
                    <a:pt x="678" y="507"/>
                    <a:pt x="676" y="505"/>
                    <a:pt x="674" y="502"/>
                  </a:cubicBezTo>
                  <a:cubicBezTo>
                    <a:pt x="676" y="502"/>
                    <a:pt x="676" y="502"/>
                    <a:pt x="676" y="502"/>
                  </a:cubicBezTo>
                  <a:cubicBezTo>
                    <a:pt x="671" y="497"/>
                    <a:pt x="665" y="493"/>
                    <a:pt x="661" y="493"/>
                  </a:cubicBezTo>
                  <a:cubicBezTo>
                    <a:pt x="655" y="495"/>
                    <a:pt x="651" y="500"/>
                    <a:pt x="648" y="494"/>
                  </a:cubicBezTo>
                  <a:cubicBezTo>
                    <a:pt x="648" y="493"/>
                    <a:pt x="647" y="492"/>
                    <a:pt x="647" y="491"/>
                  </a:cubicBezTo>
                  <a:cubicBezTo>
                    <a:pt x="645" y="491"/>
                    <a:pt x="645" y="491"/>
                    <a:pt x="645" y="491"/>
                  </a:cubicBezTo>
                  <a:cubicBezTo>
                    <a:pt x="643" y="487"/>
                    <a:pt x="640" y="486"/>
                    <a:pt x="639" y="483"/>
                  </a:cubicBezTo>
                  <a:cubicBezTo>
                    <a:pt x="639" y="483"/>
                    <a:pt x="639" y="483"/>
                    <a:pt x="639" y="483"/>
                  </a:cubicBezTo>
                  <a:cubicBezTo>
                    <a:pt x="640" y="483"/>
                    <a:pt x="640" y="483"/>
                    <a:pt x="640" y="483"/>
                  </a:cubicBezTo>
                  <a:cubicBezTo>
                    <a:pt x="640" y="483"/>
                    <a:pt x="640" y="483"/>
                    <a:pt x="640" y="483"/>
                  </a:cubicBezTo>
                  <a:cubicBezTo>
                    <a:pt x="638" y="479"/>
                    <a:pt x="633" y="483"/>
                    <a:pt x="631" y="481"/>
                  </a:cubicBezTo>
                  <a:cubicBezTo>
                    <a:pt x="630" y="479"/>
                    <a:pt x="630" y="479"/>
                    <a:pt x="630" y="479"/>
                  </a:cubicBezTo>
                  <a:cubicBezTo>
                    <a:pt x="630" y="479"/>
                    <a:pt x="623" y="481"/>
                    <a:pt x="627" y="476"/>
                  </a:cubicBezTo>
                  <a:cubicBezTo>
                    <a:pt x="628" y="474"/>
                    <a:pt x="628" y="473"/>
                    <a:pt x="629" y="471"/>
                  </a:cubicBezTo>
                  <a:cubicBezTo>
                    <a:pt x="628" y="471"/>
                    <a:pt x="628" y="471"/>
                    <a:pt x="628" y="471"/>
                  </a:cubicBezTo>
                  <a:cubicBezTo>
                    <a:pt x="629" y="469"/>
                    <a:pt x="630" y="466"/>
                    <a:pt x="630" y="464"/>
                  </a:cubicBezTo>
                  <a:cubicBezTo>
                    <a:pt x="631" y="464"/>
                    <a:pt x="631" y="464"/>
                    <a:pt x="631" y="464"/>
                  </a:cubicBezTo>
                  <a:cubicBezTo>
                    <a:pt x="631" y="462"/>
                    <a:pt x="631" y="461"/>
                    <a:pt x="630" y="461"/>
                  </a:cubicBezTo>
                  <a:cubicBezTo>
                    <a:pt x="630" y="461"/>
                    <a:pt x="630" y="461"/>
                    <a:pt x="630" y="462"/>
                  </a:cubicBezTo>
                  <a:cubicBezTo>
                    <a:pt x="630" y="462"/>
                    <a:pt x="630" y="462"/>
                    <a:pt x="629" y="462"/>
                  </a:cubicBezTo>
                  <a:cubicBezTo>
                    <a:pt x="628" y="462"/>
                    <a:pt x="625" y="470"/>
                    <a:pt x="623" y="470"/>
                  </a:cubicBezTo>
                  <a:cubicBezTo>
                    <a:pt x="621" y="469"/>
                    <a:pt x="623" y="468"/>
                    <a:pt x="618" y="465"/>
                  </a:cubicBezTo>
                  <a:cubicBezTo>
                    <a:pt x="617" y="464"/>
                    <a:pt x="617" y="464"/>
                    <a:pt x="616" y="464"/>
                  </a:cubicBezTo>
                  <a:cubicBezTo>
                    <a:pt x="618" y="464"/>
                    <a:pt x="618" y="464"/>
                    <a:pt x="618" y="464"/>
                  </a:cubicBezTo>
                  <a:cubicBezTo>
                    <a:pt x="615" y="462"/>
                    <a:pt x="610" y="462"/>
                    <a:pt x="608" y="464"/>
                  </a:cubicBezTo>
                  <a:cubicBezTo>
                    <a:pt x="608" y="464"/>
                    <a:pt x="608" y="464"/>
                    <a:pt x="608" y="464"/>
                  </a:cubicBezTo>
                  <a:cubicBezTo>
                    <a:pt x="606" y="465"/>
                    <a:pt x="605" y="466"/>
                    <a:pt x="605" y="467"/>
                  </a:cubicBezTo>
                  <a:cubicBezTo>
                    <a:pt x="605" y="469"/>
                    <a:pt x="603" y="471"/>
                    <a:pt x="603" y="471"/>
                  </a:cubicBezTo>
                  <a:cubicBezTo>
                    <a:pt x="602" y="471"/>
                    <a:pt x="602" y="471"/>
                    <a:pt x="602" y="471"/>
                  </a:cubicBezTo>
                  <a:cubicBezTo>
                    <a:pt x="601" y="471"/>
                    <a:pt x="600" y="469"/>
                    <a:pt x="599" y="467"/>
                  </a:cubicBezTo>
                  <a:cubicBezTo>
                    <a:pt x="598" y="463"/>
                    <a:pt x="591" y="463"/>
                    <a:pt x="587" y="466"/>
                  </a:cubicBezTo>
                  <a:cubicBezTo>
                    <a:pt x="586" y="468"/>
                    <a:pt x="584" y="466"/>
                    <a:pt x="583" y="464"/>
                  </a:cubicBezTo>
                  <a:cubicBezTo>
                    <a:pt x="584" y="464"/>
                    <a:pt x="584" y="464"/>
                    <a:pt x="584" y="464"/>
                  </a:cubicBezTo>
                  <a:cubicBezTo>
                    <a:pt x="583" y="461"/>
                    <a:pt x="582" y="457"/>
                    <a:pt x="580" y="457"/>
                  </a:cubicBezTo>
                  <a:cubicBezTo>
                    <a:pt x="579" y="457"/>
                    <a:pt x="577" y="458"/>
                    <a:pt x="576" y="459"/>
                  </a:cubicBezTo>
                  <a:cubicBezTo>
                    <a:pt x="573" y="460"/>
                    <a:pt x="571" y="462"/>
                    <a:pt x="569" y="466"/>
                  </a:cubicBezTo>
                  <a:cubicBezTo>
                    <a:pt x="567" y="470"/>
                    <a:pt x="568" y="476"/>
                    <a:pt x="567" y="477"/>
                  </a:cubicBezTo>
                  <a:cubicBezTo>
                    <a:pt x="566" y="477"/>
                    <a:pt x="565" y="474"/>
                    <a:pt x="565" y="471"/>
                  </a:cubicBezTo>
                  <a:cubicBezTo>
                    <a:pt x="564" y="471"/>
                    <a:pt x="564" y="471"/>
                    <a:pt x="564" y="471"/>
                  </a:cubicBezTo>
                  <a:cubicBezTo>
                    <a:pt x="564" y="469"/>
                    <a:pt x="564" y="466"/>
                    <a:pt x="564" y="464"/>
                  </a:cubicBezTo>
                  <a:cubicBezTo>
                    <a:pt x="564" y="464"/>
                    <a:pt x="564" y="464"/>
                    <a:pt x="564" y="464"/>
                  </a:cubicBezTo>
                  <a:cubicBezTo>
                    <a:pt x="565" y="464"/>
                    <a:pt x="565" y="464"/>
                    <a:pt x="565" y="464"/>
                  </a:cubicBezTo>
                  <a:cubicBezTo>
                    <a:pt x="565" y="464"/>
                    <a:pt x="565" y="463"/>
                    <a:pt x="565" y="463"/>
                  </a:cubicBezTo>
                  <a:cubicBezTo>
                    <a:pt x="565" y="460"/>
                    <a:pt x="571" y="454"/>
                    <a:pt x="567" y="453"/>
                  </a:cubicBezTo>
                  <a:cubicBezTo>
                    <a:pt x="565" y="452"/>
                    <a:pt x="563" y="453"/>
                    <a:pt x="561" y="455"/>
                  </a:cubicBezTo>
                  <a:cubicBezTo>
                    <a:pt x="559" y="456"/>
                    <a:pt x="557" y="458"/>
                    <a:pt x="555" y="459"/>
                  </a:cubicBezTo>
                  <a:cubicBezTo>
                    <a:pt x="555" y="459"/>
                    <a:pt x="555" y="459"/>
                    <a:pt x="554" y="459"/>
                  </a:cubicBezTo>
                  <a:cubicBezTo>
                    <a:pt x="554" y="459"/>
                    <a:pt x="553" y="460"/>
                    <a:pt x="551" y="461"/>
                  </a:cubicBezTo>
                  <a:cubicBezTo>
                    <a:pt x="549" y="462"/>
                    <a:pt x="545" y="466"/>
                    <a:pt x="543" y="469"/>
                  </a:cubicBezTo>
                  <a:cubicBezTo>
                    <a:pt x="540" y="474"/>
                    <a:pt x="539" y="476"/>
                    <a:pt x="536" y="478"/>
                  </a:cubicBezTo>
                  <a:cubicBezTo>
                    <a:pt x="533" y="480"/>
                    <a:pt x="529" y="478"/>
                    <a:pt x="530" y="476"/>
                  </a:cubicBezTo>
                  <a:cubicBezTo>
                    <a:pt x="531" y="475"/>
                    <a:pt x="528" y="473"/>
                    <a:pt x="525" y="471"/>
                  </a:cubicBezTo>
                  <a:cubicBezTo>
                    <a:pt x="523" y="471"/>
                    <a:pt x="523" y="471"/>
                    <a:pt x="523" y="471"/>
                  </a:cubicBezTo>
                  <a:cubicBezTo>
                    <a:pt x="522" y="471"/>
                    <a:pt x="520" y="470"/>
                    <a:pt x="519" y="471"/>
                  </a:cubicBezTo>
                  <a:cubicBezTo>
                    <a:pt x="519" y="472"/>
                    <a:pt x="518" y="472"/>
                    <a:pt x="518" y="472"/>
                  </a:cubicBezTo>
                  <a:cubicBezTo>
                    <a:pt x="516" y="474"/>
                    <a:pt x="513" y="475"/>
                    <a:pt x="510" y="477"/>
                  </a:cubicBezTo>
                  <a:cubicBezTo>
                    <a:pt x="505" y="479"/>
                    <a:pt x="501" y="474"/>
                    <a:pt x="500" y="472"/>
                  </a:cubicBezTo>
                  <a:cubicBezTo>
                    <a:pt x="500" y="472"/>
                    <a:pt x="500" y="472"/>
                    <a:pt x="500" y="471"/>
                  </a:cubicBezTo>
                  <a:cubicBezTo>
                    <a:pt x="499" y="471"/>
                    <a:pt x="499" y="471"/>
                    <a:pt x="499" y="471"/>
                  </a:cubicBezTo>
                  <a:cubicBezTo>
                    <a:pt x="498" y="470"/>
                    <a:pt x="497" y="469"/>
                    <a:pt x="496" y="464"/>
                  </a:cubicBezTo>
                  <a:cubicBezTo>
                    <a:pt x="497" y="464"/>
                    <a:pt x="497" y="464"/>
                    <a:pt x="497" y="464"/>
                  </a:cubicBezTo>
                  <a:cubicBezTo>
                    <a:pt x="497" y="463"/>
                    <a:pt x="497" y="462"/>
                    <a:pt x="497" y="461"/>
                  </a:cubicBezTo>
                  <a:cubicBezTo>
                    <a:pt x="496" y="458"/>
                    <a:pt x="497" y="455"/>
                    <a:pt x="497" y="452"/>
                  </a:cubicBezTo>
                  <a:cubicBezTo>
                    <a:pt x="496" y="452"/>
                    <a:pt x="496" y="452"/>
                    <a:pt x="496" y="452"/>
                  </a:cubicBezTo>
                  <a:cubicBezTo>
                    <a:pt x="496" y="449"/>
                    <a:pt x="497" y="447"/>
                    <a:pt x="497" y="444"/>
                  </a:cubicBezTo>
                  <a:cubicBezTo>
                    <a:pt x="498" y="444"/>
                    <a:pt x="498" y="444"/>
                    <a:pt x="498" y="444"/>
                  </a:cubicBezTo>
                  <a:cubicBezTo>
                    <a:pt x="498" y="443"/>
                    <a:pt x="499" y="442"/>
                    <a:pt x="499" y="440"/>
                  </a:cubicBezTo>
                  <a:cubicBezTo>
                    <a:pt x="500" y="438"/>
                    <a:pt x="498" y="435"/>
                    <a:pt x="496" y="433"/>
                  </a:cubicBezTo>
                  <a:cubicBezTo>
                    <a:pt x="495" y="433"/>
                    <a:pt x="495" y="433"/>
                    <a:pt x="495" y="433"/>
                  </a:cubicBezTo>
                  <a:cubicBezTo>
                    <a:pt x="492" y="430"/>
                    <a:pt x="489" y="427"/>
                    <a:pt x="487" y="428"/>
                  </a:cubicBezTo>
                  <a:cubicBezTo>
                    <a:pt x="484" y="428"/>
                    <a:pt x="480" y="432"/>
                    <a:pt x="477" y="432"/>
                  </a:cubicBezTo>
                  <a:cubicBezTo>
                    <a:pt x="473" y="431"/>
                    <a:pt x="475" y="430"/>
                    <a:pt x="469" y="430"/>
                  </a:cubicBezTo>
                  <a:cubicBezTo>
                    <a:pt x="465" y="430"/>
                    <a:pt x="468" y="429"/>
                    <a:pt x="469" y="425"/>
                  </a:cubicBezTo>
                  <a:cubicBezTo>
                    <a:pt x="470" y="425"/>
                    <a:pt x="470" y="425"/>
                    <a:pt x="470" y="425"/>
                  </a:cubicBezTo>
                  <a:cubicBezTo>
                    <a:pt x="470" y="424"/>
                    <a:pt x="470" y="424"/>
                    <a:pt x="470" y="423"/>
                  </a:cubicBezTo>
                  <a:cubicBezTo>
                    <a:pt x="471" y="420"/>
                    <a:pt x="470" y="417"/>
                    <a:pt x="470" y="413"/>
                  </a:cubicBezTo>
                  <a:cubicBezTo>
                    <a:pt x="470" y="413"/>
                    <a:pt x="470" y="413"/>
                    <a:pt x="470" y="413"/>
                  </a:cubicBezTo>
                  <a:cubicBezTo>
                    <a:pt x="470" y="411"/>
                    <a:pt x="471" y="408"/>
                    <a:pt x="473" y="406"/>
                  </a:cubicBezTo>
                  <a:cubicBezTo>
                    <a:pt x="473" y="406"/>
                    <a:pt x="473" y="406"/>
                    <a:pt x="474" y="406"/>
                  </a:cubicBezTo>
                  <a:cubicBezTo>
                    <a:pt x="474" y="406"/>
                    <a:pt x="474" y="406"/>
                    <a:pt x="474" y="406"/>
                  </a:cubicBezTo>
                  <a:cubicBezTo>
                    <a:pt x="477" y="403"/>
                    <a:pt x="478" y="398"/>
                    <a:pt x="477" y="394"/>
                  </a:cubicBezTo>
                  <a:cubicBezTo>
                    <a:pt x="476" y="394"/>
                    <a:pt x="476" y="394"/>
                    <a:pt x="476" y="394"/>
                  </a:cubicBezTo>
                  <a:cubicBezTo>
                    <a:pt x="475" y="392"/>
                    <a:pt x="474" y="390"/>
                    <a:pt x="473" y="390"/>
                  </a:cubicBezTo>
                  <a:cubicBezTo>
                    <a:pt x="469" y="389"/>
                    <a:pt x="463" y="392"/>
                    <a:pt x="458" y="391"/>
                  </a:cubicBezTo>
                  <a:cubicBezTo>
                    <a:pt x="454" y="391"/>
                    <a:pt x="451" y="395"/>
                    <a:pt x="452" y="401"/>
                  </a:cubicBezTo>
                  <a:cubicBezTo>
                    <a:pt x="454" y="406"/>
                    <a:pt x="450" y="409"/>
                    <a:pt x="448" y="409"/>
                  </a:cubicBezTo>
                  <a:cubicBezTo>
                    <a:pt x="447" y="408"/>
                    <a:pt x="445" y="405"/>
                    <a:pt x="439" y="410"/>
                  </a:cubicBezTo>
                  <a:cubicBezTo>
                    <a:pt x="434" y="415"/>
                    <a:pt x="432" y="413"/>
                    <a:pt x="426" y="408"/>
                  </a:cubicBezTo>
                  <a:cubicBezTo>
                    <a:pt x="425" y="407"/>
                    <a:pt x="425" y="406"/>
                    <a:pt x="424" y="406"/>
                  </a:cubicBezTo>
                  <a:cubicBezTo>
                    <a:pt x="426" y="406"/>
                    <a:pt x="426" y="406"/>
                    <a:pt x="426" y="406"/>
                  </a:cubicBezTo>
                  <a:cubicBezTo>
                    <a:pt x="422" y="402"/>
                    <a:pt x="418" y="399"/>
                    <a:pt x="416" y="394"/>
                  </a:cubicBezTo>
                  <a:cubicBezTo>
                    <a:pt x="415" y="394"/>
                    <a:pt x="415" y="394"/>
                    <a:pt x="415" y="394"/>
                  </a:cubicBezTo>
                  <a:cubicBezTo>
                    <a:pt x="414" y="392"/>
                    <a:pt x="414" y="391"/>
                    <a:pt x="414" y="389"/>
                  </a:cubicBezTo>
                  <a:cubicBezTo>
                    <a:pt x="414" y="388"/>
                    <a:pt x="414" y="387"/>
                    <a:pt x="413" y="386"/>
                  </a:cubicBezTo>
                  <a:cubicBezTo>
                    <a:pt x="414" y="386"/>
                    <a:pt x="414" y="386"/>
                    <a:pt x="414" y="386"/>
                  </a:cubicBezTo>
                  <a:cubicBezTo>
                    <a:pt x="414" y="382"/>
                    <a:pt x="414" y="378"/>
                    <a:pt x="414" y="375"/>
                  </a:cubicBezTo>
                  <a:cubicBezTo>
                    <a:pt x="413" y="375"/>
                    <a:pt x="413" y="375"/>
                    <a:pt x="413" y="375"/>
                  </a:cubicBezTo>
                  <a:cubicBezTo>
                    <a:pt x="413" y="372"/>
                    <a:pt x="413" y="369"/>
                    <a:pt x="414" y="368"/>
                  </a:cubicBezTo>
                  <a:cubicBezTo>
                    <a:pt x="414" y="367"/>
                    <a:pt x="414" y="367"/>
                    <a:pt x="415" y="367"/>
                  </a:cubicBezTo>
                  <a:cubicBezTo>
                    <a:pt x="415" y="367"/>
                    <a:pt x="415" y="367"/>
                    <a:pt x="415" y="367"/>
                  </a:cubicBezTo>
                  <a:cubicBezTo>
                    <a:pt x="417" y="363"/>
                    <a:pt x="417" y="358"/>
                    <a:pt x="416" y="355"/>
                  </a:cubicBezTo>
                  <a:cubicBezTo>
                    <a:pt x="415" y="355"/>
                    <a:pt x="415" y="355"/>
                    <a:pt x="415" y="355"/>
                  </a:cubicBezTo>
                  <a:cubicBezTo>
                    <a:pt x="414" y="354"/>
                    <a:pt x="414" y="354"/>
                    <a:pt x="413" y="354"/>
                  </a:cubicBezTo>
                  <a:cubicBezTo>
                    <a:pt x="411" y="353"/>
                    <a:pt x="414" y="350"/>
                    <a:pt x="417" y="347"/>
                  </a:cubicBezTo>
                  <a:cubicBezTo>
                    <a:pt x="417" y="347"/>
                    <a:pt x="417" y="347"/>
                    <a:pt x="417" y="347"/>
                  </a:cubicBezTo>
                  <a:cubicBezTo>
                    <a:pt x="417" y="347"/>
                    <a:pt x="418" y="347"/>
                    <a:pt x="419" y="346"/>
                  </a:cubicBezTo>
                  <a:cubicBezTo>
                    <a:pt x="419" y="346"/>
                    <a:pt x="420" y="345"/>
                    <a:pt x="420" y="345"/>
                  </a:cubicBezTo>
                  <a:cubicBezTo>
                    <a:pt x="421" y="345"/>
                    <a:pt x="422" y="344"/>
                    <a:pt x="423" y="344"/>
                  </a:cubicBezTo>
                  <a:cubicBezTo>
                    <a:pt x="427" y="342"/>
                    <a:pt x="430" y="338"/>
                    <a:pt x="431" y="336"/>
                  </a:cubicBezTo>
                  <a:cubicBezTo>
                    <a:pt x="431" y="336"/>
                    <a:pt x="431" y="336"/>
                    <a:pt x="431" y="336"/>
                  </a:cubicBezTo>
                  <a:cubicBezTo>
                    <a:pt x="431" y="336"/>
                    <a:pt x="431" y="336"/>
                    <a:pt x="431" y="336"/>
                  </a:cubicBezTo>
                  <a:cubicBezTo>
                    <a:pt x="432" y="334"/>
                    <a:pt x="437" y="335"/>
                    <a:pt x="442" y="335"/>
                  </a:cubicBezTo>
                  <a:cubicBezTo>
                    <a:pt x="447" y="335"/>
                    <a:pt x="448" y="335"/>
                    <a:pt x="454" y="338"/>
                  </a:cubicBezTo>
                  <a:cubicBezTo>
                    <a:pt x="456" y="340"/>
                    <a:pt x="458" y="340"/>
                    <a:pt x="459" y="339"/>
                  </a:cubicBezTo>
                  <a:cubicBezTo>
                    <a:pt x="460" y="338"/>
                    <a:pt x="460" y="337"/>
                    <a:pt x="461" y="336"/>
                  </a:cubicBezTo>
                  <a:cubicBezTo>
                    <a:pt x="460" y="336"/>
                    <a:pt x="460" y="336"/>
                    <a:pt x="460" y="336"/>
                  </a:cubicBezTo>
                  <a:cubicBezTo>
                    <a:pt x="460" y="335"/>
                    <a:pt x="460" y="335"/>
                    <a:pt x="460" y="335"/>
                  </a:cubicBezTo>
                  <a:cubicBezTo>
                    <a:pt x="460" y="333"/>
                    <a:pt x="463" y="332"/>
                    <a:pt x="469" y="332"/>
                  </a:cubicBezTo>
                  <a:cubicBezTo>
                    <a:pt x="475" y="333"/>
                    <a:pt x="482" y="328"/>
                    <a:pt x="484" y="329"/>
                  </a:cubicBezTo>
                  <a:cubicBezTo>
                    <a:pt x="485" y="331"/>
                    <a:pt x="488" y="338"/>
                    <a:pt x="491" y="336"/>
                  </a:cubicBezTo>
                  <a:cubicBezTo>
                    <a:pt x="494" y="334"/>
                    <a:pt x="495" y="329"/>
                    <a:pt x="496" y="337"/>
                  </a:cubicBezTo>
                  <a:cubicBezTo>
                    <a:pt x="497" y="344"/>
                    <a:pt x="500" y="354"/>
                    <a:pt x="504" y="356"/>
                  </a:cubicBezTo>
                  <a:cubicBezTo>
                    <a:pt x="509" y="358"/>
                    <a:pt x="506" y="365"/>
                    <a:pt x="511" y="365"/>
                  </a:cubicBezTo>
                  <a:cubicBezTo>
                    <a:pt x="511" y="365"/>
                    <a:pt x="512" y="365"/>
                    <a:pt x="513" y="365"/>
                  </a:cubicBezTo>
                  <a:cubicBezTo>
                    <a:pt x="515" y="364"/>
                    <a:pt x="517" y="359"/>
                    <a:pt x="517" y="355"/>
                  </a:cubicBezTo>
                  <a:cubicBezTo>
                    <a:pt x="516" y="355"/>
                    <a:pt x="516" y="355"/>
                    <a:pt x="516" y="355"/>
                  </a:cubicBezTo>
                  <a:cubicBezTo>
                    <a:pt x="516" y="353"/>
                    <a:pt x="516" y="351"/>
                    <a:pt x="516" y="350"/>
                  </a:cubicBezTo>
                  <a:cubicBezTo>
                    <a:pt x="515" y="349"/>
                    <a:pt x="515" y="348"/>
                    <a:pt x="515" y="347"/>
                  </a:cubicBezTo>
                  <a:cubicBezTo>
                    <a:pt x="516" y="347"/>
                    <a:pt x="516" y="347"/>
                    <a:pt x="516" y="347"/>
                  </a:cubicBezTo>
                  <a:cubicBezTo>
                    <a:pt x="515" y="344"/>
                    <a:pt x="514" y="340"/>
                    <a:pt x="512" y="336"/>
                  </a:cubicBezTo>
                  <a:cubicBezTo>
                    <a:pt x="511" y="336"/>
                    <a:pt x="511" y="336"/>
                    <a:pt x="511" y="336"/>
                  </a:cubicBezTo>
                  <a:cubicBezTo>
                    <a:pt x="510" y="334"/>
                    <a:pt x="509" y="332"/>
                    <a:pt x="509" y="331"/>
                  </a:cubicBezTo>
                  <a:cubicBezTo>
                    <a:pt x="508" y="330"/>
                    <a:pt x="508" y="329"/>
                    <a:pt x="508" y="328"/>
                  </a:cubicBezTo>
                  <a:cubicBezTo>
                    <a:pt x="509" y="328"/>
                    <a:pt x="509" y="328"/>
                    <a:pt x="509" y="328"/>
                  </a:cubicBezTo>
                  <a:cubicBezTo>
                    <a:pt x="509" y="325"/>
                    <a:pt x="511" y="321"/>
                    <a:pt x="514" y="319"/>
                  </a:cubicBezTo>
                  <a:cubicBezTo>
                    <a:pt x="515" y="318"/>
                    <a:pt x="515" y="318"/>
                    <a:pt x="515" y="318"/>
                  </a:cubicBezTo>
                  <a:cubicBezTo>
                    <a:pt x="516" y="318"/>
                    <a:pt x="516" y="318"/>
                    <a:pt x="516" y="318"/>
                  </a:cubicBezTo>
                  <a:cubicBezTo>
                    <a:pt x="516" y="318"/>
                    <a:pt x="516" y="317"/>
                    <a:pt x="516" y="317"/>
                  </a:cubicBezTo>
                  <a:cubicBezTo>
                    <a:pt x="517" y="317"/>
                    <a:pt x="517" y="317"/>
                    <a:pt x="518" y="317"/>
                  </a:cubicBezTo>
                  <a:cubicBezTo>
                    <a:pt x="518" y="317"/>
                    <a:pt x="518" y="317"/>
                    <a:pt x="518" y="317"/>
                  </a:cubicBezTo>
                  <a:cubicBezTo>
                    <a:pt x="520" y="315"/>
                    <a:pt x="522" y="312"/>
                    <a:pt x="525" y="309"/>
                  </a:cubicBezTo>
                  <a:cubicBezTo>
                    <a:pt x="525" y="309"/>
                    <a:pt x="525" y="309"/>
                    <a:pt x="525" y="309"/>
                  </a:cubicBezTo>
                  <a:cubicBezTo>
                    <a:pt x="528" y="305"/>
                    <a:pt x="531" y="301"/>
                    <a:pt x="532" y="300"/>
                  </a:cubicBezTo>
                  <a:cubicBezTo>
                    <a:pt x="533" y="299"/>
                    <a:pt x="533" y="299"/>
                    <a:pt x="534" y="299"/>
                  </a:cubicBezTo>
                  <a:cubicBezTo>
                    <a:pt x="538" y="296"/>
                    <a:pt x="546" y="295"/>
                    <a:pt x="543" y="291"/>
                  </a:cubicBezTo>
                  <a:cubicBezTo>
                    <a:pt x="543" y="290"/>
                    <a:pt x="543" y="290"/>
                    <a:pt x="542" y="289"/>
                  </a:cubicBezTo>
                  <a:cubicBezTo>
                    <a:pt x="544" y="289"/>
                    <a:pt x="544" y="289"/>
                    <a:pt x="544" y="289"/>
                  </a:cubicBezTo>
                  <a:cubicBezTo>
                    <a:pt x="541" y="285"/>
                    <a:pt x="539" y="281"/>
                    <a:pt x="539" y="278"/>
                  </a:cubicBezTo>
                  <a:cubicBezTo>
                    <a:pt x="538" y="278"/>
                    <a:pt x="538" y="278"/>
                    <a:pt x="538" y="278"/>
                  </a:cubicBezTo>
                  <a:cubicBezTo>
                    <a:pt x="538" y="274"/>
                    <a:pt x="540" y="275"/>
                    <a:pt x="542" y="278"/>
                  </a:cubicBezTo>
                  <a:cubicBezTo>
                    <a:pt x="543" y="280"/>
                    <a:pt x="549" y="274"/>
                    <a:pt x="548" y="271"/>
                  </a:cubicBezTo>
                  <a:cubicBezTo>
                    <a:pt x="548" y="271"/>
                    <a:pt x="548" y="270"/>
                    <a:pt x="547" y="270"/>
                  </a:cubicBezTo>
                  <a:cubicBezTo>
                    <a:pt x="549" y="270"/>
                    <a:pt x="549" y="270"/>
                    <a:pt x="549" y="270"/>
                  </a:cubicBezTo>
                  <a:cubicBezTo>
                    <a:pt x="548" y="268"/>
                    <a:pt x="548" y="266"/>
                    <a:pt x="549" y="265"/>
                  </a:cubicBezTo>
                  <a:cubicBezTo>
                    <a:pt x="549" y="265"/>
                    <a:pt x="550" y="265"/>
                    <a:pt x="550" y="265"/>
                  </a:cubicBezTo>
                  <a:cubicBezTo>
                    <a:pt x="552" y="265"/>
                    <a:pt x="553" y="265"/>
                    <a:pt x="553" y="264"/>
                  </a:cubicBezTo>
                  <a:cubicBezTo>
                    <a:pt x="555" y="263"/>
                    <a:pt x="556" y="261"/>
                    <a:pt x="554" y="259"/>
                  </a:cubicBezTo>
                  <a:cubicBezTo>
                    <a:pt x="554" y="259"/>
                    <a:pt x="554" y="259"/>
                    <a:pt x="554" y="258"/>
                  </a:cubicBezTo>
                  <a:cubicBezTo>
                    <a:pt x="553" y="258"/>
                    <a:pt x="553" y="258"/>
                    <a:pt x="553" y="258"/>
                  </a:cubicBezTo>
                  <a:cubicBezTo>
                    <a:pt x="554" y="256"/>
                    <a:pt x="557" y="254"/>
                    <a:pt x="560" y="255"/>
                  </a:cubicBezTo>
                  <a:cubicBezTo>
                    <a:pt x="564" y="257"/>
                    <a:pt x="575" y="258"/>
                    <a:pt x="577" y="255"/>
                  </a:cubicBezTo>
                  <a:cubicBezTo>
                    <a:pt x="578" y="254"/>
                    <a:pt x="576" y="253"/>
                    <a:pt x="575" y="251"/>
                  </a:cubicBezTo>
                  <a:cubicBezTo>
                    <a:pt x="576" y="251"/>
                    <a:pt x="576" y="251"/>
                    <a:pt x="576" y="251"/>
                  </a:cubicBezTo>
                  <a:cubicBezTo>
                    <a:pt x="575" y="248"/>
                    <a:pt x="572" y="245"/>
                    <a:pt x="572" y="243"/>
                  </a:cubicBezTo>
                  <a:cubicBezTo>
                    <a:pt x="572" y="241"/>
                    <a:pt x="573" y="240"/>
                    <a:pt x="573" y="239"/>
                  </a:cubicBezTo>
                  <a:cubicBezTo>
                    <a:pt x="573" y="239"/>
                    <a:pt x="573" y="239"/>
                    <a:pt x="573" y="239"/>
                  </a:cubicBezTo>
                  <a:cubicBezTo>
                    <a:pt x="575" y="236"/>
                    <a:pt x="578" y="234"/>
                    <a:pt x="581" y="234"/>
                  </a:cubicBezTo>
                  <a:cubicBezTo>
                    <a:pt x="584" y="233"/>
                    <a:pt x="589" y="234"/>
                    <a:pt x="589" y="232"/>
                  </a:cubicBezTo>
                  <a:cubicBezTo>
                    <a:pt x="589" y="232"/>
                    <a:pt x="589" y="232"/>
                    <a:pt x="590" y="231"/>
                  </a:cubicBezTo>
                  <a:cubicBezTo>
                    <a:pt x="590" y="231"/>
                    <a:pt x="590" y="231"/>
                    <a:pt x="590" y="231"/>
                  </a:cubicBezTo>
                  <a:cubicBezTo>
                    <a:pt x="590" y="230"/>
                    <a:pt x="591" y="229"/>
                    <a:pt x="593" y="228"/>
                  </a:cubicBezTo>
                  <a:cubicBezTo>
                    <a:pt x="594" y="228"/>
                    <a:pt x="595" y="228"/>
                    <a:pt x="595" y="230"/>
                  </a:cubicBezTo>
                  <a:cubicBezTo>
                    <a:pt x="596" y="234"/>
                    <a:pt x="595" y="241"/>
                    <a:pt x="599" y="241"/>
                  </a:cubicBezTo>
                  <a:cubicBezTo>
                    <a:pt x="603" y="241"/>
                    <a:pt x="608" y="236"/>
                    <a:pt x="610" y="235"/>
                  </a:cubicBezTo>
                  <a:cubicBezTo>
                    <a:pt x="611" y="234"/>
                    <a:pt x="621" y="232"/>
                    <a:pt x="623" y="231"/>
                  </a:cubicBezTo>
                  <a:cubicBezTo>
                    <a:pt x="624" y="231"/>
                    <a:pt x="631" y="230"/>
                    <a:pt x="634" y="228"/>
                  </a:cubicBezTo>
                  <a:cubicBezTo>
                    <a:pt x="635" y="227"/>
                    <a:pt x="636" y="226"/>
                    <a:pt x="636" y="225"/>
                  </a:cubicBezTo>
                  <a:cubicBezTo>
                    <a:pt x="635" y="223"/>
                    <a:pt x="635" y="221"/>
                    <a:pt x="634" y="220"/>
                  </a:cubicBezTo>
                  <a:cubicBezTo>
                    <a:pt x="633" y="220"/>
                    <a:pt x="633" y="220"/>
                    <a:pt x="633" y="220"/>
                  </a:cubicBezTo>
                  <a:cubicBezTo>
                    <a:pt x="632" y="218"/>
                    <a:pt x="631" y="216"/>
                    <a:pt x="630" y="216"/>
                  </a:cubicBezTo>
                  <a:cubicBezTo>
                    <a:pt x="629" y="214"/>
                    <a:pt x="627" y="216"/>
                    <a:pt x="625" y="219"/>
                  </a:cubicBezTo>
                  <a:cubicBezTo>
                    <a:pt x="625" y="220"/>
                    <a:pt x="625" y="220"/>
                    <a:pt x="624" y="220"/>
                  </a:cubicBezTo>
                  <a:cubicBezTo>
                    <a:pt x="623" y="221"/>
                    <a:pt x="621" y="221"/>
                    <a:pt x="620" y="220"/>
                  </a:cubicBezTo>
                  <a:cubicBezTo>
                    <a:pt x="619" y="220"/>
                    <a:pt x="619" y="220"/>
                    <a:pt x="619" y="220"/>
                  </a:cubicBezTo>
                  <a:cubicBezTo>
                    <a:pt x="618" y="217"/>
                    <a:pt x="620" y="210"/>
                    <a:pt x="616" y="213"/>
                  </a:cubicBezTo>
                  <a:cubicBezTo>
                    <a:pt x="613" y="215"/>
                    <a:pt x="612" y="217"/>
                    <a:pt x="610" y="216"/>
                  </a:cubicBezTo>
                  <a:cubicBezTo>
                    <a:pt x="609" y="215"/>
                    <a:pt x="607" y="213"/>
                    <a:pt x="607" y="212"/>
                  </a:cubicBezTo>
                  <a:cubicBezTo>
                    <a:pt x="608" y="212"/>
                    <a:pt x="608" y="212"/>
                    <a:pt x="608" y="212"/>
                  </a:cubicBezTo>
                  <a:cubicBezTo>
                    <a:pt x="607" y="211"/>
                    <a:pt x="607" y="210"/>
                    <a:pt x="607" y="210"/>
                  </a:cubicBezTo>
                  <a:cubicBezTo>
                    <a:pt x="607" y="210"/>
                    <a:pt x="612" y="207"/>
                    <a:pt x="609" y="202"/>
                  </a:cubicBezTo>
                  <a:cubicBezTo>
                    <a:pt x="608" y="201"/>
                    <a:pt x="608" y="201"/>
                    <a:pt x="607" y="200"/>
                  </a:cubicBezTo>
                  <a:cubicBezTo>
                    <a:pt x="605" y="200"/>
                    <a:pt x="605" y="200"/>
                    <a:pt x="605" y="200"/>
                  </a:cubicBezTo>
                  <a:cubicBezTo>
                    <a:pt x="603" y="198"/>
                    <a:pt x="600" y="199"/>
                    <a:pt x="596" y="200"/>
                  </a:cubicBezTo>
                  <a:cubicBezTo>
                    <a:pt x="596" y="200"/>
                    <a:pt x="596" y="200"/>
                    <a:pt x="596" y="200"/>
                  </a:cubicBezTo>
                  <a:cubicBezTo>
                    <a:pt x="596" y="200"/>
                    <a:pt x="595" y="201"/>
                    <a:pt x="595" y="201"/>
                  </a:cubicBezTo>
                  <a:cubicBezTo>
                    <a:pt x="590" y="204"/>
                    <a:pt x="591" y="203"/>
                    <a:pt x="585" y="205"/>
                  </a:cubicBezTo>
                  <a:cubicBezTo>
                    <a:pt x="579" y="207"/>
                    <a:pt x="576" y="208"/>
                    <a:pt x="576" y="208"/>
                  </a:cubicBezTo>
                  <a:cubicBezTo>
                    <a:pt x="576" y="208"/>
                    <a:pt x="577" y="204"/>
                    <a:pt x="578" y="200"/>
                  </a:cubicBezTo>
                  <a:cubicBezTo>
                    <a:pt x="578" y="200"/>
                    <a:pt x="578" y="200"/>
                    <a:pt x="578" y="200"/>
                  </a:cubicBezTo>
                  <a:cubicBezTo>
                    <a:pt x="578" y="199"/>
                    <a:pt x="579" y="197"/>
                    <a:pt x="580" y="196"/>
                  </a:cubicBezTo>
                  <a:cubicBezTo>
                    <a:pt x="583" y="193"/>
                    <a:pt x="593" y="194"/>
                    <a:pt x="596" y="191"/>
                  </a:cubicBezTo>
                  <a:cubicBezTo>
                    <a:pt x="597" y="191"/>
                    <a:pt x="598" y="191"/>
                    <a:pt x="598" y="190"/>
                  </a:cubicBezTo>
                  <a:cubicBezTo>
                    <a:pt x="598" y="190"/>
                    <a:pt x="598" y="190"/>
                    <a:pt x="599" y="190"/>
                  </a:cubicBezTo>
                  <a:cubicBezTo>
                    <a:pt x="602" y="189"/>
                    <a:pt x="608" y="193"/>
                    <a:pt x="608" y="193"/>
                  </a:cubicBezTo>
                  <a:cubicBezTo>
                    <a:pt x="608" y="193"/>
                    <a:pt x="608" y="192"/>
                    <a:pt x="609" y="192"/>
                  </a:cubicBezTo>
                  <a:cubicBezTo>
                    <a:pt x="609" y="192"/>
                    <a:pt x="609" y="192"/>
                    <a:pt x="609" y="192"/>
                  </a:cubicBezTo>
                  <a:cubicBezTo>
                    <a:pt x="609" y="192"/>
                    <a:pt x="610" y="191"/>
                    <a:pt x="611" y="190"/>
                  </a:cubicBezTo>
                  <a:cubicBezTo>
                    <a:pt x="612" y="190"/>
                    <a:pt x="612" y="190"/>
                    <a:pt x="612" y="191"/>
                  </a:cubicBezTo>
                  <a:cubicBezTo>
                    <a:pt x="612" y="194"/>
                    <a:pt x="611" y="201"/>
                    <a:pt x="614" y="201"/>
                  </a:cubicBezTo>
                  <a:cubicBezTo>
                    <a:pt x="617" y="201"/>
                    <a:pt x="625" y="197"/>
                    <a:pt x="622" y="196"/>
                  </a:cubicBezTo>
                  <a:cubicBezTo>
                    <a:pt x="620" y="195"/>
                    <a:pt x="621" y="194"/>
                    <a:pt x="623" y="192"/>
                  </a:cubicBezTo>
                  <a:cubicBezTo>
                    <a:pt x="623" y="192"/>
                    <a:pt x="623" y="192"/>
                    <a:pt x="623" y="192"/>
                  </a:cubicBezTo>
                  <a:cubicBezTo>
                    <a:pt x="624" y="192"/>
                    <a:pt x="626" y="190"/>
                    <a:pt x="628" y="189"/>
                  </a:cubicBezTo>
                  <a:cubicBezTo>
                    <a:pt x="632" y="187"/>
                    <a:pt x="638" y="190"/>
                    <a:pt x="640" y="189"/>
                  </a:cubicBezTo>
                  <a:cubicBezTo>
                    <a:pt x="640" y="188"/>
                    <a:pt x="640" y="188"/>
                    <a:pt x="641" y="188"/>
                  </a:cubicBezTo>
                  <a:cubicBezTo>
                    <a:pt x="641" y="188"/>
                    <a:pt x="641" y="188"/>
                    <a:pt x="641" y="188"/>
                  </a:cubicBezTo>
                  <a:cubicBezTo>
                    <a:pt x="642" y="187"/>
                    <a:pt x="643" y="184"/>
                    <a:pt x="645" y="182"/>
                  </a:cubicBezTo>
                  <a:cubicBezTo>
                    <a:pt x="646" y="182"/>
                    <a:pt x="646" y="182"/>
                    <a:pt x="647" y="182"/>
                  </a:cubicBezTo>
                  <a:cubicBezTo>
                    <a:pt x="650" y="182"/>
                    <a:pt x="652" y="187"/>
                    <a:pt x="647" y="191"/>
                  </a:cubicBezTo>
                  <a:cubicBezTo>
                    <a:pt x="642" y="194"/>
                    <a:pt x="641" y="203"/>
                    <a:pt x="639" y="206"/>
                  </a:cubicBezTo>
                  <a:cubicBezTo>
                    <a:pt x="636" y="208"/>
                    <a:pt x="638" y="211"/>
                    <a:pt x="642" y="210"/>
                  </a:cubicBezTo>
                  <a:cubicBezTo>
                    <a:pt x="646" y="210"/>
                    <a:pt x="649" y="211"/>
                    <a:pt x="653" y="210"/>
                  </a:cubicBezTo>
                  <a:cubicBezTo>
                    <a:pt x="656" y="209"/>
                    <a:pt x="658" y="211"/>
                    <a:pt x="659" y="213"/>
                  </a:cubicBezTo>
                  <a:cubicBezTo>
                    <a:pt x="660" y="214"/>
                    <a:pt x="661" y="213"/>
                    <a:pt x="662" y="212"/>
                  </a:cubicBezTo>
                  <a:cubicBezTo>
                    <a:pt x="662" y="212"/>
                    <a:pt x="662" y="212"/>
                    <a:pt x="662" y="212"/>
                  </a:cubicBezTo>
                  <a:cubicBezTo>
                    <a:pt x="663" y="212"/>
                    <a:pt x="663" y="211"/>
                    <a:pt x="664" y="211"/>
                  </a:cubicBezTo>
                  <a:cubicBezTo>
                    <a:pt x="665" y="210"/>
                    <a:pt x="670" y="210"/>
                    <a:pt x="672" y="212"/>
                  </a:cubicBezTo>
                  <a:cubicBezTo>
                    <a:pt x="673" y="213"/>
                    <a:pt x="674" y="213"/>
                    <a:pt x="674" y="212"/>
                  </a:cubicBezTo>
                  <a:cubicBezTo>
                    <a:pt x="675" y="212"/>
                    <a:pt x="675" y="212"/>
                    <a:pt x="675" y="212"/>
                  </a:cubicBezTo>
                  <a:cubicBezTo>
                    <a:pt x="675" y="211"/>
                    <a:pt x="676" y="208"/>
                    <a:pt x="675" y="207"/>
                  </a:cubicBezTo>
                  <a:cubicBezTo>
                    <a:pt x="674" y="205"/>
                    <a:pt x="672" y="203"/>
                    <a:pt x="671" y="200"/>
                  </a:cubicBezTo>
                  <a:cubicBezTo>
                    <a:pt x="670" y="200"/>
                    <a:pt x="670" y="200"/>
                    <a:pt x="670" y="200"/>
                  </a:cubicBezTo>
                  <a:cubicBezTo>
                    <a:pt x="670" y="199"/>
                    <a:pt x="669" y="199"/>
                    <a:pt x="669" y="198"/>
                  </a:cubicBezTo>
                  <a:cubicBezTo>
                    <a:pt x="667" y="194"/>
                    <a:pt x="665" y="193"/>
                    <a:pt x="661" y="194"/>
                  </a:cubicBezTo>
                  <a:cubicBezTo>
                    <a:pt x="658" y="195"/>
                    <a:pt x="657" y="194"/>
                    <a:pt x="655" y="192"/>
                  </a:cubicBezTo>
                  <a:cubicBezTo>
                    <a:pt x="657" y="192"/>
                    <a:pt x="657" y="192"/>
                    <a:pt x="657" y="192"/>
                  </a:cubicBezTo>
                  <a:cubicBezTo>
                    <a:pt x="656" y="192"/>
                    <a:pt x="656" y="191"/>
                    <a:pt x="655" y="191"/>
                  </a:cubicBezTo>
                  <a:cubicBezTo>
                    <a:pt x="652" y="189"/>
                    <a:pt x="650" y="193"/>
                    <a:pt x="652" y="189"/>
                  </a:cubicBezTo>
                  <a:cubicBezTo>
                    <a:pt x="654" y="185"/>
                    <a:pt x="655" y="184"/>
                    <a:pt x="656" y="181"/>
                  </a:cubicBezTo>
                  <a:cubicBezTo>
                    <a:pt x="656" y="181"/>
                    <a:pt x="656" y="181"/>
                    <a:pt x="656" y="181"/>
                  </a:cubicBezTo>
                  <a:cubicBezTo>
                    <a:pt x="657" y="179"/>
                    <a:pt x="659" y="176"/>
                    <a:pt x="660" y="173"/>
                  </a:cubicBezTo>
                  <a:cubicBezTo>
                    <a:pt x="661" y="173"/>
                    <a:pt x="661" y="173"/>
                    <a:pt x="661" y="173"/>
                  </a:cubicBezTo>
                  <a:cubicBezTo>
                    <a:pt x="661" y="171"/>
                    <a:pt x="661" y="169"/>
                    <a:pt x="658" y="169"/>
                  </a:cubicBezTo>
                  <a:cubicBezTo>
                    <a:pt x="652" y="167"/>
                    <a:pt x="650" y="166"/>
                    <a:pt x="649" y="162"/>
                  </a:cubicBezTo>
                  <a:cubicBezTo>
                    <a:pt x="649" y="162"/>
                    <a:pt x="649" y="162"/>
                    <a:pt x="649" y="161"/>
                  </a:cubicBezTo>
                  <a:cubicBezTo>
                    <a:pt x="647" y="161"/>
                    <a:pt x="647" y="161"/>
                    <a:pt x="647" y="161"/>
                  </a:cubicBezTo>
                  <a:cubicBezTo>
                    <a:pt x="646" y="159"/>
                    <a:pt x="642" y="155"/>
                    <a:pt x="640" y="154"/>
                  </a:cubicBezTo>
                  <a:cubicBezTo>
                    <a:pt x="641" y="154"/>
                    <a:pt x="641" y="154"/>
                    <a:pt x="641" y="154"/>
                  </a:cubicBezTo>
                  <a:cubicBezTo>
                    <a:pt x="640" y="153"/>
                    <a:pt x="639" y="152"/>
                    <a:pt x="638" y="152"/>
                  </a:cubicBezTo>
                  <a:cubicBezTo>
                    <a:pt x="636" y="152"/>
                    <a:pt x="627" y="154"/>
                    <a:pt x="626" y="151"/>
                  </a:cubicBezTo>
                  <a:cubicBezTo>
                    <a:pt x="626" y="149"/>
                    <a:pt x="625" y="146"/>
                    <a:pt x="624" y="142"/>
                  </a:cubicBezTo>
                  <a:cubicBezTo>
                    <a:pt x="623" y="142"/>
                    <a:pt x="623" y="142"/>
                    <a:pt x="623" y="142"/>
                  </a:cubicBezTo>
                  <a:cubicBezTo>
                    <a:pt x="622" y="140"/>
                    <a:pt x="621" y="138"/>
                    <a:pt x="620" y="137"/>
                  </a:cubicBezTo>
                  <a:cubicBezTo>
                    <a:pt x="619" y="137"/>
                    <a:pt x="619" y="136"/>
                    <a:pt x="618" y="134"/>
                  </a:cubicBezTo>
                  <a:cubicBezTo>
                    <a:pt x="619" y="134"/>
                    <a:pt x="619" y="134"/>
                    <a:pt x="619" y="134"/>
                  </a:cubicBezTo>
                  <a:cubicBezTo>
                    <a:pt x="616" y="131"/>
                    <a:pt x="613" y="126"/>
                    <a:pt x="610" y="123"/>
                  </a:cubicBezTo>
                  <a:cubicBezTo>
                    <a:pt x="609" y="123"/>
                    <a:pt x="609" y="123"/>
                    <a:pt x="609" y="123"/>
                  </a:cubicBezTo>
                  <a:cubicBezTo>
                    <a:pt x="608" y="122"/>
                    <a:pt x="607" y="121"/>
                    <a:pt x="607" y="120"/>
                  </a:cubicBezTo>
                  <a:cubicBezTo>
                    <a:pt x="605" y="119"/>
                    <a:pt x="603" y="120"/>
                    <a:pt x="599" y="127"/>
                  </a:cubicBezTo>
                  <a:cubicBezTo>
                    <a:pt x="597" y="129"/>
                    <a:pt x="595" y="131"/>
                    <a:pt x="594" y="132"/>
                  </a:cubicBezTo>
                  <a:cubicBezTo>
                    <a:pt x="592" y="134"/>
                    <a:pt x="590" y="134"/>
                    <a:pt x="588" y="133"/>
                  </a:cubicBezTo>
                  <a:cubicBezTo>
                    <a:pt x="584" y="131"/>
                    <a:pt x="580" y="133"/>
                    <a:pt x="577" y="128"/>
                  </a:cubicBezTo>
                  <a:cubicBezTo>
                    <a:pt x="575" y="126"/>
                    <a:pt x="577" y="124"/>
                    <a:pt x="579" y="123"/>
                  </a:cubicBezTo>
                  <a:cubicBezTo>
                    <a:pt x="579" y="123"/>
                    <a:pt x="579" y="123"/>
                    <a:pt x="579" y="123"/>
                  </a:cubicBezTo>
                  <a:cubicBezTo>
                    <a:pt x="580" y="122"/>
                    <a:pt x="582" y="120"/>
                    <a:pt x="581" y="119"/>
                  </a:cubicBezTo>
                  <a:cubicBezTo>
                    <a:pt x="580" y="117"/>
                    <a:pt x="575" y="116"/>
                    <a:pt x="570" y="115"/>
                  </a:cubicBezTo>
                  <a:cubicBezTo>
                    <a:pt x="575" y="115"/>
                    <a:pt x="575" y="115"/>
                    <a:pt x="575" y="115"/>
                  </a:cubicBezTo>
                  <a:cubicBezTo>
                    <a:pt x="572" y="114"/>
                    <a:pt x="570" y="114"/>
                    <a:pt x="568" y="114"/>
                  </a:cubicBezTo>
                  <a:cubicBezTo>
                    <a:pt x="563" y="113"/>
                    <a:pt x="559" y="107"/>
                    <a:pt x="552" y="106"/>
                  </a:cubicBezTo>
                  <a:cubicBezTo>
                    <a:pt x="544" y="106"/>
                    <a:pt x="535" y="107"/>
                    <a:pt x="533" y="107"/>
                  </a:cubicBezTo>
                  <a:cubicBezTo>
                    <a:pt x="532" y="107"/>
                    <a:pt x="532" y="108"/>
                    <a:pt x="532" y="108"/>
                  </a:cubicBezTo>
                  <a:cubicBezTo>
                    <a:pt x="530" y="109"/>
                    <a:pt x="529" y="113"/>
                    <a:pt x="529" y="119"/>
                  </a:cubicBezTo>
                  <a:cubicBezTo>
                    <a:pt x="528" y="124"/>
                    <a:pt x="530" y="126"/>
                    <a:pt x="529" y="127"/>
                  </a:cubicBezTo>
                  <a:cubicBezTo>
                    <a:pt x="529" y="127"/>
                    <a:pt x="529" y="127"/>
                    <a:pt x="528" y="127"/>
                  </a:cubicBezTo>
                  <a:cubicBezTo>
                    <a:pt x="526" y="128"/>
                    <a:pt x="525" y="128"/>
                    <a:pt x="524" y="129"/>
                  </a:cubicBezTo>
                  <a:cubicBezTo>
                    <a:pt x="523" y="130"/>
                    <a:pt x="523" y="131"/>
                    <a:pt x="526" y="132"/>
                  </a:cubicBezTo>
                  <a:cubicBezTo>
                    <a:pt x="530" y="134"/>
                    <a:pt x="536" y="144"/>
                    <a:pt x="536" y="144"/>
                  </a:cubicBezTo>
                  <a:cubicBezTo>
                    <a:pt x="536" y="144"/>
                    <a:pt x="536" y="149"/>
                    <a:pt x="533" y="152"/>
                  </a:cubicBezTo>
                  <a:cubicBezTo>
                    <a:pt x="529" y="155"/>
                    <a:pt x="526" y="158"/>
                    <a:pt x="524" y="154"/>
                  </a:cubicBezTo>
                  <a:cubicBezTo>
                    <a:pt x="523" y="154"/>
                    <a:pt x="523" y="154"/>
                    <a:pt x="523" y="154"/>
                  </a:cubicBezTo>
                  <a:cubicBezTo>
                    <a:pt x="524" y="154"/>
                    <a:pt x="524" y="154"/>
                    <a:pt x="524" y="154"/>
                  </a:cubicBezTo>
                  <a:cubicBezTo>
                    <a:pt x="523" y="151"/>
                    <a:pt x="520" y="151"/>
                    <a:pt x="519" y="152"/>
                  </a:cubicBezTo>
                  <a:cubicBezTo>
                    <a:pt x="518" y="153"/>
                    <a:pt x="517" y="154"/>
                    <a:pt x="518" y="155"/>
                  </a:cubicBezTo>
                  <a:cubicBezTo>
                    <a:pt x="519" y="159"/>
                    <a:pt x="522" y="160"/>
                    <a:pt x="522" y="164"/>
                  </a:cubicBezTo>
                  <a:cubicBezTo>
                    <a:pt x="522" y="167"/>
                    <a:pt x="527" y="176"/>
                    <a:pt x="524" y="179"/>
                  </a:cubicBezTo>
                  <a:cubicBezTo>
                    <a:pt x="521" y="182"/>
                    <a:pt x="517" y="180"/>
                    <a:pt x="515" y="180"/>
                  </a:cubicBezTo>
                  <a:cubicBezTo>
                    <a:pt x="512" y="181"/>
                    <a:pt x="510" y="176"/>
                    <a:pt x="512" y="174"/>
                  </a:cubicBezTo>
                  <a:cubicBezTo>
                    <a:pt x="512" y="174"/>
                    <a:pt x="512" y="174"/>
                    <a:pt x="512" y="173"/>
                  </a:cubicBezTo>
                  <a:cubicBezTo>
                    <a:pt x="513" y="173"/>
                    <a:pt x="513" y="173"/>
                    <a:pt x="513" y="173"/>
                  </a:cubicBezTo>
                  <a:cubicBezTo>
                    <a:pt x="514" y="171"/>
                    <a:pt x="512" y="164"/>
                    <a:pt x="512" y="164"/>
                  </a:cubicBezTo>
                  <a:cubicBezTo>
                    <a:pt x="512" y="164"/>
                    <a:pt x="512" y="164"/>
                    <a:pt x="511" y="165"/>
                  </a:cubicBezTo>
                  <a:cubicBezTo>
                    <a:pt x="511" y="165"/>
                    <a:pt x="511" y="164"/>
                    <a:pt x="511" y="164"/>
                  </a:cubicBezTo>
                  <a:cubicBezTo>
                    <a:pt x="511" y="164"/>
                    <a:pt x="509" y="168"/>
                    <a:pt x="507" y="170"/>
                  </a:cubicBezTo>
                  <a:cubicBezTo>
                    <a:pt x="507" y="170"/>
                    <a:pt x="507" y="170"/>
                    <a:pt x="507" y="169"/>
                  </a:cubicBezTo>
                  <a:cubicBezTo>
                    <a:pt x="507" y="165"/>
                    <a:pt x="506" y="163"/>
                    <a:pt x="505" y="161"/>
                  </a:cubicBezTo>
                  <a:cubicBezTo>
                    <a:pt x="504" y="161"/>
                    <a:pt x="504" y="161"/>
                    <a:pt x="504" y="161"/>
                  </a:cubicBezTo>
                  <a:cubicBezTo>
                    <a:pt x="503" y="161"/>
                    <a:pt x="503" y="160"/>
                    <a:pt x="503" y="159"/>
                  </a:cubicBezTo>
                  <a:cubicBezTo>
                    <a:pt x="503" y="157"/>
                    <a:pt x="502" y="155"/>
                    <a:pt x="501" y="154"/>
                  </a:cubicBezTo>
                  <a:cubicBezTo>
                    <a:pt x="503" y="154"/>
                    <a:pt x="503" y="154"/>
                    <a:pt x="503" y="154"/>
                  </a:cubicBezTo>
                  <a:cubicBezTo>
                    <a:pt x="501" y="151"/>
                    <a:pt x="498" y="149"/>
                    <a:pt x="495" y="150"/>
                  </a:cubicBezTo>
                  <a:cubicBezTo>
                    <a:pt x="491" y="151"/>
                    <a:pt x="487" y="152"/>
                    <a:pt x="478" y="150"/>
                  </a:cubicBezTo>
                  <a:cubicBezTo>
                    <a:pt x="470" y="149"/>
                    <a:pt x="466" y="147"/>
                    <a:pt x="459" y="143"/>
                  </a:cubicBezTo>
                  <a:cubicBezTo>
                    <a:pt x="459" y="143"/>
                    <a:pt x="458" y="142"/>
                    <a:pt x="457" y="142"/>
                  </a:cubicBezTo>
                  <a:cubicBezTo>
                    <a:pt x="454" y="142"/>
                    <a:pt x="454" y="142"/>
                    <a:pt x="454" y="142"/>
                  </a:cubicBezTo>
                  <a:cubicBezTo>
                    <a:pt x="452" y="142"/>
                    <a:pt x="451" y="142"/>
                    <a:pt x="449" y="142"/>
                  </a:cubicBezTo>
                  <a:cubicBezTo>
                    <a:pt x="449" y="142"/>
                    <a:pt x="449" y="142"/>
                    <a:pt x="449" y="142"/>
                  </a:cubicBezTo>
                  <a:cubicBezTo>
                    <a:pt x="448" y="142"/>
                    <a:pt x="447" y="143"/>
                    <a:pt x="446" y="143"/>
                  </a:cubicBezTo>
                  <a:cubicBezTo>
                    <a:pt x="446" y="143"/>
                    <a:pt x="445" y="143"/>
                    <a:pt x="445" y="142"/>
                  </a:cubicBezTo>
                  <a:cubicBezTo>
                    <a:pt x="444" y="142"/>
                    <a:pt x="444" y="142"/>
                    <a:pt x="444" y="142"/>
                  </a:cubicBezTo>
                  <a:cubicBezTo>
                    <a:pt x="443" y="140"/>
                    <a:pt x="442" y="136"/>
                    <a:pt x="440" y="134"/>
                  </a:cubicBezTo>
                  <a:cubicBezTo>
                    <a:pt x="442" y="134"/>
                    <a:pt x="442" y="134"/>
                    <a:pt x="442" y="134"/>
                  </a:cubicBezTo>
                  <a:cubicBezTo>
                    <a:pt x="441" y="134"/>
                    <a:pt x="441" y="133"/>
                    <a:pt x="440" y="133"/>
                  </a:cubicBezTo>
                  <a:cubicBezTo>
                    <a:pt x="436" y="132"/>
                    <a:pt x="438" y="131"/>
                    <a:pt x="437" y="123"/>
                  </a:cubicBezTo>
                  <a:cubicBezTo>
                    <a:pt x="437" y="123"/>
                    <a:pt x="437" y="123"/>
                    <a:pt x="437" y="123"/>
                  </a:cubicBezTo>
                  <a:cubicBezTo>
                    <a:pt x="436" y="123"/>
                    <a:pt x="436" y="123"/>
                    <a:pt x="436" y="123"/>
                  </a:cubicBezTo>
                  <a:cubicBezTo>
                    <a:pt x="436" y="118"/>
                    <a:pt x="434" y="118"/>
                    <a:pt x="437" y="115"/>
                  </a:cubicBezTo>
                  <a:cubicBezTo>
                    <a:pt x="437" y="115"/>
                    <a:pt x="437" y="115"/>
                    <a:pt x="437" y="115"/>
                  </a:cubicBezTo>
                  <a:cubicBezTo>
                    <a:pt x="439" y="114"/>
                    <a:pt x="441" y="112"/>
                    <a:pt x="444" y="109"/>
                  </a:cubicBezTo>
                  <a:cubicBezTo>
                    <a:pt x="448" y="107"/>
                    <a:pt x="450" y="105"/>
                    <a:pt x="451" y="103"/>
                  </a:cubicBezTo>
                  <a:cubicBezTo>
                    <a:pt x="451" y="103"/>
                    <a:pt x="451" y="103"/>
                    <a:pt x="451" y="103"/>
                  </a:cubicBezTo>
                  <a:cubicBezTo>
                    <a:pt x="454" y="100"/>
                    <a:pt x="456" y="98"/>
                    <a:pt x="461" y="97"/>
                  </a:cubicBezTo>
                  <a:cubicBezTo>
                    <a:pt x="470" y="96"/>
                    <a:pt x="473" y="102"/>
                    <a:pt x="473" y="99"/>
                  </a:cubicBezTo>
                  <a:cubicBezTo>
                    <a:pt x="473" y="99"/>
                    <a:pt x="473" y="97"/>
                    <a:pt x="473" y="96"/>
                  </a:cubicBezTo>
                  <a:cubicBezTo>
                    <a:pt x="474" y="96"/>
                    <a:pt x="474" y="96"/>
                    <a:pt x="474" y="96"/>
                  </a:cubicBezTo>
                  <a:cubicBezTo>
                    <a:pt x="475" y="93"/>
                    <a:pt x="475" y="89"/>
                    <a:pt x="476" y="87"/>
                  </a:cubicBezTo>
                  <a:cubicBezTo>
                    <a:pt x="476" y="92"/>
                    <a:pt x="486" y="93"/>
                    <a:pt x="481" y="97"/>
                  </a:cubicBezTo>
                  <a:cubicBezTo>
                    <a:pt x="477" y="101"/>
                    <a:pt x="479" y="102"/>
                    <a:pt x="483" y="102"/>
                  </a:cubicBezTo>
                  <a:cubicBezTo>
                    <a:pt x="486" y="102"/>
                    <a:pt x="493" y="97"/>
                    <a:pt x="493" y="97"/>
                  </a:cubicBezTo>
                  <a:cubicBezTo>
                    <a:pt x="493" y="97"/>
                    <a:pt x="501" y="93"/>
                    <a:pt x="503" y="97"/>
                  </a:cubicBezTo>
                  <a:cubicBezTo>
                    <a:pt x="505" y="100"/>
                    <a:pt x="505" y="104"/>
                    <a:pt x="508" y="104"/>
                  </a:cubicBezTo>
                  <a:cubicBezTo>
                    <a:pt x="512" y="104"/>
                    <a:pt x="518" y="100"/>
                    <a:pt x="513" y="96"/>
                  </a:cubicBezTo>
                  <a:cubicBezTo>
                    <a:pt x="515" y="96"/>
                    <a:pt x="515" y="96"/>
                    <a:pt x="515" y="96"/>
                  </a:cubicBezTo>
                  <a:cubicBezTo>
                    <a:pt x="514" y="95"/>
                    <a:pt x="514" y="95"/>
                    <a:pt x="514" y="95"/>
                  </a:cubicBezTo>
                  <a:cubicBezTo>
                    <a:pt x="507" y="90"/>
                    <a:pt x="503" y="91"/>
                    <a:pt x="499" y="86"/>
                  </a:cubicBezTo>
                  <a:cubicBezTo>
                    <a:pt x="498" y="85"/>
                    <a:pt x="498" y="84"/>
                    <a:pt x="497" y="84"/>
                  </a:cubicBezTo>
                  <a:cubicBezTo>
                    <a:pt x="495" y="84"/>
                    <a:pt x="495" y="84"/>
                    <a:pt x="495" y="84"/>
                  </a:cubicBezTo>
                  <a:cubicBezTo>
                    <a:pt x="495" y="84"/>
                    <a:pt x="494" y="84"/>
                    <a:pt x="494" y="84"/>
                  </a:cubicBezTo>
                  <a:cubicBezTo>
                    <a:pt x="493" y="84"/>
                    <a:pt x="493" y="84"/>
                    <a:pt x="493" y="84"/>
                  </a:cubicBezTo>
                  <a:cubicBezTo>
                    <a:pt x="493" y="84"/>
                    <a:pt x="492" y="84"/>
                    <a:pt x="492" y="85"/>
                  </a:cubicBezTo>
                  <a:cubicBezTo>
                    <a:pt x="489" y="85"/>
                    <a:pt x="488" y="85"/>
                    <a:pt x="487" y="84"/>
                  </a:cubicBezTo>
                  <a:cubicBezTo>
                    <a:pt x="486" y="84"/>
                    <a:pt x="486" y="84"/>
                    <a:pt x="486" y="84"/>
                  </a:cubicBezTo>
                  <a:cubicBezTo>
                    <a:pt x="486" y="84"/>
                    <a:pt x="485" y="83"/>
                    <a:pt x="485" y="83"/>
                  </a:cubicBezTo>
                  <a:cubicBezTo>
                    <a:pt x="483" y="83"/>
                    <a:pt x="481" y="85"/>
                    <a:pt x="480" y="82"/>
                  </a:cubicBezTo>
                  <a:cubicBezTo>
                    <a:pt x="479" y="80"/>
                    <a:pt x="480" y="79"/>
                    <a:pt x="485" y="79"/>
                  </a:cubicBezTo>
                  <a:cubicBezTo>
                    <a:pt x="490" y="79"/>
                    <a:pt x="496" y="81"/>
                    <a:pt x="496" y="81"/>
                  </a:cubicBezTo>
                  <a:cubicBezTo>
                    <a:pt x="496" y="81"/>
                    <a:pt x="502" y="79"/>
                    <a:pt x="504" y="78"/>
                  </a:cubicBezTo>
                  <a:cubicBezTo>
                    <a:pt x="505" y="78"/>
                    <a:pt x="508" y="77"/>
                    <a:pt x="510" y="75"/>
                  </a:cubicBezTo>
                  <a:cubicBezTo>
                    <a:pt x="512" y="74"/>
                    <a:pt x="513" y="73"/>
                    <a:pt x="513" y="70"/>
                  </a:cubicBezTo>
                  <a:cubicBezTo>
                    <a:pt x="512" y="67"/>
                    <a:pt x="509" y="66"/>
                    <a:pt x="507" y="65"/>
                  </a:cubicBezTo>
                  <a:cubicBezTo>
                    <a:pt x="504" y="65"/>
                    <a:pt x="504" y="65"/>
                    <a:pt x="504" y="65"/>
                  </a:cubicBezTo>
                  <a:cubicBezTo>
                    <a:pt x="504" y="64"/>
                    <a:pt x="504" y="64"/>
                    <a:pt x="504" y="64"/>
                  </a:cubicBezTo>
                  <a:cubicBezTo>
                    <a:pt x="502" y="62"/>
                    <a:pt x="507" y="60"/>
                    <a:pt x="509" y="59"/>
                  </a:cubicBezTo>
                  <a:cubicBezTo>
                    <a:pt x="512" y="58"/>
                    <a:pt x="519" y="59"/>
                    <a:pt x="519" y="59"/>
                  </a:cubicBezTo>
                  <a:cubicBezTo>
                    <a:pt x="519" y="59"/>
                    <a:pt x="523" y="59"/>
                    <a:pt x="523" y="57"/>
                  </a:cubicBezTo>
                  <a:cubicBezTo>
                    <a:pt x="523" y="57"/>
                    <a:pt x="523" y="57"/>
                    <a:pt x="523" y="57"/>
                  </a:cubicBezTo>
                  <a:cubicBezTo>
                    <a:pt x="524" y="57"/>
                    <a:pt x="524" y="57"/>
                    <a:pt x="524" y="57"/>
                  </a:cubicBezTo>
                  <a:cubicBezTo>
                    <a:pt x="524" y="57"/>
                    <a:pt x="524" y="57"/>
                    <a:pt x="524" y="56"/>
                  </a:cubicBezTo>
                  <a:cubicBezTo>
                    <a:pt x="524" y="55"/>
                    <a:pt x="524" y="54"/>
                    <a:pt x="524" y="53"/>
                  </a:cubicBezTo>
                  <a:cubicBezTo>
                    <a:pt x="524" y="53"/>
                    <a:pt x="525" y="53"/>
                    <a:pt x="525" y="53"/>
                  </a:cubicBezTo>
                  <a:cubicBezTo>
                    <a:pt x="528" y="55"/>
                    <a:pt x="525" y="60"/>
                    <a:pt x="530" y="59"/>
                  </a:cubicBezTo>
                  <a:cubicBezTo>
                    <a:pt x="534" y="58"/>
                    <a:pt x="535" y="59"/>
                    <a:pt x="538" y="61"/>
                  </a:cubicBezTo>
                  <a:cubicBezTo>
                    <a:pt x="540" y="63"/>
                    <a:pt x="537" y="69"/>
                    <a:pt x="535" y="71"/>
                  </a:cubicBezTo>
                  <a:cubicBezTo>
                    <a:pt x="534" y="71"/>
                    <a:pt x="534" y="71"/>
                    <a:pt x="533" y="72"/>
                  </a:cubicBezTo>
                  <a:cubicBezTo>
                    <a:pt x="531" y="73"/>
                    <a:pt x="529" y="75"/>
                    <a:pt x="534" y="75"/>
                  </a:cubicBezTo>
                  <a:cubicBezTo>
                    <a:pt x="539" y="76"/>
                    <a:pt x="543" y="76"/>
                    <a:pt x="543" y="76"/>
                  </a:cubicBezTo>
                  <a:cubicBezTo>
                    <a:pt x="543" y="76"/>
                    <a:pt x="543" y="76"/>
                    <a:pt x="543" y="75"/>
                  </a:cubicBezTo>
                  <a:cubicBezTo>
                    <a:pt x="544" y="75"/>
                    <a:pt x="544" y="75"/>
                    <a:pt x="544" y="75"/>
                  </a:cubicBezTo>
                  <a:cubicBezTo>
                    <a:pt x="544" y="75"/>
                    <a:pt x="547" y="71"/>
                    <a:pt x="549" y="68"/>
                  </a:cubicBezTo>
                  <a:cubicBezTo>
                    <a:pt x="549" y="67"/>
                    <a:pt x="549" y="67"/>
                    <a:pt x="550" y="66"/>
                  </a:cubicBezTo>
                  <a:cubicBezTo>
                    <a:pt x="551" y="66"/>
                    <a:pt x="553" y="67"/>
                    <a:pt x="554" y="68"/>
                  </a:cubicBezTo>
                  <a:cubicBezTo>
                    <a:pt x="556" y="69"/>
                    <a:pt x="561" y="70"/>
                    <a:pt x="559" y="72"/>
                  </a:cubicBezTo>
                  <a:cubicBezTo>
                    <a:pt x="559" y="72"/>
                    <a:pt x="558" y="73"/>
                    <a:pt x="557" y="73"/>
                  </a:cubicBezTo>
                  <a:cubicBezTo>
                    <a:pt x="555" y="74"/>
                    <a:pt x="553" y="74"/>
                    <a:pt x="552" y="75"/>
                  </a:cubicBezTo>
                  <a:cubicBezTo>
                    <a:pt x="552" y="75"/>
                    <a:pt x="552" y="75"/>
                    <a:pt x="552" y="75"/>
                  </a:cubicBezTo>
                  <a:cubicBezTo>
                    <a:pt x="552" y="75"/>
                    <a:pt x="552" y="75"/>
                    <a:pt x="552" y="75"/>
                  </a:cubicBezTo>
                  <a:cubicBezTo>
                    <a:pt x="549" y="77"/>
                    <a:pt x="548" y="79"/>
                    <a:pt x="546" y="82"/>
                  </a:cubicBezTo>
                  <a:cubicBezTo>
                    <a:pt x="546" y="83"/>
                    <a:pt x="545" y="84"/>
                    <a:pt x="545" y="84"/>
                  </a:cubicBezTo>
                  <a:cubicBezTo>
                    <a:pt x="544" y="85"/>
                    <a:pt x="542" y="85"/>
                    <a:pt x="539" y="84"/>
                  </a:cubicBezTo>
                  <a:cubicBezTo>
                    <a:pt x="535" y="84"/>
                    <a:pt x="535" y="84"/>
                    <a:pt x="535" y="84"/>
                  </a:cubicBezTo>
                  <a:cubicBezTo>
                    <a:pt x="533" y="84"/>
                    <a:pt x="531" y="84"/>
                    <a:pt x="530" y="84"/>
                  </a:cubicBezTo>
                  <a:cubicBezTo>
                    <a:pt x="529" y="84"/>
                    <a:pt x="529" y="84"/>
                    <a:pt x="529" y="84"/>
                  </a:cubicBezTo>
                  <a:cubicBezTo>
                    <a:pt x="529" y="84"/>
                    <a:pt x="529" y="84"/>
                    <a:pt x="529" y="84"/>
                  </a:cubicBezTo>
                  <a:cubicBezTo>
                    <a:pt x="528" y="85"/>
                    <a:pt x="527" y="85"/>
                    <a:pt x="527" y="86"/>
                  </a:cubicBezTo>
                  <a:cubicBezTo>
                    <a:pt x="525" y="89"/>
                    <a:pt x="526" y="99"/>
                    <a:pt x="529" y="97"/>
                  </a:cubicBezTo>
                  <a:cubicBezTo>
                    <a:pt x="531" y="96"/>
                    <a:pt x="534" y="96"/>
                    <a:pt x="537" y="95"/>
                  </a:cubicBezTo>
                  <a:cubicBezTo>
                    <a:pt x="539" y="94"/>
                    <a:pt x="551" y="96"/>
                    <a:pt x="554" y="96"/>
                  </a:cubicBezTo>
                  <a:cubicBezTo>
                    <a:pt x="557" y="95"/>
                    <a:pt x="562" y="102"/>
                    <a:pt x="564" y="100"/>
                  </a:cubicBezTo>
                  <a:cubicBezTo>
                    <a:pt x="565" y="99"/>
                    <a:pt x="568" y="103"/>
                    <a:pt x="571" y="105"/>
                  </a:cubicBezTo>
                  <a:cubicBezTo>
                    <a:pt x="572" y="106"/>
                    <a:pt x="573" y="106"/>
                    <a:pt x="573" y="105"/>
                  </a:cubicBezTo>
                  <a:cubicBezTo>
                    <a:pt x="574" y="105"/>
                    <a:pt x="574" y="104"/>
                    <a:pt x="575" y="103"/>
                  </a:cubicBezTo>
                  <a:cubicBezTo>
                    <a:pt x="575" y="103"/>
                    <a:pt x="575" y="103"/>
                    <a:pt x="575" y="103"/>
                  </a:cubicBezTo>
                  <a:cubicBezTo>
                    <a:pt x="575" y="103"/>
                    <a:pt x="577" y="103"/>
                    <a:pt x="579" y="105"/>
                  </a:cubicBezTo>
                  <a:cubicBezTo>
                    <a:pt x="584" y="109"/>
                    <a:pt x="581" y="109"/>
                    <a:pt x="584" y="109"/>
                  </a:cubicBezTo>
                  <a:cubicBezTo>
                    <a:pt x="587" y="109"/>
                    <a:pt x="594" y="110"/>
                    <a:pt x="594" y="110"/>
                  </a:cubicBezTo>
                  <a:cubicBezTo>
                    <a:pt x="594" y="110"/>
                    <a:pt x="594" y="110"/>
                    <a:pt x="594" y="109"/>
                  </a:cubicBezTo>
                  <a:cubicBezTo>
                    <a:pt x="594" y="109"/>
                    <a:pt x="595" y="109"/>
                    <a:pt x="595" y="109"/>
                  </a:cubicBezTo>
                  <a:cubicBezTo>
                    <a:pt x="595" y="109"/>
                    <a:pt x="595" y="107"/>
                    <a:pt x="596" y="105"/>
                  </a:cubicBezTo>
                  <a:cubicBezTo>
                    <a:pt x="597" y="105"/>
                    <a:pt x="598" y="105"/>
                    <a:pt x="599" y="105"/>
                  </a:cubicBezTo>
                  <a:cubicBezTo>
                    <a:pt x="604" y="106"/>
                    <a:pt x="608" y="112"/>
                    <a:pt x="608" y="109"/>
                  </a:cubicBezTo>
                  <a:cubicBezTo>
                    <a:pt x="609" y="109"/>
                    <a:pt x="609" y="109"/>
                    <a:pt x="609" y="107"/>
                  </a:cubicBezTo>
                  <a:cubicBezTo>
                    <a:pt x="609" y="106"/>
                    <a:pt x="609" y="105"/>
                    <a:pt x="609" y="103"/>
                  </a:cubicBezTo>
                  <a:cubicBezTo>
                    <a:pt x="608" y="103"/>
                    <a:pt x="608" y="103"/>
                    <a:pt x="608" y="103"/>
                  </a:cubicBezTo>
                  <a:cubicBezTo>
                    <a:pt x="608" y="101"/>
                    <a:pt x="607" y="99"/>
                    <a:pt x="605" y="96"/>
                  </a:cubicBezTo>
                  <a:cubicBezTo>
                    <a:pt x="604" y="96"/>
                    <a:pt x="604" y="96"/>
                    <a:pt x="604" y="96"/>
                  </a:cubicBezTo>
                  <a:cubicBezTo>
                    <a:pt x="605" y="96"/>
                    <a:pt x="605" y="96"/>
                    <a:pt x="605" y="96"/>
                  </a:cubicBezTo>
                  <a:cubicBezTo>
                    <a:pt x="601" y="92"/>
                    <a:pt x="595" y="90"/>
                    <a:pt x="594" y="88"/>
                  </a:cubicBezTo>
                  <a:cubicBezTo>
                    <a:pt x="593" y="87"/>
                    <a:pt x="593" y="85"/>
                    <a:pt x="593" y="84"/>
                  </a:cubicBezTo>
                  <a:cubicBezTo>
                    <a:pt x="592" y="84"/>
                    <a:pt x="592" y="84"/>
                    <a:pt x="592" y="84"/>
                  </a:cubicBezTo>
                  <a:cubicBezTo>
                    <a:pt x="592" y="84"/>
                    <a:pt x="592" y="84"/>
                    <a:pt x="593" y="83"/>
                  </a:cubicBezTo>
                  <a:cubicBezTo>
                    <a:pt x="594" y="82"/>
                    <a:pt x="601" y="84"/>
                    <a:pt x="605" y="87"/>
                  </a:cubicBezTo>
                  <a:cubicBezTo>
                    <a:pt x="609" y="90"/>
                    <a:pt x="613" y="93"/>
                    <a:pt x="616" y="90"/>
                  </a:cubicBezTo>
                  <a:cubicBezTo>
                    <a:pt x="616" y="90"/>
                    <a:pt x="616" y="90"/>
                    <a:pt x="616" y="90"/>
                  </a:cubicBezTo>
                  <a:cubicBezTo>
                    <a:pt x="616" y="90"/>
                    <a:pt x="616" y="90"/>
                    <a:pt x="616" y="90"/>
                  </a:cubicBezTo>
                  <a:cubicBezTo>
                    <a:pt x="617" y="89"/>
                    <a:pt x="618" y="89"/>
                    <a:pt x="618" y="89"/>
                  </a:cubicBezTo>
                  <a:cubicBezTo>
                    <a:pt x="620" y="88"/>
                    <a:pt x="621" y="87"/>
                    <a:pt x="622" y="86"/>
                  </a:cubicBezTo>
                  <a:cubicBezTo>
                    <a:pt x="623" y="86"/>
                    <a:pt x="624" y="85"/>
                    <a:pt x="624" y="85"/>
                  </a:cubicBezTo>
                  <a:cubicBezTo>
                    <a:pt x="625" y="84"/>
                    <a:pt x="625" y="84"/>
                    <a:pt x="625" y="84"/>
                  </a:cubicBezTo>
                  <a:cubicBezTo>
                    <a:pt x="624" y="84"/>
                    <a:pt x="624" y="84"/>
                    <a:pt x="624" y="84"/>
                  </a:cubicBezTo>
                  <a:cubicBezTo>
                    <a:pt x="626" y="82"/>
                    <a:pt x="628" y="78"/>
                    <a:pt x="628" y="78"/>
                  </a:cubicBezTo>
                  <a:cubicBezTo>
                    <a:pt x="628" y="78"/>
                    <a:pt x="624" y="77"/>
                    <a:pt x="619" y="76"/>
                  </a:cubicBezTo>
                  <a:cubicBezTo>
                    <a:pt x="623" y="76"/>
                    <a:pt x="623" y="76"/>
                    <a:pt x="623" y="76"/>
                  </a:cubicBezTo>
                  <a:cubicBezTo>
                    <a:pt x="619" y="75"/>
                    <a:pt x="614" y="74"/>
                    <a:pt x="613" y="72"/>
                  </a:cubicBezTo>
                  <a:cubicBezTo>
                    <a:pt x="611" y="69"/>
                    <a:pt x="604" y="65"/>
                    <a:pt x="602" y="65"/>
                  </a:cubicBezTo>
                  <a:cubicBezTo>
                    <a:pt x="600" y="65"/>
                    <a:pt x="595" y="69"/>
                    <a:pt x="593" y="65"/>
                  </a:cubicBezTo>
                  <a:cubicBezTo>
                    <a:pt x="591" y="65"/>
                    <a:pt x="591" y="65"/>
                    <a:pt x="591" y="65"/>
                  </a:cubicBezTo>
                  <a:cubicBezTo>
                    <a:pt x="591" y="64"/>
                    <a:pt x="591" y="64"/>
                    <a:pt x="591" y="64"/>
                  </a:cubicBezTo>
                  <a:cubicBezTo>
                    <a:pt x="590" y="62"/>
                    <a:pt x="590" y="59"/>
                    <a:pt x="589" y="57"/>
                  </a:cubicBezTo>
                  <a:cubicBezTo>
                    <a:pt x="591" y="57"/>
                    <a:pt x="591" y="57"/>
                    <a:pt x="591" y="57"/>
                  </a:cubicBezTo>
                  <a:cubicBezTo>
                    <a:pt x="590" y="53"/>
                    <a:pt x="589" y="50"/>
                    <a:pt x="588" y="50"/>
                  </a:cubicBezTo>
                  <a:cubicBezTo>
                    <a:pt x="587" y="49"/>
                    <a:pt x="573" y="47"/>
                    <a:pt x="566" y="45"/>
                  </a:cubicBezTo>
                  <a:cubicBezTo>
                    <a:pt x="563" y="45"/>
                    <a:pt x="563" y="45"/>
                    <a:pt x="563" y="45"/>
                  </a:cubicBezTo>
                  <a:cubicBezTo>
                    <a:pt x="562" y="45"/>
                    <a:pt x="562" y="45"/>
                    <a:pt x="561" y="45"/>
                  </a:cubicBezTo>
                  <a:cubicBezTo>
                    <a:pt x="559" y="43"/>
                    <a:pt x="550" y="40"/>
                    <a:pt x="545" y="37"/>
                  </a:cubicBezTo>
                  <a:cubicBezTo>
                    <a:pt x="547" y="37"/>
                    <a:pt x="547" y="37"/>
                    <a:pt x="547" y="37"/>
                  </a:cubicBezTo>
                  <a:cubicBezTo>
                    <a:pt x="545" y="37"/>
                    <a:pt x="544" y="36"/>
                    <a:pt x="543" y="35"/>
                  </a:cubicBezTo>
                  <a:cubicBezTo>
                    <a:pt x="538" y="32"/>
                    <a:pt x="532" y="28"/>
                    <a:pt x="528" y="28"/>
                  </a:cubicBezTo>
                  <a:cubicBezTo>
                    <a:pt x="524" y="28"/>
                    <a:pt x="508" y="31"/>
                    <a:pt x="505" y="30"/>
                  </a:cubicBezTo>
                  <a:cubicBezTo>
                    <a:pt x="502" y="29"/>
                    <a:pt x="493" y="31"/>
                    <a:pt x="489" y="32"/>
                  </a:cubicBezTo>
                  <a:cubicBezTo>
                    <a:pt x="489" y="32"/>
                    <a:pt x="489" y="32"/>
                    <a:pt x="488" y="32"/>
                  </a:cubicBezTo>
                  <a:cubicBezTo>
                    <a:pt x="488" y="32"/>
                    <a:pt x="488" y="32"/>
                    <a:pt x="488" y="32"/>
                  </a:cubicBezTo>
                  <a:cubicBezTo>
                    <a:pt x="485" y="33"/>
                    <a:pt x="493" y="41"/>
                    <a:pt x="485" y="42"/>
                  </a:cubicBezTo>
                  <a:cubicBezTo>
                    <a:pt x="478" y="44"/>
                    <a:pt x="479" y="45"/>
                    <a:pt x="480" y="37"/>
                  </a:cubicBezTo>
                  <a:cubicBezTo>
                    <a:pt x="481" y="37"/>
                    <a:pt x="481" y="37"/>
                    <a:pt x="481" y="37"/>
                  </a:cubicBezTo>
                  <a:cubicBezTo>
                    <a:pt x="481" y="37"/>
                    <a:pt x="481" y="36"/>
                    <a:pt x="481" y="36"/>
                  </a:cubicBezTo>
                  <a:cubicBezTo>
                    <a:pt x="483" y="27"/>
                    <a:pt x="476" y="25"/>
                    <a:pt x="470" y="28"/>
                  </a:cubicBezTo>
                  <a:cubicBezTo>
                    <a:pt x="466" y="30"/>
                    <a:pt x="461" y="32"/>
                    <a:pt x="458" y="34"/>
                  </a:cubicBezTo>
                  <a:cubicBezTo>
                    <a:pt x="455" y="35"/>
                    <a:pt x="453" y="37"/>
                    <a:pt x="454" y="39"/>
                  </a:cubicBezTo>
                  <a:cubicBezTo>
                    <a:pt x="457" y="43"/>
                    <a:pt x="454" y="46"/>
                    <a:pt x="459" y="50"/>
                  </a:cubicBezTo>
                  <a:cubicBezTo>
                    <a:pt x="464" y="54"/>
                    <a:pt x="466" y="55"/>
                    <a:pt x="472" y="55"/>
                  </a:cubicBezTo>
                  <a:cubicBezTo>
                    <a:pt x="479" y="54"/>
                    <a:pt x="485" y="56"/>
                    <a:pt x="485" y="56"/>
                  </a:cubicBezTo>
                  <a:cubicBezTo>
                    <a:pt x="485" y="56"/>
                    <a:pt x="485" y="63"/>
                    <a:pt x="483" y="64"/>
                  </a:cubicBezTo>
                  <a:cubicBezTo>
                    <a:pt x="482" y="64"/>
                    <a:pt x="482" y="64"/>
                    <a:pt x="481" y="65"/>
                  </a:cubicBezTo>
                  <a:cubicBezTo>
                    <a:pt x="480" y="65"/>
                    <a:pt x="480" y="65"/>
                    <a:pt x="480" y="65"/>
                  </a:cubicBezTo>
                  <a:cubicBezTo>
                    <a:pt x="479" y="65"/>
                    <a:pt x="478" y="65"/>
                    <a:pt x="478" y="66"/>
                  </a:cubicBezTo>
                  <a:cubicBezTo>
                    <a:pt x="477" y="67"/>
                    <a:pt x="476" y="67"/>
                    <a:pt x="475" y="69"/>
                  </a:cubicBezTo>
                  <a:cubicBezTo>
                    <a:pt x="475" y="70"/>
                    <a:pt x="474" y="71"/>
                    <a:pt x="473" y="72"/>
                  </a:cubicBezTo>
                  <a:cubicBezTo>
                    <a:pt x="472" y="72"/>
                    <a:pt x="470" y="73"/>
                    <a:pt x="470" y="72"/>
                  </a:cubicBezTo>
                  <a:cubicBezTo>
                    <a:pt x="470" y="70"/>
                    <a:pt x="471" y="67"/>
                    <a:pt x="471" y="65"/>
                  </a:cubicBezTo>
                  <a:cubicBezTo>
                    <a:pt x="470" y="65"/>
                    <a:pt x="470" y="65"/>
                    <a:pt x="470" y="65"/>
                  </a:cubicBezTo>
                  <a:cubicBezTo>
                    <a:pt x="470" y="64"/>
                    <a:pt x="469" y="62"/>
                    <a:pt x="468" y="62"/>
                  </a:cubicBezTo>
                  <a:cubicBezTo>
                    <a:pt x="465" y="59"/>
                    <a:pt x="464" y="58"/>
                    <a:pt x="460" y="61"/>
                  </a:cubicBezTo>
                  <a:cubicBezTo>
                    <a:pt x="456" y="64"/>
                    <a:pt x="455" y="65"/>
                    <a:pt x="454" y="60"/>
                  </a:cubicBezTo>
                  <a:cubicBezTo>
                    <a:pt x="453" y="59"/>
                    <a:pt x="452" y="58"/>
                    <a:pt x="451" y="57"/>
                  </a:cubicBezTo>
                  <a:cubicBezTo>
                    <a:pt x="453" y="57"/>
                    <a:pt x="453" y="57"/>
                    <a:pt x="453" y="57"/>
                  </a:cubicBezTo>
                  <a:cubicBezTo>
                    <a:pt x="450" y="54"/>
                    <a:pt x="446" y="51"/>
                    <a:pt x="446" y="51"/>
                  </a:cubicBezTo>
                  <a:cubicBezTo>
                    <a:pt x="446" y="51"/>
                    <a:pt x="444" y="48"/>
                    <a:pt x="442" y="45"/>
                  </a:cubicBezTo>
                  <a:cubicBezTo>
                    <a:pt x="441" y="45"/>
                    <a:pt x="441" y="45"/>
                    <a:pt x="441" y="45"/>
                  </a:cubicBezTo>
                  <a:cubicBezTo>
                    <a:pt x="440" y="44"/>
                    <a:pt x="439" y="44"/>
                    <a:pt x="439" y="43"/>
                  </a:cubicBezTo>
                  <a:cubicBezTo>
                    <a:pt x="436" y="40"/>
                    <a:pt x="430" y="41"/>
                    <a:pt x="430" y="43"/>
                  </a:cubicBezTo>
                  <a:cubicBezTo>
                    <a:pt x="429" y="46"/>
                    <a:pt x="431" y="49"/>
                    <a:pt x="433" y="55"/>
                  </a:cubicBezTo>
                  <a:cubicBezTo>
                    <a:pt x="434" y="59"/>
                    <a:pt x="435" y="64"/>
                    <a:pt x="433" y="66"/>
                  </a:cubicBezTo>
                  <a:cubicBezTo>
                    <a:pt x="433" y="66"/>
                    <a:pt x="433" y="67"/>
                    <a:pt x="433" y="67"/>
                  </a:cubicBezTo>
                  <a:cubicBezTo>
                    <a:pt x="432" y="67"/>
                    <a:pt x="432" y="67"/>
                    <a:pt x="431" y="68"/>
                  </a:cubicBezTo>
                  <a:cubicBezTo>
                    <a:pt x="429" y="68"/>
                    <a:pt x="429" y="71"/>
                    <a:pt x="427" y="72"/>
                  </a:cubicBezTo>
                  <a:cubicBezTo>
                    <a:pt x="427" y="72"/>
                    <a:pt x="427" y="72"/>
                    <a:pt x="427" y="72"/>
                  </a:cubicBezTo>
                  <a:cubicBezTo>
                    <a:pt x="423" y="73"/>
                    <a:pt x="422" y="70"/>
                    <a:pt x="422" y="66"/>
                  </a:cubicBezTo>
                  <a:cubicBezTo>
                    <a:pt x="422" y="65"/>
                    <a:pt x="422" y="65"/>
                    <a:pt x="422" y="65"/>
                  </a:cubicBezTo>
                  <a:cubicBezTo>
                    <a:pt x="421" y="65"/>
                    <a:pt x="421" y="65"/>
                    <a:pt x="421" y="65"/>
                  </a:cubicBezTo>
                  <a:cubicBezTo>
                    <a:pt x="420" y="61"/>
                    <a:pt x="420" y="59"/>
                    <a:pt x="420" y="57"/>
                  </a:cubicBezTo>
                  <a:cubicBezTo>
                    <a:pt x="421" y="57"/>
                    <a:pt x="421" y="57"/>
                    <a:pt x="421" y="57"/>
                  </a:cubicBezTo>
                  <a:cubicBezTo>
                    <a:pt x="421" y="56"/>
                    <a:pt x="421" y="56"/>
                    <a:pt x="421" y="55"/>
                  </a:cubicBezTo>
                  <a:cubicBezTo>
                    <a:pt x="422" y="53"/>
                    <a:pt x="417" y="56"/>
                    <a:pt x="412" y="55"/>
                  </a:cubicBezTo>
                  <a:cubicBezTo>
                    <a:pt x="410" y="55"/>
                    <a:pt x="408" y="55"/>
                    <a:pt x="407" y="56"/>
                  </a:cubicBezTo>
                  <a:cubicBezTo>
                    <a:pt x="405" y="57"/>
                    <a:pt x="404" y="59"/>
                    <a:pt x="407" y="60"/>
                  </a:cubicBezTo>
                  <a:cubicBezTo>
                    <a:pt x="412" y="61"/>
                    <a:pt x="413" y="67"/>
                    <a:pt x="410" y="70"/>
                  </a:cubicBezTo>
                  <a:cubicBezTo>
                    <a:pt x="410" y="70"/>
                    <a:pt x="410" y="70"/>
                    <a:pt x="410" y="70"/>
                  </a:cubicBezTo>
                  <a:cubicBezTo>
                    <a:pt x="405" y="72"/>
                    <a:pt x="388" y="70"/>
                    <a:pt x="383" y="70"/>
                  </a:cubicBezTo>
                  <a:cubicBezTo>
                    <a:pt x="377" y="70"/>
                    <a:pt x="369" y="72"/>
                    <a:pt x="368" y="68"/>
                  </a:cubicBezTo>
                  <a:cubicBezTo>
                    <a:pt x="367" y="67"/>
                    <a:pt x="368" y="66"/>
                    <a:pt x="369" y="65"/>
                  </a:cubicBezTo>
                  <a:cubicBezTo>
                    <a:pt x="369" y="65"/>
                    <a:pt x="369" y="65"/>
                    <a:pt x="369" y="65"/>
                  </a:cubicBezTo>
                  <a:cubicBezTo>
                    <a:pt x="371" y="64"/>
                    <a:pt x="373" y="63"/>
                    <a:pt x="375" y="63"/>
                  </a:cubicBezTo>
                  <a:cubicBezTo>
                    <a:pt x="378" y="63"/>
                    <a:pt x="389" y="63"/>
                    <a:pt x="393" y="57"/>
                  </a:cubicBezTo>
                  <a:cubicBezTo>
                    <a:pt x="393" y="57"/>
                    <a:pt x="393" y="57"/>
                    <a:pt x="393" y="57"/>
                  </a:cubicBezTo>
                  <a:cubicBezTo>
                    <a:pt x="393" y="57"/>
                    <a:pt x="393" y="57"/>
                    <a:pt x="393" y="57"/>
                  </a:cubicBezTo>
                  <a:cubicBezTo>
                    <a:pt x="393" y="57"/>
                    <a:pt x="394" y="57"/>
                    <a:pt x="394" y="56"/>
                  </a:cubicBezTo>
                  <a:cubicBezTo>
                    <a:pt x="398" y="50"/>
                    <a:pt x="389" y="49"/>
                    <a:pt x="385" y="49"/>
                  </a:cubicBezTo>
                  <a:cubicBezTo>
                    <a:pt x="382" y="49"/>
                    <a:pt x="380" y="48"/>
                    <a:pt x="377" y="45"/>
                  </a:cubicBezTo>
                  <a:cubicBezTo>
                    <a:pt x="375" y="45"/>
                    <a:pt x="375" y="45"/>
                    <a:pt x="375" y="45"/>
                  </a:cubicBezTo>
                  <a:cubicBezTo>
                    <a:pt x="374" y="44"/>
                    <a:pt x="373" y="43"/>
                    <a:pt x="372" y="42"/>
                  </a:cubicBezTo>
                  <a:cubicBezTo>
                    <a:pt x="371" y="41"/>
                    <a:pt x="371" y="39"/>
                    <a:pt x="371" y="37"/>
                  </a:cubicBezTo>
                  <a:cubicBezTo>
                    <a:pt x="372" y="37"/>
                    <a:pt x="372" y="37"/>
                    <a:pt x="372" y="37"/>
                  </a:cubicBezTo>
                  <a:cubicBezTo>
                    <a:pt x="373" y="34"/>
                    <a:pt x="376" y="32"/>
                    <a:pt x="375" y="31"/>
                  </a:cubicBezTo>
                  <a:cubicBezTo>
                    <a:pt x="374" y="28"/>
                    <a:pt x="369" y="30"/>
                    <a:pt x="365" y="30"/>
                  </a:cubicBezTo>
                  <a:cubicBezTo>
                    <a:pt x="363" y="30"/>
                    <a:pt x="359" y="29"/>
                    <a:pt x="357" y="28"/>
                  </a:cubicBezTo>
                  <a:cubicBezTo>
                    <a:pt x="359" y="28"/>
                    <a:pt x="361" y="28"/>
                    <a:pt x="361" y="28"/>
                  </a:cubicBezTo>
                  <a:cubicBezTo>
                    <a:pt x="362" y="27"/>
                    <a:pt x="362" y="27"/>
                    <a:pt x="362" y="27"/>
                  </a:cubicBezTo>
                  <a:cubicBezTo>
                    <a:pt x="362" y="26"/>
                    <a:pt x="363" y="26"/>
                    <a:pt x="363" y="26"/>
                  </a:cubicBezTo>
                  <a:cubicBezTo>
                    <a:pt x="362" y="26"/>
                    <a:pt x="362" y="26"/>
                    <a:pt x="362" y="26"/>
                  </a:cubicBezTo>
                  <a:cubicBezTo>
                    <a:pt x="364" y="25"/>
                    <a:pt x="365" y="24"/>
                    <a:pt x="366" y="22"/>
                  </a:cubicBezTo>
                  <a:cubicBezTo>
                    <a:pt x="366" y="21"/>
                    <a:pt x="366" y="20"/>
                    <a:pt x="366" y="18"/>
                  </a:cubicBezTo>
                  <a:cubicBezTo>
                    <a:pt x="367" y="18"/>
                    <a:pt x="367" y="18"/>
                    <a:pt x="367" y="18"/>
                  </a:cubicBezTo>
                  <a:cubicBezTo>
                    <a:pt x="368" y="15"/>
                    <a:pt x="368" y="12"/>
                    <a:pt x="368" y="12"/>
                  </a:cubicBezTo>
                  <a:cubicBezTo>
                    <a:pt x="368" y="12"/>
                    <a:pt x="366" y="8"/>
                    <a:pt x="363" y="10"/>
                  </a:cubicBezTo>
                  <a:cubicBezTo>
                    <a:pt x="360" y="12"/>
                    <a:pt x="359" y="13"/>
                    <a:pt x="356" y="12"/>
                  </a:cubicBezTo>
                  <a:cubicBezTo>
                    <a:pt x="354" y="11"/>
                    <a:pt x="353" y="8"/>
                    <a:pt x="351" y="6"/>
                  </a:cubicBezTo>
                  <a:cubicBezTo>
                    <a:pt x="346" y="6"/>
                    <a:pt x="346" y="6"/>
                    <a:pt x="346" y="6"/>
                  </a:cubicBezTo>
                  <a:cubicBezTo>
                    <a:pt x="345" y="7"/>
                    <a:pt x="345" y="7"/>
                    <a:pt x="344" y="8"/>
                  </a:cubicBezTo>
                  <a:cubicBezTo>
                    <a:pt x="341" y="9"/>
                    <a:pt x="340" y="12"/>
                    <a:pt x="339" y="13"/>
                  </a:cubicBezTo>
                  <a:cubicBezTo>
                    <a:pt x="338" y="13"/>
                    <a:pt x="338" y="13"/>
                    <a:pt x="338" y="13"/>
                  </a:cubicBezTo>
                  <a:cubicBezTo>
                    <a:pt x="336" y="14"/>
                    <a:pt x="334" y="15"/>
                    <a:pt x="333" y="14"/>
                  </a:cubicBezTo>
                  <a:cubicBezTo>
                    <a:pt x="332" y="14"/>
                    <a:pt x="324" y="8"/>
                    <a:pt x="324" y="8"/>
                  </a:cubicBezTo>
                  <a:cubicBezTo>
                    <a:pt x="324" y="8"/>
                    <a:pt x="314" y="8"/>
                    <a:pt x="309" y="6"/>
                  </a:cubicBezTo>
                  <a:cubicBezTo>
                    <a:pt x="307" y="6"/>
                    <a:pt x="307" y="6"/>
                    <a:pt x="307" y="6"/>
                  </a:cubicBezTo>
                  <a:cubicBezTo>
                    <a:pt x="307" y="6"/>
                    <a:pt x="307" y="6"/>
                    <a:pt x="307" y="6"/>
                  </a:cubicBezTo>
                  <a:cubicBezTo>
                    <a:pt x="306" y="4"/>
                    <a:pt x="303" y="0"/>
                    <a:pt x="296" y="0"/>
                  </a:cubicBezTo>
                  <a:cubicBezTo>
                    <a:pt x="289" y="1"/>
                    <a:pt x="276" y="6"/>
                    <a:pt x="274" y="6"/>
                  </a:cubicBezTo>
                  <a:cubicBezTo>
                    <a:pt x="273" y="6"/>
                    <a:pt x="275" y="9"/>
                    <a:pt x="275" y="10"/>
                  </a:cubicBezTo>
                  <a:cubicBezTo>
                    <a:pt x="273" y="10"/>
                    <a:pt x="270" y="10"/>
                    <a:pt x="269" y="12"/>
                  </a:cubicBezTo>
                  <a:cubicBezTo>
                    <a:pt x="268" y="12"/>
                    <a:pt x="267" y="13"/>
                    <a:pt x="267" y="14"/>
                  </a:cubicBezTo>
                  <a:cubicBezTo>
                    <a:pt x="266" y="16"/>
                    <a:pt x="270" y="16"/>
                    <a:pt x="274" y="16"/>
                  </a:cubicBezTo>
                  <a:cubicBezTo>
                    <a:pt x="278" y="16"/>
                    <a:pt x="285" y="16"/>
                    <a:pt x="287" y="15"/>
                  </a:cubicBezTo>
                  <a:cubicBezTo>
                    <a:pt x="289" y="14"/>
                    <a:pt x="299" y="11"/>
                    <a:pt x="299" y="15"/>
                  </a:cubicBezTo>
                  <a:cubicBezTo>
                    <a:pt x="299" y="18"/>
                    <a:pt x="303" y="24"/>
                    <a:pt x="305" y="23"/>
                  </a:cubicBezTo>
                  <a:cubicBezTo>
                    <a:pt x="308" y="22"/>
                    <a:pt x="312" y="17"/>
                    <a:pt x="314" y="19"/>
                  </a:cubicBezTo>
                  <a:cubicBezTo>
                    <a:pt x="317" y="21"/>
                    <a:pt x="317" y="26"/>
                    <a:pt x="319" y="27"/>
                  </a:cubicBezTo>
                  <a:cubicBezTo>
                    <a:pt x="322" y="28"/>
                    <a:pt x="328" y="28"/>
                    <a:pt x="331" y="27"/>
                  </a:cubicBezTo>
                  <a:cubicBezTo>
                    <a:pt x="334" y="26"/>
                    <a:pt x="342" y="26"/>
                    <a:pt x="346" y="27"/>
                  </a:cubicBezTo>
                  <a:cubicBezTo>
                    <a:pt x="348" y="27"/>
                    <a:pt x="352" y="28"/>
                    <a:pt x="356" y="28"/>
                  </a:cubicBezTo>
                  <a:cubicBezTo>
                    <a:pt x="355" y="28"/>
                    <a:pt x="354" y="29"/>
                    <a:pt x="354" y="29"/>
                  </a:cubicBezTo>
                  <a:cubicBezTo>
                    <a:pt x="353" y="29"/>
                    <a:pt x="353" y="30"/>
                    <a:pt x="353" y="31"/>
                  </a:cubicBezTo>
                  <a:cubicBezTo>
                    <a:pt x="353" y="35"/>
                    <a:pt x="356" y="43"/>
                    <a:pt x="356" y="46"/>
                  </a:cubicBezTo>
                  <a:cubicBezTo>
                    <a:pt x="356" y="46"/>
                    <a:pt x="356" y="46"/>
                    <a:pt x="356" y="46"/>
                  </a:cubicBezTo>
                  <a:cubicBezTo>
                    <a:pt x="355" y="46"/>
                    <a:pt x="355" y="45"/>
                    <a:pt x="355" y="45"/>
                  </a:cubicBezTo>
                  <a:cubicBezTo>
                    <a:pt x="353" y="45"/>
                    <a:pt x="353" y="45"/>
                    <a:pt x="353" y="45"/>
                  </a:cubicBezTo>
                  <a:cubicBezTo>
                    <a:pt x="352" y="43"/>
                    <a:pt x="351" y="40"/>
                    <a:pt x="350" y="37"/>
                  </a:cubicBezTo>
                  <a:cubicBezTo>
                    <a:pt x="351" y="37"/>
                    <a:pt x="351" y="37"/>
                    <a:pt x="351" y="37"/>
                  </a:cubicBezTo>
                  <a:cubicBezTo>
                    <a:pt x="351" y="37"/>
                    <a:pt x="351" y="36"/>
                    <a:pt x="350" y="35"/>
                  </a:cubicBezTo>
                  <a:cubicBezTo>
                    <a:pt x="348" y="32"/>
                    <a:pt x="344" y="32"/>
                    <a:pt x="339" y="33"/>
                  </a:cubicBezTo>
                  <a:cubicBezTo>
                    <a:pt x="334" y="33"/>
                    <a:pt x="325" y="35"/>
                    <a:pt x="323" y="35"/>
                  </a:cubicBezTo>
                  <a:cubicBezTo>
                    <a:pt x="320" y="34"/>
                    <a:pt x="322" y="34"/>
                    <a:pt x="317" y="31"/>
                  </a:cubicBezTo>
                  <a:cubicBezTo>
                    <a:pt x="311" y="28"/>
                    <a:pt x="309" y="29"/>
                    <a:pt x="305" y="26"/>
                  </a:cubicBezTo>
                  <a:cubicBezTo>
                    <a:pt x="303" y="26"/>
                    <a:pt x="303" y="26"/>
                    <a:pt x="303" y="26"/>
                  </a:cubicBezTo>
                  <a:cubicBezTo>
                    <a:pt x="300" y="23"/>
                    <a:pt x="303" y="22"/>
                    <a:pt x="296" y="22"/>
                  </a:cubicBezTo>
                  <a:cubicBezTo>
                    <a:pt x="289" y="21"/>
                    <a:pt x="290" y="26"/>
                    <a:pt x="283" y="25"/>
                  </a:cubicBezTo>
                  <a:cubicBezTo>
                    <a:pt x="276" y="23"/>
                    <a:pt x="274" y="25"/>
                    <a:pt x="267" y="25"/>
                  </a:cubicBezTo>
                  <a:cubicBezTo>
                    <a:pt x="260" y="24"/>
                    <a:pt x="257" y="23"/>
                    <a:pt x="256" y="28"/>
                  </a:cubicBezTo>
                  <a:cubicBezTo>
                    <a:pt x="255" y="32"/>
                    <a:pt x="253" y="39"/>
                    <a:pt x="250" y="39"/>
                  </a:cubicBezTo>
                  <a:cubicBezTo>
                    <a:pt x="247" y="39"/>
                    <a:pt x="243" y="43"/>
                    <a:pt x="253" y="43"/>
                  </a:cubicBezTo>
                  <a:cubicBezTo>
                    <a:pt x="262" y="44"/>
                    <a:pt x="257" y="49"/>
                    <a:pt x="265" y="49"/>
                  </a:cubicBezTo>
                  <a:cubicBezTo>
                    <a:pt x="272" y="48"/>
                    <a:pt x="278" y="48"/>
                    <a:pt x="281" y="45"/>
                  </a:cubicBezTo>
                  <a:cubicBezTo>
                    <a:pt x="282" y="45"/>
                    <a:pt x="282" y="45"/>
                    <a:pt x="282" y="45"/>
                  </a:cubicBezTo>
                  <a:cubicBezTo>
                    <a:pt x="282" y="45"/>
                    <a:pt x="282" y="45"/>
                    <a:pt x="282" y="45"/>
                  </a:cubicBezTo>
                  <a:cubicBezTo>
                    <a:pt x="282" y="45"/>
                    <a:pt x="283" y="44"/>
                    <a:pt x="283" y="43"/>
                  </a:cubicBezTo>
                  <a:cubicBezTo>
                    <a:pt x="285" y="39"/>
                    <a:pt x="286" y="39"/>
                    <a:pt x="287" y="41"/>
                  </a:cubicBezTo>
                  <a:cubicBezTo>
                    <a:pt x="288" y="42"/>
                    <a:pt x="296" y="53"/>
                    <a:pt x="296" y="53"/>
                  </a:cubicBezTo>
                  <a:cubicBezTo>
                    <a:pt x="296" y="53"/>
                    <a:pt x="301" y="58"/>
                    <a:pt x="303" y="59"/>
                  </a:cubicBezTo>
                  <a:cubicBezTo>
                    <a:pt x="305" y="60"/>
                    <a:pt x="301" y="65"/>
                    <a:pt x="297" y="62"/>
                  </a:cubicBezTo>
                  <a:cubicBezTo>
                    <a:pt x="293" y="59"/>
                    <a:pt x="285" y="60"/>
                    <a:pt x="283" y="57"/>
                  </a:cubicBezTo>
                  <a:cubicBezTo>
                    <a:pt x="282" y="57"/>
                    <a:pt x="282" y="57"/>
                    <a:pt x="282" y="57"/>
                  </a:cubicBezTo>
                  <a:cubicBezTo>
                    <a:pt x="284" y="57"/>
                    <a:pt x="284" y="57"/>
                    <a:pt x="284" y="57"/>
                  </a:cubicBezTo>
                  <a:cubicBezTo>
                    <a:pt x="284" y="57"/>
                    <a:pt x="284" y="57"/>
                    <a:pt x="283" y="56"/>
                  </a:cubicBezTo>
                  <a:cubicBezTo>
                    <a:pt x="280" y="53"/>
                    <a:pt x="272" y="52"/>
                    <a:pt x="269" y="53"/>
                  </a:cubicBezTo>
                  <a:cubicBezTo>
                    <a:pt x="265" y="53"/>
                    <a:pt x="254" y="52"/>
                    <a:pt x="252" y="52"/>
                  </a:cubicBezTo>
                  <a:cubicBezTo>
                    <a:pt x="252" y="52"/>
                    <a:pt x="250" y="53"/>
                    <a:pt x="249" y="54"/>
                  </a:cubicBezTo>
                  <a:cubicBezTo>
                    <a:pt x="247" y="55"/>
                    <a:pt x="243" y="59"/>
                    <a:pt x="243" y="59"/>
                  </a:cubicBezTo>
                  <a:cubicBezTo>
                    <a:pt x="243" y="59"/>
                    <a:pt x="242" y="58"/>
                    <a:pt x="242" y="57"/>
                  </a:cubicBezTo>
                  <a:cubicBezTo>
                    <a:pt x="243" y="57"/>
                    <a:pt x="243" y="57"/>
                    <a:pt x="243" y="57"/>
                  </a:cubicBezTo>
                  <a:cubicBezTo>
                    <a:pt x="242" y="55"/>
                    <a:pt x="241" y="53"/>
                    <a:pt x="240" y="51"/>
                  </a:cubicBezTo>
                  <a:cubicBezTo>
                    <a:pt x="239" y="50"/>
                    <a:pt x="238" y="50"/>
                    <a:pt x="237" y="51"/>
                  </a:cubicBezTo>
                  <a:cubicBezTo>
                    <a:pt x="236" y="52"/>
                    <a:pt x="235" y="53"/>
                    <a:pt x="234" y="54"/>
                  </a:cubicBezTo>
                  <a:cubicBezTo>
                    <a:pt x="234" y="54"/>
                    <a:pt x="234" y="54"/>
                    <a:pt x="234" y="54"/>
                  </a:cubicBezTo>
                  <a:cubicBezTo>
                    <a:pt x="232" y="55"/>
                    <a:pt x="226" y="49"/>
                    <a:pt x="220" y="52"/>
                  </a:cubicBezTo>
                  <a:cubicBezTo>
                    <a:pt x="218" y="52"/>
                    <a:pt x="217" y="53"/>
                    <a:pt x="216" y="54"/>
                  </a:cubicBezTo>
                  <a:cubicBezTo>
                    <a:pt x="215" y="54"/>
                    <a:pt x="215" y="55"/>
                    <a:pt x="214" y="55"/>
                  </a:cubicBezTo>
                  <a:cubicBezTo>
                    <a:pt x="213" y="56"/>
                    <a:pt x="211" y="56"/>
                    <a:pt x="207" y="56"/>
                  </a:cubicBezTo>
                  <a:cubicBezTo>
                    <a:pt x="199" y="55"/>
                    <a:pt x="197" y="53"/>
                    <a:pt x="194" y="54"/>
                  </a:cubicBezTo>
                  <a:cubicBezTo>
                    <a:pt x="191" y="55"/>
                    <a:pt x="191" y="55"/>
                    <a:pt x="191" y="55"/>
                  </a:cubicBezTo>
                  <a:cubicBezTo>
                    <a:pt x="191" y="55"/>
                    <a:pt x="191" y="55"/>
                    <a:pt x="191" y="55"/>
                  </a:cubicBezTo>
                  <a:cubicBezTo>
                    <a:pt x="190" y="55"/>
                    <a:pt x="190" y="55"/>
                    <a:pt x="190" y="55"/>
                  </a:cubicBezTo>
                  <a:cubicBezTo>
                    <a:pt x="190" y="55"/>
                    <a:pt x="191" y="58"/>
                    <a:pt x="187" y="60"/>
                  </a:cubicBezTo>
                  <a:cubicBezTo>
                    <a:pt x="184" y="62"/>
                    <a:pt x="181" y="65"/>
                    <a:pt x="179" y="62"/>
                  </a:cubicBezTo>
                  <a:cubicBezTo>
                    <a:pt x="176" y="58"/>
                    <a:pt x="175" y="58"/>
                    <a:pt x="173" y="58"/>
                  </a:cubicBezTo>
                  <a:cubicBezTo>
                    <a:pt x="173" y="57"/>
                    <a:pt x="172" y="57"/>
                    <a:pt x="172" y="57"/>
                  </a:cubicBezTo>
                  <a:cubicBezTo>
                    <a:pt x="174" y="57"/>
                    <a:pt x="174" y="57"/>
                    <a:pt x="174" y="57"/>
                  </a:cubicBezTo>
                  <a:cubicBezTo>
                    <a:pt x="172" y="56"/>
                    <a:pt x="169" y="53"/>
                    <a:pt x="163" y="55"/>
                  </a:cubicBezTo>
                  <a:cubicBezTo>
                    <a:pt x="157" y="57"/>
                    <a:pt x="150" y="47"/>
                    <a:pt x="148" y="47"/>
                  </a:cubicBezTo>
                  <a:cubicBezTo>
                    <a:pt x="146" y="47"/>
                    <a:pt x="125" y="52"/>
                    <a:pt x="121" y="51"/>
                  </a:cubicBezTo>
                  <a:cubicBezTo>
                    <a:pt x="118" y="50"/>
                    <a:pt x="111" y="47"/>
                    <a:pt x="106" y="45"/>
                  </a:cubicBezTo>
                  <a:cubicBezTo>
                    <a:pt x="98" y="45"/>
                    <a:pt x="98" y="45"/>
                    <a:pt x="98" y="45"/>
                  </a:cubicBezTo>
                  <a:cubicBezTo>
                    <a:pt x="94" y="46"/>
                    <a:pt x="89" y="47"/>
                    <a:pt x="89" y="47"/>
                  </a:cubicBezTo>
                  <a:cubicBezTo>
                    <a:pt x="89" y="47"/>
                    <a:pt x="86" y="46"/>
                    <a:pt x="83" y="45"/>
                  </a:cubicBezTo>
                  <a:cubicBezTo>
                    <a:pt x="79" y="45"/>
                    <a:pt x="79" y="45"/>
                    <a:pt x="79" y="45"/>
                  </a:cubicBezTo>
                  <a:cubicBezTo>
                    <a:pt x="79" y="45"/>
                    <a:pt x="79" y="45"/>
                    <a:pt x="79" y="45"/>
                  </a:cubicBezTo>
                  <a:cubicBezTo>
                    <a:pt x="79" y="45"/>
                    <a:pt x="79" y="45"/>
                    <a:pt x="79" y="45"/>
                  </a:cubicBezTo>
                  <a:cubicBezTo>
                    <a:pt x="77" y="45"/>
                    <a:pt x="77" y="45"/>
                    <a:pt x="77" y="45"/>
                  </a:cubicBezTo>
                  <a:cubicBezTo>
                    <a:pt x="75" y="46"/>
                    <a:pt x="73" y="46"/>
                    <a:pt x="71" y="45"/>
                  </a:cubicBezTo>
                  <a:cubicBezTo>
                    <a:pt x="69" y="45"/>
                    <a:pt x="69" y="45"/>
                    <a:pt x="69" y="45"/>
                  </a:cubicBezTo>
                  <a:cubicBezTo>
                    <a:pt x="69" y="45"/>
                    <a:pt x="69" y="45"/>
                    <a:pt x="69" y="45"/>
                  </a:cubicBezTo>
                  <a:cubicBezTo>
                    <a:pt x="67" y="42"/>
                    <a:pt x="62" y="41"/>
                    <a:pt x="62" y="41"/>
                  </a:cubicBezTo>
                  <a:cubicBezTo>
                    <a:pt x="62" y="41"/>
                    <a:pt x="61" y="45"/>
                    <a:pt x="58" y="47"/>
                  </a:cubicBezTo>
                  <a:cubicBezTo>
                    <a:pt x="58" y="47"/>
                    <a:pt x="58" y="47"/>
                    <a:pt x="58" y="48"/>
                  </a:cubicBezTo>
                  <a:cubicBezTo>
                    <a:pt x="54" y="49"/>
                    <a:pt x="47" y="51"/>
                    <a:pt x="45" y="50"/>
                  </a:cubicBezTo>
                  <a:cubicBezTo>
                    <a:pt x="44" y="49"/>
                    <a:pt x="31" y="55"/>
                    <a:pt x="31" y="55"/>
                  </a:cubicBezTo>
                  <a:cubicBezTo>
                    <a:pt x="31" y="55"/>
                    <a:pt x="24" y="56"/>
                    <a:pt x="22" y="56"/>
                  </a:cubicBezTo>
                  <a:cubicBezTo>
                    <a:pt x="21" y="56"/>
                    <a:pt x="19" y="56"/>
                    <a:pt x="18" y="57"/>
                  </a:cubicBezTo>
                  <a:cubicBezTo>
                    <a:pt x="18" y="57"/>
                    <a:pt x="18" y="57"/>
                    <a:pt x="18" y="57"/>
                  </a:cubicBezTo>
                  <a:cubicBezTo>
                    <a:pt x="15" y="58"/>
                    <a:pt x="10" y="61"/>
                    <a:pt x="11" y="63"/>
                  </a:cubicBezTo>
                  <a:cubicBezTo>
                    <a:pt x="12" y="65"/>
                    <a:pt x="11" y="70"/>
                    <a:pt x="19" y="70"/>
                  </a:cubicBezTo>
                  <a:cubicBezTo>
                    <a:pt x="27" y="70"/>
                    <a:pt x="28" y="73"/>
                    <a:pt x="31" y="74"/>
                  </a:cubicBezTo>
                  <a:cubicBezTo>
                    <a:pt x="33" y="75"/>
                    <a:pt x="34" y="74"/>
                    <a:pt x="38" y="78"/>
                  </a:cubicBezTo>
                  <a:cubicBezTo>
                    <a:pt x="41" y="81"/>
                    <a:pt x="41" y="84"/>
                    <a:pt x="39" y="84"/>
                  </a:cubicBezTo>
                  <a:cubicBezTo>
                    <a:pt x="38" y="84"/>
                    <a:pt x="38" y="84"/>
                    <a:pt x="38" y="84"/>
                  </a:cubicBezTo>
                  <a:cubicBezTo>
                    <a:pt x="37" y="84"/>
                    <a:pt x="37" y="84"/>
                    <a:pt x="37" y="84"/>
                  </a:cubicBezTo>
                  <a:cubicBezTo>
                    <a:pt x="32" y="83"/>
                    <a:pt x="28" y="82"/>
                    <a:pt x="25" y="79"/>
                  </a:cubicBezTo>
                  <a:cubicBezTo>
                    <a:pt x="22" y="76"/>
                    <a:pt x="22" y="76"/>
                    <a:pt x="22" y="76"/>
                  </a:cubicBezTo>
                  <a:cubicBezTo>
                    <a:pt x="16" y="79"/>
                    <a:pt x="16" y="79"/>
                    <a:pt x="16" y="79"/>
                  </a:cubicBezTo>
                  <a:cubicBezTo>
                    <a:pt x="9" y="80"/>
                    <a:pt x="0" y="84"/>
                    <a:pt x="0" y="84"/>
                  </a:cubicBezTo>
                  <a:cubicBezTo>
                    <a:pt x="0" y="84"/>
                    <a:pt x="3" y="89"/>
                    <a:pt x="7" y="93"/>
                  </a:cubicBezTo>
                  <a:cubicBezTo>
                    <a:pt x="12" y="96"/>
                    <a:pt x="23" y="96"/>
                    <a:pt x="23" y="96"/>
                  </a:cubicBezTo>
                  <a:cubicBezTo>
                    <a:pt x="23" y="96"/>
                    <a:pt x="29" y="97"/>
                    <a:pt x="32" y="94"/>
                  </a:cubicBezTo>
                  <a:cubicBezTo>
                    <a:pt x="33" y="94"/>
                    <a:pt x="34" y="94"/>
                    <a:pt x="34" y="93"/>
                  </a:cubicBezTo>
                  <a:cubicBezTo>
                    <a:pt x="34" y="93"/>
                    <a:pt x="34" y="93"/>
                    <a:pt x="35" y="93"/>
                  </a:cubicBezTo>
                  <a:cubicBezTo>
                    <a:pt x="37" y="91"/>
                    <a:pt x="40" y="92"/>
                    <a:pt x="41" y="92"/>
                  </a:cubicBezTo>
                  <a:cubicBezTo>
                    <a:pt x="43" y="93"/>
                    <a:pt x="40" y="100"/>
                    <a:pt x="34" y="100"/>
                  </a:cubicBezTo>
                  <a:cubicBezTo>
                    <a:pt x="29" y="99"/>
                    <a:pt x="23" y="100"/>
                    <a:pt x="18" y="105"/>
                  </a:cubicBezTo>
                  <a:cubicBezTo>
                    <a:pt x="14" y="109"/>
                    <a:pt x="10" y="109"/>
                    <a:pt x="12" y="114"/>
                  </a:cubicBezTo>
                  <a:cubicBezTo>
                    <a:pt x="14" y="119"/>
                    <a:pt x="21" y="125"/>
                    <a:pt x="22" y="127"/>
                  </a:cubicBezTo>
                  <a:cubicBezTo>
                    <a:pt x="22" y="129"/>
                    <a:pt x="26" y="128"/>
                    <a:pt x="28" y="126"/>
                  </a:cubicBezTo>
                  <a:cubicBezTo>
                    <a:pt x="30" y="125"/>
                    <a:pt x="31" y="124"/>
                    <a:pt x="32" y="123"/>
                  </a:cubicBezTo>
                  <a:cubicBezTo>
                    <a:pt x="32" y="123"/>
                    <a:pt x="32" y="123"/>
                    <a:pt x="32" y="123"/>
                  </a:cubicBezTo>
                  <a:cubicBezTo>
                    <a:pt x="32" y="120"/>
                    <a:pt x="37" y="120"/>
                    <a:pt x="36" y="126"/>
                  </a:cubicBezTo>
                  <a:cubicBezTo>
                    <a:pt x="34" y="133"/>
                    <a:pt x="41" y="134"/>
                    <a:pt x="41" y="134"/>
                  </a:cubicBezTo>
                  <a:cubicBezTo>
                    <a:pt x="41" y="134"/>
                    <a:pt x="41" y="134"/>
                    <a:pt x="41" y="133"/>
                  </a:cubicBezTo>
                  <a:cubicBezTo>
                    <a:pt x="42" y="133"/>
                    <a:pt x="42" y="133"/>
                    <a:pt x="42" y="133"/>
                  </a:cubicBezTo>
                  <a:cubicBezTo>
                    <a:pt x="42" y="133"/>
                    <a:pt x="43" y="130"/>
                    <a:pt x="45" y="129"/>
                  </a:cubicBezTo>
                  <a:cubicBezTo>
                    <a:pt x="45" y="129"/>
                    <a:pt x="45" y="129"/>
                    <a:pt x="45" y="129"/>
                  </a:cubicBezTo>
                  <a:cubicBezTo>
                    <a:pt x="47" y="130"/>
                    <a:pt x="52" y="136"/>
                    <a:pt x="52" y="136"/>
                  </a:cubicBezTo>
                  <a:cubicBezTo>
                    <a:pt x="52" y="136"/>
                    <a:pt x="53" y="135"/>
                    <a:pt x="54" y="134"/>
                  </a:cubicBezTo>
                  <a:cubicBezTo>
                    <a:pt x="54" y="134"/>
                    <a:pt x="54" y="134"/>
                    <a:pt x="54" y="134"/>
                  </a:cubicBezTo>
                  <a:cubicBezTo>
                    <a:pt x="54" y="134"/>
                    <a:pt x="54" y="134"/>
                    <a:pt x="54" y="134"/>
                  </a:cubicBezTo>
                  <a:cubicBezTo>
                    <a:pt x="56" y="133"/>
                    <a:pt x="59" y="132"/>
                    <a:pt x="60" y="134"/>
                  </a:cubicBezTo>
                  <a:cubicBezTo>
                    <a:pt x="62" y="137"/>
                    <a:pt x="57" y="140"/>
                    <a:pt x="54" y="142"/>
                  </a:cubicBezTo>
                  <a:cubicBezTo>
                    <a:pt x="54" y="142"/>
                    <a:pt x="54" y="142"/>
                    <a:pt x="54" y="142"/>
                  </a:cubicBezTo>
                  <a:cubicBezTo>
                    <a:pt x="50" y="144"/>
                    <a:pt x="41" y="148"/>
                    <a:pt x="39" y="150"/>
                  </a:cubicBezTo>
                  <a:cubicBezTo>
                    <a:pt x="39" y="150"/>
                    <a:pt x="38" y="150"/>
                    <a:pt x="38" y="150"/>
                  </a:cubicBezTo>
                  <a:cubicBezTo>
                    <a:pt x="38" y="150"/>
                    <a:pt x="38" y="150"/>
                    <a:pt x="38" y="150"/>
                  </a:cubicBezTo>
                  <a:cubicBezTo>
                    <a:pt x="38" y="150"/>
                    <a:pt x="38" y="151"/>
                    <a:pt x="38" y="151"/>
                  </a:cubicBezTo>
                  <a:cubicBezTo>
                    <a:pt x="36" y="152"/>
                    <a:pt x="34" y="153"/>
                    <a:pt x="32" y="154"/>
                  </a:cubicBezTo>
                  <a:cubicBezTo>
                    <a:pt x="32" y="154"/>
                    <a:pt x="32" y="154"/>
                    <a:pt x="32" y="154"/>
                  </a:cubicBezTo>
                  <a:cubicBezTo>
                    <a:pt x="29" y="156"/>
                    <a:pt x="25" y="157"/>
                    <a:pt x="24" y="157"/>
                  </a:cubicBezTo>
                  <a:cubicBezTo>
                    <a:pt x="21" y="157"/>
                    <a:pt x="20" y="164"/>
                    <a:pt x="25" y="164"/>
                  </a:cubicBezTo>
                  <a:cubicBezTo>
                    <a:pt x="29" y="163"/>
                    <a:pt x="41" y="158"/>
                    <a:pt x="45" y="156"/>
                  </a:cubicBezTo>
                  <a:cubicBezTo>
                    <a:pt x="48" y="154"/>
                    <a:pt x="50" y="162"/>
                    <a:pt x="59" y="157"/>
                  </a:cubicBezTo>
                  <a:cubicBezTo>
                    <a:pt x="60" y="156"/>
                    <a:pt x="62" y="155"/>
                    <a:pt x="63" y="154"/>
                  </a:cubicBezTo>
                  <a:cubicBezTo>
                    <a:pt x="63" y="154"/>
                    <a:pt x="63" y="154"/>
                    <a:pt x="63" y="154"/>
                  </a:cubicBezTo>
                  <a:cubicBezTo>
                    <a:pt x="68" y="150"/>
                    <a:pt x="70" y="146"/>
                    <a:pt x="72" y="144"/>
                  </a:cubicBezTo>
                  <a:cubicBezTo>
                    <a:pt x="72" y="144"/>
                    <a:pt x="73" y="144"/>
                    <a:pt x="73" y="144"/>
                  </a:cubicBezTo>
                  <a:cubicBezTo>
                    <a:pt x="75" y="144"/>
                    <a:pt x="76" y="149"/>
                    <a:pt x="80" y="150"/>
                  </a:cubicBezTo>
                  <a:cubicBezTo>
                    <a:pt x="82" y="150"/>
                    <a:pt x="83" y="150"/>
                    <a:pt x="85" y="148"/>
                  </a:cubicBezTo>
                  <a:cubicBezTo>
                    <a:pt x="87" y="147"/>
                    <a:pt x="89" y="145"/>
                    <a:pt x="91" y="144"/>
                  </a:cubicBezTo>
                  <a:cubicBezTo>
                    <a:pt x="91" y="144"/>
                    <a:pt x="92" y="143"/>
                    <a:pt x="92" y="142"/>
                  </a:cubicBezTo>
                  <a:cubicBezTo>
                    <a:pt x="91" y="142"/>
                    <a:pt x="91" y="142"/>
                    <a:pt x="91" y="142"/>
                  </a:cubicBezTo>
                  <a:cubicBezTo>
                    <a:pt x="93" y="139"/>
                    <a:pt x="93" y="136"/>
                    <a:pt x="92" y="136"/>
                  </a:cubicBezTo>
                  <a:cubicBezTo>
                    <a:pt x="89" y="137"/>
                    <a:pt x="83" y="136"/>
                    <a:pt x="83" y="136"/>
                  </a:cubicBezTo>
                  <a:cubicBezTo>
                    <a:pt x="83" y="136"/>
                    <a:pt x="84" y="135"/>
                    <a:pt x="85" y="134"/>
                  </a:cubicBezTo>
                  <a:cubicBezTo>
                    <a:pt x="85" y="134"/>
                    <a:pt x="85" y="134"/>
                    <a:pt x="85" y="134"/>
                  </a:cubicBezTo>
                  <a:cubicBezTo>
                    <a:pt x="87" y="133"/>
                    <a:pt x="91" y="130"/>
                    <a:pt x="91" y="128"/>
                  </a:cubicBezTo>
                  <a:cubicBezTo>
                    <a:pt x="91" y="127"/>
                    <a:pt x="91" y="125"/>
                    <a:pt x="92" y="123"/>
                  </a:cubicBezTo>
                  <a:cubicBezTo>
                    <a:pt x="91" y="123"/>
                    <a:pt x="91" y="123"/>
                    <a:pt x="91" y="123"/>
                  </a:cubicBezTo>
                  <a:cubicBezTo>
                    <a:pt x="92" y="121"/>
                    <a:pt x="93" y="120"/>
                    <a:pt x="95" y="119"/>
                  </a:cubicBezTo>
                  <a:cubicBezTo>
                    <a:pt x="99" y="117"/>
                    <a:pt x="99" y="119"/>
                    <a:pt x="96" y="126"/>
                  </a:cubicBezTo>
                  <a:cubicBezTo>
                    <a:pt x="94" y="132"/>
                    <a:pt x="100" y="130"/>
                    <a:pt x="103" y="128"/>
                  </a:cubicBezTo>
                  <a:cubicBezTo>
                    <a:pt x="104" y="127"/>
                    <a:pt x="104" y="127"/>
                    <a:pt x="105" y="127"/>
                  </a:cubicBezTo>
                  <a:cubicBezTo>
                    <a:pt x="108" y="125"/>
                    <a:pt x="111" y="132"/>
                    <a:pt x="116" y="128"/>
                  </a:cubicBezTo>
                  <a:cubicBezTo>
                    <a:pt x="116" y="128"/>
                    <a:pt x="116" y="128"/>
                    <a:pt x="116" y="128"/>
                  </a:cubicBezTo>
                  <a:cubicBezTo>
                    <a:pt x="117" y="127"/>
                    <a:pt x="117" y="127"/>
                    <a:pt x="117" y="127"/>
                  </a:cubicBezTo>
                  <a:cubicBezTo>
                    <a:pt x="119" y="126"/>
                    <a:pt x="120" y="124"/>
                    <a:pt x="120" y="123"/>
                  </a:cubicBezTo>
                  <a:cubicBezTo>
                    <a:pt x="120" y="123"/>
                    <a:pt x="120" y="123"/>
                    <a:pt x="120" y="123"/>
                  </a:cubicBezTo>
                  <a:cubicBezTo>
                    <a:pt x="121" y="119"/>
                    <a:pt x="121" y="116"/>
                    <a:pt x="123" y="116"/>
                  </a:cubicBezTo>
                  <a:cubicBezTo>
                    <a:pt x="126" y="116"/>
                    <a:pt x="131" y="122"/>
                    <a:pt x="134" y="120"/>
                  </a:cubicBezTo>
                  <a:cubicBezTo>
                    <a:pt x="137" y="117"/>
                    <a:pt x="145" y="125"/>
                    <a:pt x="150" y="125"/>
                  </a:cubicBezTo>
                  <a:cubicBezTo>
                    <a:pt x="155" y="125"/>
                    <a:pt x="172" y="130"/>
                    <a:pt x="175" y="130"/>
                  </a:cubicBezTo>
                  <a:cubicBezTo>
                    <a:pt x="178" y="130"/>
                    <a:pt x="187" y="134"/>
                    <a:pt x="187" y="142"/>
                  </a:cubicBezTo>
                  <a:cubicBezTo>
                    <a:pt x="188" y="150"/>
                    <a:pt x="191" y="149"/>
                    <a:pt x="194" y="149"/>
                  </a:cubicBezTo>
                  <a:cubicBezTo>
                    <a:pt x="197" y="149"/>
                    <a:pt x="203" y="152"/>
                    <a:pt x="203" y="155"/>
                  </a:cubicBezTo>
                  <a:cubicBezTo>
                    <a:pt x="203" y="158"/>
                    <a:pt x="201" y="170"/>
                    <a:pt x="206" y="173"/>
                  </a:cubicBezTo>
                  <a:cubicBezTo>
                    <a:pt x="211" y="176"/>
                    <a:pt x="216" y="180"/>
                    <a:pt x="218" y="179"/>
                  </a:cubicBezTo>
                  <a:cubicBezTo>
                    <a:pt x="219" y="179"/>
                    <a:pt x="219" y="176"/>
                    <a:pt x="218" y="173"/>
                  </a:cubicBezTo>
                  <a:cubicBezTo>
                    <a:pt x="219" y="173"/>
                    <a:pt x="219" y="173"/>
                    <a:pt x="219" y="173"/>
                  </a:cubicBezTo>
                  <a:cubicBezTo>
                    <a:pt x="219" y="170"/>
                    <a:pt x="218" y="167"/>
                    <a:pt x="216" y="167"/>
                  </a:cubicBezTo>
                  <a:cubicBezTo>
                    <a:pt x="215" y="166"/>
                    <a:pt x="215" y="164"/>
                    <a:pt x="215" y="161"/>
                  </a:cubicBezTo>
                  <a:cubicBezTo>
                    <a:pt x="214" y="161"/>
                    <a:pt x="214" y="161"/>
                    <a:pt x="214" y="161"/>
                  </a:cubicBezTo>
                  <a:cubicBezTo>
                    <a:pt x="214" y="161"/>
                    <a:pt x="214" y="160"/>
                    <a:pt x="213" y="160"/>
                  </a:cubicBezTo>
                  <a:cubicBezTo>
                    <a:pt x="212" y="157"/>
                    <a:pt x="216" y="157"/>
                    <a:pt x="218" y="162"/>
                  </a:cubicBezTo>
                  <a:cubicBezTo>
                    <a:pt x="219" y="166"/>
                    <a:pt x="223" y="173"/>
                    <a:pt x="226" y="173"/>
                  </a:cubicBezTo>
                  <a:cubicBezTo>
                    <a:pt x="228" y="173"/>
                    <a:pt x="234" y="180"/>
                    <a:pt x="232" y="184"/>
                  </a:cubicBezTo>
                  <a:cubicBezTo>
                    <a:pt x="231" y="189"/>
                    <a:pt x="233" y="197"/>
                    <a:pt x="237" y="197"/>
                  </a:cubicBezTo>
                  <a:cubicBezTo>
                    <a:pt x="242" y="197"/>
                    <a:pt x="248" y="203"/>
                    <a:pt x="250" y="203"/>
                  </a:cubicBezTo>
                  <a:cubicBezTo>
                    <a:pt x="252" y="204"/>
                    <a:pt x="253" y="209"/>
                    <a:pt x="253" y="211"/>
                  </a:cubicBezTo>
                  <a:cubicBezTo>
                    <a:pt x="253" y="212"/>
                    <a:pt x="257" y="220"/>
                    <a:pt x="257" y="224"/>
                  </a:cubicBezTo>
                  <a:cubicBezTo>
                    <a:pt x="257" y="228"/>
                    <a:pt x="256" y="245"/>
                    <a:pt x="255" y="251"/>
                  </a:cubicBezTo>
                  <a:cubicBezTo>
                    <a:pt x="255" y="258"/>
                    <a:pt x="259" y="269"/>
                    <a:pt x="264" y="275"/>
                  </a:cubicBezTo>
                  <a:cubicBezTo>
                    <a:pt x="269" y="281"/>
                    <a:pt x="268" y="294"/>
                    <a:pt x="271" y="296"/>
                  </a:cubicBezTo>
                  <a:cubicBezTo>
                    <a:pt x="274" y="299"/>
                    <a:pt x="282" y="303"/>
                    <a:pt x="286" y="302"/>
                  </a:cubicBezTo>
                  <a:cubicBezTo>
                    <a:pt x="290" y="302"/>
                    <a:pt x="293" y="306"/>
                    <a:pt x="297" y="314"/>
                  </a:cubicBezTo>
                  <a:cubicBezTo>
                    <a:pt x="301" y="322"/>
                    <a:pt x="305" y="336"/>
                    <a:pt x="308" y="337"/>
                  </a:cubicBezTo>
                  <a:cubicBezTo>
                    <a:pt x="311" y="338"/>
                    <a:pt x="316" y="342"/>
                    <a:pt x="314" y="345"/>
                  </a:cubicBezTo>
                  <a:cubicBezTo>
                    <a:pt x="311" y="348"/>
                    <a:pt x="307" y="355"/>
                    <a:pt x="312" y="355"/>
                  </a:cubicBezTo>
                  <a:cubicBezTo>
                    <a:pt x="316" y="355"/>
                    <a:pt x="318" y="352"/>
                    <a:pt x="321" y="357"/>
                  </a:cubicBezTo>
                  <a:cubicBezTo>
                    <a:pt x="325" y="362"/>
                    <a:pt x="329" y="365"/>
                    <a:pt x="329" y="369"/>
                  </a:cubicBezTo>
                  <a:cubicBezTo>
                    <a:pt x="328" y="372"/>
                    <a:pt x="333" y="374"/>
                    <a:pt x="335" y="374"/>
                  </a:cubicBezTo>
                  <a:cubicBezTo>
                    <a:pt x="337" y="375"/>
                    <a:pt x="341" y="384"/>
                    <a:pt x="345" y="381"/>
                  </a:cubicBezTo>
                  <a:cubicBezTo>
                    <a:pt x="346" y="381"/>
                    <a:pt x="346" y="380"/>
                    <a:pt x="347" y="380"/>
                  </a:cubicBezTo>
                  <a:cubicBezTo>
                    <a:pt x="348" y="378"/>
                    <a:pt x="348" y="377"/>
                    <a:pt x="347" y="375"/>
                  </a:cubicBezTo>
                  <a:cubicBezTo>
                    <a:pt x="346" y="375"/>
                    <a:pt x="346" y="375"/>
                    <a:pt x="346" y="375"/>
                  </a:cubicBezTo>
                  <a:cubicBezTo>
                    <a:pt x="344" y="372"/>
                    <a:pt x="340" y="369"/>
                    <a:pt x="338" y="367"/>
                  </a:cubicBezTo>
                  <a:cubicBezTo>
                    <a:pt x="339" y="367"/>
                    <a:pt x="339" y="367"/>
                    <a:pt x="339" y="367"/>
                  </a:cubicBezTo>
                  <a:cubicBezTo>
                    <a:pt x="339" y="366"/>
                    <a:pt x="338" y="366"/>
                    <a:pt x="338" y="365"/>
                  </a:cubicBezTo>
                  <a:cubicBezTo>
                    <a:pt x="336" y="363"/>
                    <a:pt x="336" y="360"/>
                    <a:pt x="335" y="355"/>
                  </a:cubicBezTo>
                  <a:cubicBezTo>
                    <a:pt x="334" y="355"/>
                    <a:pt x="334" y="355"/>
                    <a:pt x="334" y="355"/>
                  </a:cubicBezTo>
                  <a:cubicBezTo>
                    <a:pt x="333" y="354"/>
                    <a:pt x="332" y="352"/>
                    <a:pt x="330" y="350"/>
                  </a:cubicBezTo>
                  <a:cubicBezTo>
                    <a:pt x="329" y="349"/>
                    <a:pt x="328" y="348"/>
                    <a:pt x="327" y="347"/>
                  </a:cubicBezTo>
                  <a:cubicBezTo>
                    <a:pt x="329" y="347"/>
                    <a:pt x="329" y="347"/>
                    <a:pt x="329" y="347"/>
                  </a:cubicBezTo>
                  <a:cubicBezTo>
                    <a:pt x="325" y="343"/>
                    <a:pt x="324" y="339"/>
                    <a:pt x="322" y="336"/>
                  </a:cubicBezTo>
                  <a:cubicBezTo>
                    <a:pt x="320" y="336"/>
                    <a:pt x="320" y="336"/>
                    <a:pt x="320" y="336"/>
                  </a:cubicBezTo>
                  <a:cubicBezTo>
                    <a:pt x="320" y="335"/>
                    <a:pt x="319" y="335"/>
                    <a:pt x="319" y="334"/>
                  </a:cubicBezTo>
                  <a:cubicBezTo>
                    <a:pt x="317" y="332"/>
                    <a:pt x="315" y="330"/>
                    <a:pt x="313" y="328"/>
                  </a:cubicBezTo>
                  <a:cubicBezTo>
                    <a:pt x="315" y="328"/>
                    <a:pt x="315" y="328"/>
                    <a:pt x="315" y="328"/>
                  </a:cubicBezTo>
                  <a:cubicBezTo>
                    <a:pt x="313" y="326"/>
                    <a:pt x="313" y="323"/>
                    <a:pt x="316" y="321"/>
                  </a:cubicBezTo>
                  <a:cubicBezTo>
                    <a:pt x="320" y="318"/>
                    <a:pt x="320" y="326"/>
                    <a:pt x="322" y="331"/>
                  </a:cubicBezTo>
                  <a:cubicBezTo>
                    <a:pt x="324" y="336"/>
                    <a:pt x="335" y="347"/>
                    <a:pt x="339" y="351"/>
                  </a:cubicBezTo>
                  <a:cubicBezTo>
                    <a:pt x="344" y="356"/>
                    <a:pt x="352" y="372"/>
                    <a:pt x="354" y="372"/>
                  </a:cubicBezTo>
                  <a:cubicBezTo>
                    <a:pt x="357" y="372"/>
                    <a:pt x="364" y="382"/>
                    <a:pt x="364" y="382"/>
                  </a:cubicBezTo>
                  <a:cubicBezTo>
                    <a:pt x="364" y="382"/>
                    <a:pt x="368" y="389"/>
                    <a:pt x="366" y="392"/>
                  </a:cubicBezTo>
                  <a:cubicBezTo>
                    <a:pt x="365" y="394"/>
                    <a:pt x="368" y="403"/>
                    <a:pt x="371" y="405"/>
                  </a:cubicBezTo>
                  <a:cubicBezTo>
                    <a:pt x="375" y="408"/>
                    <a:pt x="390" y="408"/>
                    <a:pt x="391" y="416"/>
                  </a:cubicBezTo>
                  <a:cubicBezTo>
                    <a:pt x="391" y="419"/>
                    <a:pt x="394" y="430"/>
                    <a:pt x="399" y="430"/>
                  </a:cubicBezTo>
                  <a:cubicBezTo>
                    <a:pt x="405" y="430"/>
                    <a:pt x="412" y="427"/>
                    <a:pt x="413" y="429"/>
                  </a:cubicBezTo>
                  <a:cubicBezTo>
                    <a:pt x="415" y="430"/>
                    <a:pt x="419" y="437"/>
                    <a:pt x="422" y="434"/>
                  </a:cubicBezTo>
                  <a:cubicBezTo>
                    <a:pt x="422" y="434"/>
                    <a:pt x="423" y="433"/>
                    <a:pt x="423" y="433"/>
                  </a:cubicBezTo>
                  <a:cubicBezTo>
                    <a:pt x="423" y="433"/>
                    <a:pt x="423" y="433"/>
                    <a:pt x="423" y="433"/>
                  </a:cubicBezTo>
                  <a:cubicBezTo>
                    <a:pt x="423" y="433"/>
                    <a:pt x="423" y="433"/>
                    <a:pt x="423" y="433"/>
                  </a:cubicBezTo>
                  <a:cubicBezTo>
                    <a:pt x="425" y="429"/>
                    <a:pt x="426" y="428"/>
                    <a:pt x="430" y="428"/>
                  </a:cubicBezTo>
                  <a:cubicBezTo>
                    <a:pt x="435" y="428"/>
                    <a:pt x="437" y="432"/>
                    <a:pt x="439" y="435"/>
                  </a:cubicBezTo>
                  <a:cubicBezTo>
                    <a:pt x="442" y="438"/>
                    <a:pt x="449" y="445"/>
                    <a:pt x="452" y="445"/>
                  </a:cubicBezTo>
                  <a:cubicBezTo>
                    <a:pt x="455" y="444"/>
                    <a:pt x="460" y="449"/>
                    <a:pt x="462" y="448"/>
                  </a:cubicBezTo>
                  <a:cubicBezTo>
                    <a:pt x="465" y="446"/>
                    <a:pt x="469" y="449"/>
                    <a:pt x="471" y="450"/>
                  </a:cubicBezTo>
                  <a:cubicBezTo>
                    <a:pt x="473" y="451"/>
                    <a:pt x="477" y="455"/>
                    <a:pt x="477" y="462"/>
                  </a:cubicBezTo>
                  <a:cubicBezTo>
                    <a:pt x="476" y="469"/>
                    <a:pt x="483" y="471"/>
                    <a:pt x="486" y="473"/>
                  </a:cubicBezTo>
                  <a:cubicBezTo>
                    <a:pt x="489" y="475"/>
                    <a:pt x="493" y="479"/>
                    <a:pt x="496" y="482"/>
                  </a:cubicBezTo>
                  <a:cubicBezTo>
                    <a:pt x="498" y="485"/>
                    <a:pt x="504" y="485"/>
                    <a:pt x="505" y="487"/>
                  </a:cubicBezTo>
                  <a:cubicBezTo>
                    <a:pt x="507" y="489"/>
                    <a:pt x="508" y="492"/>
                    <a:pt x="512" y="489"/>
                  </a:cubicBezTo>
                  <a:cubicBezTo>
                    <a:pt x="515" y="487"/>
                    <a:pt x="516" y="485"/>
                    <a:pt x="516" y="483"/>
                  </a:cubicBezTo>
                  <a:cubicBezTo>
                    <a:pt x="517" y="483"/>
                    <a:pt x="517" y="483"/>
                    <a:pt x="517" y="483"/>
                  </a:cubicBezTo>
                  <a:cubicBezTo>
                    <a:pt x="517" y="482"/>
                    <a:pt x="517" y="481"/>
                    <a:pt x="517" y="481"/>
                  </a:cubicBezTo>
                  <a:cubicBezTo>
                    <a:pt x="518" y="481"/>
                    <a:pt x="521" y="480"/>
                    <a:pt x="523" y="482"/>
                  </a:cubicBezTo>
                  <a:cubicBezTo>
                    <a:pt x="526" y="485"/>
                    <a:pt x="527" y="492"/>
                    <a:pt x="529" y="493"/>
                  </a:cubicBezTo>
                  <a:cubicBezTo>
                    <a:pt x="530" y="495"/>
                    <a:pt x="533" y="503"/>
                    <a:pt x="531" y="510"/>
                  </a:cubicBezTo>
                  <a:cubicBezTo>
                    <a:pt x="529" y="516"/>
                    <a:pt x="530" y="523"/>
                    <a:pt x="528" y="523"/>
                  </a:cubicBezTo>
                  <a:cubicBezTo>
                    <a:pt x="526" y="523"/>
                    <a:pt x="520" y="529"/>
                    <a:pt x="517" y="531"/>
                  </a:cubicBezTo>
                  <a:cubicBezTo>
                    <a:pt x="514" y="532"/>
                    <a:pt x="509" y="542"/>
                    <a:pt x="510" y="545"/>
                  </a:cubicBezTo>
                  <a:cubicBezTo>
                    <a:pt x="510" y="548"/>
                    <a:pt x="512" y="557"/>
                    <a:pt x="511" y="561"/>
                  </a:cubicBezTo>
                  <a:cubicBezTo>
                    <a:pt x="510" y="565"/>
                    <a:pt x="506" y="570"/>
                    <a:pt x="508" y="576"/>
                  </a:cubicBezTo>
                  <a:cubicBezTo>
                    <a:pt x="509" y="583"/>
                    <a:pt x="520" y="584"/>
                    <a:pt x="520" y="590"/>
                  </a:cubicBezTo>
                  <a:cubicBezTo>
                    <a:pt x="521" y="596"/>
                    <a:pt x="528" y="609"/>
                    <a:pt x="529" y="615"/>
                  </a:cubicBezTo>
                  <a:cubicBezTo>
                    <a:pt x="530" y="621"/>
                    <a:pt x="535" y="628"/>
                    <a:pt x="535" y="636"/>
                  </a:cubicBezTo>
                  <a:cubicBezTo>
                    <a:pt x="535" y="644"/>
                    <a:pt x="550" y="649"/>
                    <a:pt x="553" y="650"/>
                  </a:cubicBezTo>
                  <a:cubicBezTo>
                    <a:pt x="555" y="650"/>
                    <a:pt x="560" y="655"/>
                    <a:pt x="563" y="657"/>
                  </a:cubicBezTo>
                  <a:cubicBezTo>
                    <a:pt x="567" y="659"/>
                    <a:pt x="570" y="662"/>
                    <a:pt x="572" y="667"/>
                  </a:cubicBezTo>
                  <a:cubicBezTo>
                    <a:pt x="575" y="672"/>
                    <a:pt x="574" y="679"/>
                    <a:pt x="574" y="681"/>
                  </a:cubicBezTo>
                  <a:cubicBezTo>
                    <a:pt x="574" y="682"/>
                    <a:pt x="573" y="701"/>
                    <a:pt x="571" y="711"/>
                  </a:cubicBezTo>
                  <a:cubicBezTo>
                    <a:pt x="570" y="722"/>
                    <a:pt x="575" y="732"/>
                    <a:pt x="572" y="735"/>
                  </a:cubicBezTo>
                  <a:cubicBezTo>
                    <a:pt x="569" y="738"/>
                    <a:pt x="563" y="739"/>
                    <a:pt x="566" y="742"/>
                  </a:cubicBezTo>
                  <a:cubicBezTo>
                    <a:pt x="569" y="746"/>
                    <a:pt x="563" y="748"/>
                    <a:pt x="563" y="750"/>
                  </a:cubicBezTo>
                  <a:cubicBezTo>
                    <a:pt x="563" y="752"/>
                    <a:pt x="567" y="761"/>
                    <a:pt x="565" y="765"/>
                  </a:cubicBezTo>
                  <a:cubicBezTo>
                    <a:pt x="563" y="769"/>
                    <a:pt x="561" y="775"/>
                    <a:pt x="560" y="779"/>
                  </a:cubicBezTo>
                  <a:cubicBezTo>
                    <a:pt x="558" y="782"/>
                    <a:pt x="555" y="786"/>
                    <a:pt x="556" y="791"/>
                  </a:cubicBezTo>
                  <a:cubicBezTo>
                    <a:pt x="557" y="796"/>
                    <a:pt x="552" y="795"/>
                    <a:pt x="552" y="800"/>
                  </a:cubicBezTo>
                  <a:cubicBezTo>
                    <a:pt x="552" y="805"/>
                    <a:pt x="556" y="803"/>
                    <a:pt x="555" y="809"/>
                  </a:cubicBezTo>
                  <a:cubicBezTo>
                    <a:pt x="554" y="816"/>
                    <a:pt x="552" y="818"/>
                    <a:pt x="552" y="822"/>
                  </a:cubicBezTo>
                  <a:cubicBezTo>
                    <a:pt x="552" y="827"/>
                    <a:pt x="554" y="833"/>
                    <a:pt x="554" y="835"/>
                  </a:cubicBezTo>
                  <a:cubicBezTo>
                    <a:pt x="554" y="837"/>
                    <a:pt x="552" y="843"/>
                    <a:pt x="548" y="847"/>
                  </a:cubicBezTo>
                  <a:cubicBezTo>
                    <a:pt x="545" y="852"/>
                    <a:pt x="542" y="855"/>
                    <a:pt x="543" y="858"/>
                  </a:cubicBezTo>
                  <a:cubicBezTo>
                    <a:pt x="543" y="861"/>
                    <a:pt x="547" y="864"/>
                    <a:pt x="546" y="866"/>
                  </a:cubicBezTo>
                  <a:cubicBezTo>
                    <a:pt x="546" y="868"/>
                    <a:pt x="541" y="874"/>
                    <a:pt x="542" y="878"/>
                  </a:cubicBezTo>
                  <a:cubicBezTo>
                    <a:pt x="542" y="882"/>
                    <a:pt x="547" y="880"/>
                    <a:pt x="548" y="883"/>
                  </a:cubicBezTo>
                  <a:cubicBezTo>
                    <a:pt x="549" y="886"/>
                    <a:pt x="542" y="889"/>
                    <a:pt x="545" y="891"/>
                  </a:cubicBezTo>
                  <a:cubicBezTo>
                    <a:pt x="548" y="894"/>
                    <a:pt x="552" y="894"/>
                    <a:pt x="551" y="901"/>
                  </a:cubicBezTo>
                  <a:cubicBezTo>
                    <a:pt x="550" y="908"/>
                    <a:pt x="556" y="910"/>
                    <a:pt x="558" y="911"/>
                  </a:cubicBezTo>
                  <a:cubicBezTo>
                    <a:pt x="559" y="913"/>
                    <a:pt x="562" y="917"/>
                    <a:pt x="565" y="917"/>
                  </a:cubicBezTo>
                  <a:cubicBezTo>
                    <a:pt x="567" y="917"/>
                    <a:pt x="569" y="916"/>
                    <a:pt x="570" y="909"/>
                  </a:cubicBezTo>
                  <a:cubicBezTo>
                    <a:pt x="571" y="909"/>
                    <a:pt x="571" y="909"/>
                    <a:pt x="571" y="909"/>
                  </a:cubicBezTo>
                  <a:cubicBezTo>
                    <a:pt x="571" y="909"/>
                    <a:pt x="571" y="909"/>
                    <a:pt x="571" y="909"/>
                  </a:cubicBezTo>
                  <a:cubicBezTo>
                    <a:pt x="571" y="907"/>
                    <a:pt x="572" y="907"/>
                    <a:pt x="572" y="906"/>
                  </a:cubicBezTo>
                  <a:cubicBezTo>
                    <a:pt x="574" y="906"/>
                    <a:pt x="577" y="909"/>
                    <a:pt x="573" y="913"/>
                  </a:cubicBezTo>
                  <a:cubicBezTo>
                    <a:pt x="568" y="917"/>
                    <a:pt x="566" y="920"/>
                    <a:pt x="567" y="920"/>
                  </a:cubicBezTo>
                  <a:cubicBezTo>
                    <a:pt x="569" y="920"/>
                    <a:pt x="576" y="924"/>
                    <a:pt x="580" y="924"/>
                  </a:cubicBezTo>
                  <a:cubicBezTo>
                    <a:pt x="584" y="924"/>
                    <a:pt x="592" y="922"/>
                    <a:pt x="594" y="921"/>
                  </a:cubicBezTo>
                  <a:cubicBezTo>
                    <a:pt x="595" y="921"/>
                    <a:pt x="606" y="919"/>
                    <a:pt x="607" y="917"/>
                  </a:cubicBezTo>
                  <a:cubicBezTo>
                    <a:pt x="607" y="917"/>
                    <a:pt x="607" y="917"/>
                    <a:pt x="608" y="917"/>
                  </a:cubicBezTo>
                  <a:cubicBezTo>
                    <a:pt x="607" y="917"/>
                    <a:pt x="607" y="917"/>
                    <a:pt x="607" y="917"/>
                  </a:cubicBezTo>
                  <a:cubicBezTo>
                    <a:pt x="607" y="916"/>
                    <a:pt x="598" y="916"/>
                    <a:pt x="594" y="914"/>
                  </a:cubicBezTo>
                  <a:cubicBezTo>
                    <a:pt x="592" y="914"/>
                    <a:pt x="590" y="912"/>
                    <a:pt x="587" y="909"/>
                  </a:cubicBezTo>
                  <a:cubicBezTo>
                    <a:pt x="589" y="909"/>
                    <a:pt x="589" y="909"/>
                    <a:pt x="589" y="909"/>
                  </a:cubicBezTo>
                  <a:cubicBezTo>
                    <a:pt x="586" y="906"/>
                    <a:pt x="582" y="902"/>
                    <a:pt x="582" y="900"/>
                  </a:cubicBezTo>
                  <a:cubicBezTo>
                    <a:pt x="582" y="899"/>
                    <a:pt x="581" y="898"/>
                    <a:pt x="581" y="898"/>
                  </a:cubicBezTo>
                  <a:cubicBezTo>
                    <a:pt x="580" y="898"/>
                    <a:pt x="580" y="898"/>
                    <a:pt x="580" y="898"/>
                  </a:cubicBezTo>
                  <a:cubicBezTo>
                    <a:pt x="580" y="895"/>
                    <a:pt x="580" y="892"/>
                    <a:pt x="581" y="890"/>
                  </a:cubicBezTo>
                  <a:cubicBezTo>
                    <a:pt x="582" y="890"/>
                    <a:pt x="582" y="890"/>
                    <a:pt x="582" y="890"/>
                  </a:cubicBezTo>
                  <a:cubicBezTo>
                    <a:pt x="582" y="889"/>
                    <a:pt x="583" y="888"/>
                    <a:pt x="584" y="887"/>
                  </a:cubicBezTo>
                  <a:cubicBezTo>
                    <a:pt x="586" y="885"/>
                    <a:pt x="591" y="881"/>
                    <a:pt x="594" y="878"/>
                  </a:cubicBezTo>
                  <a:cubicBezTo>
                    <a:pt x="594" y="878"/>
                    <a:pt x="594" y="878"/>
                    <a:pt x="594" y="878"/>
                  </a:cubicBezTo>
                  <a:cubicBezTo>
                    <a:pt x="595" y="877"/>
                    <a:pt x="597" y="876"/>
                    <a:pt x="597" y="875"/>
                  </a:cubicBezTo>
                  <a:cubicBezTo>
                    <a:pt x="598" y="874"/>
                    <a:pt x="599" y="873"/>
                    <a:pt x="600" y="871"/>
                  </a:cubicBezTo>
                  <a:cubicBezTo>
                    <a:pt x="600" y="871"/>
                    <a:pt x="600" y="871"/>
                    <a:pt x="600" y="871"/>
                  </a:cubicBezTo>
                  <a:cubicBezTo>
                    <a:pt x="602" y="868"/>
                    <a:pt x="603" y="864"/>
                    <a:pt x="602" y="863"/>
                  </a:cubicBezTo>
                  <a:cubicBezTo>
                    <a:pt x="600" y="862"/>
                    <a:pt x="593" y="863"/>
                    <a:pt x="592" y="862"/>
                  </a:cubicBezTo>
                  <a:cubicBezTo>
                    <a:pt x="591" y="861"/>
                    <a:pt x="591" y="860"/>
                    <a:pt x="591" y="859"/>
                  </a:cubicBezTo>
                  <a:cubicBezTo>
                    <a:pt x="590" y="859"/>
                    <a:pt x="590" y="859"/>
                    <a:pt x="590" y="859"/>
                  </a:cubicBezTo>
                  <a:cubicBezTo>
                    <a:pt x="591" y="858"/>
                    <a:pt x="592" y="856"/>
                    <a:pt x="595" y="854"/>
                  </a:cubicBezTo>
                  <a:cubicBezTo>
                    <a:pt x="596" y="853"/>
                    <a:pt x="597" y="852"/>
                    <a:pt x="597" y="851"/>
                  </a:cubicBezTo>
                  <a:cubicBezTo>
                    <a:pt x="598" y="851"/>
                    <a:pt x="598" y="851"/>
                    <a:pt x="598" y="851"/>
                  </a:cubicBezTo>
                  <a:cubicBezTo>
                    <a:pt x="601" y="847"/>
                    <a:pt x="603" y="843"/>
                    <a:pt x="605" y="842"/>
                  </a:cubicBezTo>
                  <a:cubicBezTo>
                    <a:pt x="606" y="841"/>
                    <a:pt x="606" y="840"/>
                    <a:pt x="607" y="840"/>
                  </a:cubicBezTo>
                  <a:cubicBezTo>
                    <a:pt x="607" y="840"/>
                    <a:pt x="607" y="840"/>
                    <a:pt x="607" y="840"/>
                  </a:cubicBezTo>
                  <a:cubicBezTo>
                    <a:pt x="609" y="838"/>
                    <a:pt x="611" y="835"/>
                    <a:pt x="612" y="833"/>
                  </a:cubicBezTo>
                  <a:cubicBezTo>
                    <a:pt x="612" y="832"/>
                    <a:pt x="612" y="832"/>
                    <a:pt x="612" y="832"/>
                  </a:cubicBezTo>
                  <a:cubicBezTo>
                    <a:pt x="613" y="832"/>
                    <a:pt x="613" y="832"/>
                    <a:pt x="613" y="832"/>
                  </a:cubicBezTo>
                  <a:cubicBezTo>
                    <a:pt x="614" y="828"/>
                    <a:pt x="611" y="830"/>
                    <a:pt x="608" y="830"/>
                  </a:cubicBezTo>
                  <a:cubicBezTo>
                    <a:pt x="605" y="830"/>
                    <a:pt x="604" y="824"/>
                    <a:pt x="604" y="821"/>
                  </a:cubicBezTo>
                  <a:cubicBezTo>
                    <a:pt x="604" y="821"/>
                    <a:pt x="604" y="821"/>
                    <a:pt x="604" y="821"/>
                  </a:cubicBezTo>
                  <a:cubicBezTo>
                    <a:pt x="606" y="820"/>
                    <a:pt x="611" y="823"/>
                    <a:pt x="616" y="824"/>
                  </a:cubicBezTo>
                  <a:cubicBezTo>
                    <a:pt x="617" y="824"/>
                    <a:pt x="618" y="824"/>
                    <a:pt x="619" y="823"/>
                  </a:cubicBezTo>
                  <a:cubicBezTo>
                    <a:pt x="620" y="823"/>
                    <a:pt x="620" y="822"/>
                    <a:pt x="620" y="820"/>
                  </a:cubicBezTo>
                  <a:cubicBezTo>
                    <a:pt x="619" y="820"/>
                    <a:pt x="619" y="820"/>
                    <a:pt x="619" y="820"/>
                  </a:cubicBezTo>
                  <a:cubicBezTo>
                    <a:pt x="618" y="819"/>
                    <a:pt x="618" y="818"/>
                    <a:pt x="618" y="818"/>
                  </a:cubicBezTo>
                  <a:cubicBezTo>
                    <a:pt x="618" y="816"/>
                    <a:pt x="618" y="814"/>
                    <a:pt x="618" y="813"/>
                  </a:cubicBezTo>
                  <a:cubicBezTo>
                    <a:pt x="619" y="813"/>
                    <a:pt x="619" y="813"/>
                    <a:pt x="619" y="813"/>
                  </a:cubicBezTo>
                  <a:cubicBezTo>
                    <a:pt x="619" y="811"/>
                    <a:pt x="620" y="810"/>
                    <a:pt x="621" y="810"/>
                  </a:cubicBezTo>
                  <a:cubicBezTo>
                    <a:pt x="621" y="810"/>
                    <a:pt x="621" y="810"/>
                    <a:pt x="622" y="810"/>
                  </a:cubicBezTo>
                  <a:cubicBezTo>
                    <a:pt x="625" y="812"/>
                    <a:pt x="640" y="809"/>
                    <a:pt x="642" y="809"/>
                  </a:cubicBezTo>
                  <a:cubicBezTo>
                    <a:pt x="643" y="809"/>
                    <a:pt x="643" y="808"/>
                    <a:pt x="643" y="808"/>
                  </a:cubicBezTo>
                  <a:cubicBezTo>
                    <a:pt x="643" y="808"/>
                    <a:pt x="643" y="808"/>
                    <a:pt x="643" y="808"/>
                  </a:cubicBezTo>
                  <a:cubicBezTo>
                    <a:pt x="644" y="808"/>
                    <a:pt x="647" y="804"/>
                    <a:pt x="649" y="801"/>
                  </a:cubicBezTo>
                  <a:cubicBezTo>
                    <a:pt x="648" y="801"/>
                    <a:pt x="648" y="801"/>
                    <a:pt x="648" y="801"/>
                  </a:cubicBezTo>
                  <a:cubicBezTo>
                    <a:pt x="650" y="798"/>
                    <a:pt x="651" y="796"/>
                    <a:pt x="652" y="795"/>
                  </a:cubicBezTo>
                  <a:cubicBezTo>
                    <a:pt x="652" y="794"/>
                    <a:pt x="652" y="794"/>
                    <a:pt x="653" y="793"/>
                  </a:cubicBezTo>
                  <a:cubicBezTo>
                    <a:pt x="653" y="793"/>
                    <a:pt x="653" y="793"/>
                    <a:pt x="653" y="793"/>
                  </a:cubicBezTo>
                  <a:cubicBezTo>
                    <a:pt x="655" y="790"/>
                    <a:pt x="655" y="788"/>
                    <a:pt x="653" y="786"/>
                  </a:cubicBezTo>
                  <a:cubicBezTo>
                    <a:pt x="652" y="786"/>
                    <a:pt x="649" y="784"/>
                    <a:pt x="647" y="782"/>
                  </a:cubicBezTo>
                  <a:cubicBezTo>
                    <a:pt x="646" y="782"/>
                    <a:pt x="646" y="782"/>
                    <a:pt x="646" y="782"/>
                  </a:cubicBezTo>
                  <a:cubicBezTo>
                    <a:pt x="644" y="779"/>
                    <a:pt x="642" y="777"/>
                    <a:pt x="641" y="777"/>
                  </a:cubicBezTo>
                  <a:cubicBezTo>
                    <a:pt x="641" y="776"/>
                    <a:pt x="641" y="775"/>
                    <a:pt x="641" y="774"/>
                  </a:cubicBezTo>
                  <a:cubicBezTo>
                    <a:pt x="642" y="774"/>
                    <a:pt x="642" y="774"/>
                    <a:pt x="642" y="774"/>
                  </a:cubicBezTo>
                  <a:cubicBezTo>
                    <a:pt x="643" y="771"/>
                    <a:pt x="644" y="765"/>
                    <a:pt x="645" y="763"/>
                  </a:cubicBezTo>
                  <a:cubicBezTo>
                    <a:pt x="646" y="766"/>
                    <a:pt x="646" y="779"/>
                    <a:pt x="652" y="781"/>
                  </a:cubicBezTo>
                  <a:cubicBezTo>
                    <a:pt x="659" y="783"/>
                    <a:pt x="663" y="785"/>
                    <a:pt x="669" y="778"/>
                  </a:cubicBezTo>
                  <a:cubicBezTo>
                    <a:pt x="670" y="776"/>
                    <a:pt x="672" y="775"/>
                    <a:pt x="673" y="774"/>
                  </a:cubicBezTo>
                  <a:cubicBezTo>
                    <a:pt x="673" y="774"/>
                    <a:pt x="673" y="774"/>
                    <a:pt x="673" y="774"/>
                  </a:cubicBezTo>
                  <a:cubicBezTo>
                    <a:pt x="677" y="769"/>
                    <a:pt x="681" y="766"/>
                    <a:pt x="682" y="762"/>
                  </a:cubicBezTo>
                  <a:cubicBezTo>
                    <a:pt x="681" y="762"/>
                    <a:pt x="681" y="762"/>
                    <a:pt x="681" y="762"/>
                  </a:cubicBezTo>
                  <a:cubicBezTo>
                    <a:pt x="681" y="762"/>
                    <a:pt x="681" y="761"/>
                    <a:pt x="681" y="761"/>
                  </a:cubicBezTo>
                  <a:cubicBezTo>
                    <a:pt x="681" y="759"/>
                    <a:pt x="682" y="756"/>
                    <a:pt x="683" y="754"/>
                  </a:cubicBezTo>
                  <a:cubicBezTo>
                    <a:pt x="683" y="754"/>
                    <a:pt x="683" y="754"/>
                    <a:pt x="683" y="754"/>
                  </a:cubicBezTo>
                  <a:cubicBezTo>
                    <a:pt x="684" y="752"/>
                    <a:pt x="685" y="751"/>
                    <a:pt x="686" y="750"/>
                  </a:cubicBezTo>
                  <a:cubicBezTo>
                    <a:pt x="687" y="749"/>
                    <a:pt x="688" y="749"/>
                    <a:pt x="689" y="748"/>
                  </a:cubicBezTo>
                  <a:cubicBezTo>
                    <a:pt x="691" y="747"/>
                    <a:pt x="692" y="746"/>
                    <a:pt x="693" y="743"/>
                  </a:cubicBezTo>
                  <a:cubicBezTo>
                    <a:pt x="693" y="743"/>
                    <a:pt x="693" y="743"/>
                    <a:pt x="693" y="743"/>
                  </a:cubicBezTo>
                  <a:cubicBezTo>
                    <a:pt x="693" y="742"/>
                    <a:pt x="693" y="742"/>
                    <a:pt x="693" y="742"/>
                  </a:cubicBezTo>
                  <a:cubicBezTo>
                    <a:pt x="696" y="735"/>
                    <a:pt x="698" y="739"/>
                    <a:pt x="701" y="735"/>
                  </a:cubicBezTo>
                  <a:cubicBezTo>
                    <a:pt x="701" y="735"/>
                    <a:pt x="701" y="735"/>
                    <a:pt x="701" y="735"/>
                  </a:cubicBezTo>
                  <a:cubicBezTo>
                    <a:pt x="702" y="734"/>
                    <a:pt x="702" y="734"/>
                    <a:pt x="702" y="733"/>
                  </a:cubicBezTo>
                  <a:cubicBezTo>
                    <a:pt x="704" y="730"/>
                    <a:pt x="703" y="727"/>
                    <a:pt x="702" y="723"/>
                  </a:cubicBezTo>
                  <a:cubicBezTo>
                    <a:pt x="701" y="723"/>
                    <a:pt x="701" y="723"/>
                    <a:pt x="701" y="723"/>
                  </a:cubicBezTo>
                  <a:cubicBezTo>
                    <a:pt x="700" y="721"/>
                    <a:pt x="700" y="718"/>
                    <a:pt x="701" y="716"/>
                  </a:cubicBezTo>
                  <a:cubicBezTo>
                    <a:pt x="702" y="716"/>
                    <a:pt x="702" y="716"/>
                    <a:pt x="702" y="716"/>
                  </a:cubicBezTo>
                  <a:cubicBezTo>
                    <a:pt x="702" y="715"/>
                    <a:pt x="703" y="714"/>
                    <a:pt x="703" y="714"/>
                  </a:cubicBezTo>
                  <a:cubicBezTo>
                    <a:pt x="705" y="712"/>
                    <a:pt x="707" y="711"/>
                    <a:pt x="709" y="710"/>
                  </a:cubicBezTo>
                  <a:cubicBezTo>
                    <a:pt x="709" y="709"/>
                    <a:pt x="710" y="709"/>
                    <a:pt x="710" y="709"/>
                  </a:cubicBezTo>
                  <a:cubicBezTo>
                    <a:pt x="710" y="709"/>
                    <a:pt x="710" y="709"/>
                    <a:pt x="710" y="709"/>
                  </a:cubicBezTo>
                  <a:cubicBezTo>
                    <a:pt x="715" y="706"/>
                    <a:pt x="719" y="704"/>
                    <a:pt x="719" y="704"/>
                  </a:cubicBezTo>
                  <a:cubicBezTo>
                    <a:pt x="719" y="704"/>
                    <a:pt x="722" y="702"/>
                    <a:pt x="728" y="700"/>
                  </a:cubicBezTo>
                  <a:cubicBezTo>
                    <a:pt x="734" y="698"/>
                    <a:pt x="740" y="699"/>
                    <a:pt x="742" y="696"/>
                  </a:cubicBezTo>
                  <a:cubicBezTo>
                    <a:pt x="742" y="696"/>
                    <a:pt x="742" y="696"/>
                    <a:pt x="742" y="696"/>
                  </a:cubicBezTo>
                  <a:cubicBezTo>
                    <a:pt x="743" y="696"/>
                    <a:pt x="743" y="696"/>
                    <a:pt x="743" y="695"/>
                  </a:cubicBezTo>
                  <a:cubicBezTo>
                    <a:pt x="745" y="693"/>
                    <a:pt x="746" y="688"/>
                    <a:pt x="748" y="685"/>
                  </a:cubicBezTo>
                  <a:cubicBezTo>
                    <a:pt x="747" y="685"/>
                    <a:pt x="747" y="685"/>
                    <a:pt x="747" y="685"/>
                  </a:cubicBezTo>
                  <a:cubicBezTo>
                    <a:pt x="748" y="683"/>
                    <a:pt x="748" y="682"/>
                    <a:pt x="749" y="681"/>
                  </a:cubicBezTo>
                  <a:cubicBezTo>
                    <a:pt x="750" y="680"/>
                    <a:pt x="751" y="678"/>
                    <a:pt x="752" y="677"/>
                  </a:cubicBezTo>
                  <a:cubicBezTo>
                    <a:pt x="752" y="677"/>
                    <a:pt x="752" y="677"/>
                    <a:pt x="752" y="677"/>
                  </a:cubicBezTo>
                  <a:cubicBezTo>
                    <a:pt x="755" y="673"/>
                    <a:pt x="756" y="669"/>
                    <a:pt x="755" y="667"/>
                  </a:cubicBezTo>
                  <a:cubicBezTo>
                    <a:pt x="755" y="666"/>
                    <a:pt x="755" y="666"/>
                    <a:pt x="755" y="665"/>
                  </a:cubicBezTo>
                  <a:cubicBezTo>
                    <a:pt x="754" y="665"/>
                    <a:pt x="754" y="665"/>
                    <a:pt x="754" y="665"/>
                  </a:cubicBezTo>
                  <a:cubicBezTo>
                    <a:pt x="754" y="663"/>
                    <a:pt x="755" y="660"/>
                    <a:pt x="756" y="658"/>
                  </a:cubicBezTo>
                  <a:cubicBezTo>
                    <a:pt x="756" y="658"/>
                    <a:pt x="756" y="658"/>
                    <a:pt x="756" y="658"/>
                  </a:cubicBezTo>
                  <a:cubicBezTo>
                    <a:pt x="758" y="653"/>
                    <a:pt x="759" y="649"/>
                    <a:pt x="759" y="647"/>
                  </a:cubicBezTo>
                  <a:cubicBezTo>
                    <a:pt x="759" y="647"/>
                    <a:pt x="758" y="646"/>
                    <a:pt x="758" y="646"/>
                  </a:cubicBezTo>
                  <a:cubicBezTo>
                    <a:pt x="757" y="646"/>
                    <a:pt x="757" y="646"/>
                    <a:pt x="757" y="646"/>
                  </a:cubicBezTo>
                  <a:cubicBezTo>
                    <a:pt x="757" y="644"/>
                    <a:pt x="756" y="641"/>
                    <a:pt x="756" y="638"/>
                  </a:cubicBezTo>
                  <a:cubicBezTo>
                    <a:pt x="757" y="638"/>
                    <a:pt x="757" y="638"/>
                    <a:pt x="757" y="638"/>
                  </a:cubicBezTo>
                  <a:cubicBezTo>
                    <a:pt x="757" y="635"/>
                    <a:pt x="758" y="632"/>
                    <a:pt x="761" y="628"/>
                  </a:cubicBezTo>
                  <a:cubicBezTo>
                    <a:pt x="762" y="628"/>
                    <a:pt x="762" y="627"/>
                    <a:pt x="763" y="627"/>
                  </a:cubicBezTo>
                  <a:cubicBezTo>
                    <a:pt x="763" y="627"/>
                    <a:pt x="763" y="627"/>
                    <a:pt x="763" y="627"/>
                  </a:cubicBezTo>
                  <a:cubicBezTo>
                    <a:pt x="765" y="624"/>
                    <a:pt x="767" y="621"/>
                    <a:pt x="769" y="619"/>
                  </a:cubicBezTo>
                  <a:cubicBezTo>
                    <a:pt x="770" y="619"/>
                    <a:pt x="770" y="619"/>
                    <a:pt x="770" y="619"/>
                  </a:cubicBezTo>
                  <a:cubicBezTo>
                    <a:pt x="774" y="614"/>
                    <a:pt x="777" y="610"/>
                    <a:pt x="777" y="608"/>
                  </a:cubicBezTo>
                  <a:cubicBezTo>
                    <a:pt x="777" y="608"/>
                    <a:pt x="777" y="607"/>
                    <a:pt x="777" y="607"/>
                  </a:cubicBezTo>
                  <a:cubicBezTo>
                    <a:pt x="776" y="607"/>
                    <a:pt x="776" y="607"/>
                    <a:pt x="776" y="607"/>
                  </a:cubicBezTo>
                  <a:cubicBezTo>
                    <a:pt x="777" y="605"/>
                    <a:pt x="778" y="602"/>
                    <a:pt x="779" y="599"/>
                  </a:cubicBezTo>
                  <a:cubicBezTo>
                    <a:pt x="780" y="599"/>
                    <a:pt x="780" y="599"/>
                    <a:pt x="780" y="599"/>
                  </a:cubicBezTo>
                  <a:cubicBezTo>
                    <a:pt x="781" y="595"/>
                    <a:pt x="783" y="591"/>
                    <a:pt x="783" y="588"/>
                  </a:cubicBezTo>
                  <a:cubicBezTo>
                    <a:pt x="782" y="588"/>
                    <a:pt x="782" y="588"/>
                    <a:pt x="782" y="588"/>
                  </a:cubicBezTo>
                  <a:cubicBezTo>
                    <a:pt x="782" y="588"/>
                    <a:pt x="782" y="587"/>
                    <a:pt x="782" y="5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2" name="Freeform 29"/>
            <p:cNvSpPr>
              <a:spLocks/>
            </p:cNvSpPr>
            <p:nvPr/>
          </p:nvSpPr>
          <p:spPr bwMode="auto">
            <a:xfrm>
              <a:off x="3479800" y="2476500"/>
              <a:ext cx="90488" cy="55562"/>
            </a:xfrm>
            <a:custGeom>
              <a:avLst/>
              <a:gdLst>
                <a:gd name="T0" fmla="*/ 4 w 24"/>
                <a:gd name="T1" fmla="*/ 14 h 15"/>
                <a:gd name="T2" fmla="*/ 15 w 24"/>
                <a:gd name="T3" fmla="*/ 13 h 15"/>
                <a:gd name="T4" fmla="*/ 22 w 24"/>
                <a:gd name="T5" fmla="*/ 12 h 15"/>
                <a:gd name="T6" fmla="*/ 22 w 24"/>
                <a:gd name="T7" fmla="*/ 9 h 15"/>
                <a:gd name="T8" fmla="*/ 23 w 24"/>
                <a:gd name="T9" fmla="*/ 9 h 15"/>
                <a:gd name="T10" fmla="*/ 21 w 24"/>
                <a:gd name="T11" fmla="*/ 1 h 15"/>
                <a:gd name="T12" fmla="*/ 5 w 24"/>
                <a:gd name="T13" fmla="*/ 7 h 15"/>
                <a:gd name="T14" fmla="*/ 4 w 24"/>
                <a:gd name="T15" fmla="*/ 8 h 15"/>
                <a:gd name="T16" fmla="*/ 4 w 24"/>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5">
                  <a:moveTo>
                    <a:pt x="4" y="14"/>
                  </a:moveTo>
                  <a:cubicBezTo>
                    <a:pt x="6" y="14"/>
                    <a:pt x="13" y="11"/>
                    <a:pt x="15" y="13"/>
                  </a:cubicBezTo>
                  <a:cubicBezTo>
                    <a:pt x="17" y="15"/>
                    <a:pt x="22" y="14"/>
                    <a:pt x="22" y="12"/>
                  </a:cubicBezTo>
                  <a:cubicBezTo>
                    <a:pt x="22" y="11"/>
                    <a:pt x="22" y="10"/>
                    <a:pt x="22" y="9"/>
                  </a:cubicBezTo>
                  <a:cubicBezTo>
                    <a:pt x="23" y="9"/>
                    <a:pt x="23" y="9"/>
                    <a:pt x="23" y="9"/>
                  </a:cubicBezTo>
                  <a:cubicBezTo>
                    <a:pt x="23" y="6"/>
                    <a:pt x="24" y="1"/>
                    <a:pt x="21" y="1"/>
                  </a:cubicBezTo>
                  <a:cubicBezTo>
                    <a:pt x="17" y="0"/>
                    <a:pt x="11" y="5"/>
                    <a:pt x="5" y="7"/>
                  </a:cubicBezTo>
                  <a:cubicBezTo>
                    <a:pt x="5" y="8"/>
                    <a:pt x="4" y="8"/>
                    <a:pt x="4" y="8"/>
                  </a:cubicBezTo>
                  <a:cubicBezTo>
                    <a:pt x="0" y="10"/>
                    <a:pt x="1" y="14"/>
                    <a:pt x="4"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3" name="Freeform 30"/>
            <p:cNvSpPr>
              <a:spLocks/>
            </p:cNvSpPr>
            <p:nvPr/>
          </p:nvSpPr>
          <p:spPr bwMode="auto">
            <a:xfrm>
              <a:off x="3659188" y="2465388"/>
              <a:ext cx="139700" cy="63500"/>
            </a:xfrm>
            <a:custGeom>
              <a:avLst/>
              <a:gdLst>
                <a:gd name="T0" fmla="*/ 7 w 37"/>
                <a:gd name="T1" fmla="*/ 11 h 17"/>
                <a:gd name="T2" fmla="*/ 21 w 37"/>
                <a:gd name="T3" fmla="*/ 11 h 17"/>
                <a:gd name="T4" fmla="*/ 25 w 37"/>
                <a:gd name="T5" fmla="*/ 15 h 17"/>
                <a:gd name="T6" fmla="*/ 34 w 37"/>
                <a:gd name="T7" fmla="*/ 17 h 17"/>
                <a:gd name="T8" fmla="*/ 35 w 37"/>
                <a:gd name="T9" fmla="*/ 12 h 17"/>
                <a:gd name="T10" fmla="*/ 37 w 37"/>
                <a:gd name="T11" fmla="*/ 12 h 17"/>
                <a:gd name="T12" fmla="*/ 35 w 37"/>
                <a:gd name="T13" fmla="*/ 7 h 17"/>
                <a:gd name="T14" fmla="*/ 27 w 37"/>
                <a:gd name="T15" fmla="*/ 2 h 17"/>
                <a:gd name="T16" fmla="*/ 11 w 37"/>
                <a:gd name="T17" fmla="*/ 1 h 17"/>
                <a:gd name="T18" fmla="*/ 4 w 37"/>
                <a:gd name="T19" fmla="*/ 2 h 17"/>
                <a:gd name="T20" fmla="*/ 1 w 37"/>
                <a:gd name="T21" fmla="*/ 6 h 17"/>
                <a:gd name="T22" fmla="*/ 7 w 37"/>
                <a:gd name="T2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7">
                  <a:moveTo>
                    <a:pt x="7" y="11"/>
                  </a:moveTo>
                  <a:cubicBezTo>
                    <a:pt x="11" y="11"/>
                    <a:pt x="20" y="9"/>
                    <a:pt x="21" y="11"/>
                  </a:cubicBezTo>
                  <a:cubicBezTo>
                    <a:pt x="21" y="13"/>
                    <a:pt x="20" y="14"/>
                    <a:pt x="25" y="15"/>
                  </a:cubicBezTo>
                  <a:cubicBezTo>
                    <a:pt x="30" y="16"/>
                    <a:pt x="32" y="17"/>
                    <a:pt x="34" y="17"/>
                  </a:cubicBezTo>
                  <a:cubicBezTo>
                    <a:pt x="36" y="17"/>
                    <a:pt x="36" y="14"/>
                    <a:pt x="35" y="12"/>
                  </a:cubicBezTo>
                  <a:cubicBezTo>
                    <a:pt x="37" y="12"/>
                    <a:pt x="37" y="12"/>
                    <a:pt x="37" y="12"/>
                  </a:cubicBezTo>
                  <a:cubicBezTo>
                    <a:pt x="36" y="10"/>
                    <a:pt x="35" y="9"/>
                    <a:pt x="35" y="7"/>
                  </a:cubicBezTo>
                  <a:cubicBezTo>
                    <a:pt x="32" y="4"/>
                    <a:pt x="33" y="4"/>
                    <a:pt x="27" y="2"/>
                  </a:cubicBezTo>
                  <a:cubicBezTo>
                    <a:pt x="21" y="0"/>
                    <a:pt x="15" y="0"/>
                    <a:pt x="11" y="1"/>
                  </a:cubicBezTo>
                  <a:cubicBezTo>
                    <a:pt x="8" y="1"/>
                    <a:pt x="5" y="0"/>
                    <a:pt x="4" y="2"/>
                  </a:cubicBezTo>
                  <a:cubicBezTo>
                    <a:pt x="2" y="3"/>
                    <a:pt x="1" y="4"/>
                    <a:pt x="1" y="6"/>
                  </a:cubicBezTo>
                  <a:cubicBezTo>
                    <a:pt x="0" y="9"/>
                    <a:pt x="3" y="11"/>
                    <a:pt x="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4" name="Freeform 31"/>
            <p:cNvSpPr>
              <a:spLocks/>
            </p:cNvSpPr>
            <p:nvPr/>
          </p:nvSpPr>
          <p:spPr bwMode="auto">
            <a:xfrm>
              <a:off x="3873500" y="2611438"/>
              <a:ext cx="93663" cy="44450"/>
            </a:xfrm>
            <a:custGeom>
              <a:avLst/>
              <a:gdLst>
                <a:gd name="T0" fmla="*/ 7 w 25"/>
                <a:gd name="T1" fmla="*/ 12 h 12"/>
                <a:gd name="T2" fmla="*/ 21 w 25"/>
                <a:gd name="T3" fmla="*/ 10 h 12"/>
                <a:gd name="T4" fmla="*/ 22 w 25"/>
                <a:gd name="T5" fmla="*/ 9 h 12"/>
                <a:gd name="T6" fmla="*/ 22 w 25"/>
                <a:gd name="T7" fmla="*/ 2 h 12"/>
                <a:gd name="T8" fmla="*/ 17 w 25"/>
                <a:gd name="T9" fmla="*/ 0 h 12"/>
                <a:gd name="T10" fmla="*/ 13 w 25"/>
                <a:gd name="T11" fmla="*/ 0 h 12"/>
                <a:gd name="T12" fmla="*/ 5 w 25"/>
                <a:gd name="T13" fmla="*/ 4 h 12"/>
                <a:gd name="T14" fmla="*/ 0 w 25"/>
                <a:gd name="T15" fmla="*/ 9 h 12"/>
                <a:gd name="T16" fmla="*/ 7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7" y="12"/>
                  </a:moveTo>
                  <a:cubicBezTo>
                    <a:pt x="12" y="11"/>
                    <a:pt x="18" y="10"/>
                    <a:pt x="21" y="10"/>
                  </a:cubicBezTo>
                  <a:cubicBezTo>
                    <a:pt x="22" y="10"/>
                    <a:pt x="22" y="9"/>
                    <a:pt x="22" y="9"/>
                  </a:cubicBezTo>
                  <a:cubicBezTo>
                    <a:pt x="25" y="8"/>
                    <a:pt x="25" y="3"/>
                    <a:pt x="22" y="2"/>
                  </a:cubicBezTo>
                  <a:cubicBezTo>
                    <a:pt x="20" y="2"/>
                    <a:pt x="18" y="1"/>
                    <a:pt x="17" y="0"/>
                  </a:cubicBezTo>
                  <a:cubicBezTo>
                    <a:pt x="13" y="0"/>
                    <a:pt x="13" y="0"/>
                    <a:pt x="13" y="0"/>
                  </a:cubicBezTo>
                  <a:cubicBezTo>
                    <a:pt x="11" y="1"/>
                    <a:pt x="8" y="2"/>
                    <a:pt x="5" y="4"/>
                  </a:cubicBezTo>
                  <a:cubicBezTo>
                    <a:pt x="2" y="6"/>
                    <a:pt x="0" y="8"/>
                    <a:pt x="0" y="9"/>
                  </a:cubicBezTo>
                  <a:cubicBezTo>
                    <a:pt x="1" y="10"/>
                    <a:pt x="3" y="12"/>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5" name="Freeform 32"/>
            <p:cNvSpPr>
              <a:spLocks/>
            </p:cNvSpPr>
            <p:nvPr/>
          </p:nvSpPr>
          <p:spPr bwMode="auto">
            <a:xfrm>
              <a:off x="3832225" y="2490788"/>
              <a:ext cx="387350" cy="117475"/>
            </a:xfrm>
            <a:custGeom>
              <a:avLst/>
              <a:gdLst>
                <a:gd name="T0" fmla="*/ 3 w 103"/>
                <a:gd name="T1" fmla="*/ 8 h 31"/>
                <a:gd name="T2" fmla="*/ 17 w 103"/>
                <a:gd name="T3" fmla="*/ 16 h 31"/>
                <a:gd name="T4" fmla="*/ 32 w 103"/>
                <a:gd name="T5" fmla="*/ 22 h 31"/>
                <a:gd name="T6" fmla="*/ 44 w 103"/>
                <a:gd name="T7" fmla="*/ 29 h 31"/>
                <a:gd name="T8" fmla="*/ 55 w 103"/>
                <a:gd name="T9" fmla="*/ 30 h 31"/>
                <a:gd name="T10" fmla="*/ 69 w 103"/>
                <a:gd name="T11" fmla="*/ 29 h 31"/>
                <a:gd name="T12" fmla="*/ 95 w 103"/>
                <a:gd name="T13" fmla="*/ 31 h 31"/>
                <a:gd name="T14" fmla="*/ 103 w 103"/>
                <a:gd name="T15" fmla="*/ 26 h 31"/>
                <a:gd name="T16" fmla="*/ 99 w 103"/>
                <a:gd name="T17" fmla="*/ 24 h 31"/>
                <a:gd name="T18" fmla="*/ 101 w 103"/>
                <a:gd name="T19" fmla="*/ 24 h 31"/>
                <a:gd name="T20" fmla="*/ 89 w 103"/>
                <a:gd name="T21" fmla="*/ 21 h 31"/>
                <a:gd name="T22" fmla="*/ 64 w 103"/>
                <a:gd name="T23" fmla="*/ 21 h 31"/>
                <a:gd name="T24" fmla="*/ 49 w 103"/>
                <a:gd name="T25" fmla="*/ 21 h 31"/>
                <a:gd name="T26" fmla="*/ 39 w 103"/>
                <a:gd name="T27" fmla="*/ 16 h 31"/>
                <a:gd name="T28" fmla="*/ 34 w 103"/>
                <a:gd name="T29" fmla="*/ 12 h 31"/>
                <a:gd name="T30" fmla="*/ 32 w 103"/>
                <a:gd name="T31" fmla="*/ 12 h 31"/>
                <a:gd name="T32" fmla="*/ 24 w 103"/>
                <a:gd name="T33" fmla="*/ 8 h 31"/>
                <a:gd name="T34" fmla="*/ 13 w 103"/>
                <a:gd name="T35" fmla="*/ 5 h 31"/>
                <a:gd name="T36" fmla="*/ 13 w 103"/>
                <a:gd name="T37" fmla="*/ 5 h 31"/>
                <a:gd name="T38" fmla="*/ 16 w 103"/>
                <a:gd name="T39" fmla="*/ 5 h 31"/>
                <a:gd name="T40" fmla="*/ 14 w 103"/>
                <a:gd name="T41" fmla="*/ 4 h 31"/>
                <a:gd name="T42" fmla="*/ 3 w 103"/>
                <a:gd name="T43" fmla="*/ 0 h 31"/>
                <a:gd name="T44" fmla="*/ 2 w 103"/>
                <a:gd name="T45" fmla="*/ 2 h 31"/>
                <a:gd name="T46" fmla="*/ 2 w 103"/>
                <a:gd name="T47" fmla="*/ 1 h 31"/>
                <a:gd name="T48" fmla="*/ 3 w 103"/>
                <a:gd name="T4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3" h="31">
                  <a:moveTo>
                    <a:pt x="3" y="8"/>
                  </a:moveTo>
                  <a:cubicBezTo>
                    <a:pt x="7" y="10"/>
                    <a:pt x="13" y="14"/>
                    <a:pt x="17" y="16"/>
                  </a:cubicBezTo>
                  <a:cubicBezTo>
                    <a:pt x="21" y="18"/>
                    <a:pt x="30" y="18"/>
                    <a:pt x="32" y="22"/>
                  </a:cubicBezTo>
                  <a:cubicBezTo>
                    <a:pt x="35" y="26"/>
                    <a:pt x="44" y="29"/>
                    <a:pt x="44" y="29"/>
                  </a:cubicBezTo>
                  <a:cubicBezTo>
                    <a:pt x="55" y="30"/>
                    <a:pt x="55" y="30"/>
                    <a:pt x="55" y="30"/>
                  </a:cubicBezTo>
                  <a:cubicBezTo>
                    <a:pt x="55" y="30"/>
                    <a:pt x="62" y="28"/>
                    <a:pt x="69" y="29"/>
                  </a:cubicBezTo>
                  <a:cubicBezTo>
                    <a:pt x="77" y="30"/>
                    <a:pt x="88" y="31"/>
                    <a:pt x="95" y="31"/>
                  </a:cubicBezTo>
                  <a:cubicBezTo>
                    <a:pt x="101" y="30"/>
                    <a:pt x="102" y="28"/>
                    <a:pt x="103" y="26"/>
                  </a:cubicBezTo>
                  <a:cubicBezTo>
                    <a:pt x="103" y="26"/>
                    <a:pt x="101" y="25"/>
                    <a:pt x="99" y="24"/>
                  </a:cubicBezTo>
                  <a:cubicBezTo>
                    <a:pt x="101" y="24"/>
                    <a:pt x="101" y="24"/>
                    <a:pt x="101" y="24"/>
                  </a:cubicBezTo>
                  <a:cubicBezTo>
                    <a:pt x="98" y="23"/>
                    <a:pt x="91" y="21"/>
                    <a:pt x="89" y="21"/>
                  </a:cubicBezTo>
                  <a:cubicBezTo>
                    <a:pt x="86" y="22"/>
                    <a:pt x="69" y="22"/>
                    <a:pt x="64" y="21"/>
                  </a:cubicBezTo>
                  <a:cubicBezTo>
                    <a:pt x="59" y="21"/>
                    <a:pt x="53" y="21"/>
                    <a:pt x="49" y="21"/>
                  </a:cubicBezTo>
                  <a:cubicBezTo>
                    <a:pt x="45" y="22"/>
                    <a:pt x="42" y="18"/>
                    <a:pt x="39" y="16"/>
                  </a:cubicBezTo>
                  <a:cubicBezTo>
                    <a:pt x="38" y="16"/>
                    <a:pt x="36" y="14"/>
                    <a:pt x="34" y="12"/>
                  </a:cubicBezTo>
                  <a:cubicBezTo>
                    <a:pt x="32" y="12"/>
                    <a:pt x="32" y="12"/>
                    <a:pt x="32" y="12"/>
                  </a:cubicBezTo>
                  <a:cubicBezTo>
                    <a:pt x="30" y="10"/>
                    <a:pt x="27" y="8"/>
                    <a:pt x="24" y="8"/>
                  </a:cubicBezTo>
                  <a:cubicBezTo>
                    <a:pt x="20" y="7"/>
                    <a:pt x="21" y="7"/>
                    <a:pt x="13" y="5"/>
                  </a:cubicBezTo>
                  <a:cubicBezTo>
                    <a:pt x="13" y="5"/>
                    <a:pt x="13" y="5"/>
                    <a:pt x="13" y="5"/>
                  </a:cubicBezTo>
                  <a:cubicBezTo>
                    <a:pt x="16" y="5"/>
                    <a:pt x="16" y="5"/>
                    <a:pt x="16" y="5"/>
                  </a:cubicBezTo>
                  <a:cubicBezTo>
                    <a:pt x="15" y="5"/>
                    <a:pt x="14" y="4"/>
                    <a:pt x="14" y="4"/>
                  </a:cubicBezTo>
                  <a:cubicBezTo>
                    <a:pt x="10" y="3"/>
                    <a:pt x="3" y="1"/>
                    <a:pt x="3" y="0"/>
                  </a:cubicBezTo>
                  <a:cubicBezTo>
                    <a:pt x="3" y="0"/>
                    <a:pt x="2" y="1"/>
                    <a:pt x="2" y="2"/>
                  </a:cubicBezTo>
                  <a:cubicBezTo>
                    <a:pt x="2" y="1"/>
                    <a:pt x="2" y="1"/>
                    <a:pt x="2" y="1"/>
                  </a:cubicBezTo>
                  <a:cubicBezTo>
                    <a:pt x="2" y="0"/>
                    <a:pt x="0" y="6"/>
                    <a:pt x="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6" name="Freeform 33"/>
            <p:cNvSpPr>
              <a:spLocks/>
            </p:cNvSpPr>
            <p:nvPr/>
          </p:nvSpPr>
          <p:spPr bwMode="auto">
            <a:xfrm>
              <a:off x="5427663" y="2806700"/>
              <a:ext cx="225425" cy="101600"/>
            </a:xfrm>
            <a:custGeom>
              <a:avLst/>
              <a:gdLst>
                <a:gd name="T0" fmla="*/ 52 w 60"/>
                <a:gd name="T1" fmla="*/ 16 h 27"/>
                <a:gd name="T2" fmla="*/ 53 w 60"/>
                <a:gd name="T3" fmla="*/ 16 h 27"/>
                <a:gd name="T4" fmla="*/ 57 w 60"/>
                <a:gd name="T5" fmla="*/ 7 h 27"/>
                <a:gd name="T6" fmla="*/ 56 w 60"/>
                <a:gd name="T7" fmla="*/ 6 h 27"/>
                <a:gd name="T8" fmla="*/ 55 w 60"/>
                <a:gd name="T9" fmla="*/ 6 h 27"/>
                <a:gd name="T10" fmla="*/ 44 w 60"/>
                <a:gd name="T11" fmla="*/ 2 h 27"/>
                <a:gd name="T12" fmla="*/ 32 w 60"/>
                <a:gd name="T13" fmla="*/ 5 h 27"/>
                <a:gd name="T14" fmla="*/ 24 w 60"/>
                <a:gd name="T15" fmla="*/ 6 h 27"/>
                <a:gd name="T16" fmla="*/ 20 w 60"/>
                <a:gd name="T17" fmla="*/ 6 h 27"/>
                <a:gd name="T18" fmla="*/ 18 w 60"/>
                <a:gd name="T19" fmla="*/ 5 h 27"/>
                <a:gd name="T20" fmla="*/ 4 w 60"/>
                <a:gd name="T21" fmla="*/ 2 h 27"/>
                <a:gd name="T22" fmla="*/ 2 w 60"/>
                <a:gd name="T23" fmla="*/ 10 h 27"/>
                <a:gd name="T24" fmla="*/ 9 w 60"/>
                <a:gd name="T25" fmla="*/ 19 h 27"/>
                <a:gd name="T26" fmla="*/ 21 w 60"/>
                <a:gd name="T27" fmla="*/ 21 h 27"/>
                <a:gd name="T28" fmla="*/ 30 w 60"/>
                <a:gd name="T29" fmla="*/ 25 h 27"/>
                <a:gd name="T30" fmla="*/ 41 w 60"/>
                <a:gd name="T31" fmla="*/ 19 h 27"/>
                <a:gd name="T32" fmla="*/ 52 w 60"/>
                <a:gd name="T33" fmla="*/ 17 h 27"/>
                <a:gd name="T34" fmla="*/ 52 w 60"/>
                <a:gd name="T35"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27">
                  <a:moveTo>
                    <a:pt x="52" y="16"/>
                  </a:moveTo>
                  <a:cubicBezTo>
                    <a:pt x="52" y="16"/>
                    <a:pt x="53" y="16"/>
                    <a:pt x="53" y="16"/>
                  </a:cubicBezTo>
                  <a:cubicBezTo>
                    <a:pt x="53" y="16"/>
                    <a:pt x="60" y="9"/>
                    <a:pt x="57" y="7"/>
                  </a:cubicBezTo>
                  <a:cubicBezTo>
                    <a:pt x="57" y="6"/>
                    <a:pt x="57" y="6"/>
                    <a:pt x="56" y="6"/>
                  </a:cubicBezTo>
                  <a:cubicBezTo>
                    <a:pt x="55" y="6"/>
                    <a:pt x="55" y="6"/>
                    <a:pt x="55" y="6"/>
                  </a:cubicBezTo>
                  <a:cubicBezTo>
                    <a:pt x="51" y="4"/>
                    <a:pt x="47" y="3"/>
                    <a:pt x="44" y="2"/>
                  </a:cubicBezTo>
                  <a:cubicBezTo>
                    <a:pt x="41" y="2"/>
                    <a:pt x="38" y="5"/>
                    <a:pt x="32" y="5"/>
                  </a:cubicBezTo>
                  <a:cubicBezTo>
                    <a:pt x="29" y="5"/>
                    <a:pt x="26" y="6"/>
                    <a:pt x="24" y="6"/>
                  </a:cubicBezTo>
                  <a:cubicBezTo>
                    <a:pt x="20" y="6"/>
                    <a:pt x="20" y="6"/>
                    <a:pt x="20" y="6"/>
                  </a:cubicBezTo>
                  <a:cubicBezTo>
                    <a:pt x="19" y="6"/>
                    <a:pt x="19" y="5"/>
                    <a:pt x="18" y="5"/>
                  </a:cubicBezTo>
                  <a:cubicBezTo>
                    <a:pt x="16" y="2"/>
                    <a:pt x="5" y="0"/>
                    <a:pt x="4" y="2"/>
                  </a:cubicBezTo>
                  <a:cubicBezTo>
                    <a:pt x="2" y="5"/>
                    <a:pt x="0" y="5"/>
                    <a:pt x="2" y="10"/>
                  </a:cubicBezTo>
                  <a:cubicBezTo>
                    <a:pt x="5" y="16"/>
                    <a:pt x="7" y="19"/>
                    <a:pt x="9" y="19"/>
                  </a:cubicBezTo>
                  <a:cubicBezTo>
                    <a:pt x="12" y="18"/>
                    <a:pt x="20" y="18"/>
                    <a:pt x="21" y="21"/>
                  </a:cubicBezTo>
                  <a:cubicBezTo>
                    <a:pt x="21" y="24"/>
                    <a:pt x="24" y="27"/>
                    <a:pt x="30" y="25"/>
                  </a:cubicBezTo>
                  <a:cubicBezTo>
                    <a:pt x="35" y="23"/>
                    <a:pt x="40" y="22"/>
                    <a:pt x="41" y="19"/>
                  </a:cubicBezTo>
                  <a:cubicBezTo>
                    <a:pt x="43" y="17"/>
                    <a:pt x="52" y="17"/>
                    <a:pt x="52" y="17"/>
                  </a:cubicBezTo>
                  <a:cubicBezTo>
                    <a:pt x="52" y="17"/>
                    <a:pt x="52" y="17"/>
                    <a:pt x="52"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7" name="Freeform 34"/>
            <p:cNvSpPr>
              <a:spLocks/>
            </p:cNvSpPr>
            <p:nvPr/>
          </p:nvSpPr>
          <p:spPr bwMode="auto">
            <a:xfrm>
              <a:off x="4125913" y="3935413"/>
              <a:ext cx="206375" cy="90487"/>
            </a:xfrm>
            <a:custGeom>
              <a:avLst/>
              <a:gdLst>
                <a:gd name="T0" fmla="*/ 53 w 55"/>
                <a:gd name="T1" fmla="*/ 22 h 24"/>
                <a:gd name="T2" fmla="*/ 54 w 55"/>
                <a:gd name="T3" fmla="*/ 21 h 24"/>
                <a:gd name="T4" fmla="*/ 52 w 55"/>
                <a:gd name="T5" fmla="*/ 16 h 24"/>
                <a:gd name="T6" fmla="*/ 50 w 55"/>
                <a:gd name="T7" fmla="*/ 16 h 24"/>
                <a:gd name="T8" fmla="*/ 45 w 55"/>
                <a:gd name="T9" fmla="*/ 13 h 24"/>
                <a:gd name="T10" fmla="*/ 33 w 55"/>
                <a:gd name="T11" fmla="*/ 8 h 24"/>
                <a:gd name="T12" fmla="*/ 35 w 55"/>
                <a:gd name="T13" fmla="*/ 8 h 24"/>
                <a:gd name="T14" fmla="*/ 31 w 55"/>
                <a:gd name="T15" fmla="*/ 4 h 24"/>
                <a:gd name="T16" fmla="*/ 16 w 55"/>
                <a:gd name="T17" fmla="*/ 0 h 24"/>
                <a:gd name="T18" fmla="*/ 1 w 55"/>
                <a:gd name="T19" fmla="*/ 4 h 24"/>
                <a:gd name="T20" fmla="*/ 1 w 55"/>
                <a:gd name="T21" fmla="*/ 5 h 24"/>
                <a:gd name="T22" fmla="*/ 0 w 55"/>
                <a:gd name="T23" fmla="*/ 5 h 24"/>
                <a:gd name="T24" fmla="*/ 11 w 55"/>
                <a:gd name="T25" fmla="*/ 9 h 24"/>
                <a:gd name="T26" fmla="*/ 29 w 55"/>
                <a:gd name="T27" fmla="*/ 11 h 24"/>
                <a:gd name="T28" fmla="*/ 43 w 55"/>
                <a:gd name="T29" fmla="*/ 21 h 24"/>
                <a:gd name="T30" fmla="*/ 53 w 55"/>
                <a:gd name="T31"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24">
                  <a:moveTo>
                    <a:pt x="53" y="22"/>
                  </a:moveTo>
                  <a:cubicBezTo>
                    <a:pt x="54" y="22"/>
                    <a:pt x="54" y="21"/>
                    <a:pt x="54" y="21"/>
                  </a:cubicBezTo>
                  <a:cubicBezTo>
                    <a:pt x="55" y="20"/>
                    <a:pt x="53" y="18"/>
                    <a:pt x="52" y="16"/>
                  </a:cubicBezTo>
                  <a:cubicBezTo>
                    <a:pt x="50" y="16"/>
                    <a:pt x="50" y="16"/>
                    <a:pt x="50" y="16"/>
                  </a:cubicBezTo>
                  <a:cubicBezTo>
                    <a:pt x="48" y="14"/>
                    <a:pt x="46" y="13"/>
                    <a:pt x="45" y="13"/>
                  </a:cubicBezTo>
                  <a:cubicBezTo>
                    <a:pt x="42" y="14"/>
                    <a:pt x="37" y="11"/>
                    <a:pt x="33" y="8"/>
                  </a:cubicBezTo>
                  <a:cubicBezTo>
                    <a:pt x="35" y="8"/>
                    <a:pt x="35" y="8"/>
                    <a:pt x="35" y="8"/>
                  </a:cubicBezTo>
                  <a:cubicBezTo>
                    <a:pt x="33" y="7"/>
                    <a:pt x="32" y="6"/>
                    <a:pt x="31" y="4"/>
                  </a:cubicBezTo>
                  <a:cubicBezTo>
                    <a:pt x="27" y="0"/>
                    <a:pt x="19" y="0"/>
                    <a:pt x="16" y="0"/>
                  </a:cubicBezTo>
                  <a:cubicBezTo>
                    <a:pt x="13" y="0"/>
                    <a:pt x="1" y="4"/>
                    <a:pt x="1" y="4"/>
                  </a:cubicBezTo>
                  <a:cubicBezTo>
                    <a:pt x="1" y="4"/>
                    <a:pt x="1" y="4"/>
                    <a:pt x="1" y="5"/>
                  </a:cubicBezTo>
                  <a:cubicBezTo>
                    <a:pt x="1" y="5"/>
                    <a:pt x="0" y="5"/>
                    <a:pt x="0" y="5"/>
                  </a:cubicBezTo>
                  <a:cubicBezTo>
                    <a:pt x="0" y="11"/>
                    <a:pt x="5" y="9"/>
                    <a:pt x="11" y="9"/>
                  </a:cubicBezTo>
                  <a:cubicBezTo>
                    <a:pt x="17" y="9"/>
                    <a:pt x="27" y="8"/>
                    <a:pt x="29" y="11"/>
                  </a:cubicBezTo>
                  <a:cubicBezTo>
                    <a:pt x="31" y="14"/>
                    <a:pt x="40" y="18"/>
                    <a:pt x="43" y="21"/>
                  </a:cubicBezTo>
                  <a:cubicBezTo>
                    <a:pt x="45" y="23"/>
                    <a:pt x="52" y="24"/>
                    <a:pt x="53" y="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8" name="Freeform 35"/>
            <p:cNvSpPr>
              <a:spLocks/>
            </p:cNvSpPr>
            <p:nvPr/>
          </p:nvSpPr>
          <p:spPr bwMode="auto">
            <a:xfrm>
              <a:off x="4500563" y="4048125"/>
              <a:ext cx="41275" cy="44450"/>
            </a:xfrm>
            <a:custGeom>
              <a:avLst/>
              <a:gdLst>
                <a:gd name="T0" fmla="*/ 8 w 11"/>
                <a:gd name="T1" fmla="*/ 9 h 12"/>
                <a:gd name="T2" fmla="*/ 11 w 11"/>
                <a:gd name="T3" fmla="*/ 5 h 12"/>
                <a:gd name="T4" fmla="*/ 10 w 11"/>
                <a:gd name="T5" fmla="*/ 5 h 12"/>
                <a:gd name="T6" fmla="*/ 5 w 11"/>
                <a:gd name="T7" fmla="*/ 1 h 12"/>
                <a:gd name="T8" fmla="*/ 7 w 11"/>
                <a:gd name="T9" fmla="*/ 10 h 12"/>
                <a:gd name="T10" fmla="*/ 8 w 11"/>
                <a:gd name="T11" fmla="*/ 9 h 12"/>
              </a:gdLst>
              <a:ahLst/>
              <a:cxnLst>
                <a:cxn ang="0">
                  <a:pos x="T0" y="T1"/>
                </a:cxn>
                <a:cxn ang="0">
                  <a:pos x="T2" y="T3"/>
                </a:cxn>
                <a:cxn ang="0">
                  <a:pos x="T4" y="T5"/>
                </a:cxn>
                <a:cxn ang="0">
                  <a:pos x="T6" y="T7"/>
                </a:cxn>
                <a:cxn ang="0">
                  <a:pos x="T8" y="T9"/>
                </a:cxn>
                <a:cxn ang="0">
                  <a:pos x="T10" y="T11"/>
                </a:cxn>
              </a:cxnLst>
              <a:rect l="0" t="0" r="r" b="b"/>
              <a:pathLst>
                <a:path w="11" h="12">
                  <a:moveTo>
                    <a:pt x="8" y="9"/>
                  </a:moveTo>
                  <a:cubicBezTo>
                    <a:pt x="10" y="8"/>
                    <a:pt x="11" y="7"/>
                    <a:pt x="11" y="5"/>
                  </a:cubicBezTo>
                  <a:cubicBezTo>
                    <a:pt x="10" y="5"/>
                    <a:pt x="10" y="5"/>
                    <a:pt x="10" y="5"/>
                  </a:cubicBezTo>
                  <a:cubicBezTo>
                    <a:pt x="9" y="3"/>
                    <a:pt x="7" y="0"/>
                    <a:pt x="5" y="1"/>
                  </a:cubicBezTo>
                  <a:cubicBezTo>
                    <a:pt x="0" y="2"/>
                    <a:pt x="1" y="12"/>
                    <a:pt x="7" y="10"/>
                  </a:cubicBezTo>
                  <a:cubicBezTo>
                    <a:pt x="7" y="10"/>
                    <a:pt x="8" y="10"/>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9" name="Freeform 36"/>
            <p:cNvSpPr>
              <a:spLocks/>
            </p:cNvSpPr>
            <p:nvPr/>
          </p:nvSpPr>
          <p:spPr bwMode="auto">
            <a:xfrm>
              <a:off x="7723188" y="4284663"/>
              <a:ext cx="55563" cy="131762"/>
            </a:xfrm>
            <a:custGeom>
              <a:avLst/>
              <a:gdLst>
                <a:gd name="T0" fmla="*/ 14 w 15"/>
                <a:gd name="T1" fmla="*/ 14 h 35"/>
                <a:gd name="T2" fmla="*/ 13 w 15"/>
                <a:gd name="T3" fmla="*/ 12 h 35"/>
                <a:gd name="T4" fmla="*/ 14 w 15"/>
                <a:gd name="T5" fmla="*/ 12 h 35"/>
                <a:gd name="T6" fmla="*/ 7 w 15"/>
                <a:gd name="T7" fmla="*/ 2 h 35"/>
                <a:gd name="T8" fmla="*/ 6 w 15"/>
                <a:gd name="T9" fmla="*/ 2 h 35"/>
                <a:gd name="T10" fmla="*/ 6 w 15"/>
                <a:gd name="T11" fmla="*/ 2 h 35"/>
                <a:gd name="T12" fmla="*/ 6 w 15"/>
                <a:gd name="T13" fmla="*/ 35 h 35"/>
                <a:gd name="T14" fmla="*/ 10 w 15"/>
                <a:gd name="T15" fmla="*/ 32 h 35"/>
                <a:gd name="T16" fmla="*/ 11 w 15"/>
                <a:gd name="T17" fmla="*/ 32 h 35"/>
                <a:gd name="T18" fmla="*/ 15 w 15"/>
                <a:gd name="T19" fmla="*/ 20 h 35"/>
                <a:gd name="T20" fmla="*/ 14 w 15"/>
                <a:gd name="T21" fmla="*/ 20 h 35"/>
                <a:gd name="T22" fmla="*/ 14 w 15"/>
                <a:gd name="T23"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4" y="14"/>
                  </a:moveTo>
                  <a:cubicBezTo>
                    <a:pt x="13" y="14"/>
                    <a:pt x="13" y="13"/>
                    <a:pt x="13" y="12"/>
                  </a:cubicBezTo>
                  <a:cubicBezTo>
                    <a:pt x="14" y="12"/>
                    <a:pt x="14" y="12"/>
                    <a:pt x="14" y="12"/>
                  </a:cubicBezTo>
                  <a:cubicBezTo>
                    <a:pt x="12" y="8"/>
                    <a:pt x="11" y="0"/>
                    <a:pt x="7" y="2"/>
                  </a:cubicBezTo>
                  <a:cubicBezTo>
                    <a:pt x="7" y="2"/>
                    <a:pt x="7" y="2"/>
                    <a:pt x="6" y="2"/>
                  </a:cubicBezTo>
                  <a:cubicBezTo>
                    <a:pt x="6" y="2"/>
                    <a:pt x="6" y="2"/>
                    <a:pt x="6" y="2"/>
                  </a:cubicBezTo>
                  <a:cubicBezTo>
                    <a:pt x="3" y="4"/>
                    <a:pt x="0" y="32"/>
                    <a:pt x="6" y="35"/>
                  </a:cubicBezTo>
                  <a:cubicBezTo>
                    <a:pt x="7" y="35"/>
                    <a:pt x="9" y="34"/>
                    <a:pt x="10" y="32"/>
                  </a:cubicBezTo>
                  <a:cubicBezTo>
                    <a:pt x="11" y="32"/>
                    <a:pt x="11" y="32"/>
                    <a:pt x="11" y="32"/>
                  </a:cubicBezTo>
                  <a:cubicBezTo>
                    <a:pt x="13" y="29"/>
                    <a:pt x="14" y="24"/>
                    <a:pt x="15" y="20"/>
                  </a:cubicBezTo>
                  <a:cubicBezTo>
                    <a:pt x="14" y="20"/>
                    <a:pt x="14" y="20"/>
                    <a:pt x="14" y="20"/>
                  </a:cubicBezTo>
                  <a:cubicBezTo>
                    <a:pt x="14" y="17"/>
                    <a:pt x="14" y="15"/>
                    <a:pt x="14"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20" name="Freeform 37"/>
            <p:cNvSpPr>
              <a:spLocks/>
            </p:cNvSpPr>
            <p:nvPr/>
          </p:nvSpPr>
          <p:spPr bwMode="auto">
            <a:xfrm>
              <a:off x="6149975" y="3468688"/>
              <a:ext cx="47625" cy="52387"/>
            </a:xfrm>
            <a:custGeom>
              <a:avLst/>
              <a:gdLst>
                <a:gd name="T0" fmla="*/ 9 w 13"/>
                <a:gd name="T1" fmla="*/ 13 h 14"/>
                <a:gd name="T2" fmla="*/ 12 w 13"/>
                <a:gd name="T3" fmla="*/ 10 h 14"/>
                <a:gd name="T4" fmla="*/ 12 w 13"/>
                <a:gd name="T5" fmla="*/ 4 h 14"/>
                <a:gd name="T6" fmla="*/ 11 w 13"/>
                <a:gd name="T7" fmla="*/ 4 h 14"/>
                <a:gd name="T8" fmla="*/ 7 w 13"/>
                <a:gd name="T9" fmla="*/ 0 h 14"/>
                <a:gd name="T10" fmla="*/ 3 w 13"/>
                <a:gd name="T11" fmla="*/ 12 h 14"/>
                <a:gd name="T12" fmla="*/ 9 w 13"/>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9" y="13"/>
                  </a:moveTo>
                  <a:cubicBezTo>
                    <a:pt x="10" y="12"/>
                    <a:pt x="11" y="11"/>
                    <a:pt x="12" y="10"/>
                  </a:cubicBezTo>
                  <a:cubicBezTo>
                    <a:pt x="13" y="8"/>
                    <a:pt x="13" y="6"/>
                    <a:pt x="12" y="4"/>
                  </a:cubicBezTo>
                  <a:cubicBezTo>
                    <a:pt x="11" y="4"/>
                    <a:pt x="11" y="4"/>
                    <a:pt x="11" y="4"/>
                  </a:cubicBezTo>
                  <a:cubicBezTo>
                    <a:pt x="10" y="2"/>
                    <a:pt x="8" y="0"/>
                    <a:pt x="7" y="0"/>
                  </a:cubicBezTo>
                  <a:cubicBezTo>
                    <a:pt x="2" y="0"/>
                    <a:pt x="0" y="9"/>
                    <a:pt x="3" y="12"/>
                  </a:cubicBezTo>
                  <a:cubicBezTo>
                    <a:pt x="5" y="14"/>
                    <a:pt x="7" y="14"/>
                    <a:pt x="9"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21" name="Freeform 38"/>
            <p:cNvSpPr>
              <a:spLocks/>
            </p:cNvSpPr>
            <p:nvPr/>
          </p:nvSpPr>
          <p:spPr bwMode="auto">
            <a:xfrm>
              <a:off x="6029325" y="3484563"/>
              <a:ext cx="25400" cy="30162"/>
            </a:xfrm>
            <a:custGeom>
              <a:avLst/>
              <a:gdLst>
                <a:gd name="T0" fmla="*/ 5 w 7"/>
                <a:gd name="T1" fmla="*/ 7 h 8"/>
                <a:gd name="T2" fmla="*/ 7 w 7"/>
                <a:gd name="T3" fmla="*/ 6 h 8"/>
                <a:gd name="T4" fmla="*/ 4 w 7"/>
                <a:gd name="T5" fmla="*/ 3 h 8"/>
                <a:gd name="T6" fmla="*/ 1 w 7"/>
                <a:gd name="T7" fmla="*/ 6 h 8"/>
                <a:gd name="T8" fmla="*/ 5 w 7"/>
                <a:gd name="T9" fmla="*/ 7 h 8"/>
              </a:gdLst>
              <a:ahLst/>
              <a:cxnLst>
                <a:cxn ang="0">
                  <a:pos x="T0" y="T1"/>
                </a:cxn>
                <a:cxn ang="0">
                  <a:pos x="T2" y="T3"/>
                </a:cxn>
                <a:cxn ang="0">
                  <a:pos x="T4" y="T5"/>
                </a:cxn>
                <a:cxn ang="0">
                  <a:pos x="T6" y="T7"/>
                </a:cxn>
                <a:cxn ang="0">
                  <a:pos x="T8" y="T9"/>
                </a:cxn>
              </a:cxnLst>
              <a:rect l="0" t="0" r="r" b="b"/>
              <a:pathLst>
                <a:path w="7" h="8">
                  <a:moveTo>
                    <a:pt x="5" y="7"/>
                  </a:moveTo>
                  <a:cubicBezTo>
                    <a:pt x="6" y="7"/>
                    <a:pt x="6" y="6"/>
                    <a:pt x="7" y="6"/>
                  </a:cubicBezTo>
                  <a:cubicBezTo>
                    <a:pt x="7" y="4"/>
                    <a:pt x="6" y="0"/>
                    <a:pt x="4" y="3"/>
                  </a:cubicBezTo>
                  <a:cubicBezTo>
                    <a:pt x="3" y="3"/>
                    <a:pt x="2" y="4"/>
                    <a:pt x="1" y="6"/>
                  </a:cubicBezTo>
                  <a:cubicBezTo>
                    <a:pt x="0" y="8"/>
                    <a:pt x="4" y="8"/>
                    <a:pt x="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22" name="Freeform 39"/>
            <p:cNvSpPr>
              <a:spLocks/>
            </p:cNvSpPr>
            <p:nvPr/>
          </p:nvSpPr>
          <p:spPr bwMode="auto">
            <a:xfrm>
              <a:off x="6246813" y="3536950"/>
              <a:ext cx="82550" cy="52387"/>
            </a:xfrm>
            <a:custGeom>
              <a:avLst/>
              <a:gdLst>
                <a:gd name="T0" fmla="*/ 14 w 22"/>
                <a:gd name="T1" fmla="*/ 13 h 14"/>
                <a:gd name="T2" fmla="*/ 19 w 22"/>
                <a:gd name="T3" fmla="*/ 12 h 14"/>
                <a:gd name="T4" fmla="*/ 21 w 22"/>
                <a:gd name="T5" fmla="*/ 7 h 14"/>
                <a:gd name="T6" fmla="*/ 21 w 22"/>
                <a:gd name="T7" fmla="*/ 6 h 14"/>
                <a:gd name="T8" fmla="*/ 20 w 22"/>
                <a:gd name="T9" fmla="*/ 6 h 14"/>
                <a:gd name="T10" fmla="*/ 12 w 22"/>
                <a:gd name="T11" fmla="*/ 2 h 14"/>
                <a:gd name="T12" fmla="*/ 2 w 22"/>
                <a:gd name="T13" fmla="*/ 2 h 14"/>
                <a:gd name="T14" fmla="*/ 7 w 22"/>
                <a:gd name="T15" fmla="*/ 8 h 14"/>
                <a:gd name="T16" fmla="*/ 14 w 22"/>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4">
                  <a:moveTo>
                    <a:pt x="14" y="13"/>
                  </a:moveTo>
                  <a:cubicBezTo>
                    <a:pt x="15" y="14"/>
                    <a:pt x="18" y="14"/>
                    <a:pt x="19" y="12"/>
                  </a:cubicBezTo>
                  <a:cubicBezTo>
                    <a:pt x="21" y="12"/>
                    <a:pt x="22" y="10"/>
                    <a:pt x="21" y="7"/>
                  </a:cubicBezTo>
                  <a:cubicBezTo>
                    <a:pt x="21" y="6"/>
                    <a:pt x="21" y="6"/>
                    <a:pt x="21" y="6"/>
                  </a:cubicBezTo>
                  <a:cubicBezTo>
                    <a:pt x="20" y="6"/>
                    <a:pt x="20" y="6"/>
                    <a:pt x="20" y="6"/>
                  </a:cubicBezTo>
                  <a:cubicBezTo>
                    <a:pt x="17" y="2"/>
                    <a:pt x="14" y="2"/>
                    <a:pt x="12" y="2"/>
                  </a:cubicBezTo>
                  <a:cubicBezTo>
                    <a:pt x="11" y="2"/>
                    <a:pt x="4" y="0"/>
                    <a:pt x="2" y="2"/>
                  </a:cubicBezTo>
                  <a:cubicBezTo>
                    <a:pt x="0" y="3"/>
                    <a:pt x="5" y="7"/>
                    <a:pt x="7" y="8"/>
                  </a:cubicBezTo>
                  <a:cubicBezTo>
                    <a:pt x="10" y="9"/>
                    <a:pt x="12" y="13"/>
                    <a:pt x="14"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23" name="Freeform 40"/>
            <p:cNvSpPr>
              <a:spLocks/>
            </p:cNvSpPr>
            <p:nvPr/>
          </p:nvSpPr>
          <p:spPr bwMode="auto">
            <a:xfrm>
              <a:off x="5748338" y="3092450"/>
              <a:ext cx="104775" cy="120650"/>
            </a:xfrm>
            <a:custGeom>
              <a:avLst/>
              <a:gdLst>
                <a:gd name="T0" fmla="*/ 3 w 28"/>
                <a:gd name="T1" fmla="*/ 22 h 32"/>
                <a:gd name="T2" fmla="*/ 7 w 28"/>
                <a:gd name="T3" fmla="*/ 31 h 32"/>
                <a:gd name="T4" fmla="*/ 19 w 28"/>
                <a:gd name="T5" fmla="*/ 26 h 32"/>
                <a:gd name="T6" fmla="*/ 27 w 28"/>
                <a:gd name="T7" fmla="*/ 19 h 32"/>
                <a:gd name="T8" fmla="*/ 27 w 28"/>
                <a:gd name="T9" fmla="*/ 19 h 32"/>
                <a:gd name="T10" fmla="*/ 28 w 28"/>
                <a:gd name="T11" fmla="*/ 15 h 32"/>
                <a:gd name="T12" fmla="*/ 28 w 28"/>
                <a:gd name="T13" fmla="*/ 8 h 32"/>
                <a:gd name="T14" fmla="*/ 27 w 28"/>
                <a:gd name="T15" fmla="*/ 8 h 32"/>
                <a:gd name="T16" fmla="*/ 25 w 28"/>
                <a:gd name="T17" fmla="*/ 3 h 32"/>
                <a:gd name="T18" fmla="*/ 16 w 28"/>
                <a:gd name="T19" fmla="*/ 1 h 32"/>
                <a:gd name="T20" fmla="*/ 8 w 28"/>
                <a:gd name="T21" fmla="*/ 8 h 32"/>
                <a:gd name="T22" fmla="*/ 6 w 28"/>
                <a:gd name="T23" fmla="*/ 8 h 32"/>
                <a:gd name="T24" fmla="*/ 5 w 28"/>
                <a:gd name="T25" fmla="*/ 8 h 32"/>
                <a:gd name="T26" fmla="*/ 3 w 28"/>
                <a:gd name="T27" fmla="*/ 13 h 32"/>
                <a:gd name="T28" fmla="*/ 3 w 28"/>
                <a:gd name="T29"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2">
                  <a:moveTo>
                    <a:pt x="3" y="22"/>
                  </a:moveTo>
                  <a:cubicBezTo>
                    <a:pt x="0" y="23"/>
                    <a:pt x="3" y="30"/>
                    <a:pt x="7" y="31"/>
                  </a:cubicBezTo>
                  <a:cubicBezTo>
                    <a:pt x="11" y="32"/>
                    <a:pt x="16" y="28"/>
                    <a:pt x="19" y="26"/>
                  </a:cubicBezTo>
                  <a:cubicBezTo>
                    <a:pt x="22" y="25"/>
                    <a:pt x="25" y="23"/>
                    <a:pt x="27" y="19"/>
                  </a:cubicBezTo>
                  <a:cubicBezTo>
                    <a:pt x="27" y="19"/>
                    <a:pt x="27" y="19"/>
                    <a:pt x="27" y="19"/>
                  </a:cubicBezTo>
                  <a:cubicBezTo>
                    <a:pt x="28" y="18"/>
                    <a:pt x="28" y="17"/>
                    <a:pt x="28" y="15"/>
                  </a:cubicBezTo>
                  <a:cubicBezTo>
                    <a:pt x="28" y="12"/>
                    <a:pt x="28" y="10"/>
                    <a:pt x="28" y="8"/>
                  </a:cubicBezTo>
                  <a:cubicBezTo>
                    <a:pt x="27" y="8"/>
                    <a:pt x="27" y="8"/>
                    <a:pt x="27" y="8"/>
                  </a:cubicBezTo>
                  <a:cubicBezTo>
                    <a:pt x="26" y="6"/>
                    <a:pt x="25" y="4"/>
                    <a:pt x="25" y="3"/>
                  </a:cubicBezTo>
                  <a:cubicBezTo>
                    <a:pt x="23" y="1"/>
                    <a:pt x="19" y="0"/>
                    <a:pt x="16" y="1"/>
                  </a:cubicBezTo>
                  <a:cubicBezTo>
                    <a:pt x="12" y="2"/>
                    <a:pt x="11" y="7"/>
                    <a:pt x="8" y="8"/>
                  </a:cubicBezTo>
                  <a:cubicBezTo>
                    <a:pt x="6" y="8"/>
                    <a:pt x="6" y="8"/>
                    <a:pt x="6" y="8"/>
                  </a:cubicBezTo>
                  <a:cubicBezTo>
                    <a:pt x="5" y="8"/>
                    <a:pt x="5" y="8"/>
                    <a:pt x="5" y="8"/>
                  </a:cubicBezTo>
                  <a:cubicBezTo>
                    <a:pt x="3" y="9"/>
                    <a:pt x="2" y="10"/>
                    <a:pt x="3" y="13"/>
                  </a:cubicBezTo>
                  <a:cubicBezTo>
                    <a:pt x="4" y="17"/>
                    <a:pt x="6" y="20"/>
                    <a:pt x="3" y="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24" name="Freeform 41"/>
            <p:cNvSpPr>
              <a:spLocks/>
            </p:cNvSpPr>
            <p:nvPr/>
          </p:nvSpPr>
          <p:spPr bwMode="auto">
            <a:xfrm>
              <a:off x="5815013" y="3001963"/>
              <a:ext cx="211138" cy="233362"/>
            </a:xfrm>
            <a:custGeom>
              <a:avLst/>
              <a:gdLst>
                <a:gd name="T0" fmla="*/ 14 w 56"/>
                <a:gd name="T1" fmla="*/ 30 h 62"/>
                <a:gd name="T2" fmla="*/ 25 w 56"/>
                <a:gd name="T3" fmla="*/ 37 h 62"/>
                <a:gd name="T4" fmla="*/ 9 w 56"/>
                <a:gd name="T5" fmla="*/ 54 h 62"/>
                <a:gd name="T6" fmla="*/ 21 w 56"/>
                <a:gd name="T7" fmla="*/ 56 h 62"/>
                <a:gd name="T8" fmla="*/ 21 w 56"/>
                <a:gd name="T9" fmla="*/ 61 h 62"/>
                <a:gd name="T10" fmla="*/ 23 w 56"/>
                <a:gd name="T11" fmla="*/ 61 h 62"/>
                <a:gd name="T12" fmla="*/ 27 w 56"/>
                <a:gd name="T13" fmla="*/ 58 h 62"/>
                <a:gd name="T14" fmla="*/ 29 w 56"/>
                <a:gd name="T15" fmla="*/ 57 h 62"/>
                <a:gd name="T16" fmla="*/ 45 w 56"/>
                <a:gd name="T17" fmla="*/ 60 h 62"/>
                <a:gd name="T18" fmla="*/ 49 w 56"/>
                <a:gd name="T19" fmla="*/ 59 h 62"/>
                <a:gd name="T20" fmla="*/ 56 w 56"/>
                <a:gd name="T21" fmla="*/ 51 h 62"/>
                <a:gd name="T22" fmla="*/ 55 w 56"/>
                <a:gd name="T23" fmla="*/ 51 h 62"/>
                <a:gd name="T24" fmla="*/ 55 w 56"/>
                <a:gd name="T25" fmla="*/ 50 h 62"/>
                <a:gd name="T26" fmla="*/ 52 w 56"/>
                <a:gd name="T27" fmla="*/ 43 h 62"/>
                <a:gd name="T28" fmla="*/ 53 w 56"/>
                <a:gd name="T29" fmla="*/ 43 h 62"/>
                <a:gd name="T30" fmla="*/ 46 w 56"/>
                <a:gd name="T31" fmla="*/ 36 h 62"/>
                <a:gd name="T32" fmla="*/ 41 w 56"/>
                <a:gd name="T33" fmla="*/ 31 h 62"/>
                <a:gd name="T34" fmla="*/ 40 w 56"/>
                <a:gd name="T35" fmla="*/ 31 h 62"/>
                <a:gd name="T36" fmla="*/ 34 w 56"/>
                <a:gd name="T37" fmla="*/ 24 h 62"/>
                <a:gd name="T38" fmla="*/ 36 w 56"/>
                <a:gd name="T39" fmla="*/ 24 h 62"/>
                <a:gd name="T40" fmla="*/ 33 w 56"/>
                <a:gd name="T41" fmla="*/ 21 h 62"/>
                <a:gd name="T42" fmla="*/ 39 w 56"/>
                <a:gd name="T43" fmla="*/ 12 h 62"/>
                <a:gd name="T44" fmla="*/ 39 w 56"/>
                <a:gd name="T45" fmla="*/ 12 h 62"/>
                <a:gd name="T46" fmla="*/ 40 w 56"/>
                <a:gd name="T47" fmla="*/ 7 h 62"/>
                <a:gd name="T48" fmla="*/ 28 w 56"/>
                <a:gd name="T49" fmla="*/ 4 h 62"/>
                <a:gd name="T50" fmla="*/ 36 w 56"/>
                <a:gd name="T51" fmla="*/ 4 h 62"/>
                <a:gd name="T52" fmla="*/ 23 w 56"/>
                <a:gd name="T53" fmla="*/ 2 h 62"/>
                <a:gd name="T54" fmla="*/ 17 w 56"/>
                <a:gd name="T55" fmla="*/ 2 h 62"/>
                <a:gd name="T56" fmla="*/ 12 w 56"/>
                <a:gd name="T57" fmla="*/ 7 h 62"/>
                <a:gd name="T58" fmla="*/ 4 w 56"/>
                <a:gd name="T59" fmla="*/ 7 h 62"/>
                <a:gd name="T60" fmla="*/ 3 w 56"/>
                <a:gd name="T61" fmla="*/ 18 h 62"/>
                <a:gd name="T62" fmla="*/ 14 w 56"/>
                <a:gd name="T63" fmla="*/ 3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 h="62">
                  <a:moveTo>
                    <a:pt x="14" y="30"/>
                  </a:moveTo>
                  <a:cubicBezTo>
                    <a:pt x="19" y="32"/>
                    <a:pt x="29" y="34"/>
                    <a:pt x="25" y="37"/>
                  </a:cubicBezTo>
                  <a:cubicBezTo>
                    <a:pt x="21" y="39"/>
                    <a:pt x="9" y="51"/>
                    <a:pt x="9" y="54"/>
                  </a:cubicBezTo>
                  <a:cubicBezTo>
                    <a:pt x="7" y="58"/>
                    <a:pt x="21" y="56"/>
                    <a:pt x="21" y="56"/>
                  </a:cubicBezTo>
                  <a:cubicBezTo>
                    <a:pt x="21" y="56"/>
                    <a:pt x="19" y="60"/>
                    <a:pt x="21" y="61"/>
                  </a:cubicBezTo>
                  <a:cubicBezTo>
                    <a:pt x="22" y="62"/>
                    <a:pt x="23" y="61"/>
                    <a:pt x="23" y="61"/>
                  </a:cubicBezTo>
                  <a:cubicBezTo>
                    <a:pt x="24" y="60"/>
                    <a:pt x="25" y="59"/>
                    <a:pt x="27" y="58"/>
                  </a:cubicBezTo>
                  <a:cubicBezTo>
                    <a:pt x="27" y="58"/>
                    <a:pt x="28" y="57"/>
                    <a:pt x="29" y="57"/>
                  </a:cubicBezTo>
                  <a:cubicBezTo>
                    <a:pt x="33" y="57"/>
                    <a:pt x="41" y="60"/>
                    <a:pt x="45" y="60"/>
                  </a:cubicBezTo>
                  <a:cubicBezTo>
                    <a:pt x="46" y="60"/>
                    <a:pt x="48" y="60"/>
                    <a:pt x="49" y="59"/>
                  </a:cubicBezTo>
                  <a:cubicBezTo>
                    <a:pt x="52" y="57"/>
                    <a:pt x="55" y="54"/>
                    <a:pt x="56" y="51"/>
                  </a:cubicBezTo>
                  <a:cubicBezTo>
                    <a:pt x="55" y="51"/>
                    <a:pt x="55" y="51"/>
                    <a:pt x="55" y="51"/>
                  </a:cubicBezTo>
                  <a:cubicBezTo>
                    <a:pt x="55" y="50"/>
                    <a:pt x="55" y="50"/>
                    <a:pt x="55" y="50"/>
                  </a:cubicBezTo>
                  <a:cubicBezTo>
                    <a:pt x="55" y="48"/>
                    <a:pt x="53" y="45"/>
                    <a:pt x="52" y="43"/>
                  </a:cubicBezTo>
                  <a:cubicBezTo>
                    <a:pt x="53" y="43"/>
                    <a:pt x="53" y="43"/>
                    <a:pt x="53" y="43"/>
                  </a:cubicBezTo>
                  <a:cubicBezTo>
                    <a:pt x="51" y="40"/>
                    <a:pt x="48" y="38"/>
                    <a:pt x="46" y="36"/>
                  </a:cubicBezTo>
                  <a:cubicBezTo>
                    <a:pt x="44" y="35"/>
                    <a:pt x="43" y="34"/>
                    <a:pt x="41" y="31"/>
                  </a:cubicBezTo>
                  <a:cubicBezTo>
                    <a:pt x="40" y="31"/>
                    <a:pt x="40" y="31"/>
                    <a:pt x="40" y="31"/>
                  </a:cubicBezTo>
                  <a:cubicBezTo>
                    <a:pt x="38" y="29"/>
                    <a:pt x="36" y="26"/>
                    <a:pt x="34" y="24"/>
                  </a:cubicBezTo>
                  <a:cubicBezTo>
                    <a:pt x="36" y="24"/>
                    <a:pt x="36" y="24"/>
                    <a:pt x="36" y="24"/>
                  </a:cubicBezTo>
                  <a:cubicBezTo>
                    <a:pt x="35" y="22"/>
                    <a:pt x="34" y="21"/>
                    <a:pt x="33" y="21"/>
                  </a:cubicBezTo>
                  <a:cubicBezTo>
                    <a:pt x="31" y="19"/>
                    <a:pt x="37" y="16"/>
                    <a:pt x="39" y="12"/>
                  </a:cubicBezTo>
                  <a:cubicBezTo>
                    <a:pt x="39" y="12"/>
                    <a:pt x="39" y="12"/>
                    <a:pt x="39" y="12"/>
                  </a:cubicBezTo>
                  <a:cubicBezTo>
                    <a:pt x="40" y="10"/>
                    <a:pt x="41" y="9"/>
                    <a:pt x="40" y="7"/>
                  </a:cubicBezTo>
                  <a:cubicBezTo>
                    <a:pt x="38" y="5"/>
                    <a:pt x="33" y="5"/>
                    <a:pt x="28" y="4"/>
                  </a:cubicBezTo>
                  <a:cubicBezTo>
                    <a:pt x="36" y="4"/>
                    <a:pt x="36" y="4"/>
                    <a:pt x="36" y="4"/>
                  </a:cubicBezTo>
                  <a:cubicBezTo>
                    <a:pt x="31" y="4"/>
                    <a:pt x="26" y="4"/>
                    <a:pt x="23" y="2"/>
                  </a:cubicBezTo>
                  <a:cubicBezTo>
                    <a:pt x="21" y="0"/>
                    <a:pt x="19" y="1"/>
                    <a:pt x="17" y="2"/>
                  </a:cubicBezTo>
                  <a:cubicBezTo>
                    <a:pt x="15" y="3"/>
                    <a:pt x="13" y="5"/>
                    <a:pt x="12" y="7"/>
                  </a:cubicBezTo>
                  <a:cubicBezTo>
                    <a:pt x="10" y="10"/>
                    <a:pt x="7" y="6"/>
                    <a:pt x="4" y="7"/>
                  </a:cubicBezTo>
                  <a:cubicBezTo>
                    <a:pt x="0" y="9"/>
                    <a:pt x="1" y="15"/>
                    <a:pt x="3" y="18"/>
                  </a:cubicBezTo>
                  <a:cubicBezTo>
                    <a:pt x="5" y="21"/>
                    <a:pt x="9" y="27"/>
                    <a:pt x="14" y="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25" name="Freeform 42"/>
            <p:cNvSpPr>
              <a:spLocks/>
            </p:cNvSpPr>
            <p:nvPr/>
          </p:nvSpPr>
          <p:spPr bwMode="auto">
            <a:xfrm>
              <a:off x="6653213" y="2930525"/>
              <a:ext cx="63500" cy="46037"/>
            </a:xfrm>
            <a:custGeom>
              <a:avLst/>
              <a:gdLst>
                <a:gd name="T0" fmla="*/ 8 w 17"/>
                <a:gd name="T1" fmla="*/ 12 h 12"/>
                <a:gd name="T2" fmla="*/ 1 w 17"/>
                <a:gd name="T3" fmla="*/ 5 h 12"/>
                <a:gd name="T4" fmla="*/ 1 w 17"/>
                <a:gd name="T5" fmla="*/ 4 h 12"/>
                <a:gd name="T6" fmla="*/ 2 w 17"/>
                <a:gd name="T7" fmla="*/ 4 h 12"/>
                <a:gd name="T8" fmla="*/ 3 w 17"/>
                <a:gd name="T9" fmla="*/ 2 h 12"/>
                <a:gd name="T10" fmla="*/ 15 w 17"/>
                <a:gd name="T11" fmla="*/ 11 h 12"/>
                <a:gd name="T12" fmla="*/ 13 w 17"/>
                <a:gd name="T13" fmla="*/ 12 h 12"/>
                <a:gd name="T14" fmla="*/ 8 w 1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2">
                  <a:moveTo>
                    <a:pt x="8" y="12"/>
                  </a:moveTo>
                  <a:cubicBezTo>
                    <a:pt x="4" y="11"/>
                    <a:pt x="0" y="8"/>
                    <a:pt x="1" y="5"/>
                  </a:cubicBezTo>
                  <a:cubicBezTo>
                    <a:pt x="1" y="4"/>
                    <a:pt x="1" y="4"/>
                    <a:pt x="1" y="4"/>
                  </a:cubicBezTo>
                  <a:cubicBezTo>
                    <a:pt x="2" y="4"/>
                    <a:pt x="2" y="4"/>
                    <a:pt x="2" y="4"/>
                  </a:cubicBezTo>
                  <a:cubicBezTo>
                    <a:pt x="2" y="3"/>
                    <a:pt x="3" y="2"/>
                    <a:pt x="3" y="2"/>
                  </a:cubicBezTo>
                  <a:cubicBezTo>
                    <a:pt x="8" y="0"/>
                    <a:pt x="17" y="7"/>
                    <a:pt x="15" y="11"/>
                  </a:cubicBezTo>
                  <a:cubicBezTo>
                    <a:pt x="14" y="11"/>
                    <a:pt x="14" y="11"/>
                    <a:pt x="13" y="12"/>
                  </a:cubicBezTo>
                  <a:lnTo>
                    <a:pt x="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26" name="Freeform 43"/>
            <p:cNvSpPr>
              <a:spLocks/>
            </p:cNvSpPr>
            <p:nvPr/>
          </p:nvSpPr>
          <p:spPr bwMode="auto">
            <a:xfrm>
              <a:off x="6678613" y="4525963"/>
              <a:ext cx="57150" cy="79375"/>
            </a:xfrm>
            <a:custGeom>
              <a:avLst/>
              <a:gdLst>
                <a:gd name="T0" fmla="*/ 2 w 15"/>
                <a:gd name="T1" fmla="*/ 6 h 21"/>
                <a:gd name="T2" fmla="*/ 3 w 15"/>
                <a:gd name="T3" fmla="*/ 3 h 21"/>
                <a:gd name="T4" fmla="*/ 3 w 15"/>
                <a:gd name="T5" fmla="*/ 2 h 21"/>
                <a:gd name="T6" fmla="*/ 13 w 15"/>
                <a:gd name="T7" fmla="*/ 2 h 21"/>
                <a:gd name="T8" fmla="*/ 6 w 15"/>
                <a:gd name="T9" fmla="*/ 20 h 21"/>
                <a:gd name="T10" fmla="*/ 4 w 15"/>
                <a:gd name="T11" fmla="*/ 21 h 21"/>
                <a:gd name="T12" fmla="*/ 1 w 15"/>
                <a:gd name="T13" fmla="*/ 14 h 21"/>
                <a:gd name="T14" fmla="*/ 0 w 15"/>
                <a:gd name="T15" fmla="*/ 14 h 21"/>
                <a:gd name="T16" fmla="*/ 1 w 15"/>
                <a:gd name="T17" fmla="*/ 6 h 21"/>
                <a:gd name="T18" fmla="*/ 2 w 15"/>
                <a:gd name="T19"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
                  <a:moveTo>
                    <a:pt x="2" y="6"/>
                  </a:moveTo>
                  <a:cubicBezTo>
                    <a:pt x="2" y="5"/>
                    <a:pt x="2" y="4"/>
                    <a:pt x="3" y="3"/>
                  </a:cubicBezTo>
                  <a:cubicBezTo>
                    <a:pt x="3" y="3"/>
                    <a:pt x="3" y="2"/>
                    <a:pt x="3" y="2"/>
                  </a:cubicBezTo>
                  <a:cubicBezTo>
                    <a:pt x="6" y="0"/>
                    <a:pt x="12" y="0"/>
                    <a:pt x="13" y="2"/>
                  </a:cubicBezTo>
                  <a:cubicBezTo>
                    <a:pt x="15" y="6"/>
                    <a:pt x="10" y="17"/>
                    <a:pt x="6" y="20"/>
                  </a:cubicBezTo>
                  <a:cubicBezTo>
                    <a:pt x="5" y="21"/>
                    <a:pt x="5" y="21"/>
                    <a:pt x="4" y="21"/>
                  </a:cubicBezTo>
                  <a:cubicBezTo>
                    <a:pt x="2" y="20"/>
                    <a:pt x="1" y="17"/>
                    <a:pt x="1" y="14"/>
                  </a:cubicBezTo>
                  <a:cubicBezTo>
                    <a:pt x="0" y="14"/>
                    <a:pt x="0" y="14"/>
                    <a:pt x="0" y="14"/>
                  </a:cubicBezTo>
                  <a:cubicBezTo>
                    <a:pt x="0" y="11"/>
                    <a:pt x="1" y="8"/>
                    <a:pt x="1" y="6"/>
                  </a:cubicBez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27" name="Freeform 44"/>
            <p:cNvSpPr>
              <a:spLocks/>
            </p:cNvSpPr>
            <p:nvPr/>
          </p:nvSpPr>
          <p:spPr bwMode="auto">
            <a:xfrm>
              <a:off x="6588125" y="3322638"/>
              <a:ext cx="315913" cy="168275"/>
            </a:xfrm>
            <a:custGeom>
              <a:avLst/>
              <a:gdLst>
                <a:gd name="T0" fmla="*/ 2 w 84"/>
                <a:gd name="T1" fmla="*/ 36 h 45"/>
                <a:gd name="T2" fmla="*/ 3 w 84"/>
                <a:gd name="T3" fmla="*/ 36 h 45"/>
                <a:gd name="T4" fmla="*/ 2 w 84"/>
                <a:gd name="T5" fmla="*/ 30 h 45"/>
                <a:gd name="T6" fmla="*/ 2 w 84"/>
                <a:gd name="T7" fmla="*/ 24 h 45"/>
                <a:gd name="T8" fmla="*/ 2 w 84"/>
                <a:gd name="T9" fmla="*/ 24 h 45"/>
                <a:gd name="T10" fmla="*/ 5 w 84"/>
                <a:gd name="T11" fmla="*/ 21 h 45"/>
                <a:gd name="T12" fmla="*/ 9 w 84"/>
                <a:gd name="T13" fmla="*/ 16 h 45"/>
                <a:gd name="T14" fmla="*/ 9 w 84"/>
                <a:gd name="T15" fmla="*/ 16 h 45"/>
                <a:gd name="T16" fmla="*/ 15 w 84"/>
                <a:gd name="T17" fmla="*/ 6 h 45"/>
                <a:gd name="T18" fmla="*/ 16 w 84"/>
                <a:gd name="T19" fmla="*/ 5 h 45"/>
                <a:gd name="T20" fmla="*/ 15 w 84"/>
                <a:gd name="T21" fmla="*/ 5 h 45"/>
                <a:gd name="T22" fmla="*/ 24 w 84"/>
                <a:gd name="T23" fmla="*/ 1 h 45"/>
                <a:gd name="T24" fmla="*/ 33 w 84"/>
                <a:gd name="T25" fmla="*/ 15 h 45"/>
                <a:gd name="T26" fmla="*/ 39 w 84"/>
                <a:gd name="T27" fmla="*/ 15 h 45"/>
                <a:gd name="T28" fmla="*/ 43 w 84"/>
                <a:gd name="T29" fmla="*/ 12 h 45"/>
                <a:gd name="T30" fmla="*/ 48 w 84"/>
                <a:gd name="T31" fmla="*/ 5 h 45"/>
                <a:gd name="T32" fmla="*/ 48 w 84"/>
                <a:gd name="T33" fmla="*/ 5 h 45"/>
                <a:gd name="T34" fmla="*/ 47 w 84"/>
                <a:gd name="T35" fmla="*/ 5 h 45"/>
                <a:gd name="T36" fmla="*/ 57 w 84"/>
                <a:gd name="T37" fmla="*/ 1 h 45"/>
                <a:gd name="T38" fmla="*/ 57 w 84"/>
                <a:gd name="T39" fmla="*/ 5 h 45"/>
                <a:gd name="T40" fmla="*/ 55 w 84"/>
                <a:gd name="T41" fmla="*/ 6 h 45"/>
                <a:gd name="T42" fmla="*/ 54 w 84"/>
                <a:gd name="T43" fmla="*/ 7 h 45"/>
                <a:gd name="T44" fmla="*/ 59 w 84"/>
                <a:gd name="T45" fmla="*/ 12 h 45"/>
                <a:gd name="T46" fmla="*/ 76 w 84"/>
                <a:gd name="T47" fmla="*/ 25 h 45"/>
                <a:gd name="T48" fmla="*/ 80 w 84"/>
                <a:gd name="T49" fmla="*/ 39 h 45"/>
                <a:gd name="T50" fmla="*/ 60 w 84"/>
                <a:gd name="T51" fmla="*/ 40 h 45"/>
                <a:gd name="T52" fmla="*/ 49 w 84"/>
                <a:gd name="T53" fmla="*/ 36 h 45"/>
                <a:gd name="T54" fmla="*/ 51 w 84"/>
                <a:gd name="T55" fmla="*/ 36 h 45"/>
                <a:gd name="T56" fmla="*/ 44 w 84"/>
                <a:gd name="T57" fmla="*/ 33 h 45"/>
                <a:gd name="T58" fmla="*/ 29 w 84"/>
                <a:gd name="T59" fmla="*/ 34 h 45"/>
                <a:gd name="T60" fmla="*/ 26 w 84"/>
                <a:gd name="T61" fmla="*/ 37 h 45"/>
                <a:gd name="T62" fmla="*/ 11 w 84"/>
                <a:gd name="T63" fmla="*/ 39 h 45"/>
                <a:gd name="T64" fmla="*/ 1 w 84"/>
                <a:gd name="T65" fmla="*/ 43 h 45"/>
                <a:gd name="T66" fmla="*/ 2 w 84"/>
                <a:gd name="T67"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45">
                  <a:moveTo>
                    <a:pt x="2" y="36"/>
                  </a:moveTo>
                  <a:cubicBezTo>
                    <a:pt x="3" y="36"/>
                    <a:pt x="3" y="36"/>
                    <a:pt x="3" y="36"/>
                  </a:cubicBezTo>
                  <a:cubicBezTo>
                    <a:pt x="3" y="33"/>
                    <a:pt x="3" y="31"/>
                    <a:pt x="2" y="30"/>
                  </a:cubicBezTo>
                  <a:cubicBezTo>
                    <a:pt x="0" y="30"/>
                    <a:pt x="1" y="27"/>
                    <a:pt x="2" y="24"/>
                  </a:cubicBezTo>
                  <a:cubicBezTo>
                    <a:pt x="2" y="24"/>
                    <a:pt x="2" y="24"/>
                    <a:pt x="2" y="24"/>
                  </a:cubicBezTo>
                  <a:cubicBezTo>
                    <a:pt x="3" y="23"/>
                    <a:pt x="4" y="21"/>
                    <a:pt x="5" y="21"/>
                  </a:cubicBezTo>
                  <a:cubicBezTo>
                    <a:pt x="6" y="20"/>
                    <a:pt x="7" y="18"/>
                    <a:pt x="9" y="16"/>
                  </a:cubicBezTo>
                  <a:cubicBezTo>
                    <a:pt x="9" y="16"/>
                    <a:pt x="9" y="16"/>
                    <a:pt x="9" y="16"/>
                  </a:cubicBezTo>
                  <a:cubicBezTo>
                    <a:pt x="11" y="13"/>
                    <a:pt x="13" y="10"/>
                    <a:pt x="15" y="6"/>
                  </a:cubicBezTo>
                  <a:cubicBezTo>
                    <a:pt x="15" y="5"/>
                    <a:pt x="16" y="5"/>
                    <a:pt x="16" y="5"/>
                  </a:cubicBezTo>
                  <a:cubicBezTo>
                    <a:pt x="15" y="5"/>
                    <a:pt x="15" y="5"/>
                    <a:pt x="15" y="5"/>
                  </a:cubicBezTo>
                  <a:cubicBezTo>
                    <a:pt x="18" y="0"/>
                    <a:pt x="22" y="0"/>
                    <a:pt x="24" y="1"/>
                  </a:cubicBezTo>
                  <a:cubicBezTo>
                    <a:pt x="26" y="1"/>
                    <a:pt x="32" y="12"/>
                    <a:pt x="33" y="15"/>
                  </a:cubicBezTo>
                  <a:cubicBezTo>
                    <a:pt x="34" y="18"/>
                    <a:pt x="37" y="16"/>
                    <a:pt x="39" y="15"/>
                  </a:cubicBezTo>
                  <a:cubicBezTo>
                    <a:pt x="40" y="14"/>
                    <a:pt x="42" y="13"/>
                    <a:pt x="43" y="12"/>
                  </a:cubicBezTo>
                  <a:cubicBezTo>
                    <a:pt x="45" y="11"/>
                    <a:pt x="48" y="8"/>
                    <a:pt x="48" y="5"/>
                  </a:cubicBezTo>
                  <a:cubicBezTo>
                    <a:pt x="48" y="5"/>
                    <a:pt x="48" y="5"/>
                    <a:pt x="48" y="5"/>
                  </a:cubicBezTo>
                  <a:cubicBezTo>
                    <a:pt x="47" y="5"/>
                    <a:pt x="47" y="5"/>
                    <a:pt x="47" y="5"/>
                  </a:cubicBezTo>
                  <a:cubicBezTo>
                    <a:pt x="48" y="2"/>
                    <a:pt x="52" y="1"/>
                    <a:pt x="57" y="1"/>
                  </a:cubicBezTo>
                  <a:cubicBezTo>
                    <a:pt x="61" y="1"/>
                    <a:pt x="59" y="3"/>
                    <a:pt x="57" y="5"/>
                  </a:cubicBezTo>
                  <a:cubicBezTo>
                    <a:pt x="56" y="5"/>
                    <a:pt x="56" y="6"/>
                    <a:pt x="55" y="6"/>
                  </a:cubicBezTo>
                  <a:cubicBezTo>
                    <a:pt x="54" y="6"/>
                    <a:pt x="54" y="6"/>
                    <a:pt x="54" y="7"/>
                  </a:cubicBezTo>
                  <a:cubicBezTo>
                    <a:pt x="51" y="8"/>
                    <a:pt x="53" y="10"/>
                    <a:pt x="59" y="12"/>
                  </a:cubicBezTo>
                  <a:cubicBezTo>
                    <a:pt x="65" y="15"/>
                    <a:pt x="70" y="21"/>
                    <a:pt x="76" y="25"/>
                  </a:cubicBezTo>
                  <a:cubicBezTo>
                    <a:pt x="83" y="29"/>
                    <a:pt x="84" y="38"/>
                    <a:pt x="80" y="39"/>
                  </a:cubicBezTo>
                  <a:cubicBezTo>
                    <a:pt x="76" y="40"/>
                    <a:pt x="64" y="41"/>
                    <a:pt x="60" y="40"/>
                  </a:cubicBezTo>
                  <a:cubicBezTo>
                    <a:pt x="57" y="40"/>
                    <a:pt x="53" y="38"/>
                    <a:pt x="49" y="36"/>
                  </a:cubicBezTo>
                  <a:cubicBezTo>
                    <a:pt x="51" y="36"/>
                    <a:pt x="51" y="36"/>
                    <a:pt x="51" y="36"/>
                  </a:cubicBezTo>
                  <a:cubicBezTo>
                    <a:pt x="49" y="34"/>
                    <a:pt x="47" y="33"/>
                    <a:pt x="44" y="33"/>
                  </a:cubicBezTo>
                  <a:cubicBezTo>
                    <a:pt x="39" y="32"/>
                    <a:pt x="33" y="32"/>
                    <a:pt x="29" y="34"/>
                  </a:cubicBezTo>
                  <a:cubicBezTo>
                    <a:pt x="28" y="35"/>
                    <a:pt x="27" y="36"/>
                    <a:pt x="26" y="37"/>
                  </a:cubicBezTo>
                  <a:cubicBezTo>
                    <a:pt x="24" y="41"/>
                    <a:pt x="15" y="39"/>
                    <a:pt x="11" y="39"/>
                  </a:cubicBezTo>
                  <a:cubicBezTo>
                    <a:pt x="7" y="39"/>
                    <a:pt x="2" y="45"/>
                    <a:pt x="1" y="43"/>
                  </a:cubicBezTo>
                  <a:cubicBezTo>
                    <a:pt x="1" y="43"/>
                    <a:pt x="2" y="39"/>
                    <a:pt x="2"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28" name="Freeform 45"/>
            <p:cNvSpPr>
              <a:spLocks/>
            </p:cNvSpPr>
            <p:nvPr/>
          </p:nvSpPr>
          <p:spPr bwMode="auto">
            <a:xfrm>
              <a:off x="6994525" y="3295650"/>
              <a:ext cx="190500" cy="293687"/>
            </a:xfrm>
            <a:custGeom>
              <a:avLst/>
              <a:gdLst>
                <a:gd name="T0" fmla="*/ 49 w 51"/>
                <a:gd name="T1" fmla="*/ 17 h 78"/>
                <a:gd name="T2" fmla="*/ 36 w 51"/>
                <a:gd name="T3" fmla="*/ 16 h 78"/>
                <a:gd name="T4" fmla="*/ 30 w 51"/>
                <a:gd name="T5" fmla="*/ 16 h 78"/>
                <a:gd name="T6" fmla="*/ 25 w 51"/>
                <a:gd name="T7" fmla="*/ 24 h 78"/>
                <a:gd name="T8" fmla="*/ 30 w 51"/>
                <a:gd name="T9" fmla="*/ 28 h 78"/>
                <a:gd name="T10" fmla="*/ 36 w 51"/>
                <a:gd name="T11" fmla="*/ 37 h 78"/>
                <a:gd name="T12" fmla="*/ 44 w 51"/>
                <a:gd name="T13" fmla="*/ 43 h 78"/>
                <a:gd name="T14" fmla="*/ 41 w 51"/>
                <a:gd name="T15" fmla="*/ 53 h 78"/>
                <a:gd name="T16" fmla="*/ 47 w 51"/>
                <a:gd name="T17" fmla="*/ 74 h 78"/>
                <a:gd name="T18" fmla="*/ 46 w 51"/>
                <a:gd name="T19" fmla="*/ 76 h 78"/>
                <a:gd name="T20" fmla="*/ 34 w 51"/>
                <a:gd name="T21" fmla="*/ 78 h 78"/>
                <a:gd name="T22" fmla="*/ 17 w 51"/>
                <a:gd name="T23" fmla="*/ 72 h 78"/>
                <a:gd name="T24" fmla="*/ 15 w 51"/>
                <a:gd name="T25" fmla="*/ 70 h 78"/>
                <a:gd name="T26" fmla="*/ 13 w 51"/>
                <a:gd name="T27" fmla="*/ 70 h 78"/>
                <a:gd name="T28" fmla="*/ 12 w 51"/>
                <a:gd name="T29" fmla="*/ 62 h 78"/>
                <a:gd name="T30" fmla="*/ 13 w 51"/>
                <a:gd name="T31" fmla="*/ 62 h 78"/>
                <a:gd name="T32" fmla="*/ 14 w 51"/>
                <a:gd name="T33" fmla="*/ 57 h 78"/>
                <a:gd name="T34" fmla="*/ 15 w 51"/>
                <a:gd name="T35" fmla="*/ 57 h 78"/>
                <a:gd name="T36" fmla="*/ 20 w 51"/>
                <a:gd name="T37" fmla="*/ 56 h 78"/>
                <a:gd name="T38" fmla="*/ 26 w 51"/>
                <a:gd name="T39" fmla="*/ 50 h 78"/>
                <a:gd name="T40" fmla="*/ 26 w 51"/>
                <a:gd name="T41" fmla="*/ 50 h 78"/>
                <a:gd name="T42" fmla="*/ 26 w 51"/>
                <a:gd name="T43" fmla="*/ 50 h 78"/>
                <a:gd name="T44" fmla="*/ 16 w 51"/>
                <a:gd name="T45" fmla="*/ 43 h 78"/>
                <a:gd name="T46" fmla="*/ 19 w 51"/>
                <a:gd name="T47" fmla="*/ 43 h 78"/>
                <a:gd name="T48" fmla="*/ 15 w 51"/>
                <a:gd name="T49" fmla="*/ 42 h 78"/>
                <a:gd name="T50" fmla="*/ 7 w 51"/>
                <a:gd name="T51" fmla="*/ 31 h 78"/>
                <a:gd name="T52" fmla="*/ 5 w 51"/>
                <a:gd name="T53" fmla="*/ 31 h 78"/>
                <a:gd name="T54" fmla="*/ 1 w 51"/>
                <a:gd name="T55" fmla="*/ 24 h 78"/>
                <a:gd name="T56" fmla="*/ 1 w 51"/>
                <a:gd name="T57" fmla="*/ 23 h 78"/>
                <a:gd name="T58" fmla="*/ 2 w 51"/>
                <a:gd name="T59" fmla="*/ 23 h 78"/>
                <a:gd name="T60" fmla="*/ 4 w 51"/>
                <a:gd name="T61" fmla="*/ 12 h 78"/>
                <a:gd name="T62" fmla="*/ 4 w 51"/>
                <a:gd name="T63" fmla="*/ 12 h 78"/>
                <a:gd name="T64" fmla="*/ 7 w 51"/>
                <a:gd name="T65" fmla="*/ 9 h 78"/>
                <a:gd name="T66" fmla="*/ 22 w 51"/>
                <a:gd name="T67" fmla="*/ 9 h 78"/>
                <a:gd name="T68" fmla="*/ 28 w 51"/>
                <a:gd name="T69" fmla="*/ 4 h 78"/>
                <a:gd name="T70" fmla="*/ 28 w 51"/>
                <a:gd name="T71" fmla="*/ 4 h 78"/>
                <a:gd name="T72" fmla="*/ 31 w 51"/>
                <a:gd name="T73" fmla="*/ 1 h 78"/>
                <a:gd name="T74" fmla="*/ 44 w 51"/>
                <a:gd name="T75" fmla="*/ 6 h 78"/>
                <a:gd name="T76" fmla="*/ 49 w 51"/>
                <a:gd name="T77" fmla="*/ 1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 h="78">
                  <a:moveTo>
                    <a:pt x="49" y="17"/>
                  </a:moveTo>
                  <a:cubicBezTo>
                    <a:pt x="47" y="18"/>
                    <a:pt x="39" y="19"/>
                    <a:pt x="36" y="16"/>
                  </a:cubicBezTo>
                  <a:cubicBezTo>
                    <a:pt x="35" y="14"/>
                    <a:pt x="32" y="15"/>
                    <a:pt x="30" y="16"/>
                  </a:cubicBezTo>
                  <a:cubicBezTo>
                    <a:pt x="28" y="18"/>
                    <a:pt x="25" y="20"/>
                    <a:pt x="25" y="24"/>
                  </a:cubicBezTo>
                  <a:cubicBezTo>
                    <a:pt x="25" y="30"/>
                    <a:pt x="27" y="26"/>
                    <a:pt x="30" y="28"/>
                  </a:cubicBezTo>
                  <a:cubicBezTo>
                    <a:pt x="33" y="30"/>
                    <a:pt x="34" y="34"/>
                    <a:pt x="36" y="37"/>
                  </a:cubicBezTo>
                  <a:cubicBezTo>
                    <a:pt x="38" y="41"/>
                    <a:pt x="42" y="40"/>
                    <a:pt x="44" y="43"/>
                  </a:cubicBezTo>
                  <a:cubicBezTo>
                    <a:pt x="46" y="46"/>
                    <a:pt x="37" y="49"/>
                    <a:pt x="41" y="53"/>
                  </a:cubicBezTo>
                  <a:cubicBezTo>
                    <a:pt x="45" y="56"/>
                    <a:pt x="47" y="70"/>
                    <a:pt x="47" y="74"/>
                  </a:cubicBezTo>
                  <a:cubicBezTo>
                    <a:pt x="48" y="75"/>
                    <a:pt x="47" y="75"/>
                    <a:pt x="46" y="76"/>
                  </a:cubicBezTo>
                  <a:cubicBezTo>
                    <a:pt x="43" y="78"/>
                    <a:pt x="36" y="78"/>
                    <a:pt x="34" y="78"/>
                  </a:cubicBezTo>
                  <a:cubicBezTo>
                    <a:pt x="31" y="77"/>
                    <a:pt x="20" y="73"/>
                    <a:pt x="17" y="72"/>
                  </a:cubicBezTo>
                  <a:cubicBezTo>
                    <a:pt x="16" y="72"/>
                    <a:pt x="15" y="71"/>
                    <a:pt x="15" y="70"/>
                  </a:cubicBezTo>
                  <a:cubicBezTo>
                    <a:pt x="13" y="70"/>
                    <a:pt x="13" y="70"/>
                    <a:pt x="13" y="70"/>
                  </a:cubicBezTo>
                  <a:cubicBezTo>
                    <a:pt x="13" y="68"/>
                    <a:pt x="12" y="64"/>
                    <a:pt x="12" y="62"/>
                  </a:cubicBezTo>
                  <a:cubicBezTo>
                    <a:pt x="13" y="62"/>
                    <a:pt x="13" y="62"/>
                    <a:pt x="13" y="62"/>
                  </a:cubicBezTo>
                  <a:cubicBezTo>
                    <a:pt x="13" y="60"/>
                    <a:pt x="13" y="58"/>
                    <a:pt x="14" y="57"/>
                  </a:cubicBezTo>
                  <a:cubicBezTo>
                    <a:pt x="14" y="57"/>
                    <a:pt x="14" y="57"/>
                    <a:pt x="15" y="57"/>
                  </a:cubicBezTo>
                  <a:cubicBezTo>
                    <a:pt x="17" y="58"/>
                    <a:pt x="18" y="57"/>
                    <a:pt x="20" y="56"/>
                  </a:cubicBezTo>
                  <a:cubicBezTo>
                    <a:pt x="22" y="55"/>
                    <a:pt x="23" y="53"/>
                    <a:pt x="26" y="50"/>
                  </a:cubicBezTo>
                  <a:cubicBezTo>
                    <a:pt x="26" y="50"/>
                    <a:pt x="26" y="50"/>
                    <a:pt x="26" y="50"/>
                  </a:cubicBezTo>
                  <a:cubicBezTo>
                    <a:pt x="26" y="50"/>
                    <a:pt x="26" y="50"/>
                    <a:pt x="26" y="50"/>
                  </a:cubicBezTo>
                  <a:cubicBezTo>
                    <a:pt x="29" y="46"/>
                    <a:pt x="20" y="44"/>
                    <a:pt x="16" y="43"/>
                  </a:cubicBezTo>
                  <a:cubicBezTo>
                    <a:pt x="19" y="43"/>
                    <a:pt x="19" y="43"/>
                    <a:pt x="19" y="43"/>
                  </a:cubicBezTo>
                  <a:cubicBezTo>
                    <a:pt x="17" y="42"/>
                    <a:pt x="16" y="42"/>
                    <a:pt x="15" y="42"/>
                  </a:cubicBezTo>
                  <a:cubicBezTo>
                    <a:pt x="13" y="41"/>
                    <a:pt x="10" y="36"/>
                    <a:pt x="7" y="31"/>
                  </a:cubicBezTo>
                  <a:cubicBezTo>
                    <a:pt x="5" y="31"/>
                    <a:pt x="5" y="31"/>
                    <a:pt x="5" y="31"/>
                  </a:cubicBezTo>
                  <a:cubicBezTo>
                    <a:pt x="4" y="28"/>
                    <a:pt x="2" y="25"/>
                    <a:pt x="1" y="24"/>
                  </a:cubicBezTo>
                  <a:cubicBezTo>
                    <a:pt x="1" y="24"/>
                    <a:pt x="1" y="23"/>
                    <a:pt x="1" y="23"/>
                  </a:cubicBezTo>
                  <a:cubicBezTo>
                    <a:pt x="2" y="23"/>
                    <a:pt x="2" y="23"/>
                    <a:pt x="2" y="23"/>
                  </a:cubicBezTo>
                  <a:cubicBezTo>
                    <a:pt x="0" y="20"/>
                    <a:pt x="1" y="16"/>
                    <a:pt x="4" y="12"/>
                  </a:cubicBezTo>
                  <a:cubicBezTo>
                    <a:pt x="4" y="12"/>
                    <a:pt x="4" y="12"/>
                    <a:pt x="4" y="12"/>
                  </a:cubicBezTo>
                  <a:cubicBezTo>
                    <a:pt x="5" y="11"/>
                    <a:pt x="6" y="10"/>
                    <a:pt x="7" y="9"/>
                  </a:cubicBezTo>
                  <a:cubicBezTo>
                    <a:pt x="10" y="6"/>
                    <a:pt x="18" y="12"/>
                    <a:pt x="22" y="9"/>
                  </a:cubicBezTo>
                  <a:cubicBezTo>
                    <a:pt x="24" y="7"/>
                    <a:pt x="26" y="5"/>
                    <a:pt x="28" y="4"/>
                  </a:cubicBezTo>
                  <a:cubicBezTo>
                    <a:pt x="28" y="4"/>
                    <a:pt x="28" y="4"/>
                    <a:pt x="28" y="4"/>
                  </a:cubicBezTo>
                  <a:cubicBezTo>
                    <a:pt x="29" y="3"/>
                    <a:pt x="31" y="2"/>
                    <a:pt x="31" y="1"/>
                  </a:cubicBezTo>
                  <a:cubicBezTo>
                    <a:pt x="33" y="0"/>
                    <a:pt x="43" y="3"/>
                    <a:pt x="44" y="6"/>
                  </a:cubicBezTo>
                  <a:cubicBezTo>
                    <a:pt x="45" y="10"/>
                    <a:pt x="51" y="15"/>
                    <a:pt x="49"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29" name="Freeform 46"/>
            <p:cNvSpPr>
              <a:spLocks/>
            </p:cNvSpPr>
            <p:nvPr/>
          </p:nvSpPr>
          <p:spPr bwMode="auto">
            <a:xfrm>
              <a:off x="5586413" y="2498725"/>
              <a:ext cx="4356100" cy="2955925"/>
            </a:xfrm>
            <a:custGeom>
              <a:avLst/>
              <a:gdLst>
                <a:gd name="T0" fmla="*/ 1158 w 1160"/>
                <a:gd name="T1" fmla="*/ 80 h 786"/>
                <a:gd name="T2" fmla="*/ 1056 w 1160"/>
                <a:gd name="T3" fmla="*/ 59 h 786"/>
                <a:gd name="T4" fmla="*/ 937 w 1160"/>
                <a:gd name="T5" fmla="*/ 30 h 786"/>
                <a:gd name="T6" fmla="*/ 918 w 1160"/>
                <a:gd name="T7" fmla="*/ 45 h 786"/>
                <a:gd name="T8" fmla="*/ 822 w 1160"/>
                <a:gd name="T9" fmla="*/ 36 h 786"/>
                <a:gd name="T10" fmla="*/ 727 w 1160"/>
                <a:gd name="T11" fmla="*/ 11 h 786"/>
                <a:gd name="T12" fmla="*/ 621 w 1160"/>
                <a:gd name="T13" fmla="*/ 22 h 786"/>
                <a:gd name="T14" fmla="*/ 572 w 1160"/>
                <a:gd name="T15" fmla="*/ 40 h 786"/>
                <a:gd name="T16" fmla="*/ 563 w 1160"/>
                <a:gd name="T17" fmla="*/ 63 h 786"/>
                <a:gd name="T18" fmla="*/ 533 w 1160"/>
                <a:gd name="T19" fmla="*/ 66 h 786"/>
                <a:gd name="T20" fmla="*/ 507 w 1160"/>
                <a:gd name="T21" fmla="*/ 69 h 786"/>
                <a:gd name="T22" fmla="*/ 425 w 1160"/>
                <a:gd name="T23" fmla="*/ 69 h 786"/>
                <a:gd name="T24" fmla="*/ 362 w 1160"/>
                <a:gd name="T25" fmla="*/ 67 h 786"/>
                <a:gd name="T26" fmla="*/ 309 w 1160"/>
                <a:gd name="T27" fmla="*/ 86 h 786"/>
                <a:gd name="T28" fmla="*/ 227 w 1160"/>
                <a:gd name="T29" fmla="*/ 49 h 786"/>
                <a:gd name="T30" fmla="*/ 169 w 1160"/>
                <a:gd name="T31" fmla="*/ 136 h 786"/>
                <a:gd name="T32" fmla="*/ 211 w 1160"/>
                <a:gd name="T33" fmla="*/ 110 h 786"/>
                <a:gd name="T34" fmla="*/ 258 w 1160"/>
                <a:gd name="T35" fmla="*/ 133 h 786"/>
                <a:gd name="T36" fmla="*/ 171 w 1160"/>
                <a:gd name="T37" fmla="*/ 165 h 786"/>
                <a:gd name="T38" fmla="*/ 117 w 1160"/>
                <a:gd name="T39" fmla="*/ 187 h 786"/>
                <a:gd name="T40" fmla="*/ 49 w 1160"/>
                <a:gd name="T41" fmla="*/ 279 h 786"/>
                <a:gd name="T42" fmla="*/ 110 w 1160"/>
                <a:gd name="T43" fmla="*/ 262 h 786"/>
                <a:gd name="T44" fmla="*/ 199 w 1160"/>
                <a:gd name="T45" fmla="*/ 276 h 786"/>
                <a:gd name="T46" fmla="*/ 201 w 1160"/>
                <a:gd name="T47" fmla="*/ 254 h 786"/>
                <a:gd name="T48" fmla="*/ 248 w 1160"/>
                <a:gd name="T49" fmla="*/ 282 h 786"/>
                <a:gd name="T50" fmla="*/ 307 w 1160"/>
                <a:gd name="T51" fmla="*/ 292 h 786"/>
                <a:gd name="T52" fmla="*/ 273 w 1160"/>
                <a:gd name="T53" fmla="*/ 323 h 786"/>
                <a:gd name="T54" fmla="*/ 166 w 1160"/>
                <a:gd name="T55" fmla="*/ 303 h 786"/>
                <a:gd name="T56" fmla="*/ 44 w 1160"/>
                <a:gd name="T57" fmla="*/ 343 h 786"/>
                <a:gd name="T58" fmla="*/ 63 w 1160"/>
                <a:gd name="T59" fmla="*/ 514 h 786"/>
                <a:gd name="T60" fmla="*/ 183 w 1160"/>
                <a:gd name="T61" fmla="*/ 626 h 786"/>
                <a:gd name="T62" fmla="*/ 281 w 1160"/>
                <a:gd name="T63" fmla="*/ 758 h 786"/>
                <a:gd name="T64" fmla="*/ 314 w 1160"/>
                <a:gd name="T65" fmla="*/ 708 h 786"/>
                <a:gd name="T66" fmla="*/ 343 w 1160"/>
                <a:gd name="T67" fmla="*/ 642 h 786"/>
                <a:gd name="T68" fmla="*/ 332 w 1160"/>
                <a:gd name="T69" fmla="*/ 584 h 786"/>
                <a:gd name="T70" fmla="*/ 377 w 1160"/>
                <a:gd name="T71" fmla="*/ 526 h 786"/>
                <a:gd name="T72" fmla="*/ 381 w 1160"/>
                <a:gd name="T73" fmla="*/ 467 h 786"/>
                <a:gd name="T74" fmla="*/ 336 w 1160"/>
                <a:gd name="T75" fmla="*/ 429 h 786"/>
                <a:gd name="T76" fmla="*/ 312 w 1160"/>
                <a:gd name="T77" fmla="*/ 371 h 786"/>
                <a:gd name="T78" fmla="*/ 420 w 1160"/>
                <a:gd name="T79" fmla="*/ 432 h 786"/>
                <a:gd name="T80" fmla="*/ 437 w 1160"/>
                <a:gd name="T81" fmla="*/ 371 h 786"/>
                <a:gd name="T82" fmla="*/ 395 w 1160"/>
                <a:gd name="T83" fmla="*/ 351 h 786"/>
                <a:gd name="T84" fmla="*/ 518 w 1160"/>
                <a:gd name="T85" fmla="*/ 400 h 786"/>
                <a:gd name="T86" fmla="*/ 575 w 1160"/>
                <a:gd name="T87" fmla="*/ 468 h 786"/>
                <a:gd name="T88" fmla="*/ 602 w 1160"/>
                <a:gd name="T89" fmla="*/ 410 h 786"/>
                <a:gd name="T90" fmla="*/ 660 w 1160"/>
                <a:gd name="T91" fmla="*/ 448 h 786"/>
                <a:gd name="T92" fmla="*/ 712 w 1160"/>
                <a:gd name="T93" fmla="*/ 472 h 786"/>
                <a:gd name="T94" fmla="*/ 745 w 1160"/>
                <a:gd name="T95" fmla="*/ 437 h 786"/>
                <a:gd name="T96" fmla="*/ 748 w 1160"/>
                <a:gd name="T97" fmla="*/ 421 h 786"/>
                <a:gd name="T98" fmla="*/ 798 w 1160"/>
                <a:gd name="T99" fmla="*/ 371 h 786"/>
                <a:gd name="T100" fmla="*/ 815 w 1160"/>
                <a:gd name="T101" fmla="*/ 313 h 786"/>
                <a:gd name="T102" fmla="*/ 805 w 1160"/>
                <a:gd name="T103" fmla="*/ 269 h 786"/>
                <a:gd name="T104" fmla="*/ 845 w 1160"/>
                <a:gd name="T105" fmla="*/ 306 h 786"/>
                <a:gd name="T106" fmla="*/ 863 w 1160"/>
                <a:gd name="T107" fmla="*/ 262 h 786"/>
                <a:gd name="T108" fmla="*/ 915 w 1160"/>
                <a:gd name="T109" fmla="*/ 224 h 786"/>
                <a:gd name="T110" fmla="*/ 946 w 1160"/>
                <a:gd name="T111" fmla="*/ 225 h 786"/>
                <a:gd name="T112" fmla="*/ 947 w 1160"/>
                <a:gd name="T113" fmla="*/ 177 h 786"/>
                <a:gd name="T114" fmla="*/ 926 w 1160"/>
                <a:gd name="T115" fmla="*/ 146 h 786"/>
                <a:gd name="T116" fmla="*/ 1032 w 1160"/>
                <a:gd name="T117" fmla="*/ 114 h 786"/>
                <a:gd name="T118" fmla="*/ 1030 w 1160"/>
                <a:gd name="T119" fmla="*/ 185 h 786"/>
                <a:gd name="T120" fmla="*/ 1078 w 1160"/>
                <a:gd name="T121" fmla="*/ 126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60" h="786">
                  <a:moveTo>
                    <a:pt x="1078" y="126"/>
                  </a:moveTo>
                  <a:cubicBezTo>
                    <a:pt x="1093" y="126"/>
                    <a:pt x="1088" y="127"/>
                    <a:pt x="1099" y="126"/>
                  </a:cubicBezTo>
                  <a:cubicBezTo>
                    <a:pt x="1111" y="126"/>
                    <a:pt x="1116" y="119"/>
                    <a:pt x="1127" y="115"/>
                  </a:cubicBezTo>
                  <a:cubicBezTo>
                    <a:pt x="1139" y="111"/>
                    <a:pt x="1148" y="109"/>
                    <a:pt x="1151" y="111"/>
                  </a:cubicBezTo>
                  <a:cubicBezTo>
                    <a:pt x="1153" y="112"/>
                    <a:pt x="1156" y="112"/>
                    <a:pt x="1157" y="111"/>
                  </a:cubicBezTo>
                  <a:cubicBezTo>
                    <a:pt x="1159" y="110"/>
                    <a:pt x="1159" y="109"/>
                    <a:pt x="1158" y="107"/>
                  </a:cubicBezTo>
                  <a:cubicBezTo>
                    <a:pt x="1157" y="107"/>
                    <a:pt x="1157" y="107"/>
                    <a:pt x="1157" y="107"/>
                  </a:cubicBezTo>
                  <a:cubicBezTo>
                    <a:pt x="1155" y="105"/>
                    <a:pt x="1151" y="102"/>
                    <a:pt x="1149" y="100"/>
                  </a:cubicBezTo>
                  <a:cubicBezTo>
                    <a:pt x="1151" y="100"/>
                    <a:pt x="1151" y="100"/>
                    <a:pt x="1151" y="100"/>
                  </a:cubicBezTo>
                  <a:cubicBezTo>
                    <a:pt x="1149" y="98"/>
                    <a:pt x="1149" y="97"/>
                    <a:pt x="1149" y="96"/>
                  </a:cubicBezTo>
                  <a:cubicBezTo>
                    <a:pt x="1152" y="95"/>
                    <a:pt x="1154" y="95"/>
                    <a:pt x="1156" y="93"/>
                  </a:cubicBezTo>
                  <a:cubicBezTo>
                    <a:pt x="1158" y="93"/>
                    <a:pt x="1159" y="91"/>
                    <a:pt x="1160" y="89"/>
                  </a:cubicBezTo>
                  <a:cubicBezTo>
                    <a:pt x="1160" y="89"/>
                    <a:pt x="1160" y="88"/>
                    <a:pt x="1160" y="88"/>
                  </a:cubicBezTo>
                  <a:cubicBezTo>
                    <a:pt x="1159" y="88"/>
                    <a:pt x="1159" y="88"/>
                    <a:pt x="1159" y="88"/>
                  </a:cubicBezTo>
                  <a:cubicBezTo>
                    <a:pt x="1159" y="86"/>
                    <a:pt x="1158" y="83"/>
                    <a:pt x="1157" y="80"/>
                  </a:cubicBezTo>
                  <a:cubicBezTo>
                    <a:pt x="1158" y="80"/>
                    <a:pt x="1158" y="80"/>
                    <a:pt x="1158" y="80"/>
                  </a:cubicBezTo>
                  <a:cubicBezTo>
                    <a:pt x="1157" y="77"/>
                    <a:pt x="1156" y="74"/>
                    <a:pt x="1158" y="72"/>
                  </a:cubicBezTo>
                  <a:cubicBezTo>
                    <a:pt x="1159" y="71"/>
                    <a:pt x="1159" y="70"/>
                    <a:pt x="1159" y="69"/>
                  </a:cubicBezTo>
                  <a:cubicBezTo>
                    <a:pt x="1158" y="69"/>
                    <a:pt x="1158" y="69"/>
                    <a:pt x="1158" y="69"/>
                  </a:cubicBezTo>
                  <a:cubicBezTo>
                    <a:pt x="1158" y="65"/>
                    <a:pt x="1154" y="62"/>
                    <a:pt x="1151" y="61"/>
                  </a:cubicBezTo>
                  <a:cubicBezTo>
                    <a:pt x="1153" y="61"/>
                    <a:pt x="1153" y="61"/>
                    <a:pt x="1153" y="61"/>
                  </a:cubicBezTo>
                  <a:cubicBezTo>
                    <a:pt x="1152" y="60"/>
                    <a:pt x="1151" y="60"/>
                    <a:pt x="1150" y="60"/>
                  </a:cubicBezTo>
                  <a:cubicBezTo>
                    <a:pt x="1145" y="59"/>
                    <a:pt x="1126" y="61"/>
                    <a:pt x="1122" y="59"/>
                  </a:cubicBezTo>
                  <a:cubicBezTo>
                    <a:pt x="1118" y="56"/>
                    <a:pt x="1111" y="53"/>
                    <a:pt x="1109" y="55"/>
                  </a:cubicBezTo>
                  <a:cubicBezTo>
                    <a:pt x="1109" y="55"/>
                    <a:pt x="1109" y="55"/>
                    <a:pt x="1109" y="55"/>
                  </a:cubicBezTo>
                  <a:cubicBezTo>
                    <a:pt x="1109" y="55"/>
                    <a:pt x="1109" y="56"/>
                    <a:pt x="1108" y="56"/>
                  </a:cubicBezTo>
                  <a:cubicBezTo>
                    <a:pt x="1106" y="57"/>
                    <a:pt x="1102" y="67"/>
                    <a:pt x="1102" y="67"/>
                  </a:cubicBezTo>
                  <a:cubicBezTo>
                    <a:pt x="1102" y="67"/>
                    <a:pt x="1098" y="68"/>
                    <a:pt x="1095" y="63"/>
                  </a:cubicBezTo>
                  <a:cubicBezTo>
                    <a:pt x="1095" y="62"/>
                    <a:pt x="1094" y="61"/>
                    <a:pt x="1093" y="61"/>
                  </a:cubicBezTo>
                  <a:cubicBezTo>
                    <a:pt x="1095" y="61"/>
                    <a:pt x="1095" y="61"/>
                    <a:pt x="1095" y="61"/>
                  </a:cubicBezTo>
                  <a:cubicBezTo>
                    <a:pt x="1090" y="57"/>
                    <a:pt x="1077" y="57"/>
                    <a:pt x="1072" y="57"/>
                  </a:cubicBezTo>
                  <a:cubicBezTo>
                    <a:pt x="1067" y="57"/>
                    <a:pt x="1062" y="59"/>
                    <a:pt x="1056" y="59"/>
                  </a:cubicBezTo>
                  <a:cubicBezTo>
                    <a:pt x="1051" y="60"/>
                    <a:pt x="1048" y="62"/>
                    <a:pt x="1044" y="57"/>
                  </a:cubicBezTo>
                  <a:cubicBezTo>
                    <a:pt x="1040" y="53"/>
                    <a:pt x="1034" y="52"/>
                    <a:pt x="1032" y="50"/>
                  </a:cubicBezTo>
                  <a:cubicBezTo>
                    <a:pt x="1032" y="50"/>
                    <a:pt x="1032" y="49"/>
                    <a:pt x="1031" y="49"/>
                  </a:cubicBezTo>
                  <a:cubicBezTo>
                    <a:pt x="1027" y="49"/>
                    <a:pt x="1027" y="49"/>
                    <a:pt x="1027" y="49"/>
                  </a:cubicBezTo>
                  <a:cubicBezTo>
                    <a:pt x="1024" y="49"/>
                    <a:pt x="1020" y="49"/>
                    <a:pt x="1016" y="49"/>
                  </a:cubicBezTo>
                  <a:cubicBezTo>
                    <a:pt x="1011" y="49"/>
                    <a:pt x="1011" y="49"/>
                    <a:pt x="1011" y="49"/>
                  </a:cubicBezTo>
                  <a:cubicBezTo>
                    <a:pt x="1002" y="50"/>
                    <a:pt x="994" y="50"/>
                    <a:pt x="994" y="50"/>
                  </a:cubicBezTo>
                  <a:cubicBezTo>
                    <a:pt x="994" y="50"/>
                    <a:pt x="993" y="50"/>
                    <a:pt x="992" y="49"/>
                  </a:cubicBezTo>
                  <a:cubicBezTo>
                    <a:pt x="990" y="49"/>
                    <a:pt x="990" y="49"/>
                    <a:pt x="990" y="49"/>
                  </a:cubicBezTo>
                  <a:cubicBezTo>
                    <a:pt x="988" y="48"/>
                    <a:pt x="986" y="47"/>
                    <a:pt x="983" y="45"/>
                  </a:cubicBezTo>
                  <a:cubicBezTo>
                    <a:pt x="981" y="44"/>
                    <a:pt x="979" y="43"/>
                    <a:pt x="977" y="41"/>
                  </a:cubicBezTo>
                  <a:cubicBezTo>
                    <a:pt x="979" y="41"/>
                    <a:pt x="979" y="41"/>
                    <a:pt x="979" y="41"/>
                  </a:cubicBezTo>
                  <a:cubicBezTo>
                    <a:pt x="975" y="39"/>
                    <a:pt x="972" y="37"/>
                    <a:pt x="970" y="37"/>
                  </a:cubicBezTo>
                  <a:cubicBezTo>
                    <a:pt x="968" y="37"/>
                    <a:pt x="953" y="40"/>
                    <a:pt x="949" y="37"/>
                  </a:cubicBezTo>
                  <a:cubicBezTo>
                    <a:pt x="946" y="35"/>
                    <a:pt x="942" y="33"/>
                    <a:pt x="940" y="33"/>
                  </a:cubicBezTo>
                  <a:cubicBezTo>
                    <a:pt x="938" y="33"/>
                    <a:pt x="937" y="31"/>
                    <a:pt x="937" y="30"/>
                  </a:cubicBezTo>
                  <a:cubicBezTo>
                    <a:pt x="936" y="30"/>
                    <a:pt x="936" y="30"/>
                    <a:pt x="936" y="30"/>
                  </a:cubicBezTo>
                  <a:cubicBezTo>
                    <a:pt x="936" y="29"/>
                    <a:pt x="936" y="29"/>
                    <a:pt x="937" y="29"/>
                  </a:cubicBezTo>
                  <a:cubicBezTo>
                    <a:pt x="940" y="29"/>
                    <a:pt x="954" y="24"/>
                    <a:pt x="954" y="24"/>
                  </a:cubicBezTo>
                  <a:cubicBezTo>
                    <a:pt x="954" y="24"/>
                    <a:pt x="954" y="23"/>
                    <a:pt x="953" y="22"/>
                  </a:cubicBezTo>
                  <a:cubicBezTo>
                    <a:pt x="954" y="22"/>
                    <a:pt x="954" y="22"/>
                    <a:pt x="954" y="22"/>
                  </a:cubicBezTo>
                  <a:cubicBezTo>
                    <a:pt x="953" y="20"/>
                    <a:pt x="950" y="17"/>
                    <a:pt x="946" y="17"/>
                  </a:cubicBezTo>
                  <a:cubicBezTo>
                    <a:pt x="941" y="17"/>
                    <a:pt x="932" y="14"/>
                    <a:pt x="930" y="14"/>
                  </a:cubicBezTo>
                  <a:cubicBezTo>
                    <a:pt x="929" y="14"/>
                    <a:pt x="929" y="14"/>
                    <a:pt x="929" y="15"/>
                  </a:cubicBezTo>
                  <a:cubicBezTo>
                    <a:pt x="928" y="15"/>
                    <a:pt x="928" y="15"/>
                    <a:pt x="927" y="16"/>
                  </a:cubicBezTo>
                  <a:cubicBezTo>
                    <a:pt x="927" y="16"/>
                    <a:pt x="926" y="16"/>
                    <a:pt x="924" y="16"/>
                  </a:cubicBezTo>
                  <a:cubicBezTo>
                    <a:pt x="919" y="15"/>
                    <a:pt x="913" y="18"/>
                    <a:pt x="912" y="15"/>
                  </a:cubicBezTo>
                  <a:cubicBezTo>
                    <a:pt x="911" y="12"/>
                    <a:pt x="909" y="12"/>
                    <a:pt x="908" y="14"/>
                  </a:cubicBezTo>
                  <a:cubicBezTo>
                    <a:pt x="905" y="15"/>
                    <a:pt x="903" y="22"/>
                    <a:pt x="908" y="23"/>
                  </a:cubicBezTo>
                  <a:cubicBezTo>
                    <a:pt x="916" y="26"/>
                    <a:pt x="923" y="23"/>
                    <a:pt x="925" y="27"/>
                  </a:cubicBezTo>
                  <a:cubicBezTo>
                    <a:pt x="927" y="30"/>
                    <a:pt x="925" y="32"/>
                    <a:pt x="925" y="35"/>
                  </a:cubicBezTo>
                  <a:cubicBezTo>
                    <a:pt x="925" y="37"/>
                    <a:pt x="921" y="43"/>
                    <a:pt x="918" y="45"/>
                  </a:cubicBezTo>
                  <a:cubicBezTo>
                    <a:pt x="916" y="46"/>
                    <a:pt x="913" y="43"/>
                    <a:pt x="908" y="46"/>
                  </a:cubicBezTo>
                  <a:cubicBezTo>
                    <a:pt x="903" y="49"/>
                    <a:pt x="890" y="46"/>
                    <a:pt x="889" y="48"/>
                  </a:cubicBezTo>
                  <a:cubicBezTo>
                    <a:pt x="887" y="50"/>
                    <a:pt x="884" y="43"/>
                    <a:pt x="882" y="45"/>
                  </a:cubicBezTo>
                  <a:cubicBezTo>
                    <a:pt x="880" y="45"/>
                    <a:pt x="877" y="49"/>
                    <a:pt x="874" y="51"/>
                  </a:cubicBezTo>
                  <a:cubicBezTo>
                    <a:pt x="872" y="52"/>
                    <a:pt x="871" y="52"/>
                    <a:pt x="870" y="52"/>
                  </a:cubicBezTo>
                  <a:cubicBezTo>
                    <a:pt x="869" y="52"/>
                    <a:pt x="867" y="51"/>
                    <a:pt x="865" y="49"/>
                  </a:cubicBezTo>
                  <a:cubicBezTo>
                    <a:pt x="864" y="49"/>
                    <a:pt x="864" y="49"/>
                    <a:pt x="864" y="49"/>
                  </a:cubicBezTo>
                  <a:cubicBezTo>
                    <a:pt x="862" y="48"/>
                    <a:pt x="861" y="46"/>
                    <a:pt x="861" y="43"/>
                  </a:cubicBezTo>
                  <a:cubicBezTo>
                    <a:pt x="861" y="43"/>
                    <a:pt x="861" y="42"/>
                    <a:pt x="861" y="41"/>
                  </a:cubicBezTo>
                  <a:cubicBezTo>
                    <a:pt x="862" y="41"/>
                    <a:pt x="862" y="41"/>
                    <a:pt x="862" y="41"/>
                  </a:cubicBezTo>
                  <a:cubicBezTo>
                    <a:pt x="862" y="37"/>
                    <a:pt x="861" y="32"/>
                    <a:pt x="859" y="31"/>
                  </a:cubicBezTo>
                  <a:cubicBezTo>
                    <a:pt x="859" y="30"/>
                    <a:pt x="856" y="30"/>
                    <a:pt x="853" y="30"/>
                  </a:cubicBezTo>
                  <a:cubicBezTo>
                    <a:pt x="843" y="30"/>
                    <a:pt x="843" y="30"/>
                    <a:pt x="843" y="30"/>
                  </a:cubicBezTo>
                  <a:cubicBezTo>
                    <a:pt x="839" y="30"/>
                    <a:pt x="828" y="32"/>
                    <a:pt x="825" y="34"/>
                  </a:cubicBezTo>
                  <a:cubicBezTo>
                    <a:pt x="824" y="34"/>
                    <a:pt x="824" y="34"/>
                    <a:pt x="824" y="35"/>
                  </a:cubicBezTo>
                  <a:cubicBezTo>
                    <a:pt x="823" y="35"/>
                    <a:pt x="823" y="35"/>
                    <a:pt x="822" y="36"/>
                  </a:cubicBezTo>
                  <a:cubicBezTo>
                    <a:pt x="820" y="37"/>
                    <a:pt x="816" y="38"/>
                    <a:pt x="814" y="38"/>
                  </a:cubicBezTo>
                  <a:cubicBezTo>
                    <a:pt x="810" y="38"/>
                    <a:pt x="807" y="34"/>
                    <a:pt x="800" y="33"/>
                  </a:cubicBezTo>
                  <a:cubicBezTo>
                    <a:pt x="792" y="32"/>
                    <a:pt x="776" y="31"/>
                    <a:pt x="774" y="32"/>
                  </a:cubicBezTo>
                  <a:cubicBezTo>
                    <a:pt x="772" y="32"/>
                    <a:pt x="769" y="31"/>
                    <a:pt x="768" y="30"/>
                  </a:cubicBezTo>
                  <a:cubicBezTo>
                    <a:pt x="766" y="30"/>
                    <a:pt x="766" y="30"/>
                    <a:pt x="766" y="30"/>
                  </a:cubicBezTo>
                  <a:cubicBezTo>
                    <a:pt x="766" y="29"/>
                    <a:pt x="766" y="29"/>
                    <a:pt x="767" y="29"/>
                  </a:cubicBezTo>
                  <a:cubicBezTo>
                    <a:pt x="768" y="27"/>
                    <a:pt x="771" y="25"/>
                    <a:pt x="772" y="22"/>
                  </a:cubicBezTo>
                  <a:cubicBezTo>
                    <a:pt x="773" y="22"/>
                    <a:pt x="773" y="22"/>
                    <a:pt x="773" y="22"/>
                  </a:cubicBezTo>
                  <a:cubicBezTo>
                    <a:pt x="775" y="19"/>
                    <a:pt x="776" y="16"/>
                    <a:pt x="773" y="15"/>
                  </a:cubicBezTo>
                  <a:cubicBezTo>
                    <a:pt x="769" y="11"/>
                    <a:pt x="759" y="11"/>
                    <a:pt x="755" y="10"/>
                  </a:cubicBezTo>
                  <a:cubicBezTo>
                    <a:pt x="750" y="10"/>
                    <a:pt x="750" y="10"/>
                    <a:pt x="750" y="10"/>
                  </a:cubicBezTo>
                  <a:cubicBezTo>
                    <a:pt x="746" y="10"/>
                    <a:pt x="743" y="10"/>
                    <a:pt x="738" y="10"/>
                  </a:cubicBezTo>
                  <a:cubicBezTo>
                    <a:pt x="738" y="10"/>
                    <a:pt x="738" y="10"/>
                    <a:pt x="737" y="10"/>
                  </a:cubicBezTo>
                  <a:cubicBezTo>
                    <a:pt x="736" y="10"/>
                    <a:pt x="736" y="10"/>
                    <a:pt x="736" y="10"/>
                  </a:cubicBezTo>
                  <a:cubicBezTo>
                    <a:pt x="731" y="12"/>
                    <a:pt x="730" y="15"/>
                    <a:pt x="727" y="12"/>
                  </a:cubicBezTo>
                  <a:cubicBezTo>
                    <a:pt x="727" y="11"/>
                    <a:pt x="727" y="11"/>
                    <a:pt x="727" y="11"/>
                  </a:cubicBezTo>
                  <a:cubicBezTo>
                    <a:pt x="728" y="11"/>
                    <a:pt x="730" y="12"/>
                    <a:pt x="723" y="9"/>
                  </a:cubicBezTo>
                  <a:cubicBezTo>
                    <a:pt x="713" y="3"/>
                    <a:pt x="707" y="9"/>
                    <a:pt x="705" y="6"/>
                  </a:cubicBezTo>
                  <a:cubicBezTo>
                    <a:pt x="704" y="5"/>
                    <a:pt x="704" y="5"/>
                    <a:pt x="704" y="4"/>
                  </a:cubicBezTo>
                  <a:cubicBezTo>
                    <a:pt x="703" y="6"/>
                    <a:pt x="701" y="8"/>
                    <a:pt x="697" y="10"/>
                  </a:cubicBezTo>
                  <a:cubicBezTo>
                    <a:pt x="697" y="10"/>
                    <a:pt x="697" y="10"/>
                    <a:pt x="697" y="10"/>
                  </a:cubicBezTo>
                  <a:cubicBezTo>
                    <a:pt x="697" y="10"/>
                    <a:pt x="697" y="10"/>
                    <a:pt x="697" y="10"/>
                  </a:cubicBezTo>
                  <a:cubicBezTo>
                    <a:pt x="690" y="14"/>
                    <a:pt x="686" y="15"/>
                    <a:pt x="684" y="16"/>
                  </a:cubicBezTo>
                  <a:cubicBezTo>
                    <a:pt x="682" y="16"/>
                    <a:pt x="668" y="14"/>
                    <a:pt x="668" y="12"/>
                  </a:cubicBezTo>
                  <a:cubicBezTo>
                    <a:pt x="668" y="11"/>
                    <a:pt x="668" y="11"/>
                    <a:pt x="668" y="10"/>
                  </a:cubicBezTo>
                  <a:cubicBezTo>
                    <a:pt x="667" y="10"/>
                    <a:pt x="667" y="10"/>
                    <a:pt x="667" y="10"/>
                  </a:cubicBezTo>
                  <a:cubicBezTo>
                    <a:pt x="666" y="0"/>
                    <a:pt x="661" y="11"/>
                    <a:pt x="656" y="14"/>
                  </a:cubicBezTo>
                  <a:cubicBezTo>
                    <a:pt x="656" y="14"/>
                    <a:pt x="656" y="15"/>
                    <a:pt x="656" y="15"/>
                  </a:cubicBezTo>
                  <a:cubicBezTo>
                    <a:pt x="651" y="17"/>
                    <a:pt x="648" y="20"/>
                    <a:pt x="643" y="19"/>
                  </a:cubicBezTo>
                  <a:cubicBezTo>
                    <a:pt x="638" y="18"/>
                    <a:pt x="630" y="18"/>
                    <a:pt x="625" y="20"/>
                  </a:cubicBezTo>
                  <a:cubicBezTo>
                    <a:pt x="623" y="21"/>
                    <a:pt x="622" y="22"/>
                    <a:pt x="620" y="22"/>
                  </a:cubicBezTo>
                  <a:cubicBezTo>
                    <a:pt x="621" y="22"/>
                    <a:pt x="621" y="22"/>
                    <a:pt x="621" y="22"/>
                  </a:cubicBezTo>
                  <a:cubicBezTo>
                    <a:pt x="618" y="24"/>
                    <a:pt x="614" y="24"/>
                    <a:pt x="610" y="27"/>
                  </a:cubicBezTo>
                  <a:cubicBezTo>
                    <a:pt x="609" y="28"/>
                    <a:pt x="608" y="29"/>
                    <a:pt x="607" y="30"/>
                  </a:cubicBezTo>
                  <a:cubicBezTo>
                    <a:pt x="606" y="30"/>
                    <a:pt x="606" y="30"/>
                    <a:pt x="606" y="30"/>
                  </a:cubicBezTo>
                  <a:cubicBezTo>
                    <a:pt x="602" y="32"/>
                    <a:pt x="597" y="33"/>
                    <a:pt x="597" y="33"/>
                  </a:cubicBezTo>
                  <a:cubicBezTo>
                    <a:pt x="597" y="33"/>
                    <a:pt x="588" y="33"/>
                    <a:pt x="584" y="33"/>
                  </a:cubicBezTo>
                  <a:cubicBezTo>
                    <a:pt x="581" y="33"/>
                    <a:pt x="578" y="33"/>
                    <a:pt x="577" y="34"/>
                  </a:cubicBezTo>
                  <a:cubicBezTo>
                    <a:pt x="575" y="34"/>
                    <a:pt x="575" y="35"/>
                    <a:pt x="577" y="37"/>
                  </a:cubicBezTo>
                  <a:cubicBezTo>
                    <a:pt x="581" y="42"/>
                    <a:pt x="592" y="46"/>
                    <a:pt x="594" y="48"/>
                  </a:cubicBezTo>
                  <a:cubicBezTo>
                    <a:pt x="595" y="50"/>
                    <a:pt x="597" y="57"/>
                    <a:pt x="595" y="59"/>
                  </a:cubicBezTo>
                  <a:cubicBezTo>
                    <a:pt x="593" y="60"/>
                    <a:pt x="589" y="59"/>
                    <a:pt x="589" y="55"/>
                  </a:cubicBezTo>
                  <a:cubicBezTo>
                    <a:pt x="589" y="52"/>
                    <a:pt x="588" y="50"/>
                    <a:pt x="587" y="49"/>
                  </a:cubicBezTo>
                  <a:cubicBezTo>
                    <a:pt x="586" y="49"/>
                    <a:pt x="586" y="49"/>
                    <a:pt x="586" y="49"/>
                  </a:cubicBezTo>
                  <a:cubicBezTo>
                    <a:pt x="585" y="48"/>
                    <a:pt x="583" y="48"/>
                    <a:pt x="581" y="47"/>
                  </a:cubicBezTo>
                  <a:cubicBezTo>
                    <a:pt x="575" y="45"/>
                    <a:pt x="575" y="46"/>
                    <a:pt x="571" y="41"/>
                  </a:cubicBezTo>
                  <a:cubicBezTo>
                    <a:pt x="573" y="41"/>
                    <a:pt x="573" y="41"/>
                    <a:pt x="573" y="41"/>
                  </a:cubicBezTo>
                  <a:cubicBezTo>
                    <a:pt x="572" y="41"/>
                    <a:pt x="572" y="41"/>
                    <a:pt x="572" y="40"/>
                  </a:cubicBezTo>
                  <a:cubicBezTo>
                    <a:pt x="567" y="36"/>
                    <a:pt x="563" y="36"/>
                    <a:pt x="560" y="38"/>
                  </a:cubicBezTo>
                  <a:cubicBezTo>
                    <a:pt x="559" y="38"/>
                    <a:pt x="558" y="39"/>
                    <a:pt x="558" y="40"/>
                  </a:cubicBezTo>
                  <a:cubicBezTo>
                    <a:pt x="556" y="43"/>
                    <a:pt x="556" y="48"/>
                    <a:pt x="555" y="50"/>
                  </a:cubicBezTo>
                  <a:cubicBezTo>
                    <a:pt x="555" y="50"/>
                    <a:pt x="555" y="50"/>
                    <a:pt x="555" y="50"/>
                  </a:cubicBezTo>
                  <a:cubicBezTo>
                    <a:pt x="552" y="51"/>
                    <a:pt x="549" y="53"/>
                    <a:pt x="548" y="49"/>
                  </a:cubicBezTo>
                  <a:cubicBezTo>
                    <a:pt x="547" y="49"/>
                    <a:pt x="547" y="49"/>
                    <a:pt x="547" y="49"/>
                  </a:cubicBezTo>
                  <a:cubicBezTo>
                    <a:pt x="547" y="49"/>
                    <a:pt x="547" y="49"/>
                    <a:pt x="547" y="49"/>
                  </a:cubicBezTo>
                  <a:cubicBezTo>
                    <a:pt x="547" y="47"/>
                    <a:pt x="546" y="44"/>
                    <a:pt x="546" y="41"/>
                  </a:cubicBezTo>
                  <a:cubicBezTo>
                    <a:pt x="547" y="41"/>
                    <a:pt x="547" y="41"/>
                    <a:pt x="547" y="41"/>
                  </a:cubicBezTo>
                  <a:cubicBezTo>
                    <a:pt x="547" y="38"/>
                    <a:pt x="546" y="36"/>
                    <a:pt x="545" y="37"/>
                  </a:cubicBezTo>
                  <a:cubicBezTo>
                    <a:pt x="544" y="38"/>
                    <a:pt x="543" y="38"/>
                    <a:pt x="543" y="39"/>
                  </a:cubicBezTo>
                  <a:cubicBezTo>
                    <a:pt x="539" y="45"/>
                    <a:pt x="538" y="45"/>
                    <a:pt x="538" y="48"/>
                  </a:cubicBezTo>
                  <a:cubicBezTo>
                    <a:pt x="538" y="51"/>
                    <a:pt x="541" y="54"/>
                    <a:pt x="540" y="59"/>
                  </a:cubicBezTo>
                  <a:cubicBezTo>
                    <a:pt x="539" y="64"/>
                    <a:pt x="539" y="68"/>
                    <a:pt x="540" y="68"/>
                  </a:cubicBezTo>
                  <a:cubicBezTo>
                    <a:pt x="542" y="68"/>
                    <a:pt x="545" y="63"/>
                    <a:pt x="550" y="62"/>
                  </a:cubicBezTo>
                  <a:cubicBezTo>
                    <a:pt x="554" y="60"/>
                    <a:pt x="562" y="57"/>
                    <a:pt x="563" y="63"/>
                  </a:cubicBezTo>
                  <a:cubicBezTo>
                    <a:pt x="563" y="67"/>
                    <a:pt x="567" y="69"/>
                    <a:pt x="565" y="71"/>
                  </a:cubicBezTo>
                  <a:cubicBezTo>
                    <a:pt x="564" y="71"/>
                    <a:pt x="564" y="71"/>
                    <a:pt x="564" y="72"/>
                  </a:cubicBezTo>
                  <a:cubicBezTo>
                    <a:pt x="559" y="74"/>
                    <a:pt x="554" y="73"/>
                    <a:pt x="553" y="69"/>
                  </a:cubicBezTo>
                  <a:cubicBezTo>
                    <a:pt x="553" y="69"/>
                    <a:pt x="552" y="69"/>
                    <a:pt x="552" y="69"/>
                  </a:cubicBezTo>
                  <a:cubicBezTo>
                    <a:pt x="551" y="69"/>
                    <a:pt x="551" y="69"/>
                    <a:pt x="551" y="69"/>
                  </a:cubicBezTo>
                  <a:cubicBezTo>
                    <a:pt x="550" y="66"/>
                    <a:pt x="547" y="67"/>
                    <a:pt x="544" y="69"/>
                  </a:cubicBezTo>
                  <a:cubicBezTo>
                    <a:pt x="540" y="72"/>
                    <a:pt x="533" y="83"/>
                    <a:pt x="533" y="83"/>
                  </a:cubicBezTo>
                  <a:cubicBezTo>
                    <a:pt x="533" y="83"/>
                    <a:pt x="524" y="87"/>
                    <a:pt x="521" y="88"/>
                  </a:cubicBezTo>
                  <a:cubicBezTo>
                    <a:pt x="520" y="88"/>
                    <a:pt x="520" y="88"/>
                    <a:pt x="520" y="88"/>
                  </a:cubicBezTo>
                  <a:cubicBezTo>
                    <a:pt x="520" y="88"/>
                    <a:pt x="519" y="88"/>
                    <a:pt x="519" y="88"/>
                  </a:cubicBezTo>
                  <a:cubicBezTo>
                    <a:pt x="518" y="87"/>
                    <a:pt x="521" y="83"/>
                    <a:pt x="524" y="80"/>
                  </a:cubicBezTo>
                  <a:cubicBezTo>
                    <a:pt x="524" y="80"/>
                    <a:pt x="524" y="80"/>
                    <a:pt x="524" y="80"/>
                  </a:cubicBezTo>
                  <a:cubicBezTo>
                    <a:pt x="526" y="79"/>
                    <a:pt x="527" y="78"/>
                    <a:pt x="528" y="77"/>
                  </a:cubicBezTo>
                  <a:cubicBezTo>
                    <a:pt x="531" y="75"/>
                    <a:pt x="533" y="71"/>
                    <a:pt x="534" y="69"/>
                  </a:cubicBezTo>
                  <a:cubicBezTo>
                    <a:pt x="533" y="69"/>
                    <a:pt x="533" y="69"/>
                    <a:pt x="533" y="69"/>
                  </a:cubicBezTo>
                  <a:cubicBezTo>
                    <a:pt x="533" y="68"/>
                    <a:pt x="533" y="67"/>
                    <a:pt x="533" y="66"/>
                  </a:cubicBezTo>
                  <a:cubicBezTo>
                    <a:pt x="532" y="66"/>
                    <a:pt x="532" y="63"/>
                    <a:pt x="531" y="61"/>
                  </a:cubicBezTo>
                  <a:cubicBezTo>
                    <a:pt x="532" y="61"/>
                    <a:pt x="532" y="61"/>
                    <a:pt x="532" y="61"/>
                  </a:cubicBezTo>
                  <a:cubicBezTo>
                    <a:pt x="531" y="57"/>
                    <a:pt x="531" y="52"/>
                    <a:pt x="531" y="50"/>
                  </a:cubicBezTo>
                  <a:cubicBezTo>
                    <a:pt x="531" y="50"/>
                    <a:pt x="531" y="49"/>
                    <a:pt x="532" y="49"/>
                  </a:cubicBezTo>
                  <a:cubicBezTo>
                    <a:pt x="531" y="49"/>
                    <a:pt x="531" y="49"/>
                    <a:pt x="531" y="49"/>
                  </a:cubicBezTo>
                  <a:cubicBezTo>
                    <a:pt x="532" y="47"/>
                    <a:pt x="534" y="44"/>
                    <a:pt x="532" y="41"/>
                  </a:cubicBezTo>
                  <a:cubicBezTo>
                    <a:pt x="534" y="41"/>
                    <a:pt x="534" y="41"/>
                    <a:pt x="534" y="41"/>
                  </a:cubicBezTo>
                  <a:cubicBezTo>
                    <a:pt x="533" y="41"/>
                    <a:pt x="533" y="40"/>
                    <a:pt x="532" y="40"/>
                  </a:cubicBezTo>
                  <a:cubicBezTo>
                    <a:pt x="527" y="37"/>
                    <a:pt x="523" y="33"/>
                    <a:pt x="519" y="32"/>
                  </a:cubicBezTo>
                  <a:cubicBezTo>
                    <a:pt x="518" y="31"/>
                    <a:pt x="517" y="32"/>
                    <a:pt x="516" y="32"/>
                  </a:cubicBezTo>
                  <a:cubicBezTo>
                    <a:pt x="512" y="34"/>
                    <a:pt x="509" y="40"/>
                    <a:pt x="506" y="42"/>
                  </a:cubicBezTo>
                  <a:cubicBezTo>
                    <a:pt x="503" y="44"/>
                    <a:pt x="504" y="47"/>
                    <a:pt x="499" y="47"/>
                  </a:cubicBezTo>
                  <a:cubicBezTo>
                    <a:pt x="495" y="48"/>
                    <a:pt x="492" y="55"/>
                    <a:pt x="499" y="59"/>
                  </a:cubicBezTo>
                  <a:cubicBezTo>
                    <a:pt x="506" y="63"/>
                    <a:pt x="509" y="66"/>
                    <a:pt x="507" y="69"/>
                  </a:cubicBezTo>
                  <a:cubicBezTo>
                    <a:pt x="507" y="69"/>
                    <a:pt x="507" y="69"/>
                    <a:pt x="507" y="69"/>
                  </a:cubicBezTo>
                  <a:cubicBezTo>
                    <a:pt x="507" y="69"/>
                    <a:pt x="507" y="69"/>
                    <a:pt x="507" y="69"/>
                  </a:cubicBezTo>
                  <a:cubicBezTo>
                    <a:pt x="506" y="69"/>
                    <a:pt x="505" y="69"/>
                    <a:pt x="504" y="69"/>
                  </a:cubicBezTo>
                  <a:cubicBezTo>
                    <a:pt x="500" y="69"/>
                    <a:pt x="500" y="69"/>
                    <a:pt x="500" y="69"/>
                  </a:cubicBezTo>
                  <a:cubicBezTo>
                    <a:pt x="498" y="68"/>
                    <a:pt x="497" y="67"/>
                    <a:pt x="497" y="67"/>
                  </a:cubicBezTo>
                  <a:cubicBezTo>
                    <a:pt x="497" y="67"/>
                    <a:pt x="490" y="64"/>
                    <a:pt x="486" y="64"/>
                  </a:cubicBezTo>
                  <a:cubicBezTo>
                    <a:pt x="483" y="64"/>
                    <a:pt x="479" y="62"/>
                    <a:pt x="475" y="61"/>
                  </a:cubicBezTo>
                  <a:cubicBezTo>
                    <a:pt x="478" y="61"/>
                    <a:pt x="478" y="61"/>
                    <a:pt x="478" y="61"/>
                  </a:cubicBezTo>
                  <a:cubicBezTo>
                    <a:pt x="477" y="60"/>
                    <a:pt x="475" y="60"/>
                    <a:pt x="474" y="60"/>
                  </a:cubicBezTo>
                  <a:cubicBezTo>
                    <a:pt x="471" y="59"/>
                    <a:pt x="464" y="59"/>
                    <a:pt x="461" y="61"/>
                  </a:cubicBezTo>
                  <a:cubicBezTo>
                    <a:pt x="462" y="61"/>
                    <a:pt x="462" y="61"/>
                    <a:pt x="462" y="61"/>
                  </a:cubicBezTo>
                  <a:cubicBezTo>
                    <a:pt x="461" y="61"/>
                    <a:pt x="460" y="62"/>
                    <a:pt x="459" y="62"/>
                  </a:cubicBezTo>
                  <a:cubicBezTo>
                    <a:pt x="458" y="64"/>
                    <a:pt x="456" y="67"/>
                    <a:pt x="453" y="69"/>
                  </a:cubicBezTo>
                  <a:cubicBezTo>
                    <a:pt x="453" y="69"/>
                    <a:pt x="453" y="69"/>
                    <a:pt x="453" y="69"/>
                  </a:cubicBezTo>
                  <a:cubicBezTo>
                    <a:pt x="452" y="69"/>
                    <a:pt x="450" y="69"/>
                    <a:pt x="449" y="69"/>
                  </a:cubicBezTo>
                  <a:cubicBezTo>
                    <a:pt x="447" y="69"/>
                    <a:pt x="447" y="69"/>
                    <a:pt x="447" y="69"/>
                  </a:cubicBezTo>
                  <a:cubicBezTo>
                    <a:pt x="444" y="66"/>
                    <a:pt x="444" y="65"/>
                    <a:pt x="439" y="67"/>
                  </a:cubicBezTo>
                  <a:cubicBezTo>
                    <a:pt x="433" y="69"/>
                    <a:pt x="428" y="65"/>
                    <a:pt x="425" y="69"/>
                  </a:cubicBezTo>
                  <a:cubicBezTo>
                    <a:pt x="424" y="69"/>
                    <a:pt x="424" y="70"/>
                    <a:pt x="424" y="71"/>
                  </a:cubicBezTo>
                  <a:cubicBezTo>
                    <a:pt x="423" y="71"/>
                    <a:pt x="421" y="70"/>
                    <a:pt x="418" y="69"/>
                  </a:cubicBezTo>
                  <a:cubicBezTo>
                    <a:pt x="415" y="69"/>
                    <a:pt x="415" y="69"/>
                    <a:pt x="415" y="69"/>
                  </a:cubicBezTo>
                  <a:cubicBezTo>
                    <a:pt x="415" y="69"/>
                    <a:pt x="415" y="69"/>
                    <a:pt x="415" y="69"/>
                  </a:cubicBezTo>
                  <a:cubicBezTo>
                    <a:pt x="408" y="66"/>
                    <a:pt x="407" y="68"/>
                    <a:pt x="404" y="70"/>
                  </a:cubicBezTo>
                  <a:cubicBezTo>
                    <a:pt x="403" y="71"/>
                    <a:pt x="402" y="72"/>
                    <a:pt x="400" y="72"/>
                  </a:cubicBezTo>
                  <a:cubicBezTo>
                    <a:pt x="391" y="74"/>
                    <a:pt x="386" y="71"/>
                    <a:pt x="383" y="73"/>
                  </a:cubicBezTo>
                  <a:cubicBezTo>
                    <a:pt x="383" y="74"/>
                    <a:pt x="382" y="74"/>
                    <a:pt x="382" y="74"/>
                  </a:cubicBezTo>
                  <a:cubicBezTo>
                    <a:pt x="379" y="78"/>
                    <a:pt x="376" y="84"/>
                    <a:pt x="374" y="80"/>
                  </a:cubicBezTo>
                  <a:cubicBezTo>
                    <a:pt x="374" y="80"/>
                    <a:pt x="374" y="80"/>
                    <a:pt x="374" y="80"/>
                  </a:cubicBezTo>
                  <a:cubicBezTo>
                    <a:pt x="376" y="80"/>
                    <a:pt x="376" y="80"/>
                    <a:pt x="376" y="80"/>
                  </a:cubicBezTo>
                  <a:cubicBezTo>
                    <a:pt x="375" y="80"/>
                    <a:pt x="375" y="80"/>
                    <a:pt x="375" y="80"/>
                  </a:cubicBezTo>
                  <a:cubicBezTo>
                    <a:pt x="374" y="77"/>
                    <a:pt x="378" y="72"/>
                    <a:pt x="378" y="69"/>
                  </a:cubicBezTo>
                  <a:cubicBezTo>
                    <a:pt x="377" y="69"/>
                    <a:pt x="377" y="69"/>
                    <a:pt x="377" y="69"/>
                  </a:cubicBezTo>
                  <a:cubicBezTo>
                    <a:pt x="377" y="68"/>
                    <a:pt x="377" y="67"/>
                    <a:pt x="377" y="67"/>
                  </a:cubicBezTo>
                  <a:cubicBezTo>
                    <a:pt x="374" y="64"/>
                    <a:pt x="364" y="66"/>
                    <a:pt x="362" y="67"/>
                  </a:cubicBezTo>
                  <a:cubicBezTo>
                    <a:pt x="361" y="69"/>
                    <a:pt x="362" y="76"/>
                    <a:pt x="363" y="78"/>
                  </a:cubicBezTo>
                  <a:cubicBezTo>
                    <a:pt x="364" y="80"/>
                    <a:pt x="365" y="87"/>
                    <a:pt x="363" y="88"/>
                  </a:cubicBezTo>
                  <a:cubicBezTo>
                    <a:pt x="362" y="88"/>
                    <a:pt x="362" y="88"/>
                    <a:pt x="362" y="88"/>
                  </a:cubicBezTo>
                  <a:cubicBezTo>
                    <a:pt x="362" y="88"/>
                    <a:pt x="362" y="88"/>
                    <a:pt x="362" y="88"/>
                  </a:cubicBezTo>
                  <a:cubicBezTo>
                    <a:pt x="359" y="86"/>
                    <a:pt x="360" y="80"/>
                    <a:pt x="357" y="81"/>
                  </a:cubicBezTo>
                  <a:cubicBezTo>
                    <a:pt x="354" y="82"/>
                    <a:pt x="350" y="83"/>
                    <a:pt x="349" y="84"/>
                  </a:cubicBezTo>
                  <a:cubicBezTo>
                    <a:pt x="347" y="86"/>
                    <a:pt x="341" y="86"/>
                    <a:pt x="340" y="88"/>
                  </a:cubicBezTo>
                  <a:cubicBezTo>
                    <a:pt x="339" y="90"/>
                    <a:pt x="340" y="95"/>
                    <a:pt x="339" y="97"/>
                  </a:cubicBezTo>
                  <a:cubicBezTo>
                    <a:pt x="336" y="97"/>
                    <a:pt x="334" y="100"/>
                    <a:pt x="329" y="96"/>
                  </a:cubicBezTo>
                  <a:cubicBezTo>
                    <a:pt x="325" y="93"/>
                    <a:pt x="324" y="93"/>
                    <a:pt x="323" y="94"/>
                  </a:cubicBezTo>
                  <a:cubicBezTo>
                    <a:pt x="322" y="94"/>
                    <a:pt x="322" y="95"/>
                    <a:pt x="321" y="96"/>
                  </a:cubicBezTo>
                  <a:cubicBezTo>
                    <a:pt x="321" y="96"/>
                    <a:pt x="321" y="96"/>
                    <a:pt x="320" y="96"/>
                  </a:cubicBezTo>
                  <a:cubicBezTo>
                    <a:pt x="318" y="98"/>
                    <a:pt x="313" y="100"/>
                    <a:pt x="313" y="96"/>
                  </a:cubicBezTo>
                  <a:cubicBezTo>
                    <a:pt x="313" y="92"/>
                    <a:pt x="313" y="90"/>
                    <a:pt x="312" y="88"/>
                  </a:cubicBezTo>
                  <a:cubicBezTo>
                    <a:pt x="311" y="88"/>
                    <a:pt x="311" y="88"/>
                    <a:pt x="311" y="88"/>
                  </a:cubicBezTo>
                  <a:cubicBezTo>
                    <a:pt x="310" y="87"/>
                    <a:pt x="310" y="86"/>
                    <a:pt x="309" y="86"/>
                  </a:cubicBezTo>
                  <a:cubicBezTo>
                    <a:pt x="304" y="82"/>
                    <a:pt x="308" y="82"/>
                    <a:pt x="314" y="84"/>
                  </a:cubicBezTo>
                  <a:cubicBezTo>
                    <a:pt x="320" y="87"/>
                    <a:pt x="327" y="88"/>
                    <a:pt x="338" y="84"/>
                  </a:cubicBezTo>
                  <a:cubicBezTo>
                    <a:pt x="344" y="82"/>
                    <a:pt x="348" y="80"/>
                    <a:pt x="350" y="79"/>
                  </a:cubicBezTo>
                  <a:cubicBezTo>
                    <a:pt x="352" y="77"/>
                    <a:pt x="352" y="76"/>
                    <a:pt x="350" y="75"/>
                  </a:cubicBezTo>
                  <a:cubicBezTo>
                    <a:pt x="347" y="74"/>
                    <a:pt x="345" y="71"/>
                    <a:pt x="343" y="69"/>
                  </a:cubicBezTo>
                  <a:cubicBezTo>
                    <a:pt x="341" y="69"/>
                    <a:pt x="341" y="69"/>
                    <a:pt x="341" y="69"/>
                  </a:cubicBezTo>
                  <a:cubicBezTo>
                    <a:pt x="339" y="67"/>
                    <a:pt x="337" y="65"/>
                    <a:pt x="334" y="65"/>
                  </a:cubicBezTo>
                  <a:cubicBezTo>
                    <a:pt x="327" y="63"/>
                    <a:pt x="317" y="69"/>
                    <a:pt x="306" y="64"/>
                  </a:cubicBezTo>
                  <a:cubicBezTo>
                    <a:pt x="303" y="63"/>
                    <a:pt x="301" y="62"/>
                    <a:pt x="299" y="61"/>
                  </a:cubicBezTo>
                  <a:cubicBezTo>
                    <a:pt x="301" y="61"/>
                    <a:pt x="301" y="61"/>
                    <a:pt x="301" y="61"/>
                  </a:cubicBezTo>
                  <a:cubicBezTo>
                    <a:pt x="295" y="58"/>
                    <a:pt x="292" y="57"/>
                    <a:pt x="289" y="56"/>
                  </a:cubicBezTo>
                  <a:cubicBezTo>
                    <a:pt x="287" y="55"/>
                    <a:pt x="281" y="52"/>
                    <a:pt x="273" y="49"/>
                  </a:cubicBezTo>
                  <a:cubicBezTo>
                    <a:pt x="271" y="49"/>
                    <a:pt x="271" y="49"/>
                    <a:pt x="271" y="49"/>
                  </a:cubicBezTo>
                  <a:cubicBezTo>
                    <a:pt x="261" y="46"/>
                    <a:pt x="250" y="42"/>
                    <a:pt x="244" y="43"/>
                  </a:cubicBezTo>
                  <a:cubicBezTo>
                    <a:pt x="240" y="44"/>
                    <a:pt x="234" y="46"/>
                    <a:pt x="228" y="49"/>
                  </a:cubicBezTo>
                  <a:cubicBezTo>
                    <a:pt x="227" y="49"/>
                    <a:pt x="227" y="49"/>
                    <a:pt x="227" y="49"/>
                  </a:cubicBezTo>
                  <a:cubicBezTo>
                    <a:pt x="219" y="53"/>
                    <a:pt x="211" y="57"/>
                    <a:pt x="205" y="61"/>
                  </a:cubicBezTo>
                  <a:cubicBezTo>
                    <a:pt x="205" y="61"/>
                    <a:pt x="205" y="61"/>
                    <a:pt x="205" y="61"/>
                  </a:cubicBezTo>
                  <a:cubicBezTo>
                    <a:pt x="199" y="64"/>
                    <a:pt x="195" y="66"/>
                    <a:pt x="195" y="67"/>
                  </a:cubicBezTo>
                  <a:cubicBezTo>
                    <a:pt x="193" y="69"/>
                    <a:pt x="190" y="76"/>
                    <a:pt x="183" y="82"/>
                  </a:cubicBezTo>
                  <a:cubicBezTo>
                    <a:pt x="181" y="84"/>
                    <a:pt x="178" y="86"/>
                    <a:pt x="174" y="88"/>
                  </a:cubicBezTo>
                  <a:cubicBezTo>
                    <a:pt x="174" y="88"/>
                    <a:pt x="174" y="88"/>
                    <a:pt x="174" y="88"/>
                  </a:cubicBezTo>
                  <a:cubicBezTo>
                    <a:pt x="169" y="91"/>
                    <a:pt x="163" y="94"/>
                    <a:pt x="157" y="95"/>
                  </a:cubicBezTo>
                  <a:cubicBezTo>
                    <a:pt x="156" y="95"/>
                    <a:pt x="154" y="96"/>
                    <a:pt x="153" y="97"/>
                  </a:cubicBezTo>
                  <a:cubicBezTo>
                    <a:pt x="144" y="102"/>
                    <a:pt x="135" y="115"/>
                    <a:pt x="135" y="117"/>
                  </a:cubicBezTo>
                  <a:cubicBezTo>
                    <a:pt x="135" y="120"/>
                    <a:pt x="139" y="129"/>
                    <a:pt x="138" y="130"/>
                  </a:cubicBezTo>
                  <a:cubicBezTo>
                    <a:pt x="137" y="132"/>
                    <a:pt x="140" y="141"/>
                    <a:pt x="146" y="143"/>
                  </a:cubicBezTo>
                  <a:cubicBezTo>
                    <a:pt x="151" y="146"/>
                    <a:pt x="161" y="145"/>
                    <a:pt x="161" y="141"/>
                  </a:cubicBezTo>
                  <a:cubicBezTo>
                    <a:pt x="161" y="141"/>
                    <a:pt x="162" y="139"/>
                    <a:pt x="162" y="138"/>
                  </a:cubicBezTo>
                  <a:cubicBezTo>
                    <a:pt x="163" y="138"/>
                    <a:pt x="163" y="138"/>
                    <a:pt x="163" y="138"/>
                  </a:cubicBezTo>
                  <a:cubicBezTo>
                    <a:pt x="164" y="137"/>
                    <a:pt x="165" y="135"/>
                    <a:pt x="167" y="134"/>
                  </a:cubicBezTo>
                  <a:cubicBezTo>
                    <a:pt x="168" y="133"/>
                    <a:pt x="169" y="134"/>
                    <a:pt x="169" y="136"/>
                  </a:cubicBezTo>
                  <a:cubicBezTo>
                    <a:pt x="170" y="141"/>
                    <a:pt x="175" y="149"/>
                    <a:pt x="174" y="153"/>
                  </a:cubicBezTo>
                  <a:cubicBezTo>
                    <a:pt x="173" y="156"/>
                    <a:pt x="174" y="160"/>
                    <a:pt x="177" y="159"/>
                  </a:cubicBezTo>
                  <a:cubicBezTo>
                    <a:pt x="181" y="158"/>
                    <a:pt x="199" y="154"/>
                    <a:pt x="199" y="154"/>
                  </a:cubicBezTo>
                  <a:cubicBezTo>
                    <a:pt x="199" y="154"/>
                    <a:pt x="200" y="153"/>
                    <a:pt x="201" y="153"/>
                  </a:cubicBezTo>
                  <a:cubicBezTo>
                    <a:pt x="202" y="152"/>
                    <a:pt x="206" y="150"/>
                    <a:pt x="205" y="146"/>
                  </a:cubicBezTo>
                  <a:cubicBezTo>
                    <a:pt x="204" y="146"/>
                    <a:pt x="204" y="146"/>
                    <a:pt x="204" y="146"/>
                  </a:cubicBezTo>
                  <a:cubicBezTo>
                    <a:pt x="204" y="144"/>
                    <a:pt x="205" y="141"/>
                    <a:pt x="207" y="138"/>
                  </a:cubicBezTo>
                  <a:cubicBezTo>
                    <a:pt x="208" y="138"/>
                    <a:pt x="208" y="138"/>
                    <a:pt x="208" y="138"/>
                  </a:cubicBezTo>
                  <a:cubicBezTo>
                    <a:pt x="210" y="136"/>
                    <a:pt x="212" y="134"/>
                    <a:pt x="213" y="133"/>
                  </a:cubicBezTo>
                  <a:cubicBezTo>
                    <a:pt x="214" y="132"/>
                    <a:pt x="216" y="129"/>
                    <a:pt x="216" y="127"/>
                  </a:cubicBezTo>
                  <a:cubicBezTo>
                    <a:pt x="216" y="127"/>
                    <a:pt x="216" y="127"/>
                    <a:pt x="216" y="127"/>
                  </a:cubicBezTo>
                  <a:cubicBezTo>
                    <a:pt x="216" y="125"/>
                    <a:pt x="215" y="123"/>
                    <a:pt x="213" y="122"/>
                  </a:cubicBezTo>
                  <a:cubicBezTo>
                    <a:pt x="210" y="121"/>
                    <a:pt x="207" y="120"/>
                    <a:pt x="206" y="119"/>
                  </a:cubicBezTo>
                  <a:cubicBezTo>
                    <a:pt x="207" y="119"/>
                    <a:pt x="207" y="119"/>
                    <a:pt x="207" y="119"/>
                  </a:cubicBezTo>
                  <a:cubicBezTo>
                    <a:pt x="205" y="118"/>
                    <a:pt x="205" y="116"/>
                    <a:pt x="209" y="111"/>
                  </a:cubicBezTo>
                  <a:cubicBezTo>
                    <a:pt x="210" y="111"/>
                    <a:pt x="210" y="110"/>
                    <a:pt x="211" y="110"/>
                  </a:cubicBezTo>
                  <a:cubicBezTo>
                    <a:pt x="217" y="107"/>
                    <a:pt x="221" y="111"/>
                    <a:pt x="229" y="101"/>
                  </a:cubicBezTo>
                  <a:cubicBezTo>
                    <a:pt x="229" y="101"/>
                    <a:pt x="230" y="100"/>
                    <a:pt x="230" y="100"/>
                  </a:cubicBezTo>
                  <a:cubicBezTo>
                    <a:pt x="231" y="100"/>
                    <a:pt x="231" y="100"/>
                    <a:pt x="231" y="100"/>
                  </a:cubicBezTo>
                  <a:cubicBezTo>
                    <a:pt x="235" y="93"/>
                    <a:pt x="232" y="90"/>
                    <a:pt x="233" y="88"/>
                  </a:cubicBezTo>
                  <a:cubicBezTo>
                    <a:pt x="233" y="88"/>
                    <a:pt x="233" y="88"/>
                    <a:pt x="233" y="88"/>
                  </a:cubicBezTo>
                  <a:cubicBezTo>
                    <a:pt x="233" y="88"/>
                    <a:pt x="234" y="87"/>
                    <a:pt x="236" y="87"/>
                  </a:cubicBezTo>
                  <a:cubicBezTo>
                    <a:pt x="246" y="87"/>
                    <a:pt x="255" y="86"/>
                    <a:pt x="253" y="90"/>
                  </a:cubicBezTo>
                  <a:cubicBezTo>
                    <a:pt x="252" y="92"/>
                    <a:pt x="247" y="96"/>
                    <a:pt x="242" y="99"/>
                  </a:cubicBezTo>
                  <a:cubicBezTo>
                    <a:pt x="242" y="99"/>
                    <a:pt x="242" y="99"/>
                    <a:pt x="242" y="100"/>
                  </a:cubicBezTo>
                  <a:cubicBezTo>
                    <a:pt x="239" y="101"/>
                    <a:pt x="236" y="103"/>
                    <a:pt x="234" y="104"/>
                  </a:cubicBezTo>
                  <a:cubicBezTo>
                    <a:pt x="227" y="108"/>
                    <a:pt x="228" y="114"/>
                    <a:pt x="231" y="118"/>
                  </a:cubicBezTo>
                  <a:cubicBezTo>
                    <a:pt x="233" y="121"/>
                    <a:pt x="234" y="130"/>
                    <a:pt x="239" y="129"/>
                  </a:cubicBezTo>
                  <a:cubicBezTo>
                    <a:pt x="243" y="127"/>
                    <a:pt x="249" y="123"/>
                    <a:pt x="253" y="124"/>
                  </a:cubicBezTo>
                  <a:cubicBezTo>
                    <a:pt x="258" y="124"/>
                    <a:pt x="268" y="123"/>
                    <a:pt x="270" y="123"/>
                  </a:cubicBezTo>
                  <a:cubicBezTo>
                    <a:pt x="271" y="123"/>
                    <a:pt x="277" y="130"/>
                    <a:pt x="275" y="132"/>
                  </a:cubicBezTo>
                  <a:cubicBezTo>
                    <a:pt x="271" y="133"/>
                    <a:pt x="266" y="133"/>
                    <a:pt x="258" y="133"/>
                  </a:cubicBezTo>
                  <a:cubicBezTo>
                    <a:pt x="250" y="134"/>
                    <a:pt x="241" y="134"/>
                    <a:pt x="240" y="135"/>
                  </a:cubicBezTo>
                  <a:cubicBezTo>
                    <a:pt x="240" y="136"/>
                    <a:pt x="239" y="136"/>
                    <a:pt x="239" y="136"/>
                  </a:cubicBezTo>
                  <a:cubicBezTo>
                    <a:pt x="239" y="138"/>
                    <a:pt x="250" y="142"/>
                    <a:pt x="247" y="145"/>
                  </a:cubicBezTo>
                  <a:cubicBezTo>
                    <a:pt x="243" y="148"/>
                    <a:pt x="239" y="144"/>
                    <a:pt x="234" y="144"/>
                  </a:cubicBezTo>
                  <a:cubicBezTo>
                    <a:pt x="229" y="143"/>
                    <a:pt x="226" y="151"/>
                    <a:pt x="224" y="156"/>
                  </a:cubicBezTo>
                  <a:cubicBezTo>
                    <a:pt x="223" y="159"/>
                    <a:pt x="225" y="164"/>
                    <a:pt x="223" y="166"/>
                  </a:cubicBezTo>
                  <a:cubicBezTo>
                    <a:pt x="223" y="166"/>
                    <a:pt x="222" y="166"/>
                    <a:pt x="220" y="165"/>
                  </a:cubicBezTo>
                  <a:cubicBezTo>
                    <a:pt x="217" y="165"/>
                    <a:pt x="217" y="165"/>
                    <a:pt x="217" y="165"/>
                  </a:cubicBezTo>
                  <a:cubicBezTo>
                    <a:pt x="211" y="163"/>
                    <a:pt x="206" y="163"/>
                    <a:pt x="204" y="164"/>
                  </a:cubicBezTo>
                  <a:cubicBezTo>
                    <a:pt x="202" y="166"/>
                    <a:pt x="199" y="163"/>
                    <a:pt x="194" y="165"/>
                  </a:cubicBezTo>
                  <a:cubicBezTo>
                    <a:pt x="193" y="165"/>
                    <a:pt x="193" y="165"/>
                    <a:pt x="192" y="165"/>
                  </a:cubicBezTo>
                  <a:cubicBezTo>
                    <a:pt x="191" y="165"/>
                    <a:pt x="191" y="165"/>
                    <a:pt x="191" y="165"/>
                  </a:cubicBezTo>
                  <a:cubicBezTo>
                    <a:pt x="189" y="166"/>
                    <a:pt x="188" y="166"/>
                    <a:pt x="183" y="166"/>
                  </a:cubicBezTo>
                  <a:cubicBezTo>
                    <a:pt x="176" y="166"/>
                    <a:pt x="176" y="166"/>
                    <a:pt x="176" y="166"/>
                  </a:cubicBezTo>
                  <a:cubicBezTo>
                    <a:pt x="172" y="167"/>
                    <a:pt x="172" y="167"/>
                    <a:pt x="172" y="167"/>
                  </a:cubicBezTo>
                  <a:cubicBezTo>
                    <a:pt x="172" y="167"/>
                    <a:pt x="172" y="166"/>
                    <a:pt x="171" y="165"/>
                  </a:cubicBezTo>
                  <a:cubicBezTo>
                    <a:pt x="170" y="165"/>
                    <a:pt x="170" y="165"/>
                    <a:pt x="170" y="165"/>
                  </a:cubicBezTo>
                  <a:cubicBezTo>
                    <a:pt x="169" y="164"/>
                    <a:pt x="167" y="162"/>
                    <a:pt x="167" y="160"/>
                  </a:cubicBezTo>
                  <a:cubicBezTo>
                    <a:pt x="167" y="159"/>
                    <a:pt x="167" y="158"/>
                    <a:pt x="167" y="158"/>
                  </a:cubicBezTo>
                  <a:cubicBezTo>
                    <a:pt x="168" y="158"/>
                    <a:pt x="168" y="158"/>
                    <a:pt x="168" y="158"/>
                  </a:cubicBezTo>
                  <a:cubicBezTo>
                    <a:pt x="168" y="153"/>
                    <a:pt x="170" y="149"/>
                    <a:pt x="167" y="148"/>
                  </a:cubicBezTo>
                  <a:cubicBezTo>
                    <a:pt x="165" y="147"/>
                    <a:pt x="159" y="148"/>
                    <a:pt x="156" y="150"/>
                  </a:cubicBezTo>
                  <a:cubicBezTo>
                    <a:pt x="155" y="151"/>
                    <a:pt x="154" y="152"/>
                    <a:pt x="154" y="153"/>
                  </a:cubicBezTo>
                  <a:cubicBezTo>
                    <a:pt x="152" y="156"/>
                    <a:pt x="151" y="163"/>
                    <a:pt x="153" y="166"/>
                  </a:cubicBezTo>
                  <a:cubicBezTo>
                    <a:pt x="154" y="168"/>
                    <a:pt x="157" y="171"/>
                    <a:pt x="157" y="172"/>
                  </a:cubicBezTo>
                  <a:cubicBezTo>
                    <a:pt x="157" y="172"/>
                    <a:pt x="157" y="172"/>
                    <a:pt x="156" y="172"/>
                  </a:cubicBezTo>
                  <a:cubicBezTo>
                    <a:pt x="151" y="170"/>
                    <a:pt x="145" y="170"/>
                    <a:pt x="140" y="173"/>
                  </a:cubicBezTo>
                  <a:cubicBezTo>
                    <a:pt x="140" y="173"/>
                    <a:pt x="139" y="173"/>
                    <a:pt x="139" y="174"/>
                  </a:cubicBezTo>
                  <a:cubicBezTo>
                    <a:pt x="135" y="177"/>
                    <a:pt x="128" y="185"/>
                    <a:pt x="128" y="185"/>
                  </a:cubicBezTo>
                  <a:cubicBezTo>
                    <a:pt x="125" y="185"/>
                    <a:pt x="125" y="185"/>
                    <a:pt x="125" y="185"/>
                  </a:cubicBezTo>
                  <a:cubicBezTo>
                    <a:pt x="122" y="185"/>
                    <a:pt x="119" y="186"/>
                    <a:pt x="117" y="187"/>
                  </a:cubicBezTo>
                  <a:cubicBezTo>
                    <a:pt x="117" y="187"/>
                    <a:pt x="117" y="187"/>
                    <a:pt x="117" y="187"/>
                  </a:cubicBezTo>
                  <a:cubicBezTo>
                    <a:pt x="117" y="187"/>
                    <a:pt x="117" y="188"/>
                    <a:pt x="117" y="188"/>
                  </a:cubicBezTo>
                  <a:cubicBezTo>
                    <a:pt x="116" y="188"/>
                    <a:pt x="115" y="189"/>
                    <a:pt x="115" y="190"/>
                  </a:cubicBezTo>
                  <a:cubicBezTo>
                    <a:pt x="115" y="193"/>
                    <a:pt x="115" y="198"/>
                    <a:pt x="111" y="198"/>
                  </a:cubicBezTo>
                  <a:cubicBezTo>
                    <a:pt x="106" y="199"/>
                    <a:pt x="100" y="201"/>
                    <a:pt x="94" y="202"/>
                  </a:cubicBezTo>
                  <a:cubicBezTo>
                    <a:pt x="92" y="202"/>
                    <a:pt x="90" y="203"/>
                    <a:pt x="89" y="204"/>
                  </a:cubicBezTo>
                  <a:cubicBezTo>
                    <a:pt x="89" y="204"/>
                    <a:pt x="89" y="204"/>
                    <a:pt x="89" y="204"/>
                  </a:cubicBezTo>
                  <a:cubicBezTo>
                    <a:pt x="88" y="205"/>
                    <a:pt x="86" y="206"/>
                    <a:pt x="83" y="206"/>
                  </a:cubicBezTo>
                  <a:cubicBezTo>
                    <a:pt x="80" y="206"/>
                    <a:pt x="78" y="207"/>
                    <a:pt x="78" y="208"/>
                  </a:cubicBezTo>
                  <a:cubicBezTo>
                    <a:pt x="75" y="209"/>
                    <a:pt x="76" y="211"/>
                    <a:pt x="81" y="212"/>
                  </a:cubicBezTo>
                  <a:cubicBezTo>
                    <a:pt x="87" y="213"/>
                    <a:pt x="97" y="218"/>
                    <a:pt x="97" y="223"/>
                  </a:cubicBezTo>
                  <a:cubicBezTo>
                    <a:pt x="98" y="228"/>
                    <a:pt x="97" y="234"/>
                    <a:pt x="94" y="240"/>
                  </a:cubicBezTo>
                  <a:cubicBezTo>
                    <a:pt x="93" y="243"/>
                    <a:pt x="82" y="241"/>
                    <a:pt x="77" y="241"/>
                  </a:cubicBezTo>
                  <a:cubicBezTo>
                    <a:pt x="71" y="241"/>
                    <a:pt x="59" y="238"/>
                    <a:pt x="54" y="241"/>
                  </a:cubicBezTo>
                  <a:cubicBezTo>
                    <a:pt x="49" y="243"/>
                    <a:pt x="50" y="255"/>
                    <a:pt x="51" y="260"/>
                  </a:cubicBezTo>
                  <a:cubicBezTo>
                    <a:pt x="53" y="265"/>
                    <a:pt x="51" y="268"/>
                    <a:pt x="49" y="270"/>
                  </a:cubicBezTo>
                  <a:cubicBezTo>
                    <a:pt x="47" y="272"/>
                    <a:pt x="46" y="277"/>
                    <a:pt x="49" y="279"/>
                  </a:cubicBezTo>
                  <a:cubicBezTo>
                    <a:pt x="51" y="282"/>
                    <a:pt x="53" y="287"/>
                    <a:pt x="55" y="288"/>
                  </a:cubicBezTo>
                  <a:cubicBezTo>
                    <a:pt x="57" y="288"/>
                    <a:pt x="64" y="286"/>
                    <a:pt x="66" y="289"/>
                  </a:cubicBezTo>
                  <a:cubicBezTo>
                    <a:pt x="69" y="292"/>
                    <a:pt x="71" y="299"/>
                    <a:pt x="73" y="297"/>
                  </a:cubicBezTo>
                  <a:cubicBezTo>
                    <a:pt x="73" y="296"/>
                    <a:pt x="74" y="295"/>
                    <a:pt x="74" y="293"/>
                  </a:cubicBezTo>
                  <a:cubicBezTo>
                    <a:pt x="75" y="293"/>
                    <a:pt x="75" y="293"/>
                    <a:pt x="75" y="293"/>
                  </a:cubicBezTo>
                  <a:cubicBezTo>
                    <a:pt x="76" y="292"/>
                    <a:pt x="77" y="290"/>
                    <a:pt x="77" y="289"/>
                  </a:cubicBezTo>
                  <a:cubicBezTo>
                    <a:pt x="78" y="289"/>
                    <a:pt x="78" y="289"/>
                    <a:pt x="79" y="289"/>
                  </a:cubicBezTo>
                  <a:cubicBezTo>
                    <a:pt x="81" y="291"/>
                    <a:pt x="87" y="289"/>
                    <a:pt x="91" y="288"/>
                  </a:cubicBezTo>
                  <a:cubicBezTo>
                    <a:pt x="93" y="288"/>
                    <a:pt x="94" y="288"/>
                    <a:pt x="95" y="287"/>
                  </a:cubicBezTo>
                  <a:cubicBezTo>
                    <a:pt x="96" y="286"/>
                    <a:pt x="98" y="284"/>
                    <a:pt x="100" y="282"/>
                  </a:cubicBezTo>
                  <a:cubicBezTo>
                    <a:pt x="100" y="282"/>
                    <a:pt x="100" y="282"/>
                    <a:pt x="100" y="282"/>
                  </a:cubicBezTo>
                  <a:cubicBezTo>
                    <a:pt x="101" y="281"/>
                    <a:pt x="102" y="280"/>
                    <a:pt x="103" y="279"/>
                  </a:cubicBezTo>
                  <a:cubicBezTo>
                    <a:pt x="107" y="276"/>
                    <a:pt x="106" y="276"/>
                    <a:pt x="104" y="274"/>
                  </a:cubicBezTo>
                  <a:cubicBezTo>
                    <a:pt x="106" y="274"/>
                    <a:pt x="106" y="274"/>
                    <a:pt x="106" y="274"/>
                  </a:cubicBezTo>
                  <a:cubicBezTo>
                    <a:pt x="105" y="273"/>
                    <a:pt x="105" y="273"/>
                    <a:pt x="104" y="272"/>
                  </a:cubicBezTo>
                  <a:cubicBezTo>
                    <a:pt x="103" y="269"/>
                    <a:pt x="107" y="266"/>
                    <a:pt x="110" y="262"/>
                  </a:cubicBezTo>
                  <a:cubicBezTo>
                    <a:pt x="110" y="262"/>
                    <a:pt x="110" y="262"/>
                    <a:pt x="110" y="262"/>
                  </a:cubicBezTo>
                  <a:cubicBezTo>
                    <a:pt x="110" y="262"/>
                    <a:pt x="111" y="261"/>
                    <a:pt x="111" y="261"/>
                  </a:cubicBezTo>
                  <a:cubicBezTo>
                    <a:pt x="115" y="257"/>
                    <a:pt x="121" y="260"/>
                    <a:pt x="123" y="255"/>
                  </a:cubicBezTo>
                  <a:cubicBezTo>
                    <a:pt x="123" y="255"/>
                    <a:pt x="123" y="255"/>
                    <a:pt x="123" y="255"/>
                  </a:cubicBezTo>
                  <a:cubicBezTo>
                    <a:pt x="124" y="255"/>
                    <a:pt x="124" y="255"/>
                    <a:pt x="124" y="255"/>
                  </a:cubicBezTo>
                  <a:cubicBezTo>
                    <a:pt x="125" y="251"/>
                    <a:pt x="125" y="245"/>
                    <a:pt x="128" y="243"/>
                  </a:cubicBezTo>
                  <a:cubicBezTo>
                    <a:pt x="128" y="243"/>
                    <a:pt x="128" y="243"/>
                    <a:pt x="129" y="243"/>
                  </a:cubicBezTo>
                  <a:cubicBezTo>
                    <a:pt x="133" y="244"/>
                    <a:pt x="138" y="247"/>
                    <a:pt x="142" y="247"/>
                  </a:cubicBezTo>
                  <a:cubicBezTo>
                    <a:pt x="143" y="247"/>
                    <a:pt x="146" y="245"/>
                    <a:pt x="148" y="243"/>
                  </a:cubicBezTo>
                  <a:cubicBezTo>
                    <a:pt x="149" y="243"/>
                    <a:pt x="149" y="243"/>
                    <a:pt x="149" y="243"/>
                  </a:cubicBezTo>
                  <a:cubicBezTo>
                    <a:pt x="149" y="243"/>
                    <a:pt x="149" y="243"/>
                    <a:pt x="149" y="243"/>
                  </a:cubicBezTo>
                  <a:cubicBezTo>
                    <a:pt x="151" y="241"/>
                    <a:pt x="154" y="239"/>
                    <a:pt x="155" y="239"/>
                  </a:cubicBezTo>
                  <a:cubicBezTo>
                    <a:pt x="157" y="238"/>
                    <a:pt x="164" y="238"/>
                    <a:pt x="165" y="244"/>
                  </a:cubicBezTo>
                  <a:cubicBezTo>
                    <a:pt x="166" y="249"/>
                    <a:pt x="174" y="255"/>
                    <a:pt x="176" y="257"/>
                  </a:cubicBezTo>
                  <a:cubicBezTo>
                    <a:pt x="178" y="258"/>
                    <a:pt x="191" y="262"/>
                    <a:pt x="193" y="264"/>
                  </a:cubicBezTo>
                  <a:cubicBezTo>
                    <a:pt x="195" y="266"/>
                    <a:pt x="198" y="271"/>
                    <a:pt x="199" y="276"/>
                  </a:cubicBezTo>
                  <a:cubicBezTo>
                    <a:pt x="200" y="280"/>
                    <a:pt x="205" y="285"/>
                    <a:pt x="206" y="283"/>
                  </a:cubicBezTo>
                  <a:cubicBezTo>
                    <a:pt x="207" y="283"/>
                    <a:pt x="207" y="283"/>
                    <a:pt x="208" y="282"/>
                  </a:cubicBezTo>
                  <a:cubicBezTo>
                    <a:pt x="207" y="282"/>
                    <a:pt x="207" y="282"/>
                    <a:pt x="207" y="282"/>
                  </a:cubicBezTo>
                  <a:cubicBezTo>
                    <a:pt x="207" y="280"/>
                    <a:pt x="206" y="277"/>
                    <a:pt x="205" y="274"/>
                  </a:cubicBezTo>
                  <a:cubicBezTo>
                    <a:pt x="206" y="274"/>
                    <a:pt x="206" y="274"/>
                    <a:pt x="206" y="274"/>
                  </a:cubicBezTo>
                  <a:cubicBezTo>
                    <a:pt x="206" y="270"/>
                    <a:pt x="205" y="267"/>
                    <a:pt x="205" y="265"/>
                  </a:cubicBezTo>
                  <a:cubicBezTo>
                    <a:pt x="205" y="265"/>
                    <a:pt x="205" y="265"/>
                    <a:pt x="205" y="265"/>
                  </a:cubicBezTo>
                  <a:cubicBezTo>
                    <a:pt x="209" y="266"/>
                    <a:pt x="213" y="264"/>
                    <a:pt x="213" y="264"/>
                  </a:cubicBezTo>
                  <a:cubicBezTo>
                    <a:pt x="213" y="264"/>
                    <a:pt x="213" y="264"/>
                    <a:pt x="213" y="264"/>
                  </a:cubicBezTo>
                  <a:cubicBezTo>
                    <a:pt x="213" y="264"/>
                    <a:pt x="214" y="264"/>
                    <a:pt x="214" y="264"/>
                  </a:cubicBezTo>
                  <a:cubicBezTo>
                    <a:pt x="214" y="264"/>
                    <a:pt x="213" y="263"/>
                    <a:pt x="212" y="262"/>
                  </a:cubicBezTo>
                  <a:cubicBezTo>
                    <a:pt x="210" y="262"/>
                    <a:pt x="210" y="262"/>
                    <a:pt x="210" y="262"/>
                  </a:cubicBezTo>
                  <a:cubicBezTo>
                    <a:pt x="207" y="260"/>
                    <a:pt x="202" y="256"/>
                    <a:pt x="200" y="255"/>
                  </a:cubicBezTo>
                  <a:cubicBezTo>
                    <a:pt x="200" y="255"/>
                    <a:pt x="200" y="255"/>
                    <a:pt x="200" y="255"/>
                  </a:cubicBezTo>
                  <a:cubicBezTo>
                    <a:pt x="201" y="255"/>
                    <a:pt x="201" y="255"/>
                    <a:pt x="201" y="255"/>
                  </a:cubicBezTo>
                  <a:cubicBezTo>
                    <a:pt x="201" y="254"/>
                    <a:pt x="201" y="254"/>
                    <a:pt x="201" y="254"/>
                  </a:cubicBezTo>
                  <a:cubicBezTo>
                    <a:pt x="197" y="252"/>
                    <a:pt x="191" y="249"/>
                    <a:pt x="188" y="243"/>
                  </a:cubicBezTo>
                  <a:cubicBezTo>
                    <a:pt x="188" y="243"/>
                    <a:pt x="188" y="243"/>
                    <a:pt x="188" y="243"/>
                  </a:cubicBezTo>
                  <a:cubicBezTo>
                    <a:pt x="186" y="243"/>
                    <a:pt x="186" y="243"/>
                    <a:pt x="186" y="243"/>
                  </a:cubicBezTo>
                  <a:cubicBezTo>
                    <a:pt x="184" y="239"/>
                    <a:pt x="181" y="238"/>
                    <a:pt x="179" y="235"/>
                  </a:cubicBezTo>
                  <a:cubicBezTo>
                    <a:pt x="180" y="235"/>
                    <a:pt x="180" y="235"/>
                    <a:pt x="180" y="235"/>
                  </a:cubicBezTo>
                  <a:cubicBezTo>
                    <a:pt x="179" y="234"/>
                    <a:pt x="178" y="232"/>
                    <a:pt x="178" y="230"/>
                  </a:cubicBezTo>
                  <a:cubicBezTo>
                    <a:pt x="178" y="229"/>
                    <a:pt x="178" y="228"/>
                    <a:pt x="179" y="228"/>
                  </a:cubicBezTo>
                  <a:cubicBezTo>
                    <a:pt x="181" y="227"/>
                    <a:pt x="186" y="230"/>
                    <a:pt x="188" y="233"/>
                  </a:cubicBezTo>
                  <a:cubicBezTo>
                    <a:pt x="192" y="238"/>
                    <a:pt x="202" y="244"/>
                    <a:pt x="206" y="248"/>
                  </a:cubicBezTo>
                  <a:cubicBezTo>
                    <a:pt x="209" y="252"/>
                    <a:pt x="215" y="254"/>
                    <a:pt x="216" y="259"/>
                  </a:cubicBezTo>
                  <a:cubicBezTo>
                    <a:pt x="218" y="265"/>
                    <a:pt x="222" y="271"/>
                    <a:pt x="224" y="273"/>
                  </a:cubicBezTo>
                  <a:cubicBezTo>
                    <a:pt x="225" y="275"/>
                    <a:pt x="226" y="294"/>
                    <a:pt x="228" y="297"/>
                  </a:cubicBezTo>
                  <a:cubicBezTo>
                    <a:pt x="228" y="299"/>
                    <a:pt x="232" y="296"/>
                    <a:pt x="235" y="293"/>
                  </a:cubicBezTo>
                  <a:cubicBezTo>
                    <a:pt x="235" y="293"/>
                    <a:pt x="235" y="293"/>
                    <a:pt x="235" y="293"/>
                  </a:cubicBezTo>
                  <a:cubicBezTo>
                    <a:pt x="238" y="291"/>
                    <a:pt x="240" y="289"/>
                    <a:pt x="241" y="288"/>
                  </a:cubicBezTo>
                  <a:cubicBezTo>
                    <a:pt x="243" y="286"/>
                    <a:pt x="247" y="285"/>
                    <a:pt x="248" y="282"/>
                  </a:cubicBezTo>
                  <a:cubicBezTo>
                    <a:pt x="248" y="282"/>
                    <a:pt x="248" y="282"/>
                    <a:pt x="248" y="282"/>
                  </a:cubicBezTo>
                  <a:cubicBezTo>
                    <a:pt x="248" y="281"/>
                    <a:pt x="248" y="281"/>
                    <a:pt x="248" y="280"/>
                  </a:cubicBezTo>
                  <a:cubicBezTo>
                    <a:pt x="248" y="278"/>
                    <a:pt x="247" y="276"/>
                    <a:pt x="245" y="274"/>
                  </a:cubicBezTo>
                  <a:cubicBezTo>
                    <a:pt x="247" y="274"/>
                    <a:pt x="247" y="274"/>
                    <a:pt x="247" y="274"/>
                  </a:cubicBezTo>
                  <a:cubicBezTo>
                    <a:pt x="245" y="272"/>
                    <a:pt x="242" y="270"/>
                    <a:pt x="241" y="269"/>
                  </a:cubicBezTo>
                  <a:cubicBezTo>
                    <a:pt x="240" y="269"/>
                    <a:pt x="241" y="268"/>
                    <a:pt x="242" y="268"/>
                  </a:cubicBezTo>
                  <a:cubicBezTo>
                    <a:pt x="243" y="267"/>
                    <a:pt x="245" y="266"/>
                    <a:pt x="247" y="265"/>
                  </a:cubicBezTo>
                  <a:cubicBezTo>
                    <a:pt x="247" y="264"/>
                    <a:pt x="248" y="264"/>
                    <a:pt x="248" y="264"/>
                  </a:cubicBezTo>
                  <a:cubicBezTo>
                    <a:pt x="249" y="263"/>
                    <a:pt x="249" y="263"/>
                    <a:pt x="250" y="262"/>
                  </a:cubicBezTo>
                  <a:cubicBezTo>
                    <a:pt x="250" y="262"/>
                    <a:pt x="250" y="262"/>
                    <a:pt x="250" y="262"/>
                  </a:cubicBezTo>
                  <a:cubicBezTo>
                    <a:pt x="252" y="260"/>
                    <a:pt x="255" y="259"/>
                    <a:pt x="256" y="261"/>
                  </a:cubicBezTo>
                  <a:cubicBezTo>
                    <a:pt x="258" y="265"/>
                    <a:pt x="257" y="279"/>
                    <a:pt x="258" y="281"/>
                  </a:cubicBezTo>
                  <a:cubicBezTo>
                    <a:pt x="259" y="284"/>
                    <a:pt x="269" y="287"/>
                    <a:pt x="271" y="290"/>
                  </a:cubicBezTo>
                  <a:cubicBezTo>
                    <a:pt x="273" y="293"/>
                    <a:pt x="282" y="294"/>
                    <a:pt x="283" y="292"/>
                  </a:cubicBezTo>
                  <a:cubicBezTo>
                    <a:pt x="285" y="291"/>
                    <a:pt x="293" y="294"/>
                    <a:pt x="295" y="294"/>
                  </a:cubicBezTo>
                  <a:cubicBezTo>
                    <a:pt x="297" y="295"/>
                    <a:pt x="303" y="293"/>
                    <a:pt x="307" y="292"/>
                  </a:cubicBezTo>
                  <a:cubicBezTo>
                    <a:pt x="311" y="291"/>
                    <a:pt x="315" y="287"/>
                    <a:pt x="314" y="295"/>
                  </a:cubicBezTo>
                  <a:cubicBezTo>
                    <a:pt x="314" y="302"/>
                    <a:pt x="312" y="314"/>
                    <a:pt x="307" y="320"/>
                  </a:cubicBezTo>
                  <a:cubicBezTo>
                    <a:pt x="304" y="324"/>
                    <a:pt x="304" y="327"/>
                    <a:pt x="302" y="328"/>
                  </a:cubicBezTo>
                  <a:cubicBezTo>
                    <a:pt x="302" y="328"/>
                    <a:pt x="301" y="328"/>
                    <a:pt x="300" y="328"/>
                  </a:cubicBezTo>
                  <a:cubicBezTo>
                    <a:pt x="298" y="328"/>
                    <a:pt x="296" y="328"/>
                    <a:pt x="294" y="329"/>
                  </a:cubicBezTo>
                  <a:cubicBezTo>
                    <a:pt x="292" y="326"/>
                    <a:pt x="290" y="324"/>
                    <a:pt x="287" y="325"/>
                  </a:cubicBezTo>
                  <a:cubicBezTo>
                    <a:pt x="283" y="326"/>
                    <a:pt x="278" y="326"/>
                    <a:pt x="274" y="329"/>
                  </a:cubicBezTo>
                  <a:cubicBezTo>
                    <a:pt x="271" y="330"/>
                    <a:pt x="270" y="332"/>
                    <a:pt x="268" y="334"/>
                  </a:cubicBezTo>
                  <a:cubicBezTo>
                    <a:pt x="266" y="337"/>
                    <a:pt x="264" y="339"/>
                    <a:pt x="263" y="340"/>
                  </a:cubicBezTo>
                  <a:cubicBezTo>
                    <a:pt x="263" y="340"/>
                    <a:pt x="263" y="340"/>
                    <a:pt x="263" y="340"/>
                  </a:cubicBezTo>
                  <a:cubicBezTo>
                    <a:pt x="262" y="340"/>
                    <a:pt x="262" y="340"/>
                    <a:pt x="262" y="340"/>
                  </a:cubicBezTo>
                  <a:cubicBezTo>
                    <a:pt x="260" y="340"/>
                    <a:pt x="260" y="340"/>
                    <a:pt x="260" y="340"/>
                  </a:cubicBezTo>
                  <a:cubicBezTo>
                    <a:pt x="260" y="340"/>
                    <a:pt x="260" y="340"/>
                    <a:pt x="260" y="339"/>
                  </a:cubicBezTo>
                  <a:cubicBezTo>
                    <a:pt x="259" y="338"/>
                    <a:pt x="263" y="335"/>
                    <a:pt x="266" y="332"/>
                  </a:cubicBezTo>
                  <a:cubicBezTo>
                    <a:pt x="267" y="332"/>
                    <a:pt x="267" y="332"/>
                    <a:pt x="267" y="332"/>
                  </a:cubicBezTo>
                  <a:cubicBezTo>
                    <a:pt x="270" y="329"/>
                    <a:pt x="274" y="325"/>
                    <a:pt x="273" y="323"/>
                  </a:cubicBezTo>
                  <a:cubicBezTo>
                    <a:pt x="271" y="321"/>
                    <a:pt x="259" y="322"/>
                    <a:pt x="253" y="322"/>
                  </a:cubicBezTo>
                  <a:cubicBezTo>
                    <a:pt x="251" y="322"/>
                    <a:pt x="249" y="321"/>
                    <a:pt x="247" y="320"/>
                  </a:cubicBezTo>
                  <a:cubicBezTo>
                    <a:pt x="245" y="320"/>
                    <a:pt x="245" y="320"/>
                    <a:pt x="245" y="320"/>
                  </a:cubicBezTo>
                  <a:cubicBezTo>
                    <a:pt x="241" y="319"/>
                    <a:pt x="238" y="317"/>
                    <a:pt x="235" y="316"/>
                  </a:cubicBezTo>
                  <a:cubicBezTo>
                    <a:pt x="230" y="315"/>
                    <a:pt x="228" y="327"/>
                    <a:pt x="223" y="333"/>
                  </a:cubicBezTo>
                  <a:cubicBezTo>
                    <a:pt x="219" y="337"/>
                    <a:pt x="215" y="334"/>
                    <a:pt x="211" y="332"/>
                  </a:cubicBezTo>
                  <a:cubicBezTo>
                    <a:pt x="213" y="332"/>
                    <a:pt x="213" y="332"/>
                    <a:pt x="213" y="332"/>
                  </a:cubicBezTo>
                  <a:cubicBezTo>
                    <a:pt x="211" y="331"/>
                    <a:pt x="208" y="329"/>
                    <a:pt x="207" y="329"/>
                  </a:cubicBezTo>
                  <a:cubicBezTo>
                    <a:pt x="202" y="329"/>
                    <a:pt x="194" y="322"/>
                    <a:pt x="194" y="322"/>
                  </a:cubicBezTo>
                  <a:cubicBezTo>
                    <a:pt x="194" y="322"/>
                    <a:pt x="193" y="321"/>
                    <a:pt x="191" y="320"/>
                  </a:cubicBezTo>
                  <a:cubicBezTo>
                    <a:pt x="189" y="320"/>
                    <a:pt x="189" y="320"/>
                    <a:pt x="189" y="320"/>
                  </a:cubicBezTo>
                  <a:cubicBezTo>
                    <a:pt x="186" y="319"/>
                    <a:pt x="183" y="318"/>
                    <a:pt x="181" y="318"/>
                  </a:cubicBezTo>
                  <a:cubicBezTo>
                    <a:pt x="179" y="318"/>
                    <a:pt x="175" y="315"/>
                    <a:pt x="172" y="313"/>
                  </a:cubicBezTo>
                  <a:cubicBezTo>
                    <a:pt x="174" y="313"/>
                    <a:pt x="174" y="313"/>
                    <a:pt x="174" y="313"/>
                  </a:cubicBezTo>
                  <a:cubicBezTo>
                    <a:pt x="172" y="311"/>
                    <a:pt x="170" y="310"/>
                    <a:pt x="169" y="310"/>
                  </a:cubicBezTo>
                  <a:cubicBezTo>
                    <a:pt x="168" y="310"/>
                    <a:pt x="163" y="305"/>
                    <a:pt x="166" y="303"/>
                  </a:cubicBezTo>
                  <a:cubicBezTo>
                    <a:pt x="170" y="301"/>
                    <a:pt x="177" y="305"/>
                    <a:pt x="174" y="293"/>
                  </a:cubicBezTo>
                  <a:cubicBezTo>
                    <a:pt x="175" y="293"/>
                    <a:pt x="175" y="293"/>
                    <a:pt x="175" y="293"/>
                  </a:cubicBezTo>
                  <a:cubicBezTo>
                    <a:pt x="175" y="293"/>
                    <a:pt x="175" y="293"/>
                    <a:pt x="174" y="292"/>
                  </a:cubicBezTo>
                  <a:cubicBezTo>
                    <a:pt x="170" y="279"/>
                    <a:pt x="157" y="282"/>
                    <a:pt x="153" y="284"/>
                  </a:cubicBezTo>
                  <a:cubicBezTo>
                    <a:pt x="150" y="285"/>
                    <a:pt x="125" y="285"/>
                    <a:pt x="123" y="285"/>
                  </a:cubicBezTo>
                  <a:cubicBezTo>
                    <a:pt x="121" y="285"/>
                    <a:pt x="107" y="291"/>
                    <a:pt x="102" y="293"/>
                  </a:cubicBezTo>
                  <a:cubicBezTo>
                    <a:pt x="102" y="293"/>
                    <a:pt x="102" y="293"/>
                    <a:pt x="101" y="293"/>
                  </a:cubicBezTo>
                  <a:cubicBezTo>
                    <a:pt x="102" y="293"/>
                    <a:pt x="102" y="293"/>
                    <a:pt x="102" y="293"/>
                  </a:cubicBezTo>
                  <a:cubicBezTo>
                    <a:pt x="102" y="293"/>
                    <a:pt x="101" y="293"/>
                    <a:pt x="101" y="294"/>
                  </a:cubicBezTo>
                  <a:cubicBezTo>
                    <a:pt x="97" y="296"/>
                    <a:pt x="89" y="299"/>
                    <a:pt x="87" y="300"/>
                  </a:cubicBezTo>
                  <a:cubicBezTo>
                    <a:pt x="85" y="301"/>
                    <a:pt x="75" y="298"/>
                    <a:pt x="70" y="301"/>
                  </a:cubicBezTo>
                  <a:cubicBezTo>
                    <a:pt x="65" y="304"/>
                    <a:pt x="61" y="308"/>
                    <a:pt x="59" y="310"/>
                  </a:cubicBezTo>
                  <a:cubicBezTo>
                    <a:pt x="58" y="310"/>
                    <a:pt x="58" y="310"/>
                    <a:pt x="58" y="310"/>
                  </a:cubicBezTo>
                  <a:cubicBezTo>
                    <a:pt x="58" y="310"/>
                    <a:pt x="57" y="310"/>
                    <a:pt x="56" y="311"/>
                  </a:cubicBezTo>
                  <a:cubicBezTo>
                    <a:pt x="55" y="312"/>
                    <a:pt x="51" y="316"/>
                    <a:pt x="48" y="323"/>
                  </a:cubicBezTo>
                  <a:cubicBezTo>
                    <a:pt x="45" y="332"/>
                    <a:pt x="48" y="339"/>
                    <a:pt x="44" y="343"/>
                  </a:cubicBezTo>
                  <a:cubicBezTo>
                    <a:pt x="40" y="345"/>
                    <a:pt x="32" y="348"/>
                    <a:pt x="27" y="351"/>
                  </a:cubicBezTo>
                  <a:cubicBezTo>
                    <a:pt x="25" y="352"/>
                    <a:pt x="23" y="354"/>
                    <a:pt x="22" y="355"/>
                  </a:cubicBezTo>
                  <a:cubicBezTo>
                    <a:pt x="18" y="360"/>
                    <a:pt x="15" y="378"/>
                    <a:pt x="10" y="386"/>
                  </a:cubicBezTo>
                  <a:cubicBezTo>
                    <a:pt x="5" y="393"/>
                    <a:pt x="10" y="400"/>
                    <a:pt x="11" y="405"/>
                  </a:cubicBezTo>
                  <a:cubicBezTo>
                    <a:pt x="12" y="410"/>
                    <a:pt x="15" y="419"/>
                    <a:pt x="10" y="427"/>
                  </a:cubicBezTo>
                  <a:cubicBezTo>
                    <a:pt x="5" y="434"/>
                    <a:pt x="5" y="438"/>
                    <a:pt x="4" y="439"/>
                  </a:cubicBezTo>
                  <a:cubicBezTo>
                    <a:pt x="3" y="439"/>
                    <a:pt x="3" y="439"/>
                    <a:pt x="3" y="439"/>
                  </a:cubicBezTo>
                  <a:cubicBezTo>
                    <a:pt x="3" y="439"/>
                    <a:pt x="3" y="439"/>
                    <a:pt x="3" y="440"/>
                  </a:cubicBezTo>
                  <a:cubicBezTo>
                    <a:pt x="3" y="440"/>
                    <a:pt x="3" y="440"/>
                    <a:pt x="2" y="440"/>
                  </a:cubicBezTo>
                  <a:cubicBezTo>
                    <a:pt x="0" y="440"/>
                    <a:pt x="5" y="443"/>
                    <a:pt x="6" y="449"/>
                  </a:cubicBezTo>
                  <a:cubicBezTo>
                    <a:pt x="7" y="454"/>
                    <a:pt x="1" y="460"/>
                    <a:pt x="11" y="466"/>
                  </a:cubicBezTo>
                  <a:cubicBezTo>
                    <a:pt x="20" y="471"/>
                    <a:pt x="29" y="471"/>
                    <a:pt x="31" y="478"/>
                  </a:cubicBezTo>
                  <a:cubicBezTo>
                    <a:pt x="34" y="485"/>
                    <a:pt x="42" y="501"/>
                    <a:pt x="42" y="501"/>
                  </a:cubicBezTo>
                  <a:cubicBezTo>
                    <a:pt x="42" y="501"/>
                    <a:pt x="51" y="511"/>
                    <a:pt x="56" y="515"/>
                  </a:cubicBezTo>
                  <a:cubicBezTo>
                    <a:pt x="58" y="517"/>
                    <a:pt x="60" y="518"/>
                    <a:pt x="61" y="516"/>
                  </a:cubicBezTo>
                  <a:cubicBezTo>
                    <a:pt x="62" y="516"/>
                    <a:pt x="62" y="515"/>
                    <a:pt x="63" y="514"/>
                  </a:cubicBezTo>
                  <a:cubicBezTo>
                    <a:pt x="62" y="514"/>
                    <a:pt x="62" y="514"/>
                    <a:pt x="62" y="514"/>
                  </a:cubicBezTo>
                  <a:cubicBezTo>
                    <a:pt x="62" y="514"/>
                    <a:pt x="62" y="513"/>
                    <a:pt x="63" y="513"/>
                  </a:cubicBezTo>
                  <a:cubicBezTo>
                    <a:pt x="64" y="508"/>
                    <a:pt x="70" y="508"/>
                    <a:pt x="77" y="508"/>
                  </a:cubicBezTo>
                  <a:cubicBezTo>
                    <a:pt x="83" y="508"/>
                    <a:pt x="88" y="510"/>
                    <a:pt x="95" y="508"/>
                  </a:cubicBezTo>
                  <a:cubicBezTo>
                    <a:pt x="97" y="508"/>
                    <a:pt x="99" y="507"/>
                    <a:pt x="101" y="506"/>
                  </a:cubicBezTo>
                  <a:cubicBezTo>
                    <a:pt x="105" y="503"/>
                    <a:pt x="108" y="498"/>
                    <a:pt x="110" y="496"/>
                  </a:cubicBezTo>
                  <a:cubicBezTo>
                    <a:pt x="113" y="495"/>
                    <a:pt x="123" y="493"/>
                    <a:pt x="129" y="498"/>
                  </a:cubicBezTo>
                  <a:cubicBezTo>
                    <a:pt x="136" y="503"/>
                    <a:pt x="135" y="509"/>
                    <a:pt x="138" y="513"/>
                  </a:cubicBezTo>
                  <a:cubicBezTo>
                    <a:pt x="142" y="517"/>
                    <a:pt x="148" y="515"/>
                    <a:pt x="152" y="511"/>
                  </a:cubicBezTo>
                  <a:cubicBezTo>
                    <a:pt x="157" y="507"/>
                    <a:pt x="155" y="508"/>
                    <a:pt x="160" y="512"/>
                  </a:cubicBezTo>
                  <a:cubicBezTo>
                    <a:pt x="165" y="516"/>
                    <a:pt x="168" y="519"/>
                    <a:pt x="163" y="524"/>
                  </a:cubicBezTo>
                  <a:cubicBezTo>
                    <a:pt x="158" y="530"/>
                    <a:pt x="161" y="538"/>
                    <a:pt x="158" y="546"/>
                  </a:cubicBezTo>
                  <a:cubicBezTo>
                    <a:pt x="155" y="554"/>
                    <a:pt x="161" y="554"/>
                    <a:pt x="166" y="558"/>
                  </a:cubicBezTo>
                  <a:cubicBezTo>
                    <a:pt x="172" y="561"/>
                    <a:pt x="176" y="584"/>
                    <a:pt x="179" y="588"/>
                  </a:cubicBezTo>
                  <a:cubicBezTo>
                    <a:pt x="182" y="592"/>
                    <a:pt x="178" y="604"/>
                    <a:pt x="182" y="611"/>
                  </a:cubicBezTo>
                  <a:cubicBezTo>
                    <a:pt x="185" y="618"/>
                    <a:pt x="187" y="623"/>
                    <a:pt x="183" y="626"/>
                  </a:cubicBezTo>
                  <a:cubicBezTo>
                    <a:pt x="179" y="630"/>
                    <a:pt x="174" y="637"/>
                    <a:pt x="173" y="648"/>
                  </a:cubicBezTo>
                  <a:cubicBezTo>
                    <a:pt x="173" y="660"/>
                    <a:pt x="175" y="668"/>
                    <a:pt x="177" y="672"/>
                  </a:cubicBezTo>
                  <a:cubicBezTo>
                    <a:pt x="179" y="676"/>
                    <a:pt x="184" y="688"/>
                    <a:pt x="187" y="692"/>
                  </a:cubicBezTo>
                  <a:cubicBezTo>
                    <a:pt x="189" y="696"/>
                    <a:pt x="198" y="703"/>
                    <a:pt x="198" y="710"/>
                  </a:cubicBezTo>
                  <a:cubicBezTo>
                    <a:pt x="199" y="716"/>
                    <a:pt x="192" y="726"/>
                    <a:pt x="194" y="730"/>
                  </a:cubicBezTo>
                  <a:cubicBezTo>
                    <a:pt x="197" y="733"/>
                    <a:pt x="198" y="739"/>
                    <a:pt x="203" y="743"/>
                  </a:cubicBezTo>
                  <a:cubicBezTo>
                    <a:pt x="207" y="748"/>
                    <a:pt x="209" y="758"/>
                    <a:pt x="209" y="758"/>
                  </a:cubicBezTo>
                  <a:cubicBezTo>
                    <a:pt x="209" y="758"/>
                    <a:pt x="210" y="762"/>
                    <a:pt x="211" y="769"/>
                  </a:cubicBezTo>
                  <a:cubicBezTo>
                    <a:pt x="211" y="775"/>
                    <a:pt x="212" y="779"/>
                    <a:pt x="217" y="782"/>
                  </a:cubicBezTo>
                  <a:cubicBezTo>
                    <a:pt x="222" y="785"/>
                    <a:pt x="225" y="786"/>
                    <a:pt x="228" y="783"/>
                  </a:cubicBezTo>
                  <a:cubicBezTo>
                    <a:pt x="230" y="780"/>
                    <a:pt x="241" y="774"/>
                    <a:pt x="247" y="775"/>
                  </a:cubicBezTo>
                  <a:cubicBezTo>
                    <a:pt x="253" y="775"/>
                    <a:pt x="261" y="776"/>
                    <a:pt x="268" y="772"/>
                  </a:cubicBezTo>
                  <a:cubicBezTo>
                    <a:pt x="269" y="772"/>
                    <a:pt x="269" y="771"/>
                    <a:pt x="270" y="770"/>
                  </a:cubicBezTo>
                  <a:cubicBezTo>
                    <a:pt x="272" y="769"/>
                    <a:pt x="273" y="768"/>
                    <a:pt x="275" y="766"/>
                  </a:cubicBezTo>
                  <a:cubicBezTo>
                    <a:pt x="274" y="766"/>
                    <a:pt x="274" y="766"/>
                    <a:pt x="274" y="766"/>
                  </a:cubicBezTo>
                  <a:cubicBezTo>
                    <a:pt x="276" y="764"/>
                    <a:pt x="278" y="761"/>
                    <a:pt x="281" y="758"/>
                  </a:cubicBezTo>
                  <a:cubicBezTo>
                    <a:pt x="281" y="758"/>
                    <a:pt x="281" y="758"/>
                    <a:pt x="281" y="758"/>
                  </a:cubicBezTo>
                  <a:cubicBezTo>
                    <a:pt x="285" y="754"/>
                    <a:pt x="288" y="749"/>
                    <a:pt x="290" y="747"/>
                  </a:cubicBezTo>
                  <a:cubicBezTo>
                    <a:pt x="290" y="747"/>
                    <a:pt x="290" y="747"/>
                    <a:pt x="290" y="747"/>
                  </a:cubicBezTo>
                  <a:cubicBezTo>
                    <a:pt x="289" y="747"/>
                    <a:pt x="289" y="747"/>
                    <a:pt x="289" y="747"/>
                  </a:cubicBezTo>
                  <a:cubicBezTo>
                    <a:pt x="291" y="745"/>
                    <a:pt x="294" y="742"/>
                    <a:pt x="296" y="739"/>
                  </a:cubicBezTo>
                  <a:cubicBezTo>
                    <a:pt x="297" y="739"/>
                    <a:pt x="297" y="739"/>
                    <a:pt x="297" y="739"/>
                  </a:cubicBezTo>
                  <a:cubicBezTo>
                    <a:pt x="299" y="736"/>
                    <a:pt x="301" y="733"/>
                    <a:pt x="300" y="730"/>
                  </a:cubicBezTo>
                  <a:cubicBezTo>
                    <a:pt x="300" y="730"/>
                    <a:pt x="300" y="728"/>
                    <a:pt x="299" y="727"/>
                  </a:cubicBezTo>
                  <a:cubicBezTo>
                    <a:pt x="298" y="727"/>
                    <a:pt x="298" y="727"/>
                    <a:pt x="298" y="727"/>
                  </a:cubicBezTo>
                  <a:cubicBezTo>
                    <a:pt x="297" y="725"/>
                    <a:pt x="295" y="722"/>
                    <a:pt x="295" y="720"/>
                  </a:cubicBezTo>
                  <a:cubicBezTo>
                    <a:pt x="296" y="720"/>
                    <a:pt x="296" y="720"/>
                    <a:pt x="296" y="720"/>
                  </a:cubicBezTo>
                  <a:cubicBezTo>
                    <a:pt x="296" y="718"/>
                    <a:pt x="296" y="717"/>
                    <a:pt x="297" y="716"/>
                  </a:cubicBezTo>
                  <a:cubicBezTo>
                    <a:pt x="301" y="714"/>
                    <a:pt x="309" y="713"/>
                    <a:pt x="313" y="711"/>
                  </a:cubicBezTo>
                  <a:cubicBezTo>
                    <a:pt x="314" y="710"/>
                    <a:pt x="315" y="709"/>
                    <a:pt x="315" y="708"/>
                  </a:cubicBezTo>
                  <a:cubicBezTo>
                    <a:pt x="315" y="708"/>
                    <a:pt x="315" y="708"/>
                    <a:pt x="315" y="708"/>
                  </a:cubicBezTo>
                  <a:cubicBezTo>
                    <a:pt x="314" y="708"/>
                    <a:pt x="314" y="708"/>
                    <a:pt x="314" y="708"/>
                  </a:cubicBezTo>
                  <a:cubicBezTo>
                    <a:pt x="314" y="706"/>
                    <a:pt x="314" y="703"/>
                    <a:pt x="313" y="700"/>
                  </a:cubicBezTo>
                  <a:cubicBezTo>
                    <a:pt x="314" y="700"/>
                    <a:pt x="314" y="700"/>
                    <a:pt x="314" y="700"/>
                  </a:cubicBezTo>
                  <a:cubicBezTo>
                    <a:pt x="313" y="696"/>
                    <a:pt x="312" y="691"/>
                    <a:pt x="311" y="689"/>
                  </a:cubicBezTo>
                  <a:cubicBezTo>
                    <a:pt x="310" y="689"/>
                    <a:pt x="310" y="689"/>
                    <a:pt x="310" y="689"/>
                  </a:cubicBezTo>
                  <a:cubicBezTo>
                    <a:pt x="310" y="688"/>
                    <a:pt x="310" y="688"/>
                    <a:pt x="310" y="688"/>
                  </a:cubicBezTo>
                  <a:cubicBezTo>
                    <a:pt x="309" y="686"/>
                    <a:pt x="310" y="684"/>
                    <a:pt x="311" y="681"/>
                  </a:cubicBezTo>
                  <a:cubicBezTo>
                    <a:pt x="312" y="681"/>
                    <a:pt x="312" y="681"/>
                    <a:pt x="312" y="681"/>
                  </a:cubicBezTo>
                  <a:cubicBezTo>
                    <a:pt x="313" y="678"/>
                    <a:pt x="315" y="676"/>
                    <a:pt x="317" y="673"/>
                  </a:cubicBezTo>
                  <a:cubicBezTo>
                    <a:pt x="318" y="672"/>
                    <a:pt x="319" y="670"/>
                    <a:pt x="320" y="669"/>
                  </a:cubicBezTo>
                  <a:cubicBezTo>
                    <a:pt x="320" y="669"/>
                    <a:pt x="320" y="669"/>
                    <a:pt x="320" y="669"/>
                  </a:cubicBezTo>
                  <a:cubicBezTo>
                    <a:pt x="323" y="666"/>
                    <a:pt x="326" y="664"/>
                    <a:pt x="329" y="661"/>
                  </a:cubicBezTo>
                  <a:cubicBezTo>
                    <a:pt x="329" y="661"/>
                    <a:pt x="329" y="661"/>
                    <a:pt x="329" y="661"/>
                  </a:cubicBezTo>
                  <a:cubicBezTo>
                    <a:pt x="330" y="660"/>
                    <a:pt x="332" y="659"/>
                    <a:pt x="332" y="658"/>
                  </a:cubicBezTo>
                  <a:cubicBezTo>
                    <a:pt x="334" y="657"/>
                    <a:pt x="337" y="654"/>
                    <a:pt x="340" y="650"/>
                  </a:cubicBezTo>
                  <a:cubicBezTo>
                    <a:pt x="339" y="650"/>
                    <a:pt x="339" y="650"/>
                    <a:pt x="339" y="650"/>
                  </a:cubicBezTo>
                  <a:cubicBezTo>
                    <a:pt x="341" y="647"/>
                    <a:pt x="342" y="645"/>
                    <a:pt x="343" y="642"/>
                  </a:cubicBezTo>
                  <a:cubicBezTo>
                    <a:pt x="344" y="642"/>
                    <a:pt x="344" y="642"/>
                    <a:pt x="344" y="642"/>
                  </a:cubicBezTo>
                  <a:cubicBezTo>
                    <a:pt x="344" y="642"/>
                    <a:pt x="344" y="641"/>
                    <a:pt x="344" y="641"/>
                  </a:cubicBezTo>
                  <a:cubicBezTo>
                    <a:pt x="344" y="637"/>
                    <a:pt x="344" y="634"/>
                    <a:pt x="344" y="630"/>
                  </a:cubicBezTo>
                  <a:cubicBezTo>
                    <a:pt x="343" y="630"/>
                    <a:pt x="343" y="630"/>
                    <a:pt x="343" y="630"/>
                  </a:cubicBezTo>
                  <a:cubicBezTo>
                    <a:pt x="342" y="628"/>
                    <a:pt x="342" y="625"/>
                    <a:pt x="342" y="623"/>
                  </a:cubicBezTo>
                  <a:cubicBezTo>
                    <a:pt x="343" y="623"/>
                    <a:pt x="343" y="623"/>
                    <a:pt x="343" y="623"/>
                  </a:cubicBezTo>
                  <a:cubicBezTo>
                    <a:pt x="343" y="621"/>
                    <a:pt x="343" y="620"/>
                    <a:pt x="344" y="619"/>
                  </a:cubicBezTo>
                  <a:cubicBezTo>
                    <a:pt x="345" y="617"/>
                    <a:pt x="345" y="614"/>
                    <a:pt x="343" y="611"/>
                  </a:cubicBezTo>
                  <a:cubicBezTo>
                    <a:pt x="342" y="611"/>
                    <a:pt x="342" y="611"/>
                    <a:pt x="342" y="611"/>
                  </a:cubicBezTo>
                  <a:cubicBezTo>
                    <a:pt x="341" y="610"/>
                    <a:pt x="340" y="609"/>
                    <a:pt x="339" y="608"/>
                  </a:cubicBezTo>
                  <a:cubicBezTo>
                    <a:pt x="338" y="607"/>
                    <a:pt x="337" y="605"/>
                    <a:pt x="336" y="603"/>
                  </a:cubicBezTo>
                  <a:cubicBezTo>
                    <a:pt x="338" y="603"/>
                    <a:pt x="338" y="603"/>
                    <a:pt x="338" y="603"/>
                  </a:cubicBezTo>
                  <a:cubicBezTo>
                    <a:pt x="336" y="600"/>
                    <a:pt x="335" y="595"/>
                    <a:pt x="334" y="592"/>
                  </a:cubicBezTo>
                  <a:cubicBezTo>
                    <a:pt x="333" y="592"/>
                    <a:pt x="333" y="592"/>
                    <a:pt x="333" y="592"/>
                  </a:cubicBezTo>
                  <a:cubicBezTo>
                    <a:pt x="333" y="591"/>
                    <a:pt x="333" y="590"/>
                    <a:pt x="333" y="590"/>
                  </a:cubicBezTo>
                  <a:cubicBezTo>
                    <a:pt x="332" y="589"/>
                    <a:pt x="332" y="587"/>
                    <a:pt x="332" y="584"/>
                  </a:cubicBezTo>
                  <a:cubicBezTo>
                    <a:pt x="333" y="584"/>
                    <a:pt x="333" y="584"/>
                    <a:pt x="333" y="584"/>
                  </a:cubicBezTo>
                  <a:cubicBezTo>
                    <a:pt x="334" y="580"/>
                    <a:pt x="334" y="575"/>
                    <a:pt x="336" y="572"/>
                  </a:cubicBezTo>
                  <a:cubicBezTo>
                    <a:pt x="335" y="572"/>
                    <a:pt x="335" y="572"/>
                    <a:pt x="335" y="572"/>
                  </a:cubicBezTo>
                  <a:cubicBezTo>
                    <a:pt x="336" y="572"/>
                    <a:pt x="336" y="571"/>
                    <a:pt x="336" y="571"/>
                  </a:cubicBezTo>
                  <a:cubicBezTo>
                    <a:pt x="338" y="570"/>
                    <a:pt x="340" y="568"/>
                    <a:pt x="342" y="565"/>
                  </a:cubicBezTo>
                  <a:cubicBezTo>
                    <a:pt x="342" y="565"/>
                    <a:pt x="342" y="565"/>
                    <a:pt x="342" y="565"/>
                  </a:cubicBezTo>
                  <a:cubicBezTo>
                    <a:pt x="345" y="561"/>
                    <a:pt x="348" y="556"/>
                    <a:pt x="350" y="553"/>
                  </a:cubicBezTo>
                  <a:cubicBezTo>
                    <a:pt x="350" y="553"/>
                    <a:pt x="350" y="553"/>
                    <a:pt x="350" y="553"/>
                  </a:cubicBezTo>
                  <a:cubicBezTo>
                    <a:pt x="350" y="553"/>
                    <a:pt x="350" y="553"/>
                    <a:pt x="350" y="553"/>
                  </a:cubicBezTo>
                  <a:cubicBezTo>
                    <a:pt x="351" y="551"/>
                    <a:pt x="353" y="548"/>
                    <a:pt x="355" y="545"/>
                  </a:cubicBezTo>
                  <a:cubicBezTo>
                    <a:pt x="356" y="545"/>
                    <a:pt x="356" y="545"/>
                    <a:pt x="356" y="545"/>
                  </a:cubicBezTo>
                  <a:cubicBezTo>
                    <a:pt x="359" y="541"/>
                    <a:pt x="362" y="537"/>
                    <a:pt x="365" y="534"/>
                  </a:cubicBezTo>
                  <a:cubicBezTo>
                    <a:pt x="365" y="534"/>
                    <a:pt x="365" y="534"/>
                    <a:pt x="365" y="534"/>
                  </a:cubicBezTo>
                  <a:cubicBezTo>
                    <a:pt x="367" y="531"/>
                    <a:pt x="369" y="530"/>
                    <a:pt x="371" y="530"/>
                  </a:cubicBezTo>
                  <a:cubicBezTo>
                    <a:pt x="373" y="529"/>
                    <a:pt x="375" y="528"/>
                    <a:pt x="377" y="526"/>
                  </a:cubicBezTo>
                  <a:cubicBezTo>
                    <a:pt x="377" y="526"/>
                    <a:pt x="377" y="526"/>
                    <a:pt x="377" y="526"/>
                  </a:cubicBezTo>
                  <a:cubicBezTo>
                    <a:pt x="381" y="523"/>
                    <a:pt x="385" y="518"/>
                    <a:pt x="386" y="514"/>
                  </a:cubicBezTo>
                  <a:cubicBezTo>
                    <a:pt x="385" y="514"/>
                    <a:pt x="385" y="514"/>
                    <a:pt x="385" y="514"/>
                  </a:cubicBezTo>
                  <a:cubicBezTo>
                    <a:pt x="385" y="514"/>
                    <a:pt x="385" y="514"/>
                    <a:pt x="385" y="514"/>
                  </a:cubicBezTo>
                  <a:cubicBezTo>
                    <a:pt x="385" y="512"/>
                    <a:pt x="387" y="510"/>
                    <a:pt x="388" y="506"/>
                  </a:cubicBezTo>
                  <a:cubicBezTo>
                    <a:pt x="389" y="506"/>
                    <a:pt x="389" y="506"/>
                    <a:pt x="389" y="506"/>
                  </a:cubicBezTo>
                  <a:cubicBezTo>
                    <a:pt x="391" y="503"/>
                    <a:pt x="393" y="499"/>
                    <a:pt x="396" y="495"/>
                  </a:cubicBezTo>
                  <a:cubicBezTo>
                    <a:pt x="395" y="495"/>
                    <a:pt x="395" y="495"/>
                    <a:pt x="395" y="495"/>
                  </a:cubicBezTo>
                  <a:cubicBezTo>
                    <a:pt x="397" y="492"/>
                    <a:pt x="399" y="489"/>
                    <a:pt x="400" y="487"/>
                  </a:cubicBezTo>
                  <a:cubicBezTo>
                    <a:pt x="400" y="487"/>
                    <a:pt x="400" y="487"/>
                    <a:pt x="400" y="487"/>
                  </a:cubicBezTo>
                  <a:cubicBezTo>
                    <a:pt x="401" y="486"/>
                    <a:pt x="401" y="484"/>
                    <a:pt x="402" y="484"/>
                  </a:cubicBezTo>
                  <a:cubicBezTo>
                    <a:pt x="402" y="482"/>
                    <a:pt x="403" y="479"/>
                    <a:pt x="404" y="475"/>
                  </a:cubicBezTo>
                  <a:cubicBezTo>
                    <a:pt x="403" y="475"/>
                    <a:pt x="403" y="475"/>
                    <a:pt x="403" y="475"/>
                  </a:cubicBezTo>
                  <a:cubicBezTo>
                    <a:pt x="404" y="473"/>
                    <a:pt x="404" y="470"/>
                    <a:pt x="405" y="468"/>
                  </a:cubicBezTo>
                  <a:cubicBezTo>
                    <a:pt x="406" y="468"/>
                    <a:pt x="406" y="468"/>
                    <a:pt x="406" y="468"/>
                  </a:cubicBezTo>
                  <a:cubicBezTo>
                    <a:pt x="406" y="465"/>
                    <a:pt x="406" y="462"/>
                    <a:pt x="406" y="461"/>
                  </a:cubicBezTo>
                  <a:cubicBezTo>
                    <a:pt x="403" y="457"/>
                    <a:pt x="384" y="466"/>
                    <a:pt x="381" y="467"/>
                  </a:cubicBezTo>
                  <a:cubicBezTo>
                    <a:pt x="381" y="467"/>
                    <a:pt x="381" y="468"/>
                    <a:pt x="380" y="468"/>
                  </a:cubicBezTo>
                  <a:cubicBezTo>
                    <a:pt x="381" y="468"/>
                    <a:pt x="381" y="468"/>
                    <a:pt x="381" y="468"/>
                  </a:cubicBezTo>
                  <a:cubicBezTo>
                    <a:pt x="381" y="468"/>
                    <a:pt x="380" y="468"/>
                    <a:pt x="380" y="468"/>
                  </a:cubicBezTo>
                  <a:cubicBezTo>
                    <a:pt x="378" y="469"/>
                    <a:pt x="371" y="474"/>
                    <a:pt x="363" y="473"/>
                  </a:cubicBezTo>
                  <a:cubicBezTo>
                    <a:pt x="358" y="473"/>
                    <a:pt x="358" y="470"/>
                    <a:pt x="358" y="468"/>
                  </a:cubicBezTo>
                  <a:cubicBezTo>
                    <a:pt x="358" y="468"/>
                    <a:pt x="358" y="468"/>
                    <a:pt x="358" y="468"/>
                  </a:cubicBezTo>
                  <a:cubicBezTo>
                    <a:pt x="358" y="465"/>
                    <a:pt x="359" y="463"/>
                    <a:pt x="359" y="461"/>
                  </a:cubicBezTo>
                  <a:cubicBezTo>
                    <a:pt x="359" y="460"/>
                    <a:pt x="358" y="458"/>
                    <a:pt x="357" y="456"/>
                  </a:cubicBezTo>
                  <a:cubicBezTo>
                    <a:pt x="356" y="456"/>
                    <a:pt x="356" y="456"/>
                    <a:pt x="356" y="456"/>
                  </a:cubicBezTo>
                  <a:cubicBezTo>
                    <a:pt x="354" y="454"/>
                    <a:pt x="352" y="451"/>
                    <a:pt x="351" y="448"/>
                  </a:cubicBezTo>
                  <a:cubicBezTo>
                    <a:pt x="352" y="448"/>
                    <a:pt x="352" y="448"/>
                    <a:pt x="352" y="448"/>
                  </a:cubicBezTo>
                  <a:cubicBezTo>
                    <a:pt x="350" y="446"/>
                    <a:pt x="349" y="444"/>
                    <a:pt x="348" y="443"/>
                  </a:cubicBezTo>
                  <a:cubicBezTo>
                    <a:pt x="347" y="443"/>
                    <a:pt x="344" y="440"/>
                    <a:pt x="342" y="437"/>
                  </a:cubicBezTo>
                  <a:cubicBezTo>
                    <a:pt x="340" y="437"/>
                    <a:pt x="340" y="437"/>
                    <a:pt x="340" y="437"/>
                  </a:cubicBezTo>
                  <a:cubicBezTo>
                    <a:pt x="339" y="434"/>
                    <a:pt x="337" y="432"/>
                    <a:pt x="336" y="429"/>
                  </a:cubicBezTo>
                  <a:cubicBezTo>
                    <a:pt x="336" y="429"/>
                    <a:pt x="336" y="429"/>
                    <a:pt x="336" y="429"/>
                  </a:cubicBezTo>
                  <a:cubicBezTo>
                    <a:pt x="338" y="429"/>
                    <a:pt x="338" y="429"/>
                    <a:pt x="338" y="429"/>
                  </a:cubicBezTo>
                  <a:cubicBezTo>
                    <a:pt x="338" y="429"/>
                    <a:pt x="337" y="429"/>
                    <a:pt x="337" y="429"/>
                  </a:cubicBezTo>
                  <a:cubicBezTo>
                    <a:pt x="336" y="424"/>
                    <a:pt x="331" y="421"/>
                    <a:pt x="327" y="417"/>
                  </a:cubicBezTo>
                  <a:cubicBezTo>
                    <a:pt x="325" y="417"/>
                    <a:pt x="325" y="417"/>
                    <a:pt x="325" y="417"/>
                  </a:cubicBezTo>
                  <a:cubicBezTo>
                    <a:pt x="323" y="416"/>
                    <a:pt x="321" y="414"/>
                    <a:pt x="320" y="412"/>
                  </a:cubicBezTo>
                  <a:cubicBezTo>
                    <a:pt x="319" y="412"/>
                    <a:pt x="319" y="411"/>
                    <a:pt x="318" y="410"/>
                  </a:cubicBezTo>
                  <a:cubicBezTo>
                    <a:pt x="320" y="410"/>
                    <a:pt x="320" y="410"/>
                    <a:pt x="320" y="410"/>
                  </a:cubicBezTo>
                  <a:cubicBezTo>
                    <a:pt x="319" y="407"/>
                    <a:pt x="319" y="403"/>
                    <a:pt x="319" y="398"/>
                  </a:cubicBezTo>
                  <a:cubicBezTo>
                    <a:pt x="318" y="398"/>
                    <a:pt x="318" y="398"/>
                    <a:pt x="318" y="398"/>
                  </a:cubicBezTo>
                  <a:cubicBezTo>
                    <a:pt x="318" y="395"/>
                    <a:pt x="318" y="393"/>
                    <a:pt x="318" y="390"/>
                  </a:cubicBezTo>
                  <a:cubicBezTo>
                    <a:pt x="319" y="390"/>
                    <a:pt x="319" y="390"/>
                    <a:pt x="319" y="390"/>
                  </a:cubicBezTo>
                  <a:cubicBezTo>
                    <a:pt x="319" y="387"/>
                    <a:pt x="318" y="384"/>
                    <a:pt x="317" y="382"/>
                  </a:cubicBezTo>
                  <a:cubicBezTo>
                    <a:pt x="317" y="381"/>
                    <a:pt x="316" y="380"/>
                    <a:pt x="316" y="379"/>
                  </a:cubicBezTo>
                  <a:cubicBezTo>
                    <a:pt x="315" y="379"/>
                    <a:pt x="315" y="379"/>
                    <a:pt x="315" y="379"/>
                  </a:cubicBezTo>
                  <a:cubicBezTo>
                    <a:pt x="313" y="376"/>
                    <a:pt x="312" y="374"/>
                    <a:pt x="311" y="371"/>
                  </a:cubicBezTo>
                  <a:cubicBezTo>
                    <a:pt x="312" y="371"/>
                    <a:pt x="312" y="371"/>
                    <a:pt x="312" y="371"/>
                  </a:cubicBezTo>
                  <a:cubicBezTo>
                    <a:pt x="311" y="367"/>
                    <a:pt x="309" y="363"/>
                    <a:pt x="308" y="359"/>
                  </a:cubicBezTo>
                  <a:cubicBezTo>
                    <a:pt x="307" y="359"/>
                    <a:pt x="307" y="359"/>
                    <a:pt x="307" y="359"/>
                  </a:cubicBezTo>
                  <a:cubicBezTo>
                    <a:pt x="306" y="358"/>
                    <a:pt x="306" y="357"/>
                    <a:pt x="305" y="356"/>
                  </a:cubicBezTo>
                  <a:cubicBezTo>
                    <a:pt x="304" y="354"/>
                    <a:pt x="304" y="353"/>
                    <a:pt x="303" y="351"/>
                  </a:cubicBezTo>
                  <a:cubicBezTo>
                    <a:pt x="304" y="351"/>
                    <a:pt x="304" y="351"/>
                    <a:pt x="304" y="351"/>
                  </a:cubicBezTo>
                  <a:cubicBezTo>
                    <a:pt x="304" y="351"/>
                    <a:pt x="304" y="351"/>
                    <a:pt x="304" y="350"/>
                  </a:cubicBezTo>
                  <a:cubicBezTo>
                    <a:pt x="308" y="349"/>
                    <a:pt x="314" y="347"/>
                    <a:pt x="315" y="350"/>
                  </a:cubicBezTo>
                  <a:cubicBezTo>
                    <a:pt x="316" y="354"/>
                    <a:pt x="321" y="363"/>
                    <a:pt x="322" y="369"/>
                  </a:cubicBezTo>
                  <a:cubicBezTo>
                    <a:pt x="323" y="376"/>
                    <a:pt x="329" y="373"/>
                    <a:pt x="329" y="379"/>
                  </a:cubicBezTo>
                  <a:cubicBezTo>
                    <a:pt x="330" y="385"/>
                    <a:pt x="334" y="399"/>
                    <a:pt x="336" y="401"/>
                  </a:cubicBezTo>
                  <a:cubicBezTo>
                    <a:pt x="338" y="403"/>
                    <a:pt x="347" y="412"/>
                    <a:pt x="349" y="416"/>
                  </a:cubicBezTo>
                  <a:cubicBezTo>
                    <a:pt x="350" y="419"/>
                    <a:pt x="352" y="424"/>
                    <a:pt x="354" y="433"/>
                  </a:cubicBezTo>
                  <a:cubicBezTo>
                    <a:pt x="355" y="442"/>
                    <a:pt x="357" y="453"/>
                    <a:pt x="361" y="455"/>
                  </a:cubicBezTo>
                  <a:cubicBezTo>
                    <a:pt x="365" y="457"/>
                    <a:pt x="378" y="452"/>
                    <a:pt x="381" y="450"/>
                  </a:cubicBezTo>
                  <a:cubicBezTo>
                    <a:pt x="383" y="449"/>
                    <a:pt x="400" y="439"/>
                    <a:pt x="406" y="439"/>
                  </a:cubicBezTo>
                  <a:cubicBezTo>
                    <a:pt x="412" y="438"/>
                    <a:pt x="413" y="433"/>
                    <a:pt x="420" y="432"/>
                  </a:cubicBezTo>
                  <a:cubicBezTo>
                    <a:pt x="423" y="431"/>
                    <a:pt x="426" y="429"/>
                    <a:pt x="428" y="427"/>
                  </a:cubicBezTo>
                  <a:cubicBezTo>
                    <a:pt x="432" y="425"/>
                    <a:pt x="436" y="421"/>
                    <a:pt x="439" y="418"/>
                  </a:cubicBezTo>
                  <a:cubicBezTo>
                    <a:pt x="439" y="418"/>
                    <a:pt x="439" y="418"/>
                    <a:pt x="439" y="417"/>
                  </a:cubicBezTo>
                  <a:cubicBezTo>
                    <a:pt x="439" y="417"/>
                    <a:pt x="439" y="417"/>
                    <a:pt x="439" y="417"/>
                  </a:cubicBezTo>
                  <a:cubicBezTo>
                    <a:pt x="441" y="415"/>
                    <a:pt x="443" y="413"/>
                    <a:pt x="445" y="410"/>
                  </a:cubicBezTo>
                  <a:cubicBezTo>
                    <a:pt x="445" y="410"/>
                    <a:pt x="445" y="410"/>
                    <a:pt x="445" y="410"/>
                  </a:cubicBezTo>
                  <a:cubicBezTo>
                    <a:pt x="448" y="405"/>
                    <a:pt x="450" y="401"/>
                    <a:pt x="451" y="398"/>
                  </a:cubicBezTo>
                  <a:cubicBezTo>
                    <a:pt x="451" y="398"/>
                    <a:pt x="451" y="398"/>
                    <a:pt x="451" y="398"/>
                  </a:cubicBezTo>
                  <a:cubicBezTo>
                    <a:pt x="452" y="395"/>
                    <a:pt x="455" y="393"/>
                    <a:pt x="456" y="390"/>
                  </a:cubicBezTo>
                  <a:cubicBezTo>
                    <a:pt x="456" y="390"/>
                    <a:pt x="456" y="390"/>
                    <a:pt x="456" y="390"/>
                  </a:cubicBezTo>
                  <a:cubicBezTo>
                    <a:pt x="457" y="389"/>
                    <a:pt x="457" y="387"/>
                    <a:pt x="456" y="386"/>
                  </a:cubicBezTo>
                  <a:cubicBezTo>
                    <a:pt x="455" y="384"/>
                    <a:pt x="452" y="381"/>
                    <a:pt x="449" y="379"/>
                  </a:cubicBezTo>
                  <a:cubicBezTo>
                    <a:pt x="447" y="379"/>
                    <a:pt x="447" y="379"/>
                    <a:pt x="447" y="379"/>
                  </a:cubicBezTo>
                  <a:cubicBezTo>
                    <a:pt x="444" y="376"/>
                    <a:pt x="440" y="374"/>
                    <a:pt x="438" y="374"/>
                  </a:cubicBezTo>
                  <a:cubicBezTo>
                    <a:pt x="437" y="374"/>
                    <a:pt x="436" y="372"/>
                    <a:pt x="435" y="371"/>
                  </a:cubicBezTo>
                  <a:cubicBezTo>
                    <a:pt x="437" y="371"/>
                    <a:pt x="437" y="371"/>
                    <a:pt x="437" y="371"/>
                  </a:cubicBezTo>
                  <a:cubicBezTo>
                    <a:pt x="435" y="368"/>
                    <a:pt x="435" y="365"/>
                    <a:pt x="433" y="365"/>
                  </a:cubicBezTo>
                  <a:cubicBezTo>
                    <a:pt x="433" y="365"/>
                    <a:pt x="432" y="365"/>
                    <a:pt x="432" y="366"/>
                  </a:cubicBezTo>
                  <a:cubicBezTo>
                    <a:pt x="430" y="366"/>
                    <a:pt x="430" y="370"/>
                    <a:pt x="425" y="373"/>
                  </a:cubicBezTo>
                  <a:cubicBezTo>
                    <a:pt x="423" y="374"/>
                    <a:pt x="420" y="377"/>
                    <a:pt x="417" y="379"/>
                  </a:cubicBezTo>
                  <a:cubicBezTo>
                    <a:pt x="416" y="380"/>
                    <a:pt x="414" y="380"/>
                    <a:pt x="413" y="380"/>
                  </a:cubicBezTo>
                  <a:cubicBezTo>
                    <a:pt x="412" y="380"/>
                    <a:pt x="412" y="379"/>
                    <a:pt x="412" y="379"/>
                  </a:cubicBezTo>
                  <a:cubicBezTo>
                    <a:pt x="411" y="379"/>
                    <a:pt x="411" y="379"/>
                    <a:pt x="411" y="379"/>
                  </a:cubicBezTo>
                  <a:cubicBezTo>
                    <a:pt x="410" y="377"/>
                    <a:pt x="411" y="375"/>
                    <a:pt x="408" y="371"/>
                  </a:cubicBezTo>
                  <a:cubicBezTo>
                    <a:pt x="407" y="371"/>
                    <a:pt x="407" y="371"/>
                    <a:pt x="407" y="371"/>
                  </a:cubicBezTo>
                  <a:cubicBezTo>
                    <a:pt x="409" y="371"/>
                    <a:pt x="409" y="371"/>
                    <a:pt x="409" y="371"/>
                  </a:cubicBezTo>
                  <a:cubicBezTo>
                    <a:pt x="409" y="371"/>
                    <a:pt x="409" y="371"/>
                    <a:pt x="408" y="370"/>
                  </a:cubicBezTo>
                  <a:cubicBezTo>
                    <a:pt x="403" y="365"/>
                    <a:pt x="401" y="364"/>
                    <a:pt x="401" y="360"/>
                  </a:cubicBezTo>
                  <a:cubicBezTo>
                    <a:pt x="401" y="360"/>
                    <a:pt x="401" y="359"/>
                    <a:pt x="401" y="359"/>
                  </a:cubicBezTo>
                  <a:cubicBezTo>
                    <a:pt x="400" y="359"/>
                    <a:pt x="400" y="359"/>
                    <a:pt x="400" y="359"/>
                  </a:cubicBezTo>
                  <a:cubicBezTo>
                    <a:pt x="399" y="357"/>
                    <a:pt x="396" y="354"/>
                    <a:pt x="394" y="351"/>
                  </a:cubicBezTo>
                  <a:cubicBezTo>
                    <a:pt x="395" y="351"/>
                    <a:pt x="395" y="351"/>
                    <a:pt x="395" y="351"/>
                  </a:cubicBezTo>
                  <a:cubicBezTo>
                    <a:pt x="392" y="348"/>
                    <a:pt x="390" y="345"/>
                    <a:pt x="389" y="342"/>
                  </a:cubicBezTo>
                  <a:cubicBezTo>
                    <a:pt x="389" y="341"/>
                    <a:pt x="389" y="341"/>
                    <a:pt x="389" y="340"/>
                  </a:cubicBezTo>
                  <a:cubicBezTo>
                    <a:pt x="388" y="340"/>
                    <a:pt x="388" y="340"/>
                    <a:pt x="388" y="340"/>
                  </a:cubicBezTo>
                  <a:cubicBezTo>
                    <a:pt x="390" y="335"/>
                    <a:pt x="396" y="330"/>
                    <a:pt x="398" y="334"/>
                  </a:cubicBezTo>
                  <a:cubicBezTo>
                    <a:pt x="401" y="339"/>
                    <a:pt x="403" y="348"/>
                    <a:pt x="409" y="351"/>
                  </a:cubicBezTo>
                  <a:cubicBezTo>
                    <a:pt x="416" y="355"/>
                    <a:pt x="421" y="360"/>
                    <a:pt x="424" y="362"/>
                  </a:cubicBezTo>
                  <a:cubicBezTo>
                    <a:pt x="427" y="363"/>
                    <a:pt x="435" y="355"/>
                    <a:pt x="437" y="356"/>
                  </a:cubicBezTo>
                  <a:cubicBezTo>
                    <a:pt x="440" y="358"/>
                    <a:pt x="445" y="368"/>
                    <a:pt x="449" y="370"/>
                  </a:cubicBezTo>
                  <a:cubicBezTo>
                    <a:pt x="454" y="372"/>
                    <a:pt x="469" y="372"/>
                    <a:pt x="471" y="372"/>
                  </a:cubicBezTo>
                  <a:cubicBezTo>
                    <a:pt x="473" y="372"/>
                    <a:pt x="482" y="373"/>
                    <a:pt x="485" y="370"/>
                  </a:cubicBezTo>
                  <a:cubicBezTo>
                    <a:pt x="486" y="370"/>
                    <a:pt x="487" y="369"/>
                    <a:pt x="487" y="369"/>
                  </a:cubicBezTo>
                  <a:cubicBezTo>
                    <a:pt x="488" y="367"/>
                    <a:pt x="488" y="367"/>
                    <a:pt x="489" y="366"/>
                  </a:cubicBezTo>
                  <a:cubicBezTo>
                    <a:pt x="490" y="366"/>
                    <a:pt x="491" y="366"/>
                    <a:pt x="492" y="366"/>
                  </a:cubicBezTo>
                  <a:cubicBezTo>
                    <a:pt x="495" y="366"/>
                    <a:pt x="499" y="376"/>
                    <a:pt x="502" y="378"/>
                  </a:cubicBezTo>
                  <a:cubicBezTo>
                    <a:pt x="506" y="379"/>
                    <a:pt x="512" y="378"/>
                    <a:pt x="512" y="386"/>
                  </a:cubicBezTo>
                  <a:cubicBezTo>
                    <a:pt x="511" y="393"/>
                    <a:pt x="515" y="400"/>
                    <a:pt x="518" y="400"/>
                  </a:cubicBezTo>
                  <a:cubicBezTo>
                    <a:pt x="519" y="401"/>
                    <a:pt x="521" y="400"/>
                    <a:pt x="522" y="399"/>
                  </a:cubicBezTo>
                  <a:cubicBezTo>
                    <a:pt x="523" y="399"/>
                    <a:pt x="523" y="398"/>
                    <a:pt x="524" y="398"/>
                  </a:cubicBezTo>
                  <a:cubicBezTo>
                    <a:pt x="523" y="398"/>
                    <a:pt x="523" y="398"/>
                    <a:pt x="523" y="398"/>
                  </a:cubicBezTo>
                  <a:cubicBezTo>
                    <a:pt x="527" y="395"/>
                    <a:pt x="530" y="392"/>
                    <a:pt x="530" y="392"/>
                  </a:cubicBezTo>
                  <a:cubicBezTo>
                    <a:pt x="530" y="392"/>
                    <a:pt x="530" y="406"/>
                    <a:pt x="529" y="412"/>
                  </a:cubicBezTo>
                  <a:cubicBezTo>
                    <a:pt x="529" y="417"/>
                    <a:pt x="535" y="436"/>
                    <a:pt x="535" y="436"/>
                  </a:cubicBezTo>
                  <a:cubicBezTo>
                    <a:pt x="535" y="436"/>
                    <a:pt x="542" y="454"/>
                    <a:pt x="544" y="459"/>
                  </a:cubicBezTo>
                  <a:cubicBezTo>
                    <a:pt x="546" y="463"/>
                    <a:pt x="555" y="475"/>
                    <a:pt x="555" y="480"/>
                  </a:cubicBezTo>
                  <a:cubicBezTo>
                    <a:pt x="555" y="486"/>
                    <a:pt x="556" y="494"/>
                    <a:pt x="559" y="494"/>
                  </a:cubicBezTo>
                  <a:cubicBezTo>
                    <a:pt x="560" y="494"/>
                    <a:pt x="562" y="491"/>
                    <a:pt x="564" y="487"/>
                  </a:cubicBezTo>
                  <a:cubicBezTo>
                    <a:pt x="564" y="487"/>
                    <a:pt x="564" y="487"/>
                    <a:pt x="564" y="487"/>
                  </a:cubicBezTo>
                  <a:cubicBezTo>
                    <a:pt x="566" y="484"/>
                    <a:pt x="567" y="481"/>
                    <a:pt x="569" y="478"/>
                  </a:cubicBezTo>
                  <a:cubicBezTo>
                    <a:pt x="570" y="477"/>
                    <a:pt x="570" y="476"/>
                    <a:pt x="571" y="475"/>
                  </a:cubicBezTo>
                  <a:cubicBezTo>
                    <a:pt x="570" y="475"/>
                    <a:pt x="570" y="475"/>
                    <a:pt x="570" y="475"/>
                  </a:cubicBezTo>
                  <a:cubicBezTo>
                    <a:pt x="572" y="473"/>
                    <a:pt x="573" y="470"/>
                    <a:pt x="574" y="468"/>
                  </a:cubicBezTo>
                  <a:cubicBezTo>
                    <a:pt x="575" y="468"/>
                    <a:pt x="575" y="468"/>
                    <a:pt x="575" y="468"/>
                  </a:cubicBezTo>
                  <a:cubicBezTo>
                    <a:pt x="576" y="466"/>
                    <a:pt x="577" y="463"/>
                    <a:pt x="578" y="461"/>
                  </a:cubicBezTo>
                  <a:cubicBezTo>
                    <a:pt x="578" y="460"/>
                    <a:pt x="578" y="458"/>
                    <a:pt x="578" y="456"/>
                  </a:cubicBezTo>
                  <a:cubicBezTo>
                    <a:pt x="577" y="456"/>
                    <a:pt x="577" y="456"/>
                    <a:pt x="577" y="456"/>
                  </a:cubicBezTo>
                  <a:cubicBezTo>
                    <a:pt x="577" y="454"/>
                    <a:pt x="577" y="451"/>
                    <a:pt x="577" y="448"/>
                  </a:cubicBezTo>
                  <a:cubicBezTo>
                    <a:pt x="578" y="448"/>
                    <a:pt x="578" y="448"/>
                    <a:pt x="578" y="448"/>
                  </a:cubicBezTo>
                  <a:cubicBezTo>
                    <a:pt x="577" y="444"/>
                    <a:pt x="577" y="439"/>
                    <a:pt x="577" y="437"/>
                  </a:cubicBezTo>
                  <a:cubicBezTo>
                    <a:pt x="577" y="437"/>
                    <a:pt x="577" y="437"/>
                    <a:pt x="577" y="437"/>
                  </a:cubicBezTo>
                  <a:cubicBezTo>
                    <a:pt x="576" y="437"/>
                    <a:pt x="576" y="437"/>
                    <a:pt x="576" y="437"/>
                  </a:cubicBezTo>
                  <a:cubicBezTo>
                    <a:pt x="576" y="434"/>
                    <a:pt x="578" y="431"/>
                    <a:pt x="582" y="429"/>
                  </a:cubicBezTo>
                  <a:cubicBezTo>
                    <a:pt x="582" y="429"/>
                    <a:pt x="582" y="429"/>
                    <a:pt x="582" y="429"/>
                  </a:cubicBezTo>
                  <a:cubicBezTo>
                    <a:pt x="582" y="429"/>
                    <a:pt x="583" y="428"/>
                    <a:pt x="583" y="428"/>
                  </a:cubicBezTo>
                  <a:cubicBezTo>
                    <a:pt x="584" y="428"/>
                    <a:pt x="585" y="427"/>
                    <a:pt x="586" y="427"/>
                  </a:cubicBezTo>
                  <a:cubicBezTo>
                    <a:pt x="586" y="426"/>
                    <a:pt x="587" y="426"/>
                    <a:pt x="588" y="425"/>
                  </a:cubicBezTo>
                  <a:cubicBezTo>
                    <a:pt x="591" y="423"/>
                    <a:pt x="593" y="420"/>
                    <a:pt x="596" y="417"/>
                  </a:cubicBezTo>
                  <a:cubicBezTo>
                    <a:pt x="595" y="417"/>
                    <a:pt x="595" y="417"/>
                    <a:pt x="595" y="417"/>
                  </a:cubicBezTo>
                  <a:cubicBezTo>
                    <a:pt x="598" y="415"/>
                    <a:pt x="600" y="412"/>
                    <a:pt x="602" y="410"/>
                  </a:cubicBezTo>
                  <a:cubicBezTo>
                    <a:pt x="602" y="410"/>
                    <a:pt x="602" y="410"/>
                    <a:pt x="602" y="410"/>
                  </a:cubicBezTo>
                  <a:cubicBezTo>
                    <a:pt x="603" y="409"/>
                    <a:pt x="604" y="408"/>
                    <a:pt x="604" y="407"/>
                  </a:cubicBezTo>
                  <a:cubicBezTo>
                    <a:pt x="607" y="405"/>
                    <a:pt x="609" y="401"/>
                    <a:pt x="611" y="398"/>
                  </a:cubicBezTo>
                  <a:cubicBezTo>
                    <a:pt x="611" y="398"/>
                    <a:pt x="611" y="398"/>
                    <a:pt x="611" y="398"/>
                  </a:cubicBezTo>
                  <a:cubicBezTo>
                    <a:pt x="613" y="396"/>
                    <a:pt x="616" y="394"/>
                    <a:pt x="621" y="394"/>
                  </a:cubicBezTo>
                  <a:cubicBezTo>
                    <a:pt x="633" y="394"/>
                    <a:pt x="632" y="394"/>
                    <a:pt x="635" y="390"/>
                  </a:cubicBezTo>
                  <a:cubicBezTo>
                    <a:pt x="635" y="390"/>
                    <a:pt x="635" y="390"/>
                    <a:pt x="635" y="390"/>
                  </a:cubicBezTo>
                  <a:cubicBezTo>
                    <a:pt x="635" y="390"/>
                    <a:pt x="635" y="390"/>
                    <a:pt x="635" y="390"/>
                  </a:cubicBezTo>
                  <a:cubicBezTo>
                    <a:pt x="635" y="390"/>
                    <a:pt x="636" y="390"/>
                    <a:pt x="636" y="390"/>
                  </a:cubicBezTo>
                  <a:cubicBezTo>
                    <a:pt x="637" y="389"/>
                    <a:pt x="637" y="388"/>
                    <a:pt x="638" y="387"/>
                  </a:cubicBezTo>
                  <a:cubicBezTo>
                    <a:pt x="640" y="386"/>
                    <a:pt x="641" y="387"/>
                    <a:pt x="642" y="391"/>
                  </a:cubicBezTo>
                  <a:cubicBezTo>
                    <a:pt x="644" y="397"/>
                    <a:pt x="652" y="407"/>
                    <a:pt x="654" y="409"/>
                  </a:cubicBezTo>
                  <a:cubicBezTo>
                    <a:pt x="655" y="412"/>
                    <a:pt x="658" y="418"/>
                    <a:pt x="658" y="425"/>
                  </a:cubicBezTo>
                  <a:cubicBezTo>
                    <a:pt x="657" y="432"/>
                    <a:pt x="655" y="451"/>
                    <a:pt x="657" y="451"/>
                  </a:cubicBezTo>
                  <a:cubicBezTo>
                    <a:pt x="658" y="451"/>
                    <a:pt x="659" y="450"/>
                    <a:pt x="660" y="448"/>
                  </a:cubicBezTo>
                  <a:cubicBezTo>
                    <a:pt x="660" y="448"/>
                    <a:pt x="660" y="448"/>
                    <a:pt x="660" y="448"/>
                  </a:cubicBezTo>
                  <a:cubicBezTo>
                    <a:pt x="662" y="446"/>
                    <a:pt x="664" y="441"/>
                    <a:pt x="666" y="437"/>
                  </a:cubicBezTo>
                  <a:cubicBezTo>
                    <a:pt x="665" y="437"/>
                    <a:pt x="665" y="437"/>
                    <a:pt x="665" y="437"/>
                  </a:cubicBezTo>
                  <a:cubicBezTo>
                    <a:pt x="667" y="433"/>
                    <a:pt x="668" y="430"/>
                    <a:pt x="668" y="430"/>
                  </a:cubicBezTo>
                  <a:cubicBezTo>
                    <a:pt x="668" y="430"/>
                    <a:pt x="669" y="430"/>
                    <a:pt x="670" y="429"/>
                  </a:cubicBezTo>
                  <a:cubicBezTo>
                    <a:pt x="670" y="429"/>
                    <a:pt x="670" y="429"/>
                    <a:pt x="670" y="429"/>
                  </a:cubicBezTo>
                  <a:cubicBezTo>
                    <a:pt x="670" y="429"/>
                    <a:pt x="670" y="429"/>
                    <a:pt x="671" y="429"/>
                  </a:cubicBezTo>
                  <a:cubicBezTo>
                    <a:pt x="674" y="427"/>
                    <a:pt x="679" y="425"/>
                    <a:pt x="678" y="431"/>
                  </a:cubicBezTo>
                  <a:cubicBezTo>
                    <a:pt x="678" y="440"/>
                    <a:pt x="679" y="450"/>
                    <a:pt x="679" y="456"/>
                  </a:cubicBezTo>
                  <a:cubicBezTo>
                    <a:pt x="679" y="462"/>
                    <a:pt x="688" y="476"/>
                    <a:pt x="688" y="473"/>
                  </a:cubicBezTo>
                  <a:cubicBezTo>
                    <a:pt x="688" y="472"/>
                    <a:pt x="689" y="470"/>
                    <a:pt x="689" y="468"/>
                  </a:cubicBezTo>
                  <a:cubicBezTo>
                    <a:pt x="690" y="468"/>
                    <a:pt x="690" y="468"/>
                    <a:pt x="690" y="468"/>
                  </a:cubicBezTo>
                  <a:cubicBezTo>
                    <a:pt x="691" y="464"/>
                    <a:pt x="692" y="460"/>
                    <a:pt x="693" y="456"/>
                  </a:cubicBezTo>
                  <a:cubicBezTo>
                    <a:pt x="692" y="456"/>
                    <a:pt x="692" y="456"/>
                    <a:pt x="692" y="456"/>
                  </a:cubicBezTo>
                  <a:cubicBezTo>
                    <a:pt x="692" y="455"/>
                    <a:pt x="692" y="455"/>
                    <a:pt x="692" y="454"/>
                  </a:cubicBezTo>
                  <a:cubicBezTo>
                    <a:pt x="692" y="449"/>
                    <a:pt x="695" y="451"/>
                    <a:pt x="701" y="456"/>
                  </a:cubicBezTo>
                  <a:cubicBezTo>
                    <a:pt x="708" y="461"/>
                    <a:pt x="712" y="472"/>
                    <a:pt x="712" y="472"/>
                  </a:cubicBezTo>
                  <a:cubicBezTo>
                    <a:pt x="712" y="472"/>
                    <a:pt x="718" y="492"/>
                    <a:pt x="719" y="495"/>
                  </a:cubicBezTo>
                  <a:cubicBezTo>
                    <a:pt x="720" y="496"/>
                    <a:pt x="722" y="492"/>
                    <a:pt x="725" y="487"/>
                  </a:cubicBezTo>
                  <a:cubicBezTo>
                    <a:pt x="725" y="487"/>
                    <a:pt x="725" y="487"/>
                    <a:pt x="725" y="487"/>
                  </a:cubicBezTo>
                  <a:cubicBezTo>
                    <a:pt x="727" y="483"/>
                    <a:pt x="729" y="478"/>
                    <a:pt x="730" y="477"/>
                  </a:cubicBezTo>
                  <a:cubicBezTo>
                    <a:pt x="730" y="476"/>
                    <a:pt x="730" y="476"/>
                    <a:pt x="731" y="475"/>
                  </a:cubicBezTo>
                  <a:cubicBezTo>
                    <a:pt x="730" y="475"/>
                    <a:pt x="730" y="475"/>
                    <a:pt x="730" y="475"/>
                  </a:cubicBezTo>
                  <a:cubicBezTo>
                    <a:pt x="731" y="473"/>
                    <a:pt x="732" y="472"/>
                    <a:pt x="736" y="471"/>
                  </a:cubicBezTo>
                  <a:cubicBezTo>
                    <a:pt x="738" y="470"/>
                    <a:pt x="741" y="470"/>
                    <a:pt x="744" y="468"/>
                  </a:cubicBezTo>
                  <a:cubicBezTo>
                    <a:pt x="744" y="468"/>
                    <a:pt x="744" y="468"/>
                    <a:pt x="744" y="468"/>
                  </a:cubicBezTo>
                  <a:cubicBezTo>
                    <a:pt x="745" y="467"/>
                    <a:pt x="746" y="465"/>
                    <a:pt x="747" y="463"/>
                  </a:cubicBezTo>
                  <a:cubicBezTo>
                    <a:pt x="747" y="461"/>
                    <a:pt x="748" y="458"/>
                    <a:pt x="749" y="456"/>
                  </a:cubicBezTo>
                  <a:cubicBezTo>
                    <a:pt x="748" y="456"/>
                    <a:pt x="748" y="456"/>
                    <a:pt x="748" y="456"/>
                  </a:cubicBezTo>
                  <a:cubicBezTo>
                    <a:pt x="749" y="454"/>
                    <a:pt x="749" y="451"/>
                    <a:pt x="749" y="448"/>
                  </a:cubicBezTo>
                  <a:cubicBezTo>
                    <a:pt x="750" y="448"/>
                    <a:pt x="750" y="448"/>
                    <a:pt x="750" y="448"/>
                  </a:cubicBezTo>
                  <a:cubicBezTo>
                    <a:pt x="750" y="446"/>
                    <a:pt x="749" y="443"/>
                    <a:pt x="747" y="440"/>
                  </a:cubicBezTo>
                  <a:cubicBezTo>
                    <a:pt x="746" y="439"/>
                    <a:pt x="746" y="438"/>
                    <a:pt x="745" y="437"/>
                  </a:cubicBezTo>
                  <a:cubicBezTo>
                    <a:pt x="744" y="437"/>
                    <a:pt x="744" y="437"/>
                    <a:pt x="744" y="437"/>
                  </a:cubicBezTo>
                  <a:cubicBezTo>
                    <a:pt x="742" y="434"/>
                    <a:pt x="740" y="431"/>
                    <a:pt x="739" y="429"/>
                  </a:cubicBezTo>
                  <a:cubicBezTo>
                    <a:pt x="740" y="429"/>
                    <a:pt x="740" y="429"/>
                    <a:pt x="740" y="429"/>
                  </a:cubicBezTo>
                  <a:cubicBezTo>
                    <a:pt x="738" y="426"/>
                    <a:pt x="736" y="423"/>
                    <a:pt x="734" y="421"/>
                  </a:cubicBezTo>
                  <a:cubicBezTo>
                    <a:pt x="733" y="420"/>
                    <a:pt x="732" y="419"/>
                    <a:pt x="731" y="417"/>
                  </a:cubicBezTo>
                  <a:cubicBezTo>
                    <a:pt x="729" y="417"/>
                    <a:pt x="729" y="417"/>
                    <a:pt x="729" y="417"/>
                  </a:cubicBezTo>
                  <a:cubicBezTo>
                    <a:pt x="728" y="415"/>
                    <a:pt x="727" y="412"/>
                    <a:pt x="726" y="410"/>
                  </a:cubicBezTo>
                  <a:cubicBezTo>
                    <a:pt x="727" y="410"/>
                    <a:pt x="727" y="410"/>
                    <a:pt x="727" y="410"/>
                  </a:cubicBezTo>
                  <a:cubicBezTo>
                    <a:pt x="726" y="408"/>
                    <a:pt x="726" y="406"/>
                    <a:pt x="726" y="406"/>
                  </a:cubicBezTo>
                  <a:cubicBezTo>
                    <a:pt x="726" y="406"/>
                    <a:pt x="730" y="402"/>
                    <a:pt x="733" y="398"/>
                  </a:cubicBezTo>
                  <a:cubicBezTo>
                    <a:pt x="733" y="398"/>
                    <a:pt x="733" y="398"/>
                    <a:pt x="733" y="398"/>
                  </a:cubicBezTo>
                  <a:cubicBezTo>
                    <a:pt x="735" y="396"/>
                    <a:pt x="736" y="394"/>
                    <a:pt x="737" y="393"/>
                  </a:cubicBezTo>
                  <a:cubicBezTo>
                    <a:pt x="740" y="390"/>
                    <a:pt x="745" y="392"/>
                    <a:pt x="745" y="396"/>
                  </a:cubicBezTo>
                  <a:cubicBezTo>
                    <a:pt x="746" y="400"/>
                    <a:pt x="741" y="404"/>
                    <a:pt x="740" y="413"/>
                  </a:cubicBezTo>
                  <a:cubicBezTo>
                    <a:pt x="739" y="422"/>
                    <a:pt x="746" y="424"/>
                    <a:pt x="748" y="422"/>
                  </a:cubicBezTo>
                  <a:cubicBezTo>
                    <a:pt x="748" y="421"/>
                    <a:pt x="748" y="421"/>
                    <a:pt x="748" y="421"/>
                  </a:cubicBezTo>
                  <a:cubicBezTo>
                    <a:pt x="749" y="420"/>
                    <a:pt x="750" y="419"/>
                    <a:pt x="751" y="417"/>
                  </a:cubicBezTo>
                  <a:cubicBezTo>
                    <a:pt x="750" y="417"/>
                    <a:pt x="750" y="417"/>
                    <a:pt x="750" y="417"/>
                  </a:cubicBezTo>
                  <a:cubicBezTo>
                    <a:pt x="752" y="414"/>
                    <a:pt x="755" y="411"/>
                    <a:pt x="755" y="410"/>
                  </a:cubicBezTo>
                  <a:cubicBezTo>
                    <a:pt x="755" y="410"/>
                    <a:pt x="754" y="410"/>
                    <a:pt x="754" y="410"/>
                  </a:cubicBezTo>
                  <a:cubicBezTo>
                    <a:pt x="755" y="410"/>
                    <a:pt x="755" y="410"/>
                    <a:pt x="755" y="410"/>
                  </a:cubicBezTo>
                  <a:cubicBezTo>
                    <a:pt x="755" y="409"/>
                    <a:pt x="755" y="409"/>
                    <a:pt x="755" y="409"/>
                  </a:cubicBezTo>
                  <a:cubicBezTo>
                    <a:pt x="755" y="407"/>
                    <a:pt x="752" y="408"/>
                    <a:pt x="751" y="402"/>
                  </a:cubicBezTo>
                  <a:cubicBezTo>
                    <a:pt x="751" y="400"/>
                    <a:pt x="752" y="399"/>
                    <a:pt x="752" y="398"/>
                  </a:cubicBezTo>
                  <a:cubicBezTo>
                    <a:pt x="751" y="398"/>
                    <a:pt x="751" y="398"/>
                    <a:pt x="751" y="398"/>
                  </a:cubicBezTo>
                  <a:cubicBezTo>
                    <a:pt x="753" y="394"/>
                    <a:pt x="758" y="391"/>
                    <a:pt x="759" y="393"/>
                  </a:cubicBezTo>
                  <a:cubicBezTo>
                    <a:pt x="762" y="395"/>
                    <a:pt x="778" y="390"/>
                    <a:pt x="785" y="386"/>
                  </a:cubicBezTo>
                  <a:cubicBezTo>
                    <a:pt x="785" y="386"/>
                    <a:pt x="786" y="386"/>
                    <a:pt x="786" y="385"/>
                  </a:cubicBezTo>
                  <a:cubicBezTo>
                    <a:pt x="786" y="385"/>
                    <a:pt x="786" y="385"/>
                    <a:pt x="786" y="385"/>
                  </a:cubicBezTo>
                  <a:cubicBezTo>
                    <a:pt x="789" y="383"/>
                    <a:pt x="791" y="381"/>
                    <a:pt x="793" y="379"/>
                  </a:cubicBezTo>
                  <a:cubicBezTo>
                    <a:pt x="793" y="379"/>
                    <a:pt x="793" y="379"/>
                    <a:pt x="793" y="379"/>
                  </a:cubicBezTo>
                  <a:cubicBezTo>
                    <a:pt x="795" y="376"/>
                    <a:pt x="797" y="373"/>
                    <a:pt x="798" y="371"/>
                  </a:cubicBezTo>
                  <a:cubicBezTo>
                    <a:pt x="799" y="371"/>
                    <a:pt x="799" y="371"/>
                    <a:pt x="799" y="371"/>
                  </a:cubicBezTo>
                  <a:cubicBezTo>
                    <a:pt x="800" y="369"/>
                    <a:pt x="801" y="367"/>
                    <a:pt x="803" y="366"/>
                  </a:cubicBezTo>
                  <a:cubicBezTo>
                    <a:pt x="804" y="365"/>
                    <a:pt x="807" y="362"/>
                    <a:pt x="810" y="359"/>
                  </a:cubicBezTo>
                  <a:cubicBezTo>
                    <a:pt x="810" y="359"/>
                    <a:pt x="810" y="359"/>
                    <a:pt x="810" y="359"/>
                  </a:cubicBezTo>
                  <a:cubicBezTo>
                    <a:pt x="812" y="357"/>
                    <a:pt x="815" y="354"/>
                    <a:pt x="817" y="351"/>
                  </a:cubicBezTo>
                  <a:cubicBezTo>
                    <a:pt x="817" y="351"/>
                    <a:pt x="817" y="351"/>
                    <a:pt x="817" y="351"/>
                  </a:cubicBezTo>
                  <a:cubicBezTo>
                    <a:pt x="820" y="348"/>
                    <a:pt x="822" y="345"/>
                    <a:pt x="822" y="342"/>
                  </a:cubicBezTo>
                  <a:cubicBezTo>
                    <a:pt x="821" y="342"/>
                    <a:pt x="821" y="341"/>
                    <a:pt x="821" y="340"/>
                  </a:cubicBezTo>
                  <a:cubicBezTo>
                    <a:pt x="820" y="340"/>
                    <a:pt x="820" y="340"/>
                    <a:pt x="820" y="340"/>
                  </a:cubicBezTo>
                  <a:cubicBezTo>
                    <a:pt x="820" y="337"/>
                    <a:pt x="820" y="335"/>
                    <a:pt x="820" y="332"/>
                  </a:cubicBezTo>
                  <a:cubicBezTo>
                    <a:pt x="821" y="332"/>
                    <a:pt x="821" y="332"/>
                    <a:pt x="821" y="332"/>
                  </a:cubicBezTo>
                  <a:cubicBezTo>
                    <a:pt x="821" y="328"/>
                    <a:pt x="820" y="324"/>
                    <a:pt x="819" y="320"/>
                  </a:cubicBezTo>
                  <a:cubicBezTo>
                    <a:pt x="818" y="320"/>
                    <a:pt x="818" y="320"/>
                    <a:pt x="818" y="320"/>
                  </a:cubicBezTo>
                  <a:cubicBezTo>
                    <a:pt x="817" y="320"/>
                    <a:pt x="817" y="320"/>
                    <a:pt x="817" y="319"/>
                  </a:cubicBezTo>
                  <a:cubicBezTo>
                    <a:pt x="816" y="317"/>
                    <a:pt x="815" y="315"/>
                    <a:pt x="813" y="313"/>
                  </a:cubicBezTo>
                  <a:cubicBezTo>
                    <a:pt x="815" y="313"/>
                    <a:pt x="815" y="313"/>
                    <a:pt x="815" y="313"/>
                  </a:cubicBezTo>
                  <a:cubicBezTo>
                    <a:pt x="812" y="308"/>
                    <a:pt x="809" y="304"/>
                    <a:pt x="807" y="302"/>
                  </a:cubicBezTo>
                  <a:cubicBezTo>
                    <a:pt x="807" y="302"/>
                    <a:pt x="807" y="301"/>
                    <a:pt x="807" y="301"/>
                  </a:cubicBezTo>
                  <a:cubicBezTo>
                    <a:pt x="806" y="301"/>
                    <a:pt x="806" y="301"/>
                    <a:pt x="806" y="301"/>
                  </a:cubicBezTo>
                  <a:cubicBezTo>
                    <a:pt x="807" y="299"/>
                    <a:pt x="815" y="298"/>
                    <a:pt x="819" y="293"/>
                  </a:cubicBezTo>
                  <a:cubicBezTo>
                    <a:pt x="819" y="293"/>
                    <a:pt x="819" y="293"/>
                    <a:pt x="819" y="293"/>
                  </a:cubicBezTo>
                  <a:cubicBezTo>
                    <a:pt x="820" y="293"/>
                    <a:pt x="820" y="293"/>
                    <a:pt x="821" y="292"/>
                  </a:cubicBezTo>
                  <a:cubicBezTo>
                    <a:pt x="826" y="287"/>
                    <a:pt x="821" y="282"/>
                    <a:pt x="818" y="283"/>
                  </a:cubicBezTo>
                  <a:cubicBezTo>
                    <a:pt x="816" y="284"/>
                    <a:pt x="809" y="285"/>
                    <a:pt x="807" y="285"/>
                  </a:cubicBezTo>
                  <a:cubicBezTo>
                    <a:pt x="805" y="284"/>
                    <a:pt x="804" y="283"/>
                    <a:pt x="803" y="282"/>
                  </a:cubicBezTo>
                  <a:cubicBezTo>
                    <a:pt x="801" y="282"/>
                    <a:pt x="801" y="282"/>
                    <a:pt x="801" y="282"/>
                  </a:cubicBezTo>
                  <a:cubicBezTo>
                    <a:pt x="800" y="281"/>
                    <a:pt x="799" y="280"/>
                    <a:pt x="798" y="278"/>
                  </a:cubicBezTo>
                  <a:cubicBezTo>
                    <a:pt x="796" y="277"/>
                    <a:pt x="796" y="275"/>
                    <a:pt x="796" y="274"/>
                  </a:cubicBezTo>
                  <a:cubicBezTo>
                    <a:pt x="797" y="274"/>
                    <a:pt x="797" y="274"/>
                    <a:pt x="797" y="274"/>
                  </a:cubicBezTo>
                  <a:cubicBezTo>
                    <a:pt x="798" y="273"/>
                    <a:pt x="798" y="271"/>
                    <a:pt x="800" y="270"/>
                  </a:cubicBezTo>
                  <a:cubicBezTo>
                    <a:pt x="800" y="270"/>
                    <a:pt x="801" y="270"/>
                    <a:pt x="801" y="270"/>
                  </a:cubicBezTo>
                  <a:cubicBezTo>
                    <a:pt x="802" y="270"/>
                    <a:pt x="803" y="270"/>
                    <a:pt x="805" y="269"/>
                  </a:cubicBezTo>
                  <a:cubicBezTo>
                    <a:pt x="807" y="267"/>
                    <a:pt x="810" y="265"/>
                    <a:pt x="812" y="262"/>
                  </a:cubicBezTo>
                  <a:cubicBezTo>
                    <a:pt x="812" y="262"/>
                    <a:pt x="812" y="262"/>
                    <a:pt x="812" y="262"/>
                  </a:cubicBezTo>
                  <a:cubicBezTo>
                    <a:pt x="812" y="262"/>
                    <a:pt x="813" y="262"/>
                    <a:pt x="813" y="261"/>
                  </a:cubicBezTo>
                  <a:cubicBezTo>
                    <a:pt x="816" y="258"/>
                    <a:pt x="821" y="256"/>
                    <a:pt x="819" y="259"/>
                  </a:cubicBezTo>
                  <a:cubicBezTo>
                    <a:pt x="818" y="262"/>
                    <a:pt x="814" y="272"/>
                    <a:pt x="818" y="273"/>
                  </a:cubicBezTo>
                  <a:cubicBezTo>
                    <a:pt x="820" y="273"/>
                    <a:pt x="822" y="272"/>
                    <a:pt x="825" y="270"/>
                  </a:cubicBezTo>
                  <a:cubicBezTo>
                    <a:pt x="827" y="269"/>
                    <a:pt x="829" y="267"/>
                    <a:pt x="831" y="266"/>
                  </a:cubicBezTo>
                  <a:cubicBezTo>
                    <a:pt x="832" y="265"/>
                    <a:pt x="833" y="265"/>
                    <a:pt x="833" y="265"/>
                  </a:cubicBezTo>
                  <a:cubicBezTo>
                    <a:pt x="835" y="265"/>
                    <a:pt x="837" y="273"/>
                    <a:pt x="836" y="276"/>
                  </a:cubicBezTo>
                  <a:cubicBezTo>
                    <a:pt x="834" y="280"/>
                    <a:pt x="834" y="286"/>
                    <a:pt x="836" y="285"/>
                  </a:cubicBezTo>
                  <a:cubicBezTo>
                    <a:pt x="836" y="285"/>
                    <a:pt x="837" y="285"/>
                    <a:pt x="837" y="284"/>
                  </a:cubicBezTo>
                  <a:cubicBezTo>
                    <a:pt x="838" y="284"/>
                    <a:pt x="840" y="283"/>
                    <a:pt x="841" y="282"/>
                  </a:cubicBezTo>
                  <a:cubicBezTo>
                    <a:pt x="841" y="282"/>
                    <a:pt x="841" y="282"/>
                    <a:pt x="841" y="282"/>
                  </a:cubicBezTo>
                  <a:cubicBezTo>
                    <a:pt x="842" y="281"/>
                    <a:pt x="843" y="280"/>
                    <a:pt x="843" y="281"/>
                  </a:cubicBezTo>
                  <a:cubicBezTo>
                    <a:pt x="844" y="283"/>
                    <a:pt x="849" y="286"/>
                    <a:pt x="846" y="293"/>
                  </a:cubicBezTo>
                  <a:cubicBezTo>
                    <a:pt x="844" y="299"/>
                    <a:pt x="839" y="302"/>
                    <a:pt x="845" y="306"/>
                  </a:cubicBezTo>
                  <a:cubicBezTo>
                    <a:pt x="849" y="309"/>
                    <a:pt x="851" y="308"/>
                    <a:pt x="854" y="306"/>
                  </a:cubicBezTo>
                  <a:cubicBezTo>
                    <a:pt x="855" y="305"/>
                    <a:pt x="857" y="304"/>
                    <a:pt x="858" y="303"/>
                  </a:cubicBezTo>
                  <a:cubicBezTo>
                    <a:pt x="859" y="303"/>
                    <a:pt x="860" y="302"/>
                    <a:pt x="860" y="301"/>
                  </a:cubicBezTo>
                  <a:cubicBezTo>
                    <a:pt x="860" y="301"/>
                    <a:pt x="860" y="301"/>
                    <a:pt x="860" y="301"/>
                  </a:cubicBezTo>
                  <a:cubicBezTo>
                    <a:pt x="861" y="299"/>
                    <a:pt x="862" y="296"/>
                    <a:pt x="863" y="293"/>
                  </a:cubicBezTo>
                  <a:cubicBezTo>
                    <a:pt x="863" y="293"/>
                    <a:pt x="863" y="293"/>
                    <a:pt x="863" y="293"/>
                  </a:cubicBezTo>
                  <a:cubicBezTo>
                    <a:pt x="864" y="289"/>
                    <a:pt x="865" y="285"/>
                    <a:pt x="863" y="283"/>
                  </a:cubicBezTo>
                  <a:cubicBezTo>
                    <a:pt x="863" y="283"/>
                    <a:pt x="863" y="282"/>
                    <a:pt x="863" y="282"/>
                  </a:cubicBezTo>
                  <a:cubicBezTo>
                    <a:pt x="861" y="282"/>
                    <a:pt x="861" y="282"/>
                    <a:pt x="861" y="282"/>
                  </a:cubicBezTo>
                  <a:cubicBezTo>
                    <a:pt x="860" y="279"/>
                    <a:pt x="858" y="277"/>
                    <a:pt x="856" y="274"/>
                  </a:cubicBezTo>
                  <a:cubicBezTo>
                    <a:pt x="858" y="274"/>
                    <a:pt x="858" y="274"/>
                    <a:pt x="858" y="274"/>
                  </a:cubicBezTo>
                  <a:cubicBezTo>
                    <a:pt x="856" y="271"/>
                    <a:pt x="855" y="269"/>
                    <a:pt x="855" y="268"/>
                  </a:cubicBezTo>
                  <a:cubicBezTo>
                    <a:pt x="855" y="267"/>
                    <a:pt x="855" y="267"/>
                    <a:pt x="856" y="266"/>
                  </a:cubicBezTo>
                  <a:cubicBezTo>
                    <a:pt x="858" y="265"/>
                    <a:pt x="861" y="265"/>
                    <a:pt x="862" y="263"/>
                  </a:cubicBezTo>
                  <a:cubicBezTo>
                    <a:pt x="863" y="263"/>
                    <a:pt x="863" y="263"/>
                    <a:pt x="864" y="262"/>
                  </a:cubicBezTo>
                  <a:cubicBezTo>
                    <a:pt x="863" y="262"/>
                    <a:pt x="863" y="262"/>
                    <a:pt x="863" y="262"/>
                  </a:cubicBezTo>
                  <a:cubicBezTo>
                    <a:pt x="864" y="262"/>
                    <a:pt x="864" y="261"/>
                    <a:pt x="864" y="261"/>
                  </a:cubicBezTo>
                  <a:cubicBezTo>
                    <a:pt x="864" y="258"/>
                    <a:pt x="865" y="256"/>
                    <a:pt x="866" y="255"/>
                  </a:cubicBezTo>
                  <a:cubicBezTo>
                    <a:pt x="867" y="255"/>
                    <a:pt x="867" y="255"/>
                    <a:pt x="867" y="255"/>
                  </a:cubicBezTo>
                  <a:cubicBezTo>
                    <a:pt x="868" y="253"/>
                    <a:pt x="870" y="251"/>
                    <a:pt x="872" y="250"/>
                  </a:cubicBezTo>
                  <a:cubicBezTo>
                    <a:pt x="872" y="250"/>
                    <a:pt x="872" y="250"/>
                    <a:pt x="872" y="250"/>
                  </a:cubicBezTo>
                  <a:cubicBezTo>
                    <a:pt x="872" y="250"/>
                    <a:pt x="872" y="250"/>
                    <a:pt x="872" y="250"/>
                  </a:cubicBezTo>
                  <a:cubicBezTo>
                    <a:pt x="874" y="248"/>
                    <a:pt x="877" y="245"/>
                    <a:pt x="879" y="243"/>
                  </a:cubicBezTo>
                  <a:cubicBezTo>
                    <a:pt x="880" y="243"/>
                    <a:pt x="880" y="243"/>
                    <a:pt x="880" y="244"/>
                  </a:cubicBezTo>
                  <a:cubicBezTo>
                    <a:pt x="882" y="246"/>
                    <a:pt x="889" y="248"/>
                    <a:pt x="893" y="246"/>
                  </a:cubicBezTo>
                  <a:cubicBezTo>
                    <a:pt x="893" y="246"/>
                    <a:pt x="894" y="245"/>
                    <a:pt x="894" y="245"/>
                  </a:cubicBezTo>
                  <a:cubicBezTo>
                    <a:pt x="894" y="244"/>
                    <a:pt x="895" y="244"/>
                    <a:pt x="896" y="243"/>
                  </a:cubicBezTo>
                  <a:cubicBezTo>
                    <a:pt x="895" y="243"/>
                    <a:pt x="895" y="243"/>
                    <a:pt x="895" y="243"/>
                  </a:cubicBezTo>
                  <a:cubicBezTo>
                    <a:pt x="897" y="241"/>
                    <a:pt x="900" y="238"/>
                    <a:pt x="903" y="235"/>
                  </a:cubicBezTo>
                  <a:cubicBezTo>
                    <a:pt x="903" y="235"/>
                    <a:pt x="903" y="235"/>
                    <a:pt x="903" y="235"/>
                  </a:cubicBezTo>
                  <a:cubicBezTo>
                    <a:pt x="907" y="231"/>
                    <a:pt x="911" y="227"/>
                    <a:pt x="915" y="224"/>
                  </a:cubicBezTo>
                  <a:cubicBezTo>
                    <a:pt x="915" y="224"/>
                    <a:pt x="915" y="224"/>
                    <a:pt x="915" y="224"/>
                  </a:cubicBezTo>
                  <a:cubicBezTo>
                    <a:pt x="915" y="223"/>
                    <a:pt x="916" y="222"/>
                    <a:pt x="917" y="222"/>
                  </a:cubicBezTo>
                  <a:cubicBezTo>
                    <a:pt x="919" y="220"/>
                    <a:pt x="921" y="218"/>
                    <a:pt x="922" y="216"/>
                  </a:cubicBezTo>
                  <a:cubicBezTo>
                    <a:pt x="923" y="216"/>
                    <a:pt x="923" y="216"/>
                    <a:pt x="923" y="216"/>
                  </a:cubicBezTo>
                  <a:cubicBezTo>
                    <a:pt x="925" y="212"/>
                    <a:pt x="927" y="208"/>
                    <a:pt x="929" y="204"/>
                  </a:cubicBezTo>
                  <a:cubicBezTo>
                    <a:pt x="928" y="204"/>
                    <a:pt x="928" y="204"/>
                    <a:pt x="928" y="204"/>
                  </a:cubicBezTo>
                  <a:cubicBezTo>
                    <a:pt x="928" y="202"/>
                    <a:pt x="929" y="200"/>
                    <a:pt x="929" y="198"/>
                  </a:cubicBezTo>
                  <a:cubicBezTo>
                    <a:pt x="930" y="198"/>
                    <a:pt x="930" y="197"/>
                    <a:pt x="930" y="196"/>
                  </a:cubicBezTo>
                  <a:cubicBezTo>
                    <a:pt x="931" y="196"/>
                    <a:pt x="931" y="196"/>
                    <a:pt x="931" y="196"/>
                  </a:cubicBezTo>
                  <a:cubicBezTo>
                    <a:pt x="932" y="192"/>
                    <a:pt x="933" y="188"/>
                    <a:pt x="934" y="185"/>
                  </a:cubicBezTo>
                  <a:cubicBezTo>
                    <a:pt x="933" y="185"/>
                    <a:pt x="933" y="185"/>
                    <a:pt x="933" y="185"/>
                  </a:cubicBezTo>
                  <a:cubicBezTo>
                    <a:pt x="934" y="183"/>
                    <a:pt x="934" y="181"/>
                    <a:pt x="933" y="178"/>
                  </a:cubicBezTo>
                  <a:cubicBezTo>
                    <a:pt x="936" y="187"/>
                    <a:pt x="937" y="193"/>
                    <a:pt x="936" y="199"/>
                  </a:cubicBezTo>
                  <a:cubicBezTo>
                    <a:pt x="936" y="205"/>
                    <a:pt x="936" y="219"/>
                    <a:pt x="937" y="221"/>
                  </a:cubicBezTo>
                  <a:cubicBezTo>
                    <a:pt x="938" y="222"/>
                    <a:pt x="942" y="227"/>
                    <a:pt x="945" y="225"/>
                  </a:cubicBezTo>
                  <a:cubicBezTo>
                    <a:pt x="945" y="225"/>
                    <a:pt x="945" y="225"/>
                    <a:pt x="945" y="225"/>
                  </a:cubicBezTo>
                  <a:cubicBezTo>
                    <a:pt x="945" y="225"/>
                    <a:pt x="946" y="225"/>
                    <a:pt x="946" y="225"/>
                  </a:cubicBezTo>
                  <a:cubicBezTo>
                    <a:pt x="946" y="225"/>
                    <a:pt x="946" y="224"/>
                    <a:pt x="947" y="224"/>
                  </a:cubicBezTo>
                  <a:cubicBezTo>
                    <a:pt x="946" y="224"/>
                    <a:pt x="946" y="224"/>
                    <a:pt x="946" y="224"/>
                  </a:cubicBezTo>
                  <a:cubicBezTo>
                    <a:pt x="946" y="222"/>
                    <a:pt x="945" y="219"/>
                    <a:pt x="945" y="216"/>
                  </a:cubicBezTo>
                  <a:cubicBezTo>
                    <a:pt x="946" y="216"/>
                    <a:pt x="946" y="216"/>
                    <a:pt x="946" y="216"/>
                  </a:cubicBezTo>
                  <a:cubicBezTo>
                    <a:pt x="945" y="213"/>
                    <a:pt x="945" y="211"/>
                    <a:pt x="945" y="210"/>
                  </a:cubicBezTo>
                  <a:cubicBezTo>
                    <a:pt x="945" y="208"/>
                    <a:pt x="947" y="206"/>
                    <a:pt x="948" y="204"/>
                  </a:cubicBezTo>
                  <a:cubicBezTo>
                    <a:pt x="948" y="204"/>
                    <a:pt x="948" y="204"/>
                    <a:pt x="948" y="204"/>
                  </a:cubicBezTo>
                  <a:cubicBezTo>
                    <a:pt x="949" y="204"/>
                    <a:pt x="949" y="204"/>
                    <a:pt x="949" y="204"/>
                  </a:cubicBezTo>
                  <a:cubicBezTo>
                    <a:pt x="950" y="203"/>
                    <a:pt x="950" y="200"/>
                    <a:pt x="950" y="196"/>
                  </a:cubicBezTo>
                  <a:cubicBezTo>
                    <a:pt x="951" y="196"/>
                    <a:pt x="951" y="196"/>
                    <a:pt x="951" y="196"/>
                  </a:cubicBezTo>
                  <a:cubicBezTo>
                    <a:pt x="950" y="194"/>
                    <a:pt x="949" y="190"/>
                    <a:pt x="948" y="188"/>
                  </a:cubicBezTo>
                  <a:cubicBezTo>
                    <a:pt x="947" y="187"/>
                    <a:pt x="946" y="186"/>
                    <a:pt x="945" y="185"/>
                  </a:cubicBezTo>
                  <a:cubicBezTo>
                    <a:pt x="944" y="185"/>
                    <a:pt x="944" y="185"/>
                    <a:pt x="944" y="185"/>
                  </a:cubicBezTo>
                  <a:cubicBezTo>
                    <a:pt x="942" y="183"/>
                    <a:pt x="942" y="182"/>
                    <a:pt x="943" y="182"/>
                  </a:cubicBezTo>
                  <a:cubicBezTo>
                    <a:pt x="944" y="182"/>
                    <a:pt x="946" y="179"/>
                    <a:pt x="946" y="177"/>
                  </a:cubicBezTo>
                  <a:cubicBezTo>
                    <a:pt x="947" y="177"/>
                    <a:pt x="947" y="177"/>
                    <a:pt x="947" y="177"/>
                  </a:cubicBezTo>
                  <a:cubicBezTo>
                    <a:pt x="947" y="176"/>
                    <a:pt x="947" y="175"/>
                    <a:pt x="947" y="175"/>
                  </a:cubicBezTo>
                  <a:cubicBezTo>
                    <a:pt x="945" y="174"/>
                    <a:pt x="946" y="170"/>
                    <a:pt x="943" y="171"/>
                  </a:cubicBezTo>
                  <a:cubicBezTo>
                    <a:pt x="941" y="171"/>
                    <a:pt x="937" y="171"/>
                    <a:pt x="935" y="173"/>
                  </a:cubicBezTo>
                  <a:cubicBezTo>
                    <a:pt x="934" y="173"/>
                    <a:pt x="934" y="173"/>
                    <a:pt x="933" y="174"/>
                  </a:cubicBezTo>
                  <a:cubicBezTo>
                    <a:pt x="932" y="170"/>
                    <a:pt x="929" y="167"/>
                    <a:pt x="925" y="167"/>
                  </a:cubicBezTo>
                  <a:cubicBezTo>
                    <a:pt x="921" y="168"/>
                    <a:pt x="918" y="171"/>
                    <a:pt x="914" y="171"/>
                  </a:cubicBezTo>
                  <a:cubicBezTo>
                    <a:pt x="911" y="171"/>
                    <a:pt x="912" y="168"/>
                    <a:pt x="912" y="165"/>
                  </a:cubicBezTo>
                  <a:cubicBezTo>
                    <a:pt x="911" y="165"/>
                    <a:pt x="911" y="165"/>
                    <a:pt x="911" y="165"/>
                  </a:cubicBezTo>
                  <a:cubicBezTo>
                    <a:pt x="911" y="164"/>
                    <a:pt x="911" y="163"/>
                    <a:pt x="910" y="163"/>
                  </a:cubicBezTo>
                  <a:cubicBezTo>
                    <a:pt x="909" y="163"/>
                    <a:pt x="907" y="165"/>
                    <a:pt x="905" y="167"/>
                  </a:cubicBezTo>
                  <a:cubicBezTo>
                    <a:pt x="904" y="167"/>
                    <a:pt x="903" y="168"/>
                    <a:pt x="902" y="166"/>
                  </a:cubicBezTo>
                  <a:cubicBezTo>
                    <a:pt x="902" y="166"/>
                    <a:pt x="902" y="166"/>
                    <a:pt x="902" y="165"/>
                  </a:cubicBezTo>
                  <a:cubicBezTo>
                    <a:pt x="901" y="165"/>
                    <a:pt x="901" y="165"/>
                    <a:pt x="901" y="165"/>
                  </a:cubicBezTo>
                  <a:cubicBezTo>
                    <a:pt x="901" y="162"/>
                    <a:pt x="909" y="157"/>
                    <a:pt x="916" y="154"/>
                  </a:cubicBezTo>
                  <a:cubicBezTo>
                    <a:pt x="916" y="154"/>
                    <a:pt x="917" y="153"/>
                    <a:pt x="919" y="153"/>
                  </a:cubicBezTo>
                  <a:cubicBezTo>
                    <a:pt x="921" y="151"/>
                    <a:pt x="924" y="149"/>
                    <a:pt x="926" y="146"/>
                  </a:cubicBezTo>
                  <a:cubicBezTo>
                    <a:pt x="926" y="146"/>
                    <a:pt x="926" y="146"/>
                    <a:pt x="926" y="146"/>
                  </a:cubicBezTo>
                  <a:cubicBezTo>
                    <a:pt x="929" y="143"/>
                    <a:pt x="931" y="141"/>
                    <a:pt x="934" y="138"/>
                  </a:cubicBezTo>
                  <a:cubicBezTo>
                    <a:pt x="934" y="138"/>
                    <a:pt x="934" y="138"/>
                    <a:pt x="934" y="138"/>
                  </a:cubicBezTo>
                  <a:cubicBezTo>
                    <a:pt x="936" y="137"/>
                    <a:pt x="937" y="135"/>
                    <a:pt x="939" y="134"/>
                  </a:cubicBezTo>
                  <a:cubicBezTo>
                    <a:pt x="939" y="134"/>
                    <a:pt x="940" y="134"/>
                    <a:pt x="940" y="134"/>
                  </a:cubicBezTo>
                  <a:cubicBezTo>
                    <a:pt x="945" y="133"/>
                    <a:pt x="958" y="135"/>
                    <a:pt x="969" y="134"/>
                  </a:cubicBezTo>
                  <a:cubicBezTo>
                    <a:pt x="980" y="134"/>
                    <a:pt x="983" y="129"/>
                    <a:pt x="987" y="131"/>
                  </a:cubicBezTo>
                  <a:cubicBezTo>
                    <a:pt x="990" y="134"/>
                    <a:pt x="998" y="138"/>
                    <a:pt x="1002" y="137"/>
                  </a:cubicBezTo>
                  <a:cubicBezTo>
                    <a:pt x="1004" y="137"/>
                    <a:pt x="1005" y="137"/>
                    <a:pt x="1006" y="136"/>
                  </a:cubicBezTo>
                  <a:cubicBezTo>
                    <a:pt x="1007" y="136"/>
                    <a:pt x="1008" y="134"/>
                    <a:pt x="1012" y="131"/>
                  </a:cubicBezTo>
                  <a:cubicBezTo>
                    <a:pt x="1014" y="129"/>
                    <a:pt x="1016" y="128"/>
                    <a:pt x="1018" y="127"/>
                  </a:cubicBezTo>
                  <a:cubicBezTo>
                    <a:pt x="1018" y="127"/>
                    <a:pt x="1018" y="127"/>
                    <a:pt x="1018" y="127"/>
                  </a:cubicBezTo>
                  <a:cubicBezTo>
                    <a:pt x="1022" y="124"/>
                    <a:pt x="1025" y="122"/>
                    <a:pt x="1027" y="119"/>
                  </a:cubicBezTo>
                  <a:cubicBezTo>
                    <a:pt x="1028" y="119"/>
                    <a:pt x="1028" y="119"/>
                    <a:pt x="1028" y="119"/>
                  </a:cubicBezTo>
                  <a:cubicBezTo>
                    <a:pt x="1028" y="118"/>
                    <a:pt x="1029" y="118"/>
                    <a:pt x="1029" y="117"/>
                  </a:cubicBezTo>
                  <a:cubicBezTo>
                    <a:pt x="1030" y="116"/>
                    <a:pt x="1031" y="115"/>
                    <a:pt x="1032" y="114"/>
                  </a:cubicBezTo>
                  <a:cubicBezTo>
                    <a:pt x="1037" y="112"/>
                    <a:pt x="1041" y="111"/>
                    <a:pt x="1042" y="114"/>
                  </a:cubicBezTo>
                  <a:cubicBezTo>
                    <a:pt x="1042" y="119"/>
                    <a:pt x="1041" y="124"/>
                    <a:pt x="1045" y="124"/>
                  </a:cubicBezTo>
                  <a:cubicBezTo>
                    <a:pt x="1049" y="124"/>
                    <a:pt x="1055" y="119"/>
                    <a:pt x="1060" y="117"/>
                  </a:cubicBezTo>
                  <a:cubicBezTo>
                    <a:pt x="1063" y="115"/>
                    <a:pt x="1065" y="114"/>
                    <a:pt x="1067" y="113"/>
                  </a:cubicBezTo>
                  <a:cubicBezTo>
                    <a:pt x="1067" y="112"/>
                    <a:pt x="1068" y="112"/>
                    <a:pt x="1068" y="112"/>
                  </a:cubicBezTo>
                  <a:cubicBezTo>
                    <a:pt x="1066" y="114"/>
                    <a:pt x="1049" y="127"/>
                    <a:pt x="1044" y="131"/>
                  </a:cubicBezTo>
                  <a:cubicBezTo>
                    <a:pt x="1040" y="133"/>
                    <a:pt x="1034" y="135"/>
                    <a:pt x="1029" y="138"/>
                  </a:cubicBezTo>
                  <a:cubicBezTo>
                    <a:pt x="1029" y="138"/>
                    <a:pt x="1029" y="138"/>
                    <a:pt x="1029" y="138"/>
                  </a:cubicBezTo>
                  <a:cubicBezTo>
                    <a:pt x="1026" y="140"/>
                    <a:pt x="1023" y="142"/>
                    <a:pt x="1021" y="144"/>
                  </a:cubicBezTo>
                  <a:cubicBezTo>
                    <a:pt x="1016" y="151"/>
                    <a:pt x="1013" y="154"/>
                    <a:pt x="1014" y="161"/>
                  </a:cubicBezTo>
                  <a:cubicBezTo>
                    <a:pt x="1014" y="169"/>
                    <a:pt x="1023" y="179"/>
                    <a:pt x="1019" y="186"/>
                  </a:cubicBezTo>
                  <a:cubicBezTo>
                    <a:pt x="1015" y="193"/>
                    <a:pt x="1013" y="203"/>
                    <a:pt x="1013" y="203"/>
                  </a:cubicBezTo>
                  <a:cubicBezTo>
                    <a:pt x="1013" y="203"/>
                    <a:pt x="1015" y="200"/>
                    <a:pt x="1018" y="196"/>
                  </a:cubicBezTo>
                  <a:cubicBezTo>
                    <a:pt x="1019" y="196"/>
                    <a:pt x="1019" y="196"/>
                    <a:pt x="1019" y="196"/>
                  </a:cubicBezTo>
                  <a:cubicBezTo>
                    <a:pt x="1021" y="193"/>
                    <a:pt x="1025" y="189"/>
                    <a:pt x="1029" y="186"/>
                  </a:cubicBezTo>
                  <a:cubicBezTo>
                    <a:pt x="1029" y="186"/>
                    <a:pt x="1030" y="185"/>
                    <a:pt x="1030" y="185"/>
                  </a:cubicBezTo>
                  <a:cubicBezTo>
                    <a:pt x="1030" y="185"/>
                    <a:pt x="1030" y="185"/>
                    <a:pt x="1030" y="185"/>
                  </a:cubicBezTo>
                  <a:cubicBezTo>
                    <a:pt x="1033" y="182"/>
                    <a:pt x="1035" y="180"/>
                    <a:pt x="1037" y="177"/>
                  </a:cubicBezTo>
                  <a:cubicBezTo>
                    <a:pt x="1038" y="177"/>
                    <a:pt x="1038" y="177"/>
                    <a:pt x="1038" y="177"/>
                  </a:cubicBezTo>
                  <a:cubicBezTo>
                    <a:pt x="1041" y="173"/>
                    <a:pt x="1044" y="169"/>
                    <a:pt x="1045" y="167"/>
                  </a:cubicBezTo>
                  <a:cubicBezTo>
                    <a:pt x="1046" y="167"/>
                    <a:pt x="1046" y="167"/>
                    <a:pt x="1046" y="166"/>
                  </a:cubicBezTo>
                  <a:cubicBezTo>
                    <a:pt x="1050" y="164"/>
                    <a:pt x="1056" y="163"/>
                    <a:pt x="1056" y="160"/>
                  </a:cubicBezTo>
                  <a:cubicBezTo>
                    <a:pt x="1056" y="159"/>
                    <a:pt x="1056" y="158"/>
                    <a:pt x="1056" y="158"/>
                  </a:cubicBezTo>
                  <a:cubicBezTo>
                    <a:pt x="1057" y="158"/>
                    <a:pt x="1057" y="158"/>
                    <a:pt x="1057" y="158"/>
                  </a:cubicBezTo>
                  <a:cubicBezTo>
                    <a:pt x="1058" y="154"/>
                    <a:pt x="1059" y="150"/>
                    <a:pt x="1061" y="146"/>
                  </a:cubicBezTo>
                  <a:cubicBezTo>
                    <a:pt x="1060" y="146"/>
                    <a:pt x="1060" y="146"/>
                    <a:pt x="1060" y="146"/>
                  </a:cubicBezTo>
                  <a:cubicBezTo>
                    <a:pt x="1060" y="146"/>
                    <a:pt x="1060" y="146"/>
                    <a:pt x="1060" y="146"/>
                  </a:cubicBezTo>
                  <a:cubicBezTo>
                    <a:pt x="1061" y="142"/>
                    <a:pt x="1059" y="142"/>
                    <a:pt x="1059" y="138"/>
                  </a:cubicBezTo>
                  <a:cubicBezTo>
                    <a:pt x="1060" y="138"/>
                    <a:pt x="1060" y="138"/>
                    <a:pt x="1060" y="138"/>
                  </a:cubicBezTo>
                  <a:cubicBezTo>
                    <a:pt x="1060" y="138"/>
                    <a:pt x="1061" y="137"/>
                    <a:pt x="1061" y="136"/>
                  </a:cubicBezTo>
                  <a:cubicBezTo>
                    <a:pt x="1063" y="132"/>
                    <a:pt x="1064" y="129"/>
                    <a:pt x="1067" y="127"/>
                  </a:cubicBezTo>
                  <a:cubicBezTo>
                    <a:pt x="1069" y="126"/>
                    <a:pt x="1072" y="126"/>
                    <a:pt x="1078" y="1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30" name="Freeform 47"/>
            <p:cNvSpPr>
              <a:spLocks/>
            </p:cNvSpPr>
            <p:nvPr/>
          </p:nvSpPr>
          <p:spPr bwMode="auto">
            <a:xfrm>
              <a:off x="8221663" y="2498725"/>
              <a:ext cx="15875" cy="14287"/>
            </a:xfrm>
            <a:custGeom>
              <a:avLst/>
              <a:gdLst>
                <a:gd name="T0" fmla="*/ 3 w 4"/>
                <a:gd name="T1" fmla="*/ 3 h 4"/>
                <a:gd name="T2" fmla="*/ 3 w 4"/>
                <a:gd name="T3" fmla="*/ 3 h 4"/>
                <a:gd name="T4" fmla="*/ 2 w 4"/>
                <a:gd name="T5" fmla="*/ 2 h 4"/>
                <a:gd name="T6" fmla="*/ 2 w 4"/>
                <a:gd name="T7" fmla="*/ 4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3"/>
                    <a:pt x="3" y="3"/>
                    <a:pt x="3" y="3"/>
                  </a:cubicBezTo>
                  <a:cubicBezTo>
                    <a:pt x="4" y="1"/>
                    <a:pt x="2" y="0"/>
                    <a:pt x="2" y="2"/>
                  </a:cubicBezTo>
                  <a:cubicBezTo>
                    <a:pt x="2" y="1"/>
                    <a:pt x="0" y="1"/>
                    <a:pt x="2" y="4"/>
                  </a:cubicBezTo>
                  <a:cubicBezTo>
                    <a:pt x="2" y="4"/>
                    <a:pt x="3" y="3"/>
                    <a:pt x="3"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31" name="Freeform 48"/>
            <p:cNvSpPr>
              <a:spLocks/>
            </p:cNvSpPr>
            <p:nvPr/>
          </p:nvSpPr>
          <p:spPr bwMode="auto">
            <a:xfrm>
              <a:off x="7102475" y="2524125"/>
              <a:ext cx="395288" cy="196850"/>
            </a:xfrm>
            <a:custGeom>
              <a:avLst/>
              <a:gdLst>
                <a:gd name="T0" fmla="*/ 3 w 105"/>
                <a:gd name="T1" fmla="*/ 42 h 52"/>
                <a:gd name="T2" fmla="*/ 18 w 105"/>
                <a:gd name="T3" fmla="*/ 47 h 52"/>
                <a:gd name="T4" fmla="*/ 34 w 105"/>
                <a:gd name="T5" fmla="*/ 49 h 52"/>
                <a:gd name="T6" fmla="*/ 36 w 105"/>
                <a:gd name="T7" fmla="*/ 47 h 52"/>
                <a:gd name="T8" fmla="*/ 37 w 105"/>
                <a:gd name="T9" fmla="*/ 42 h 52"/>
                <a:gd name="T10" fmla="*/ 36 w 105"/>
                <a:gd name="T11" fmla="*/ 42 h 52"/>
                <a:gd name="T12" fmla="*/ 33 w 105"/>
                <a:gd name="T13" fmla="*/ 38 h 52"/>
                <a:gd name="T14" fmla="*/ 31 w 105"/>
                <a:gd name="T15" fmla="*/ 34 h 52"/>
                <a:gd name="T16" fmla="*/ 32 w 105"/>
                <a:gd name="T17" fmla="*/ 34 h 52"/>
                <a:gd name="T18" fmla="*/ 36 w 105"/>
                <a:gd name="T19" fmla="*/ 28 h 52"/>
                <a:gd name="T20" fmla="*/ 43 w 105"/>
                <a:gd name="T21" fmla="*/ 23 h 52"/>
                <a:gd name="T22" fmla="*/ 56 w 105"/>
                <a:gd name="T23" fmla="*/ 18 h 52"/>
                <a:gd name="T24" fmla="*/ 87 w 105"/>
                <a:gd name="T25" fmla="*/ 18 h 52"/>
                <a:gd name="T26" fmla="*/ 95 w 105"/>
                <a:gd name="T27" fmla="*/ 15 h 52"/>
                <a:gd name="T28" fmla="*/ 95 w 105"/>
                <a:gd name="T29" fmla="*/ 15 h 52"/>
                <a:gd name="T30" fmla="*/ 105 w 105"/>
                <a:gd name="T31" fmla="*/ 5 h 52"/>
                <a:gd name="T32" fmla="*/ 105 w 105"/>
                <a:gd name="T33" fmla="*/ 3 h 52"/>
                <a:gd name="T34" fmla="*/ 104 w 105"/>
                <a:gd name="T35" fmla="*/ 3 h 52"/>
                <a:gd name="T36" fmla="*/ 93 w 105"/>
                <a:gd name="T37" fmla="*/ 3 h 52"/>
                <a:gd name="T38" fmla="*/ 92 w 105"/>
                <a:gd name="T39" fmla="*/ 4 h 52"/>
                <a:gd name="T40" fmla="*/ 74 w 105"/>
                <a:gd name="T41" fmla="*/ 5 h 52"/>
                <a:gd name="T42" fmla="*/ 42 w 105"/>
                <a:gd name="T43" fmla="*/ 10 h 52"/>
                <a:gd name="T44" fmla="*/ 38 w 105"/>
                <a:gd name="T45" fmla="*/ 11 h 52"/>
                <a:gd name="T46" fmla="*/ 27 w 105"/>
                <a:gd name="T47" fmla="*/ 21 h 52"/>
                <a:gd name="T48" fmla="*/ 23 w 105"/>
                <a:gd name="T49" fmla="*/ 23 h 52"/>
                <a:gd name="T50" fmla="*/ 23 w 105"/>
                <a:gd name="T51" fmla="*/ 23 h 52"/>
                <a:gd name="T52" fmla="*/ 8 w 105"/>
                <a:gd name="T53" fmla="*/ 31 h 52"/>
                <a:gd name="T54" fmla="*/ 7 w 105"/>
                <a:gd name="T55" fmla="*/ 31 h 52"/>
                <a:gd name="T56" fmla="*/ 7 w 105"/>
                <a:gd name="T57" fmla="*/ 32 h 52"/>
                <a:gd name="T58" fmla="*/ 3 w 105"/>
                <a:gd name="T59"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52">
                  <a:moveTo>
                    <a:pt x="3" y="42"/>
                  </a:moveTo>
                  <a:cubicBezTo>
                    <a:pt x="6" y="43"/>
                    <a:pt x="13" y="43"/>
                    <a:pt x="18" y="47"/>
                  </a:cubicBezTo>
                  <a:cubicBezTo>
                    <a:pt x="23" y="50"/>
                    <a:pt x="30" y="52"/>
                    <a:pt x="34" y="49"/>
                  </a:cubicBezTo>
                  <a:cubicBezTo>
                    <a:pt x="34" y="48"/>
                    <a:pt x="35" y="48"/>
                    <a:pt x="36" y="47"/>
                  </a:cubicBezTo>
                  <a:cubicBezTo>
                    <a:pt x="37" y="46"/>
                    <a:pt x="37" y="44"/>
                    <a:pt x="37" y="42"/>
                  </a:cubicBezTo>
                  <a:cubicBezTo>
                    <a:pt x="36" y="42"/>
                    <a:pt x="36" y="42"/>
                    <a:pt x="36" y="42"/>
                  </a:cubicBezTo>
                  <a:cubicBezTo>
                    <a:pt x="36" y="40"/>
                    <a:pt x="34" y="38"/>
                    <a:pt x="33" y="38"/>
                  </a:cubicBezTo>
                  <a:cubicBezTo>
                    <a:pt x="32" y="37"/>
                    <a:pt x="31" y="36"/>
                    <a:pt x="31" y="34"/>
                  </a:cubicBezTo>
                  <a:cubicBezTo>
                    <a:pt x="32" y="34"/>
                    <a:pt x="32" y="34"/>
                    <a:pt x="32" y="34"/>
                  </a:cubicBezTo>
                  <a:cubicBezTo>
                    <a:pt x="31" y="33"/>
                    <a:pt x="32" y="30"/>
                    <a:pt x="36" y="28"/>
                  </a:cubicBezTo>
                  <a:cubicBezTo>
                    <a:pt x="38" y="26"/>
                    <a:pt x="40" y="25"/>
                    <a:pt x="43" y="23"/>
                  </a:cubicBezTo>
                  <a:cubicBezTo>
                    <a:pt x="47" y="21"/>
                    <a:pt x="52" y="18"/>
                    <a:pt x="56" y="18"/>
                  </a:cubicBezTo>
                  <a:cubicBezTo>
                    <a:pt x="64" y="16"/>
                    <a:pt x="81" y="16"/>
                    <a:pt x="87" y="18"/>
                  </a:cubicBezTo>
                  <a:cubicBezTo>
                    <a:pt x="89" y="18"/>
                    <a:pt x="92" y="17"/>
                    <a:pt x="95" y="15"/>
                  </a:cubicBezTo>
                  <a:cubicBezTo>
                    <a:pt x="95" y="15"/>
                    <a:pt x="95" y="15"/>
                    <a:pt x="95" y="15"/>
                  </a:cubicBezTo>
                  <a:cubicBezTo>
                    <a:pt x="99" y="12"/>
                    <a:pt x="103" y="8"/>
                    <a:pt x="105" y="5"/>
                  </a:cubicBezTo>
                  <a:cubicBezTo>
                    <a:pt x="105" y="5"/>
                    <a:pt x="105" y="4"/>
                    <a:pt x="105" y="3"/>
                  </a:cubicBezTo>
                  <a:cubicBezTo>
                    <a:pt x="104" y="3"/>
                    <a:pt x="104" y="3"/>
                    <a:pt x="104" y="3"/>
                  </a:cubicBezTo>
                  <a:cubicBezTo>
                    <a:pt x="102" y="1"/>
                    <a:pt x="95" y="0"/>
                    <a:pt x="93" y="3"/>
                  </a:cubicBezTo>
                  <a:cubicBezTo>
                    <a:pt x="93" y="4"/>
                    <a:pt x="93" y="4"/>
                    <a:pt x="92" y="4"/>
                  </a:cubicBezTo>
                  <a:cubicBezTo>
                    <a:pt x="88" y="7"/>
                    <a:pt x="76" y="6"/>
                    <a:pt x="74" y="5"/>
                  </a:cubicBezTo>
                  <a:cubicBezTo>
                    <a:pt x="71" y="4"/>
                    <a:pt x="47" y="10"/>
                    <a:pt x="42" y="10"/>
                  </a:cubicBezTo>
                  <a:cubicBezTo>
                    <a:pt x="40" y="10"/>
                    <a:pt x="39" y="10"/>
                    <a:pt x="38" y="11"/>
                  </a:cubicBezTo>
                  <a:cubicBezTo>
                    <a:pt x="35" y="13"/>
                    <a:pt x="33" y="18"/>
                    <a:pt x="27" y="21"/>
                  </a:cubicBezTo>
                  <a:cubicBezTo>
                    <a:pt x="26" y="22"/>
                    <a:pt x="25" y="22"/>
                    <a:pt x="23" y="23"/>
                  </a:cubicBezTo>
                  <a:cubicBezTo>
                    <a:pt x="23" y="23"/>
                    <a:pt x="23" y="23"/>
                    <a:pt x="23" y="23"/>
                  </a:cubicBezTo>
                  <a:cubicBezTo>
                    <a:pt x="17" y="26"/>
                    <a:pt x="11" y="30"/>
                    <a:pt x="8" y="31"/>
                  </a:cubicBezTo>
                  <a:cubicBezTo>
                    <a:pt x="8" y="31"/>
                    <a:pt x="8" y="31"/>
                    <a:pt x="7" y="31"/>
                  </a:cubicBezTo>
                  <a:cubicBezTo>
                    <a:pt x="7" y="31"/>
                    <a:pt x="7" y="32"/>
                    <a:pt x="7" y="32"/>
                  </a:cubicBezTo>
                  <a:cubicBezTo>
                    <a:pt x="4" y="33"/>
                    <a:pt x="0" y="40"/>
                    <a:pt x="3" y="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32" name="Freeform 49"/>
            <p:cNvSpPr>
              <a:spLocks/>
            </p:cNvSpPr>
            <p:nvPr/>
          </p:nvSpPr>
          <p:spPr bwMode="auto">
            <a:xfrm>
              <a:off x="8823325" y="3446463"/>
              <a:ext cx="285750" cy="277812"/>
            </a:xfrm>
            <a:custGeom>
              <a:avLst/>
              <a:gdLst>
                <a:gd name="T0" fmla="*/ 53 w 76"/>
                <a:gd name="T1" fmla="*/ 35 h 74"/>
                <a:gd name="T2" fmla="*/ 53 w 76"/>
                <a:gd name="T3" fmla="*/ 35 h 74"/>
                <a:gd name="T4" fmla="*/ 41 w 76"/>
                <a:gd name="T5" fmla="*/ 40 h 74"/>
                <a:gd name="T6" fmla="*/ 36 w 76"/>
                <a:gd name="T7" fmla="*/ 44 h 74"/>
                <a:gd name="T8" fmla="*/ 17 w 76"/>
                <a:gd name="T9" fmla="*/ 44 h 74"/>
                <a:gd name="T10" fmla="*/ 8 w 76"/>
                <a:gd name="T11" fmla="*/ 53 h 74"/>
                <a:gd name="T12" fmla="*/ 2 w 76"/>
                <a:gd name="T13" fmla="*/ 55 h 74"/>
                <a:gd name="T14" fmla="*/ 0 w 76"/>
                <a:gd name="T15" fmla="*/ 60 h 74"/>
                <a:gd name="T16" fmla="*/ 8 w 76"/>
                <a:gd name="T17" fmla="*/ 74 h 74"/>
                <a:gd name="T18" fmla="*/ 12 w 76"/>
                <a:gd name="T19" fmla="*/ 72 h 74"/>
                <a:gd name="T20" fmla="*/ 16 w 76"/>
                <a:gd name="T21" fmla="*/ 68 h 74"/>
                <a:gd name="T22" fmla="*/ 15 w 76"/>
                <a:gd name="T23" fmla="*/ 68 h 74"/>
                <a:gd name="T24" fmla="*/ 15 w 76"/>
                <a:gd name="T25" fmla="*/ 65 h 74"/>
                <a:gd name="T26" fmla="*/ 26 w 76"/>
                <a:gd name="T27" fmla="*/ 64 h 74"/>
                <a:gd name="T28" fmla="*/ 30 w 76"/>
                <a:gd name="T29" fmla="*/ 61 h 74"/>
                <a:gd name="T30" fmla="*/ 31 w 76"/>
                <a:gd name="T31" fmla="*/ 61 h 74"/>
                <a:gd name="T32" fmla="*/ 33 w 76"/>
                <a:gd name="T33" fmla="*/ 56 h 74"/>
                <a:gd name="T34" fmla="*/ 37 w 76"/>
                <a:gd name="T35" fmla="*/ 59 h 74"/>
                <a:gd name="T36" fmla="*/ 43 w 76"/>
                <a:gd name="T37" fmla="*/ 58 h 74"/>
                <a:gd name="T38" fmla="*/ 46 w 76"/>
                <a:gd name="T39" fmla="*/ 54 h 74"/>
                <a:gd name="T40" fmla="*/ 46 w 76"/>
                <a:gd name="T41" fmla="*/ 53 h 74"/>
                <a:gd name="T42" fmla="*/ 58 w 76"/>
                <a:gd name="T43" fmla="*/ 48 h 74"/>
                <a:gd name="T44" fmla="*/ 68 w 76"/>
                <a:gd name="T45" fmla="*/ 41 h 74"/>
                <a:gd name="T46" fmla="*/ 68 w 76"/>
                <a:gd name="T47" fmla="*/ 41 h 74"/>
                <a:gd name="T48" fmla="*/ 69 w 76"/>
                <a:gd name="T49" fmla="*/ 40 h 74"/>
                <a:gd name="T50" fmla="*/ 70 w 76"/>
                <a:gd name="T51" fmla="*/ 30 h 74"/>
                <a:gd name="T52" fmla="*/ 69 w 76"/>
                <a:gd name="T53" fmla="*/ 30 h 74"/>
                <a:gd name="T54" fmla="*/ 70 w 76"/>
                <a:gd name="T55" fmla="*/ 24 h 74"/>
                <a:gd name="T56" fmla="*/ 74 w 76"/>
                <a:gd name="T57" fmla="*/ 22 h 74"/>
                <a:gd name="T58" fmla="*/ 74 w 76"/>
                <a:gd name="T59" fmla="*/ 22 h 74"/>
                <a:gd name="T60" fmla="*/ 73 w 76"/>
                <a:gd name="T61" fmla="*/ 14 h 74"/>
                <a:gd name="T62" fmla="*/ 72 w 76"/>
                <a:gd name="T63" fmla="*/ 10 h 74"/>
                <a:gd name="T64" fmla="*/ 71 w 76"/>
                <a:gd name="T65" fmla="*/ 10 h 74"/>
                <a:gd name="T66" fmla="*/ 68 w 76"/>
                <a:gd name="T67" fmla="*/ 3 h 74"/>
                <a:gd name="T68" fmla="*/ 69 w 76"/>
                <a:gd name="T69" fmla="*/ 3 h 74"/>
                <a:gd name="T70" fmla="*/ 64 w 76"/>
                <a:gd name="T71" fmla="*/ 2 h 74"/>
                <a:gd name="T72" fmla="*/ 64 w 76"/>
                <a:gd name="T73" fmla="*/ 2 h 74"/>
                <a:gd name="T74" fmla="*/ 63 w 76"/>
                <a:gd name="T75" fmla="*/ 2 h 74"/>
                <a:gd name="T76" fmla="*/ 59 w 76"/>
                <a:gd name="T77" fmla="*/ 22 h 74"/>
                <a:gd name="T78" fmla="*/ 53 w 76"/>
                <a:gd name="T79" fmla="*/ 3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74">
                  <a:moveTo>
                    <a:pt x="53" y="35"/>
                  </a:moveTo>
                  <a:cubicBezTo>
                    <a:pt x="53" y="35"/>
                    <a:pt x="53" y="35"/>
                    <a:pt x="53" y="35"/>
                  </a:cubicBezTo>
                  <a:cubicBezTo>
                    <a:pt x="51" y="35"/>
                    <a:pt x="45" y="38"/>
                    <a:pt x="41" y="40"/>
                  </a:cubicBezTo>
                  <a:cubicBezTo>
                    <a:pt x="39" y="42"/>
                    <a:pt x="37" y="43"/>
                    <a:pt x="36" y="44"/>
                  </a:cubicBezTo>
                  <a:cubicBezTo>
                    <a:pt x="33" y="47"/>
                    <a:pt x="19" y="41"/>
                    <a:pt x="17" y="44"/>
                  </a:cubicBezTo>
                  <a:cubicBezTo>
                    <a:pt x="15" y="47"/>
                    <a:pt x="11" y="50"/>
                    <a:pt x="8" y="53"/>
                  </a:cubicBezTo>
                  <a:cubicBezTo>
                    <a:pt x="7" y="54"/>
                    <a:pt x="4" y="54"/>
                    <a:pt x="2" y="55"/>
                  </a:cubicBezTo>
                  <a:cubicBezTo>
                    <a:pt x="1" y="56"/>
                    <a:pt x="0" y="57"/>
                    <a:pt x="0" y="60"/>
                  </a:cubicBezTo>
                  <a:cubicBezTo>
                    <a:pt x="2" y="67"/>
                    <a:pt x="5" y="74"/>
                    <a:pt x="8" y="74"/>
                  </a:cubicBezTo>
                  <a:cubicBezTo>
                    <a:pt x="10" y="74"/>
                    <a:pt x="11" y="73"/>
                    <a:pt x="12" y="72"/>
                  </a:cubicBezTo>
                  <a:cubicBezTo>
                    <a:pt x="14" y="72"/>
                    <a:pt x="15" y="70"/>
                    <a:pt x="16" y="68"/>
                  </a:cubicBezTo>
                  <a:cubicBezTo>
                    <a:pt x="15" y="68"/>
                    <a:pt x="15" y="68"/>
                    <a:pt x="15" y="68"/>
                  </a:cubicBezTo>
                  <a:cubicBezTo>
                    <a:pt x="15" y="67"/>
                    <a:pt x="15" y="66"/>
                    <a:pt x="15" y="65"/>
                  </a:cubicBezTo>
                  <a:cubicBezTo>
                    <a:pt x="15" y="59"/>
                    <a:pt x="22" y="65"/>
                    <a:pt x="26" y="64"/>
                  </a:cubicBezTo>
                  <a:cubicBezTo>
                    <a:pt x="28" y="64"/>
                    <a:pt x="29" y="63"/>
                    <a:pt x="30" y="61"/>
                  </a:cubicBezTo>
                  <a:cubicBezTo>
                    <a:pt x="31" y="61"/>
                    <a:pt x="31" y="61"/>
                    <a:pt x="31" y="61"/>
                  </a:cubicBezTo>
                  <a:cubicBezTo>
                    <a:pt x="32" y="59"/>
                    <a:pt x="32" y="58"/>
                    <a:pt x="33" y="56"/>
                  </a:cubicBezTo>
                  <a:cubicBezTo>
                    <a:pt x="33" y="57"/>
                    <a:pt x="34" y="58"/>
                    <a:pt x="37" y="59"/>
                  </a:cubicBezTo>
                  <a:cubicBezTo>
                    <a:pt x="39" y="60"/>
                    <a:pt x="41" y="59"/>
                    <a:pt x="43" y="58"/>
                  </a:cubicBezTo>
                  <a:cubicBezTo>
                    <a:pt x="45" y="57"/>
                    <a:pt x="46" y="55"/>
                    <a:pt x="46" y="54"/>
                  </a:cubicBezTo>
                  <a:cubicBezTo>
                    <a:pt x="46" y="54"/>
                    <a:pt x="46" y="53"/>
                    <a:pt x="46" y="53"/>
                  </a:cubicBezTo>
                  <a:cubicBezTo>
                    <a:pt x="49" y="51"/>
                    <a:pt x="56" y="49"/>
                    <a:pt x="58" y="48"/>
                  </a:cubicBezTo>
                  <a:cubicBezTo>
                    <a:pt x="59" y="46"/>
                    <a:pt x="66" y="44"/>
                    <a:pt x="68" y="41"/>
                  </a:cubicBezTo>
                  <a:cubicBezTo>
                    <a:pt x="68" y="41"/>
                    <a:pt x="68" y="41"/>
                    <a:pt x="68" y="41"/>
                  </a:cubicBezTo>
                  <a:cubicBezTo>
                    <a:pt x="69" y="41"/>
                    <a:pt x="69" y="41"/>
                    <a:pt x="69" y="40"/>
                  </a:cubicBezTo>
                  <a:cubicBezTo>
                    <a:pt x="69" y="39"/>
                    <a:pt x="69" y="34"/>
                    <a:pt x="70" y="30"/>
                  </a:cubicBezTo>
                  <a:cubicBezTo>
                    <a:pt x="69" y="30"/>
                    <a:pt x="69" y="30"/>
                    <a:pt x="69" y="30"/>
                  </a:cubicBezTo>
                  <a:cubicBezTo>
                    <a:pt x="69" y="27"/>
                    <a:pt x="69" y="24"/>
                    <a:pt x="70" y="24"/>
                  </a:cubicBezTo>
                  <a:cubicBezTo>
                    <a:pt x="72" y="23"/>
                    <a:pt x="73" y="23"/>
                    <a:pt x="74" y="22"/>
                  </a:cubicBezTo>
                  <a:cubicBezTo>
                    <a:pt x="74" y="22"/>
                    <a:pt x="74" y="22"/>
                    <a:pt x="74" y="22"/>
                  </a:cubicBezTo>
                  <a:cubicBezTo>
                    <a:pt x="75" y="21"/>
                    <a:pt x="76" y="19"/>
                    <a:pt x="73" y="14"/>
                  </a:cubicBezTo>
                  <a:cubicBezTo>
                    <a:pt x="73" y="13"/>
                    <a:pt x="72" y="12"/>
                    <a:pt x="72" y="10"/>
                  </a:cubicBezTo>
                  <a:cubicBezTo>
                    <a:pt x="71" y="10"/>
                    <a:pt x="71" y="10"/>
                    <a:pt x="71" y="10"/>
                  </a:cubicBezTo>
                  <a:cubicBezTo>
                    <a:pt x="69" y="7"/>
                    <a:pt x="69" y="4"/>
                    <a:pt x="68" y="3"/>
                  </a:cubicBezTo>
                  <a:cubicBezTo>
                    <a:pt x="69" y="3"/>
                    <a:pt x="69" y="3"/>
                    <a:pt x="69" y="3"/>
                  </a:cubicBezTo>
                  <a:cubicBezTo>
                    <a:pt x="68" y="1"/>
                    <a:pt x="67" y="0"/>
                    <a:pt x="64" y="2"/>
                  </a:cubicBezTo>
                  <a:cubicBezTo>
                    <a:pt x="64" y="2"/>
                    <a:pt x="64" y="2"/>
                    <a:pt x="64" y="2"/>
                  </a:cubicBezTo>
                  <a:cubicBezTo>
                    <a:pt x="64" y="2"/>
                    <a:pt x="64" y="2"/>
                    <a:pt x="63" y="2"/>
                  </a:cubicBezTo>
                  <a:cubicBezTo>
                    <a:pt x="60" y="5"/>
                    <a:pt x="62" y="15"/>
                    <a:pt x="59" y="22"/>
                  </a:cubicBezTo>
                  <a:cubicBezTo>
                    <a:pt x="57" y="28"/>
                    <a:pt x="55" y="33"/>
                    <a:pt x="53" y="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33" name="Freeform 50"/>
            <p:cNvSpPr>
              <a:spLocks/>
            </p:cNvSpPr>
            <p:nvPr/>
          </p:nvSpPr>
          <p:spPr bwMode="auto">
            <a:xfrm>
              <a:off x="8293100" y="4687888"/>
              <a:ext cx="214313" cy="85725"/>
            </a:xfrm>
            <a:custGeom>
              <a:avLst/>
              <a:gdLst>
                <a:gd name="T0" fmla="*/ 55 w 57"/>
                <a:gd name="T1" fmla="*/ 20 h 23"/>
                <a:gd name="T2" fmla="*/ 56 w 57"/>
                <a:gd name="T3" fmla="*/ 19 h 23"/>
                <a:gd name="T4" fmla="*/ 48 w 57"/>
                <a:gd name="T5" fmla="*/ 10 h 23"/>
                <a:gd name="T6" fmla="*/ 44 w 57"/>
                <a:gd name="T7" fmla="*/ 10 h 23"/>
                <a:gd name="T8" fmla="*/ 41 w 57"/>
                <a:gd name="T9" fmla="*/ 10 h 23"/>
                <a:gd name="T10" fmla="*/ 33 w 57"/>
                <a:gd name="T11" fmla="*/ 8 h 23"/>
                <a:gd name="T12" fmla="*/ 27 w 57"/>
                <a:gd name="T13" fmla="*/ 10 h 23"/>
                <a:gd name="T14" fmla="*/ 27 w 57"/>
                <a:gd name="T15" fmla="*/ 10 h 23"/>
                <a:gd name="T16" fmla="*/ 25 w 57"/>
                <a:gd name="T17" fmla="*/ 10 h 23"/>
                <a:gd name="T18" fmla="*/ 25 w 57"/>
                <a:gd name="T19" fmla="*/ 9 h 23"/>
                <a:gd name="T20" fmla="*/ 11 w 57"/>
                <a:gd name="T21" fmla="*/ 5 h 23"/>
                <a:gd name="T22" fmla="*/ 9 w 57"/>
                <a:gd name="T23" fmla="*/ 2 h 23"/>
                <a:gd name="T24" fmla="*/ 10 w 57"/>
                <a:gd name="T25" fmla="*/ 2 h 23"/>
                <a:gd name="T26" fmla="*/ 6 w 57"/>
                <a:gd name="T27" fmla="*/ 1 h 23"/>
                <a:gd name="T28" fmla="*/ 4 w 57"/>
                <a:gd name="T29" fmla="*/ 3 h 23"/>
                <a:gd name="T30" fmla="*/ 6 w 57"/>
                <a:gd name="T31" fmla="*/ 13 h 23"/>
                <a:gd name="T32" fmla="*/ 18 w 57"/>
                <a:gd name="T33" fmla="*/ 15 h 23"/>
                <a:gd name="T34" fmla="*/ 26 w 57"/>
                <a:gd name="T35" fmla="*/ 13 h 23"/>
                <a:gd name="T36" fmla="*/ 26 w 57"/>
                <a:gd name="T37" fmla="*/ 13 h 23"/>
                <a:gd name="T38" fmla="*/ 28 w 57"/>
                <a:gd name="T39" fmla="*/ 15 h 23"/>
                <a:gd name="T40" fmla="*/ 40 w 57"/>
                <a:gd name="T41" fmla="*/ 20 h 23"/>
                <a:gd name="T42" fmla="*/ 55 w 57"/>
                <a:gd name="T43"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 h="23">
                  <a:moveTo>
                    <a:pt x="55" y="20"/>
                  </a:moveTo>
                  <a:cubicBezTo>
                    <a:pt x="56" y="20"/>
                    <a:pt x="56" y="20"/>
                    <a:pt x="56" y="19"/>
                  </a:cubicBezTo>
                  <a:cubicBezTo>
                    <a:pt x="57" y="16"/>
                    <a:pt x="51" y="10"/>
                    <a:pt x="48" y="10"/>
                  </a:cubicBezTo>
                  <a:cubicBezTo>
                    <a:pt x="48" y="10"/>
                    <a:pt x="46" y="10"/>
                    <a:pt x="44" y="10"/>
                  </a:cubicBezTo>
                  <a:cubicBezTo>
                    <a:pt x="41" y="10"/>
                    <a:pt x="41" y="10"/>
                    <a:pt x="41" y="10"/>
                  </a:cubicBezTo>
                  <a:cubicBezTo>
                    <a:pt x="37" y="9"/>
                    <a:pt x="33" y="8"/>
                    <a:pt x="33" y="8"/>
                  </a:cubicBezTo>
                  <a:cubicBezTo>
                    <a:pt x="31" y="8"/>
                    <a:pt x="28" y="9"/>
                    <a:pt x="27" y="10"/>
                  </a:cubicBezTo>
                  <a:cubicBezTo>
                    <a:pt x="27" y="10"/>
                    <a:pt x="27" y="10"/>
                    <a:pt x="27" y="10"/>
                  </a:cubicBezTo>
                  <a:cubicBezTo>
                    <a:pt x="25" y="10"/>
                    <a:pt x="25" y="10"/>
                    <a:pt x="25" y="10"/>
                  </a:cubicBezTo>
                  <a:cubicBezTo>
                    <a:pt x="25" y="10"/>
                    <a:pt x="25" y="9"/>
                    <a:pt x="25" y="9"/>
                  </a:cubicBezTo>
                  <a:cubicBezTo>
                    <a:pt x="19" y="6"/>
                    <a:pt x="13" y="9"/>
                    <a:pt x="11" y="5"/>
                  </a:cubicBezTo>
                  <a:cubicBezTo>
                    <a:pt x="10" y="3"/>
                    <a:pt x="10" y="3"/>
                    <a:pt x="9" y="2"/>
                  </a:cubicBezTo>
                  <a:cubicBezTo>
                    <a:pt x="10" y="2"/>
                    <a:pt x="10" y="2"/>
                    <a:pt x="10" y="2"/>
                  </a:cubicBezTo>
                  <a:cubicBezTo>
                    <a:pt x="9" y="0"/>
                    <a:pt x="7" y="0"/>
                    <a:pt x="6" y="1"/>
                  </a:cubicBezTo>
                  <a:cubicBezTo>
                    <a:pt x="5" y="1"/>
                    <a:pt x="4" y="2"/>
                    <a:pt x="4" y="3"/>
                  </a:cubicBezTo>
                  <a:cubicBezTo>
                    <a:pt x="0" y="8"/>
                    <a:pt x="5" y="12"/>
                    <a:pt x="6" y="13"/>
                  </a:cubicBezTo>
                  <a:cubicBezTo>
                    <a:pt x="8" y="15"/>
                    <a:pt x="13" y="16"/>
                    <a:pt x="18" y="15"/>
                  </a:cubicBezTo>
                  <a:cubicBezTo>
                    <a:pt x="21" y="15"/>
                    <a:pt x="24" y="14"/>
                    <a:pt x="26" y="13"/>
                  </a:cubicBezTo>
                  <a:cubicBezTo>
                    <a:pt x="26" y="13"/>
                    <a:pt x="26" y="13"/>
                    <a:pt x="26" y="13"/>
                  </a:cubicBezTo>
                  <a:cubicBezTo>
                    <a:pt x="26" y="13"/>
                    <a:pt x="27" y="14"/>
                    <a:pt x="28" y="15"/>
                  </a:cubicBezTo>
                  <a:cubicBezTo>
                    <a:pt x="32" y="19"/>
                    <a:pt x="34" y="20"/>
                    <a:pt x="40" y="20"/>
                  </a:cubicBezTo>
                  <a:cubicBezTo>
                    <a:pt x="45" y="19"/>
                    <a:pt x="53" y="23"/>
                    <a:pt x="55" y="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34" name="Freeform 51"/>
            <p:cNvSpPr>
              <a:spLocks/>
            </p:cNvSpPr>
            <p:nvPr/>
          </p:nvSpPr>
          <p:spPr bwMode="auto">
            <a:xfrm>
              <a:off x="8594725" y="4770438"/>
              <a:ext cx="36513" cy="41275"/>
            </a:xfrm>
            <a:custGeom>
              <a:avLst/>
              <a:gdLst>
                <a:gd name="T0" fmla="*/ 1 w 10"/>
                <a:gd name="T1" fmla="*/ 5 h 11"/>
                <a:gd name="T2" fmla="*/ 8 w 10"/>
                <a:gd name="T3" fmla="*/ 9 h 11"/>
                <a:gd name="T4" fmla="*/ 10 w 10"/>
                <a:gd name="T5" fmla="*/ 7 h 11"/>
                <a:gd name="T6" fmla="*/ 9 w 10"/>
                <a:gd name="T7" fmla="*/ 7 h 11"/>
                <a:gd name="T8" fmla="*/ 9 w 10"/>
                <a:gd name="T9" fmla="*/ 7 h 11"/>
                <a:gd name="T10" fmla="*/ 1 w 10"/>
                <a:gd name="T11" fmla="*/ 5 h 11"/>
              </a:gdLst>
              <a:ahLst/>
              <a:cxnLst>
                <a:cxn ang="0">
                  <a:pos x="T0" y="T1"/>
                </a:cxn>
                <a:cxn ang="0">
                  <a:pos x="T2" y="T3"/>
                </a:cxn>
                <a:cxn ang="0">
                  <a:pos x="T4" y="T5"/>
                </a:cxn>
                <a:cxn ang="0">
                  <a:pos x="T6" y="T7"/>
                </a:cxn>
                <a:cxn ang="0">
                  <a:pos x="T8" y="T9"/>
                </a:cxn>
                <a:cxn ang="0">
                  <a:pos x="T10" y="T11"/>
                </a:cxn>
              </a:cxnLst>
              <a:rect l="0" t="0" r="r" b="b"/>
              <a:pathLst>
                <a:path w="10" h="11">
                  <a:moveTo>
                    <a:pt x="1" y="5"/>
                  </a:moveTo>
                  <a:cubicBezTo>
                    <a:pt x="0" y="9"/>
                    <a:pt x="6" y="11"/>
                    <a:pt x="8" y="9"/>
                  </a:cubicBezTo>
                  <a:cubicBezTo>
                    <a:pt x="9" y="9"/>
                    <a:pt x="9" y="8"/>
                    <a:pt x="10" y="7"/>
                  </a:cubicBezTo>
                  <a:cubicBezTo>
                    <a:pt x="9" y="7"/>
                    <a:pt x="9" y="7"/>
                    <a:pt x="9" y="7"/>
                  </a:cubicBezTo>
                  <a:cubicBezTo>
                    <a:pt x="9" y="7"/>
                    <a:pt x="9" y="7"/>
                    <a:pt x="9" y="7"/>
                  </a:cubicBezTo>
                  <a:cubicBezTo>
                    <a:pt x="10" y="1"/>
                    <a:pt x="2" y="0"/>
                    <a:pt x="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35" name="Freeform 52"/>
            <p:cNvSpPr>
              <a:spLocks/>
            </p:cNvSpPr>
            <p:nvPr/>
          </p:nvSpPr>
          <p:spPr bwMode="auto">
            <a:xfrm>
              <a:off x="8582025" y="4556125"/>
              <a:ext cx="117475" cy="127000"/>
            </a:xfrm>
            <a:custGeom>
              <a:avLst/>
              <a:gdLst>
                <a:gd name="T0" fmla="*/ 4 w 31"/>
                <a:gd name="T1" fmla="*/ 23 h 34"/>
                <a:gd name="T2" fmla="*/ 14 w 31"/>
                <a:gd name="T3" fmla="*/ 18 h 34"/>
                <a:gd name="T4" fmla="*/ 14 w 31"/>
                <a:gd name="T5" fmla="*/ 18 h 34"/>
                <a:gd name="T6" fmla="*/ 15 w 31"/>
                <a:gd name="T7" fmla="*/ 17 h 34"/>
                <a:gd name="T8" fmla="*/ 17 w 31"/>
                <a:gd name="T9" fmla="*/ 17 h 34"/>
                <a:gd name="T10" fmla="*/ 20 w 31"/>
                <a:gd name="T11" fmla="*/ 28 h 34"/>
                <a:gd name="T12" fmla="*/ 30 w 31"/>
                <a:gd name="T13" fmla="*/ 33 h 34"/>
                <a:gd name="T14" fmla="*/ 30 w 31"/>
                <a:gd name="T15" fmla="*/ 33 h 34"/>
                <a:gd name="T16" fmla="*/ 31 w 31"/>
                <a:gd name="T17" fmla="*/ 33 h 34"/>
                <a:gd name="T18" fmla="*/ 30 w 31"/>
                <a:gd name="T19" fmla="*/ 25 h 34"/>
                <a:gd name="T20" fmla="*/ 29 w 31"/>
                <a:gd name="T21" fmla="*/ 25 h 34"/>
                <a:gd name="T22" fmla="*/ 26 w 31"/>
                <a:gd name="T23" fmla="*/ 18 h 34"/>
                <a:gd name="T24" fmla="*/ 27 w 31"/>
                <a:gd name="T25" fmla="*/ 18 h 34"/>
                <a:gd name="T26" fmla="*/ 25 w 31"/>
                <a:gd name="T27" fmla="*/ 15 h 34"/>
                <a:gd name="T28" fmla="*/ 19 w 31"/>
                <a:gd name="T29" fmla="*/ 9 h 34"/>
                <a:gd name="T30" fmla="*/ 22 w 31"/>
                <a:gd name="T31" fmla="*/ 9 h 34"/>
                <a:gd name="T32" fmla="*/ 29 w 31"/>
                <a:gd name="T33" fmla="*/ 8 h 34"/>
                <a:gd name="T34" fmla="*/ 31 w 31"/>
                <a:gd name="T35" fmla="*/ 6 h 34"/>
                <a:gd name="T36" fmla="*/ 30 w 31"/>
                <a:gd name="T37" fmla="*/ 6 h 34"/>
                <a:gd name="T38" fmla="*/ 30 w 31"/>
                <a:gd name="T39" fmla="*/ 4 h 34"/>
                <a:gd name="T40" fmla="*/ 16 w 31"/>
                <a:gd name="T41" fmla="*/ 3 h 34"/>
                <a:gd name="T42" fmla="*/ 9 w 31"/>
                <a:gd name="T43" fmla="*/ 0 h 34"/>
                <a:gd name="T44" fmla="*/ 5 w 31"/>
                <a:gd name="T45" fmla="*/ 10 h 34"/>
                <a:gd name="T46" fmla="*/ 4 w 31"/>
                <a:gd name="T47"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4">
                  <a:moveTo>
                    <a:pt x="4" y="23"/>
                  </a:moveTo>
                  <a:cubicBezTo>
                    <a:pt x="6" y="25"/>
                    <a:pt x="11" y="20"/>
                    <a:pt x="14" y="18"/>
                  </a:cubicBezTo>
                  <a:cubicBezTo>
                    <a:pt x="14" y="18"/>
                    <a:pt x="14" y="18"/>
                    <a:pt x="14" y="18"/>
                  </a:cubicBezTo>
                  <a:cubicBezTo>
                    <a:pt x="14" y="17"/>
                    <a:pt x="15" y="17"/>
                    <a:pt x="15" y="17"/>
                  </a:cubicBezTo>
                  <a:cubicBezTo>
                    <a:pt x="16" y="16"/>
                    <a:pt x="17" y="16"/>
                    <a:pt x="17" y="17"/>
                  </a:cubicBezTo>
                  <a:cubicBezTo>
                    <a:pt x="19" y="21"/>
                    <a:pt x="17" y="23"/>
                    <a:pt x="20" y="28"/>
                  </a:cubicBezTo>
                  <a:cubicBezTo>
                    <a:pt x="24" y="34"/>
                    <a:pt x="30" y="33"/>
                    <a:pt x="30" y="33"/>
                  </a:cubicBezTo>
                  <a:cubicBezTo>
                    <a:pt x="30" y="33"/>
                    <a:pt x="30" y="33"/>
                    <a:pt x="30" y="33"/>
                  </a:cubicBezTo>
                  <a:cubicBezTo>
                    <a:pt x="31" y="33"/>
                    <a:pt x="31" y="33"/>
                    <a:pt x="31" y="33"/>
                  </a:cubicBezTo>
                  <a:cubicBezTo>
                    <a:pt x="31" y="33"/>
                    <a:pt x="31" y="29"/>
                    <a:pt x="30" y="25"/>
                  </a:cubicBezTo>
                  <a:cubicBezTo>
                    <a:pt x="29" y="25"/>
                    <a:pt x="29" y="25"/>
                    <a:pt x="29" y="25"/>
                  </a:cubicBezTo>
                  <a:cubicBezTo>
                    <a:pt x="29" y="23"/>
                    <a:pt x="28" y="20"/>
                    <a:pt x="26" y="18"/>
                  </a:cubicBezTo>
                  <a:cubicBezTo>
                    <a:pt x="27" y="18"/>
                    <a:pt x="27" y="18"/>
                    <a:pt x="27" y="18"/>
                  </a:cubicBezTo>
                  <a:cubicBezTo>
                    <a:pt x="27" y="16"/>
                    <a:pt x="26" y="16"/>
                    <a:pt x="25" y="15"/>
                  </a:cubicBezTo>
                  <a:cubicBezTo>
                    <a:pt x="22" y="13"/>
                    <a:pt x="19" y="10"/>
                    <a:pt x="19" y="9"/>
                  </a:cubicBezTo>
                  <a:cubicBezTo>
                    <a:pt x="20" y="9"/>
                    <a:pt x="20" y="9"/>
                    <a:pt x="22" y="9"/>
                  </a:cubicBezTo>
                  <a:cubicBezTo>
                    <a:pt x="25" y="10"/>
                    <a:pt x="28" y="9"/>
                    <a:pt x="29" y="8"/>
                  </a:cubicBezTo>
                  <a:cubicBezTo>
                    <a:pt x="30" y="7"/>
                    <a:pt x="31" y="7"/>
                    <a:pt x="31" y="6"/>
                  </a:cubicBezTo>
                  <a:cubicBezTo>
                    <a:pt x="30" y="6"/>
                    <a:pt x="30" y="6"/>
                    <a:pt x="30" y="6"/>
                  </a:cubicBezTo>
                  <a:cubicBezTo>
                    <a:pt x="30" y="5"/>
                    <a:pt x="30" y="5"/>
                    <a:pt x="30" y="4"/>
                  </a:cubicBezTo>
                  <a:cubicBezTo>
                    <a:pt x="29" y="0"/>
                    <a:pt x="19" y="2"/>
                    <a:pt x="16" y="3"/>
                  </a:cubicBezTo>
                  <a:cubicBezTo>
                    <a:pt x="13" y="3"/>
                    <a:pt x="9" y="0"/>
                    <a:pt x="9" y="0"/>
                  </a:cubicBezTo>
                  <a:cubicBezTo>
                    <a:pt x="6" y="1"/>
                    <a:pt x="6" y="4"/>
                    <a:pt x="5" y="10"/>
                  </a:cubicBezTo>
                  <a:cubicBezTo>
                    <a:pt x="4" y="16"/>
                    <a:pt x="0" y="20"/>
                    <a:pt x="4"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36" name="Freeform 53"/>
            <p:cNvSpPr>
              <a:spLocks/>
            </p:cNvSpPr>
            <p:nvPr/>
          </p:nvSpPr>
          <p:spPr bwMode="auto">
            <a:xfrm>
              <a:off x="8766175" y="4473575"/>
              <a:ext cx="57150" cy="90487"/>
            </a:xfrm>
            <a:custGeom>
              <a:avLst/>
              <a:gdLst>
                <a:gd name="T0" fmla="*/ 13 w 15"/>
                <a:gd name="T1" fmla="*/ 2 h 24"/>
                <a:gd name="T2" fmla="*/ 6 w 15"/>
                <a:gd name="T3" fmla="*/ 23 h 24"/>
                <a:gd name="T4" fmla="*/ 11 w 15"/>
                <a:gd name="T5" fmla="*/ 20 h 24"/>
                <a:gd name="T6" fmla="*/ 12 w 15"/>
                <a:gd name="T7" fmla="*/ 20 h 24"/>
                <a:gd name="T8" fmla="*/ 15 w 15"/>
                <a:gd name="T9" fmla="*/ 9 h 24"/>
                <a:gd name="T10" fmla="*/ 14 w 15"/>
                <a:gd name="T11" fmla="*/ 9 h 24"/>
                <a:gd name="T12" fmla="*/ 13 w 15"/>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5" h="24">
                  <a:moveTo>
                    <a:pt x="13" y="2"/>
                  </a:moveTo>
                  <a:cubicBezTo>
                    <a:pt x="9" y="0"/>
                    <a:pt x="0" y="22"/>
                    <a:pt x="6" y="23"/>
                  </a:cubicBezTo>
                  <a:cubicBezTo>
                    <a:pt x="8" y="24"/>
                    <a:pt x="10" y="23"/>
                    <a:pt x="11" y="20"/>
                  </a:cubicBezTo>
                  <a:cubicBezTo>
                    <a:pt x="12" y="20"/>
                    <a:pt x="12" y="20"/>
                    <a:pt x="12" y="20"/>
                  </a:cubicBezTo>
                  <a:cubicBezTo>
                    <a:pt x="13" y="17"/>
                    <a:pt x="15" y="13"/>
                    <a:pt x="15" y="9"/>
                  </a:cubicBezTo>
                  <a:cubicBezTo>
                    <a:pt x="14" y="9"/>
                    <a:pt x="14" y="9"/>
                    <a:pt x="14" y="9"/>
                  </a:cubicBezTo>
                  <a:cubicBezTo>
                    <a:pt x="15" y="5"/>
                    <a:pt x="14" y="3"/>
                    <a:pt x="13"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37" name="Freeform 54"/>
            <p:cNvSpPr>
              <a:spLocks/>
            </p:cNvSpPr>
            <p:nvPr/>
          </p:nvSpPr>
          <p:spPr bwMode="auto">
            <a:xfrm>
              <a:off x="8372475" y="4360863"/>
              <a:ext cx="225425" cy="285750"/>
            </a:xfrm>
            <a:custGeom>
              <a:avLst/>
              <a:gdLst>
                <a:gd name="T0" fmla="*/ 38 w 60"/>
                <a:gd name="T1" fmla="*/ 14 h 76"/>
                <a:gd name="T2" fmla="*/ 26 w 60"/>
                <a:gd name="T3" fmla="*/ 25 h 76"/>
                <a:gd name="T4" fmla="*/ 25 w 60"/>
                <a:gd name="T5" fmla="*/ 25 h 76"/>
                <a:gd name="T6" fmla="*/ 19 w 60"/>
                <a:gd name="T7" fmla="*/ 28 h 76"/>
                <a:gd name="T8" fmla="*/ 17 w 60"/>
                <a:gd name="T9" fmla="*/ 29 h 76"/>
                <a:gd name="T10" fmla="*/ 12 w 60"/>
                <a:gd name="T11" fmla="*/ 37 h 76"/>
                <a:gd name="T12" fmla="*/ 2 w 60"/>
                <a:gd name="T13" fmla="*/ 34 h 76"/>
                <a:gd name="T14" fmla="*/ 5 w 60"/>
                <a:gd name="T15" fmla="*/ 57 h 76"/>
                <a:gd name="T16" fmla="*/ 20 w 60"/>
                <a:gd name="T17" fmla="*/ 72 h 76"/>
                <a:gd name="T18" fmla="*/ 31 w 60"/>
                <a:gd name="T19" fmla="*/ 73 h 76"/>
                <a:gd name="T20" fmla="*/ 45 w 60"/>
                <a:gd name="T21" fmla="*/ 70 h 76"/>
                <a:gd name="T22" fmla="*/ 45 w 60"/>
                <a:gd name="T23" fmla="*/ 70 h 76"/>
                <a:gd name="T24" fmla="*/ 46 w 60"/>
                <a:gd name="T25" fmla="*/ 70 h 76"/>
                <a:gd name="T26" fmla="*/ 46 w 60"/>
                <a:gd name="T27" fmla="*/ 58 h 76"/>
                <a:gd name="T28" fmla="*/ 46 w 60"/>
                <a:gd name="T29" fmla="*/ 58 h 76"/>
                <a:gd name="T30" fmla="*/ 49 w 60"/>
                <a:gd name="T31" fmla="*/ 52 h 76"/>
                <a:gd name="T32" fmla="*/ 50 w 60"/>
                <a:gd name="T33" fmla="*/ 50 h 76"/>
                <a:gd name="T34" fmla="*/ 51 w 60"/>
                <a:gd name="T35" fmla="*/ 50 h 76"/>
                <a:gd name="T36" fmla="*/ 58 w 60"/>
                <a:gd name="T37" fmla="*/ 39 h 76"/>
                <a:gd name="T38" fmla="*/ 57 w 60"/>
                <a:gd name="T39" fmla="*/ 39 h 76"/>
                <a:gd name="T40" fmla="*/ 56 w 60"/>
                <a:gd name="T41" fmla="*/ 36 h 76"/>
                <a:gd name="T42" fmla="*/ 54 w 60"/>
                <a:gd name="T43" fmla="*/ 31 h 76"/>
                <a:gd name="T44" fmla="*/ 55 w 60"/>
                <a:gd name="T45" fmla="*/ 31 h 76"/>
                <a:gd name="T46" fmla="*/ 53 w 60"/>
                <a:gd name="T47" fmla="*/ 19 h 76"/>
                <a:gd name="T48" fmla="*/ 53 w 60"/>
                <a:gd name="T49" fmla="*/ 19 h 76"/>
                <a:gd name="T50" fmla="*/ 53 w 60"/>
                <a:gd name="T51" fmla="*/ 19 h 76"/>
                <a:gd name="T52" fmla="*/ 60 w 60"/>
                <a:gd name="T53" fmla="*/ 12 h 76"/>
                <a:gd name="T54" fmla="*/ 53 w 60"/>
                <a:gd name="T55" fmla="*/ 11 h 76"/>
                <a:gd name="T56" fmla="*/ 54 w 60"/>
                <a:gd name="T57" fmla="*/ 11 h 76"/>
                <a:gd name="T58" fmla="*/ 51 w 60"/>
                <a:gd name="T59" fmla="*/ 1 h 76"/>
                <a:gd name="T60" fmla="*/ 51 w 60"/>
                <a:gd name="T61" fmla="*/ 0 h 76"/>
                <a:gd name="T62" fmla="*/ 50 w 60"/>
                <a:gd name="T63" fmla="*/ 0 h 76"/>
                <a:gd name="T64" fmla="*/ 48 w 60"/>
                <a:gd name="T65" fmla="*/ 0 h 76"/>
                <a:gd name="T66" fmla="*/ 48 w 60"/>
                <a:gd name="T67" fmla="*/ 0 h 76"/>
                <a:gd name="T68" fmla="*/ 47 w 60"/>
                <a:gd name="T69" fmla="*/ 0 h 76"/>
                <a:gd name="T70" fmla="*/ 42 w 60"/>
                <a:gd name="T71" fmla="*/ 6 h 76"/>
                <a:gd name="T72" fmla="*/ 38 w 60"/>
                <a:gd name="T73"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76">
                  <a:moveTo>
                    <a:pt x="38" y="14"/>
                  </a:moveTo>
                  <a:cubicBezTo>
                    <a:pt x="28" y="14"/>
                    <a:pt x="28" y="23"/>
                    <a:pt x="26" y="25"/>
                  </a:cubicBezTo>
                  <a:cubicBezTo>
                    <a:pt x="26" y="25"/>
                    <a:pt x="25" y="25"/>
                    <a:pt x="25" y="25"/>
                  </a:cubicBezTo>
                  <a:cubicBezTo>
                    <a:pt x="23" y="26"/>
                    <a:pt x="22" y="27"/>
                    <a:pt x="19" y="28"/>
                  </a:cubicBezTo>
                  <a:cubicBezTo>
                    <a:pt x="18" y="28"/>
                    <a:pt x="17" y="28"/>
                    <a:pt x="17" y="29"/>
                  </a:cubicBezTo>
                  <a:cubicBezTo>
                    <a:pt x="14" y="31"/>
                    <a:pt x="13" y="34"/>
                    <a:pt x="12" y="37"/>
                  </a:cubicBezTo>
                  <a:cubicBezTo>
                    <a:pt x="11" y="40"/>
                    <a:pt x="4" y="32"/>
                    <a:pt x="2" y="34"/>
                  </a:cubicBezTo>
                  <a:cubicBezTo>
                    <a:pt x="0" y="36"/>
                    <a:pt x="2" y="48"/>
                    <a:pt x="5" y="57"/>
                  </a:cubicBezTo>
                  <a:cubicBezTo>
                    <a:pt x="9" y="66"/>
                    <a:pt x="17" y="72"/>
                    <a:pt x="20" y="72"/>
                  </a:cubicBezTo>
                  <a:cubicBezTo>
                    <a:pt x="22" y="72"/>
                    <a:pt x="27" y="72"/>
                    <a:pt x="31" y="73"/>
                  </a:cubicBezTo>
                  <a:cubicBezTo>
                    <a:pt x="34" y="75"/>
                    <a:pt x="46" y="76"/>
                    <a:pt x="45" y="70"/>
                  </a:cubicBezTo>
                  <a:cubicBezTo>
                    <a:pt x="45" y="70"/>
                    <a:pt x="45" y="70"/>
                    <a:pt x="45" y="70"/>
                  </a:cubicBezTo>
                  <a:cubicBezTo>
                    <a:pt x="46" y="70"/>
                    <a:pt x="46" y="70"/>
                    <a:pt x="46" y="70"/>
                  </a:cubicBezTo>
                  <a:cubicBezTo>
                    <a:pt x="46" y="66"/>
                    <a:pt x="45" y="62"/>
                    <a:pt x="46" y="58"/>
                  </a:cubicBezTo>
                  <a:cubicBezTo>
                    <a:pt x="46" y="58"/>
                    <a:pt x="46" y="58"/>
                    <a:pt x="46" y="58"/>
                  </a:cubicBezTo>
                  <a:cubicBezTo>
                    <a:pt x="46" y="56"/>
                    <a:pt x="47" y="53"/>
                    <a:pt x="49" y="52"/>
                  </a:cubicBezTo>
                  <a:cubicBezTo>
                    <a:pt x="49" y="51"/>
                    <a:pt x="50" y="51"/>
                    <a:pt x="50" y="50"/>
                  </a:cubicBezTo>
                  <a:cubicBezTo>
                    <a:pt x="51" y="50"/>
                    <a:pt x="51" y="50"/>
                    <a:pt x="51" y="50"/>
                  </a:cubicBezTo>
                  <a:cubicBezTo>
                    <a:pt x="54" y="46"/>
                    <a:pt x="58" y="44"/>
                    <a:pt x="58" y="39"/>
                  </a:cubicBezTo>
                  <a:cubicBezTo>
                    <a:pt x="57" y="39"/>
                    <a:pt x="57" y="39"/>
                    <a:pt x="57" y="39"/>
                  </a:cubicBezTo>
                  <a:cubicBezTo>
                    <a:pt x="57" y="38"/>
                    <a:pt x="57" y="37"/>
                    <a:pt x="56" y="36"/>
                  </a:cubicBezTo>
                  <a:cubicBezTo>
                    <a:pt x="56" y="34"/>
                    <a:pt x="55" y="32"/>
                    <a:pt x="54" y="31"/>
                  </a:cubicBezTo>
                  <a:cubicBezTo>
                    <a:pt x="55" y="31"/>
                    <a:pt x="55" y="31"/>
                    <a:pt x="55" y="31"/>
                  </a:cubicBezTo>
                  <a:cubicBezTo>
                    <a:pt x="53" y="26"/>
                    <a:pt x="50" y="22"/>
                    <a:pt x="53" y="19"/>
                  </a:cubicBezTo>
                  <a:cubicBezTo>
                    <a:pt x="53" y="19"/>
                    <a:pt x="53" y="19"/>
                    <a:pt x="53" y="19"/>
                  </a:cubicBezTo>
                  <a:cubicBezTo>
                    <a:pt x="53" y="19"/>
                    <a:pt x="53" y="19"/>
                    <a:pt x="53" y="19"/>
                  </a:cubicBezTo>
                  <a:cubicBezTo>
                    <a:pt x="56" y="16"/>
                    <a:pt x="60" y="15"/>
                    <a:pt x="60" y="12"/>
                  </a:cubicBezTo>
                  <a:cubicBezTo>
                    <a:pt x="60" y="10"/>
                    <a:pt x="56" y="15"/>
                    <a:pt x="53" y="11"/>
                  </a:cubicBezTo>
                  <a:cubicBezTo>
                    <a:pt x="54" y="11"/>
                    <a:pt x="54" y="11"/>
                    <a:pt x="54" y="11"/>
                  </a:cubicBezTo>
                  <a:cubicBezTo>
                    <a:pt x="53" y="10"/>
                    <a:pt x="52" y="7"/>
                    <a:pt x="51" y="1"/>
                  </a:cubicBezTo>
                  <a:cubicBezTo>
                    <a:pt x="51" y="0"/>
                    <a:pt x="51" y="0"/>
                    <a:pt x="51" y="0"/>
                  </a:cubicBezTo>
                  <a:cubicBezTo>
                    <a:pt x="50" y="0"/>
                    <a:pt x="50" y="0"/>
                    <a:pt x="50" y="0"/>
                  </a:cubicBezTo>
                  <a:cubicBezTo>
                    <a:pt x="49" y="0"/>
                    <a:pt x="49" y="0"/>
                    <a:pt x="48" y="0"/>
                  </a:cubicBezTo>
                  <a:cubicBezTo>
                    <a:pt x="48" y="0"/>
                    <a:pt x="48" y="0"/>
                    <a:pt x="48" y="0"/>
                  </a:cubicBezTo>
                  <a:cubicBezTo>
                    <a:pt x="47" y="0"/>
                    <a:pt x="47" y="0"/>
                    <a:pt x="47" y="0"/>
                  </a:cubicBezTo>
                  <a:cubicBezTo>
                    <a:pt x="45" y="1"/>
                    <a:pt x="42" y="4"/>
                    <a:pt x="42" y="6"/>
                  </a:cubicBezTo>
                  <a:cubicBezTo>
                    <a:pt x="41" y="11"/>
                    <a:pt x="47" y="14"/>
                    <a:pt x="38"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38" name="Freeform 55"/>
            <p:cNvSpPr>
              <a:spLocks/>
            </p:cNvSpPr>
            <p:nvPr/>
          </p:nvSpPr>
          <p:spPr bwMode="auto">
            <a:xfrm>
              <a:off x="8597900" y="4051300"/>
              <a:ext cx="120650" cy="207962"/>
            </a:xfrm>
            <a:custGeom>
              <a:avLst/>
              <a:gdLst>
                <a:gd name="T0" fmla="*/ 3 w 32"/>
                <a:gd name="T1" fmla="*/ 24 h 55"/>
                <a:gd name="T2" fmla="*/ 14 w 32"/>
                <a:gd name="T3" fmla="*/ 39 h 55"/>
                <a:gd name="T4" fmla="*/ 3 w 32"/>
                <a:gd name="T5" fmla="*/ 53 h 55"/>
                <a:gd name="T6" fmla="*/ 5 w 32"/>
                <a:gd name="T7" fmla="*/ 53 h 55"/>
                <a:gd name="T8" fmla="*/ 16 w 32"/>
                <a:gd name="T9" fmla="*/ 43 h 55"/>
                <a:gd name="T10" fmla="*/ 16 w 32"/>
                <a:gd name="T11" fmla="*/ 43 h 55"/>
                <a:gd name="T12" fmla="*/ 18 w 32"/>
                <a:gd name="T13" fmla="*/ 40 h 55"/>
                <a:gd name="T14" fmla="*/ 30 w 32"/>
                <a:gd name="T15" fmla="*/ 35 h 55"/>
                <a:gd name="T16" fmla="*/ 31 w 32"/>
                <a:gd name="T17" fmla="*/ 34 h 55"/>
                <a:gd name="T18" fmla="*/ 32 w 32"/>
                <a:gd name="T19" fmla="*/ 31 h 55"/>
                <a:gd name="T20" fmla="*/ 23 w 32"/>
                <a:gd name="T21" fmla="*/ 28 h 55"/>
                <a:gd name="T22" fmla="*/ 15 w 32"/>
                <a:gd name="T23" fmla="*/ 24 h 55"/>
                <a:gd name="T24" fmla="*/ 14 w 32"/>
                <a:gd name="T25" fmla="*/ 24 h 55"/>
                <a:gd name="T26" fmla="*/ 19 w 32"/>
                <a:gd name="T27" fmla="*/ 16 h 55"/>
                <a:gd name="T28" fmla="*/ 20 w 32"/>
                <a:gd name="T29" fmla="*/ 16 h 55"/>
                <a:gd name="T30" fmla="*/ 24 w 32"/>
                <a:gd name="T31" fmla="*/ 9 h 55"/>
                <a:gd name="T32" fmla="*/ 22 w 32"/>
                <a:gd name="T33" fmla="*/ 4 h 55"/>
                <a:gd name="T34" fmla="*/ 21 w 32"/>
                <a:gd name="T35" fmla="*/ 4 h 55"/>
                <a:gd name="T36" fmla="*/ 15 w 32"/>
                <a:gd name="T37" fmla="*/ 0 h 55"/>
                <a:gd name="T38" fmla="*/ 10 w 32"/>
                <a:gd name="T39" fmla="*/ 11 h 55"/>
                <a:gd name="T40" fmla="*/ 3 w 32"/>
                <a:gd name="T41"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5">
                  <a:moveTo>
                    <a:pt x="3" y="24"/>
                  </a:moveTo>
                  <a:cubicBezTo>
                    <a:pt x="6" y="31"/>
                    <a:pt x="16" y="36"/>
                    <a:pt x="14" y="39"/>
                  </a:cubicBezTo>
                  <a:cubicBezTo>
                    <a:pt x="11" y="42"/>
                    <a:pt x="4" y="48"/>
                    <a:pt x="3" y="53"/>
                  </a:cubicBezTo>
                  <a:cubicBezTo>
                    <a:pt x="2" y="55"/>
                    <a:pt x="4" y="55"/>
                    <a:pt x="5" y="53"/>
                  </a:cubicBezTo>
                  <a:cubicBezTo>
                    <a:pt x="8" y="52"/>
                    <a:pt x="13" y="47"/>
                    <a:pt x="16" y="43"/>
                  </a:cubicBezTo>
                  <a:cubicBezTo>
                    <a:pt x="16" y="43"/>
                    <a:pt x="16" y="43"/>
                    <a:pt x="16" y="43"/>
                  </a:cubicBezTo>
                  <a:cubicBezTo>
                    <a:pt x="17" y="42"/>
                    <a:pt x="18" y="41"/>
                    <a:pt x="18" y="40"/>
                  </a:cubicBezTo>
                  <a:cubicBezTo>
                    <a:pt x="21" y="35"/>
                    <a:pt x="27" y="37"/>
                    <a:pt x="30" y="35"/>
                  </a:cubicBezTo>
                  <a:cubicBezTo>
                    <a:pt x="30" y="35"/>
                    <a:pt x="31" y="34"/>
                    <a:pt x="31" y="34"/>
                  </a:cubicBezTo>
                  <a:cubicBezTo>
                    <a:pt x="32" y="31"/>
                    <a:pt x="32" y="31"/>
                    <a:pt x="32" y="31"/>
                  </a:cubicBezTo>
                  <a:cubicBezTo>
                    <a:pt x="32" y="31"/>
                    <a:pt x="27" y="30"/>
                    <a:pt x="23" y="28"/>
                  </a:cubicBezTo>
                  <a:cubicBezTo>
                    <a:pt x="18" y="26"/>
                    <a:pt x="13" y="32"/>
                    <a:pt x="15" y="24"/>
                  </a:cubicBezTo>
                  <a:cubicBezTo>
                    <a:pt x="14" y="24"/>
                    <a:pt x="14" y="24"/>
                    <a:pt x="14" y="24"/>
                  </a:cubicBezTo>
                  <a:cubicBezTo>
                    <a:pt x="15" y="19"/>
                    <a:pt x="18" y="18"/>
                    <a:pt x="19" y="16"/>
                  </a:cubicBezTo>
                  <a:cubicBezTo>
                    <a:pt x="20" y="16"/>
                    <a:pt x="20" y="16"/>
                    <a:pt x="20" y="16"/>
                  </a:cubicBezTo>
                  <a:cubicBezTo>
                    <a:pt x="22" y="14"/>
                    <a:pt x="24" y="13"/>
                    <a:pt x="24" y="9"/>
                  </a:cubicBezTo>
                  <a:cubicBezTo>
                    <a:pt x="23" y="7"/>
                    <a:pt x="23" y="6"/>
                    <a:pt x="22" y="4"/>
                  </a:cubicBezTo>
                  <a:cubicBezTo>
                    <a:pt x="21" y="4"/>
                    <a:pt x="21" y="4"/>
                    <a:pt x="21" y="4"/>
                  </a:cubicBezTo>
                  <a:cubicBezTo>
                    <a:pt x="19" y="1"/>
                    <a:pt x="16" y="0"/>
                    <a:pt x="15" y="0"/>
                  </a:cubicBezTo>
                  <a:cubicBezTo>
                    <a:pt x="11" y="0"/>
                    <a:pt x="15" y="7"/>
                    <a:pt x="10" y="11"/>
                  </a:cubicBezTo>
                  <a:cubicBezTo>
                    <a:pt x="5" y="15"/>
                    <a:pt x="0" y="17"/>
                    <a:pt x="3"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39" name="Freeform 56"/>
            <p:cNvSpPr>
              <a:spLocks/>
            </p:cNvSpPr>
            <p:nvPr/>
          </p:nvSpPr>
          <p:spPr bwMode="auto">
            <a:xfrm>
              <a:off x="4192588" y="2916238"/>
              <a:ext cx="46038" cy="33337"/>
            </a:xfrm>
            <a:custGeom>
              <a:avLst/>
              <a:gdLst>
                <a:gd name="T0" fmla="*/ 6 w 12"/>
                <a:gd name="T1" fmla="*/ 2 h 9"/>
                <a:gd name="T2" fmla="*/ 4 w 12"/>
                <a:gd name="T3" fmla="*/ 3 h 9"/>
                <a:gd name="T4" fmla="*/ 8 w 12"/>
                <a:gd name="T5" fmla="*/ 7 h 9"/>
                <a:gd name="T6" fmla="*/ 9 w 12"/>
                <a:gd name="T7" fmla="*/ 7 h 9"/>
                <a:gd name="T8" fmla="*/ 9 w 12"/>
                <a:gd name="T9" fmla="*/ 7 h 9"/>
                <a:gd name="T10" fmla="*/ 6 w 12"/>
                <a:gd name="T11" fmla="*/ 2 h 9"/>
              </a:gdLst>
              <a:ahLst/>
              <a:cxnLst>
                <a:cxn ang="0">
                  <a:pos x="T0" y="T1"/>
                </a:cxn>
                <a:cxn ang="0">
                  <a:pos x="T2" y="T3"/>
                </a:cxn>
                <a:cxn ang="0">
                  <a:pos x="T4" y="T5"/>
                </a:cxn>
                <a:cxn ang="0">
                  <a:pos x="T6" y="T7"/>
                </a:cxn>
                <a:cxn ang="0">
                  <a:pos x="T8" y="T9"/>
                </a:cxn>
                <a:cxn ang="0">
                  <a:pos x="T10" y="T11"/>
                </a:cxn>
              </a:cxnLst>
              <a:rect l="0" t="0" r="r" b="b"/>
              <a:pathLst>
                <a:path w="12" h="9">
                  <a:moveTo>
                    <a:pt x="6" y="2"/>
                  </a:moveTo>
                  <a:cubicBezTo>
                    <a:pt x="5" y="2"/>
                    <a:pt x="5" y="3"/>
                    <a:pt x="4" y="3"/>
                  </a:cubicBezTo>
                  <a:cubicBezTo>
                    <a:pt x="0" y="5"/>
                    <a:pt x="5" y="9"/>
                    <a:pt x="8" y="7"/>
                  </a:cubicBezTo>
                  <a:cubicBezTo>
                    <a:pt x="8" y="7"/>
                    <a:pt x="9" y="7"/>
                    <a:pt x="9" y="7"/>
                  </a:cubicBezTo>
                  <a:cubicBezTo>
                    <a:pt x="9" y="7"/>
                    <a:pt x="9" y="7"/>
                    <a:pt x="9" y="7"/>
                  </a:cubicBezTo>
                  <a:cubicBezTo>
                    <a:pt x="12" y="5"/>
                    <a:pt x="11" y="0"/>
                    <a:pt x="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40" name="Freeform 57"/>
            <p:cNvSpPr>
              <a:spLocks/>
            </p:cNvSpPr>
            <p:nvPr/>
          </p:nvSpPr>
          <p:spPr bwMode="auto">
            <a:xfrm>
              <a:off x="3865563" y="2570163"/>
              <a:ext cx="53975" cy="38100"/>
            </a:xfrm>
            <a:custGeom>
              <a:avLst/>
              <a:gdLst>
                <a:gd name="T0" fmla="*/ 4 w 14"/>
                <a:gd name="T1" fmla="*/ 1 h 10"/>
                <a:gd name="T2" fmla="*/ 1 w 14"/>
                <a:gd name="T3" fmla="*/ 4 h 10"/>
                <a:gd name="T4" fmla="*/ 13 w 14"/>
                <a:gd name="T5" fmla="*/ 5 h 10"/>
                <a:gd name="T6" fmla="*/ 11 w 14"/>
                <a:gd name="T7" fmla="*/ 3 h 10"/>
                <a:gd name="T8" fmla="*/ 13 w 14"/>
                <a:gd name="T9" fmla="*/ 3 h 10"/>
                <a:gd name="T10" fmla="*/ 4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4" y="1"/>
                  </a:moveTo>
                  <a:cubicBezTo>
                    <a:pt x="2" y="2"/>
                    <a:pt x="2" y="3"/>
                    <a:pt x="1" y="4"/>
                  </a:cubicBezTo>
                  <a:cubicBezTo>
                    <a:pt x="0" y="8"/>
                    <a:pt x="14" y="10"/>
                    <a:pt x="13" y="5"/>
                  </a:cubicBezTo>
                  <a:cubicBezTo>
                    <a:pt x="12" y="4"/>
                    <a:pt x="12" y="4"/>
                    <a:pt x="11" y="3"/>
                  </a:cubicBezTo>
                  <a:cubicBezTo>
                    <a:pt x="13" y="3"/>
                    <a:pt x="13" y="3"/>
                    <a:pt x="13" y="3"/>
                  </a:cubicBezTo>
                  <a:cubicBezTo>
                    <a:pt x="11" y="0"/>
                    <a:pt x="6" y="0"/>
                    <a:pt x="4"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41" name="Freeform 58"/>
            <p:cNvSpPr>
              <a:spLocks/>
            </p:cNvSpPr>
            <p:nvPr/>
          </p:nvSpPr>
          <p:spPr bwMode="auto">
            <a:xfrm>
              <a:off x="4598988" y="3306763"/>
              <a:ext cx="6350" cy="4762"/>
            </a:xfrm>
            <a:custGeom>
              <a:avLst/>
              <a:gdLst>
                <a:gd name="T0" fmla="*/ 2 w 2"/>
                <a:gd name="T1" fmla="*/ 1 h 1"/>
                <a:gd name="T2" fmla="*/ 0 w 2"/>
                <a:gd name="T3" fmla="*/ 1 h 1"/>
                <a:gd name="T4" fmla="*/ 2 w 2"/>
                <a:gd name="T5" fmla="*/ 1 h 1"/>
              </a:gdLst>
              <a:ahLst/>
              <a:cxnLst>
                <a:cxn ang="0">
                  <a:pos x="T0" y="T1"/>
                </a:cxn>
                <a:cxn ang="0">
                  <a:pos x="T2" y="T3"/>
                </a:cxn>
                <a:cxn ang="0">
                  <a:pos x="T4" y="T5"/>
                </a:cxn>
              </a:cxnLst>
              <a:rect l="0" t="0" r="r" b="b"/>
              <a:pathLst>
                <a:path w="2" h="1">
                  <a:moveTo>
                    <a:pt x="2" y="1"/>
                  </a:moveTo>
                  <a:cubicBezTo>
                    <a:pt x="1" y="0"/>
                    <a:pt x="1" y="0"/>
                    <a:pt x="0" y="1"/>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42" name="Freeform 59"/>
            <p:cNvSpPr>
              <a:spLocks/>
            </p:cNvSpPr>
            <p:nvPr/>
          </p:nvSpPr>
          <p:spPr bwMode="auto">
            <a:xfrm>
              <a:off x="4132263" y="2897188"/>
              <a:ext cx="41275" cy="30162"/>
            </a:xfrm>
            <a:custGeom>
              <a:avLst/>
              <a:gdLst>
                <a:gd name="T0" fmla="*/ 4 w 11"/>
                <a:gd name="T1" fmla="*/ 3 h 8"/>
                <a:gd name="T2" fmla="*/ 2 w 11"/>
                <a:gd name="T3" fmla="*/ 4 h 8"/>
                <a:gd name="T4" fmla="*/ 9 w 11"/>
                <a:gd name="T5" fmla="*/ 6 h 8"/>
                <a:gd name="T6" fmla="*/ 10 w 11"/>
                <a:gd name="T7" fmla="*/ 5 h 8"/>
                <a:gd name="T8" fmla="*/ 4 w 11"/>
                <a:gd name="T9" fmla="*/ 3 h 8"/>
              </a:gdLst>
              <a:ahLst/>
              <a:cxnLst>
                <a:cxn ang="0">
                  <a:pos x="T0" y="T1"/>
                </a:cxn>
                <a:cxn ang="0">
                  <a:pos x="T2" y="T3"/>
                </a:cxn>
                <a:cxn ang="0">
                  <a:pos x="T4" y="T5"/>
                </a:cxn>
                <a:cxn ang="0">
                  <a:pos x="T6" y="T7"/>
                </a:cxn>
                <a:cxn ang="0">
                  <a:pos x="T8" y="T9"/>
                </a:cxn>
              </a:cxnLst>
              <a:rect l="0" t="0" r="r" b="b"/>
              <a:pathLst>
                <a:path w="11" h="8">
                  <a:moveTo>
                    <a:pt x="4" y="3"/>
                  </a:moveTo>
                  <a:cubicBezTo>
                    <a:pt x="3" y="3"/>
                    <a:pt x="2" y="3"/>
                    <a:pt x="2" y="4"/>
                  </a:cubicBezTo>
                  <a:cubicBezTo>
                    <a:pt x="0" y="6"/>
                    <a:pt x="7" y="8"/>
                    <a:pt x="9" y="6"/>
                  </a:cubicBezTo>
                  <a:cubicBezTo>
                    <a:pt x="9" y="6"/>
                    <a:pt x="10" y="6"/>
                    <a:pt x="10" y="5"/>
                  </a:cubicBezTo>
                  <a:cubicBezTo>
                    <a:pt x="11" y="3"/>
                    <a:pt x="7" y="0"/>
                    <a:pt x="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43" name="Freeform 60"/>
            <p:cNvSpPr>
              <a:spLocks/>
            </p:cNvSpPr>
            <p:nvPr/>
          </p:nvSpPr>
          <p:spPr bwMode="auto">
            <a:xfrm>
              <a:off x="3724275" y="2619375"/>
              <a:ext cx="127000" cy="90487"/>
            </a:xfrm>
            <a:custGeom>
              <a:avLst/>
              <a:gdLst>
                <a:gd name="T0" fmla="*/ 30 w 34"/>
                <a:gd name="T1" fmla="*/ 2 h 24"/>
                <a:gd name="T2" fmla="*/ 17 w 34"/>
                <a:gd name="T3" fmla="*/ 2 h 24"/>
                <a:gd name="T4" fmla="*/ 4 w 34"/>
                <a:gd name="T5" fmla="*/ 3 h 24"/>
                <a:gd name="T6" fmla="*/ 4 w 34"/>
                <a:gd name="T7" fmla="*/ 3 h 24"/>
                <a:gd name="T8" fmla="*/ 3 w 34"/>
                <a:gd name="T9" fmla="*/ 4 h 24"/>
                <a:gd name="T10" fmla="*/ 5 w 34"/>
                <a:gd name="T11" fmla="*/ 12 h 24"/>
                <a:gd name="T12" fmla="*/ 16 w 34"/>
                <a:gd name="T13" fmla="*/ 11 h 24"/>
                <a:gd name="T14" fmla="*/ 25 w 34"/>
                <a:gd name="T15" fmla="*/ 21 h 24"/>
                <a:gd name="T16" fmla="*/ 26 w 34"/>
                <a:gd name="T17" fmla="*/ 20 h 24"/>
                <a:gd name="T18" fmla="*/ 26 w 34"/>
                <a:gd name="T19" fmla="*/ 20 h 24"/>
                <a:gd name="T20" fmla="*/ 29 w 34"/>
                <a:gd name="T21" fmla="*/ 17 h 24"/>
                <a:gd name="T22" fmla="*/ 29 w 34"/>
                <a:gd name="T23" fmla="*/ 17 h 24"/>
                <a:gd name="T24" fmla="*/ 32 w 34"/>
                <a:gd name="T25" fmla="*/ 14 h 24"/>
                <a:gd name="T26" fmla="*/ 33 w 34"/>
                <a:gd name="T27" fmla="*/ 9 h 24"/>
                <a:gd name="T28" fmla="*/ 34 w 34"/>
                <a:gd name="T29" fmla="*/ 9 h 24"/>
                <a:gd name="T30" fmla="*/ 30 w 34"/>
                <a:gd name="T31"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4">
                  <a:moveTo>
                    <a:pt x="30" y="2"/>
                  </a:moveTo>
                  <a:cubicBezTo>
                    <a:pt x="28" y="0"/>
                    <a:pt x="19" y="1"/>
                    <a:pt x="17" y="2"/>
                  </a:cubicBezTo>
                  <a:cubicBezTo>
                    <a:pt x="14" y="4"/>
                    <a:pt x="7" y="0"/>
                    <a:pt x="4" y="3"/>
                  </a:cubicBezTo>
                  <a:cubicBezTo>
                    <a:pt x="4" y="3"/>
                    <a:pt x="4" y="3"/>
                    <a:pt x="4" y="3"/>
                  </a:cubicBezTo>
                  <a:cubicBezTo>
                    <a:pt x="3" y="3"/>
                    <a:pt x="3" y="4"/>
                    <a:pt x="3" y="4"/>
                  </a:cubicBezTo>
                  <a:cubicBezTo>
                    <a:pt x="0" y="5"/>
                    <a:pt x="2" y="11"/>
                    <a:pt x="5" y="12"/>
                  </a:cubicBezTo>
                  <a:cubicBezTo>
                    <a:pt x="9" y="12"/>
                    <a:pt x="15" y="9"/>
                    <a:pt x="16" y="11"/>
                  </a:cubicBezTo>
                  <a:cubicBezTo>
                    <a:pt x="17" y="14"/>
                    <a:pt x="19" y="24"/>
                    <a:pt x="25" y="21"/>
                  </a:cubicBezTo>
                  <a:cubicBezTo>
                    <a:pt x="25" y="20"/>
                    <a:pt x="25" y="20"/>
                    <a:pt x="26" y="20"/>
                  </a:cubicBezTo>
                  <a:cubicBezTo>
                    <a:pt x="26" y="20"/>
                    <a:pt x="26" y="20"/>
                    <a:pt x="26" y="20"/>
                  </a:cubicBezTo>
                  <a:cubicBezTo>
                    <a:pt x="27" y="19"/>
                    <a:pt x="29" y="18"/>
                    <a:pt x="29" y="17"/>
                  </a:cubicBezTo>
                  <a:cubicBezTo>
                    <a:pt x="29" y="17"/>
                    <a:pt x="29" y="17"/>
                    <a:pt x="29" y="17"/>
                  </a:cubicBezTo>
                  <a:cubicBezTo>
                    <a:pt x="31" y="15"/>
                    <a:pt x="31" y="14"/>
                    <a:pt x="32" y="14"/>
                  </a:cubicBezTo>
                  <a:cubicBezTo>
                    <a:pt x="33" y="13"/>
                    <a:pt x="33" y="12"/>
                    <a:pt x="33" y="9"/>
                  </a:cubicBezTo>
                  <a:cubicBezTo>
                    <a:pt x="34" y="9"/>
                    <a:pt x="34" y="9"/>
                    <a:pt x="34" y="9"/>
                  </a:cubicBezTo>
                  <a:cubicBezTo>
                    <a:pt x="33" y="7"/>
                    <a:pt x="32" y="3"/>
                    <a:pt x="3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44" name="Freeform 61"/>
            <p:cNvSpPr>
              <a:spLocks/>
            </p:cNvSpPr>
            <p:nvPr/>
          </p:nvSpPr>
          <p:spPr bwMode="auto">
            <a:xfrm>
              <a:off x="2363788" y="27987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45" name="Freeform 62"/>
            <p:cNvSpPr>
              <a:spLocks/>
            </p:cNvSpPr>
            <p:nvPr/>
          </p:nvSpPr>
          <p:spPr bwMode="auto">
            <a:xfrm>
              <a:off x="2289175" y="2976563"/>
              <a:ext cx="49213" cy="22225"/>
            </a:xfrm>
            <a:custGeom>
              <a:avLst/>
              <a:gdLst>
                <a:gd name="T0" fmla="*/ 6 w 13"/>
                <a:gd name="T1" fmla="*/ 0 h 6"/>
                <a:gd name="T2" fmla="*/ 3 w 13"/>
                <a:gd name="T3" fmla="*/ 1 h 6"/>
                <a:gd name="T4" fmla="*/ 3 w 13"/>
                <a:gd name="T5" fmla="*/ 1 h 6"/>
                <a:gd name="T6" fmla="*/ 2 w 13"/>
                <a:gd name="T7" fmla="*/ 2 h 6"/>
                <a:gd name="T8" fmla="*/ 8 w 13"/>
                <a:gd name="T9" fmla="*/ 6 h 6"/>
                <a:gd name="T10" fmla="*/ 9 w 13"/>
                <a:gd name="T11" fmla="*/ 6 h 6"/>
                <a:gd name="T12" fmla="*/ 11 w 13"/>
                <a:gd name="T13" fmla="*/ 0 h 6"/>
                <a:gd name="T14" fmla="*/ 6 w 13"/>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6">
                  <a:moveTo>
                    <a:pt x="6" y="0"/>
                  </a:moveTo>
                  <a:cubicBezTo>
                    <a:pt x="5" y="0"/>
                    <a:pt x="5" y="0"/>
                    <a:pt x="3" y="1"/>
                  </a:cubicBezTo>
                  <a:cubicBezTo>
                    <a:pt x="3" y="1"/>
                    <a:pt x="3" y="1"/>
                    <a:pt x="3" y="1"/>
                  </a:cubicBezTo>
                  <a:cubicBezTo>
                    <a:pt x="2" y="1"/>
                    <a:pt x="2" y="1"/>
                    <a:pt x="2" y="2"/>
                  </a:cubicBezTo>
                  <a:cubicBezTo>
                    <a:pt x="0" y="2"/>
                    <a:pt x="6" y="6"/>
                    <a:pt x="8" y="6"/>
                  </a:cubicBezTo>
                  <a:cubicBezTo>
                    <a:pt x="8" y="6"/>
                    <a:pt x="8" y="6"/>
                    <a:pt x="9" y="6"/>
                  </a:cubicBezTo>
                  <a:cubicBezTo>
                    <a:pt x="11" y="5"/>
                    <a:pt x="13" y="1"/>
                    <a:pt x="1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46" name="Freeform 63"/>
            <p:cNvSpPr>
              <a:spLocks/>
            </p:cNvSpPr>
            <p:nvPr/>
          </p:nvSpPr>
          <p:spPr bwMode="auto">
            <a:xfrm>
              <a:off x="2255838" y="3122613"/>
              <a:ext cx="71438" cy="60325"/>
            </a:xfrm>
            <a:custGeom>
              <a:avLst/>
              <a:gdLst>
                <a:gd name="T0" fmla="*/ 15 w 19"/>
                <a:gd name="T1" fmla="*/ 1 h 16"/>
                <a:gd name="T2" fmla="*/ 11 w 19"/>
                <a:gd name="T3" fmla="*/ 8 h 16"/>
                <a:gd name="T4" fmla="*/ 10 w 19"/>
                <a:gd name="T5" fmla="*/ 9 h 16"/>
                <a:gd name="T6" fmla="*/ 4 w 19"/>
                <a:gd name="T7" fmla="*/ 11 h 16"/>
                <a:gd name="T8" fmla="*/ 4 w 19"/>
                <a:gd name="T9" fmla="*/ 11 h 16"/>
                <a:gd name="T10" fmla="*/ 2 w 19"/>
                <a:gd name="T11" fmla="*/ 15 h 16"/>
                <a:gd name="T12" fmla="*/ 16 w 19"/>
                <a:gd name="T13" fmla="*/ 12 h 16"/>
                <a:gd name="T14" fmla="*/ 17 w 19"/>
                <a:gd name="T15" fmla="*/ 11 h 16"/>
                <a:gd name="T16" fmla="*/ 17 w 19"/>
                <a:gd name="T17" fmla="*/ 11 h 16"/>
                <a:gd name="T18" fmla="*/ 18 w 19"/>
                <a:gd name="T19" fmla="*/ 0 h 16"/>
                <a:gd name="T20" fmla="*/ 15 w 19"/>
                <a:gd name="T21"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5" y="1"/>
                  </a:moveTo>
                  <a:cubicBezTo>
                    <a:pt x="13" y="1"/>
                    <a:pt x="13" y="6"/>
                    <a:pt x="11" y="8"/>
                  </a:cubicBezTo>
                  <a:cubicBezTo>
                    <a:pt x="11" y="9"/>
                    <a:pt x="10" y="9"/>
                    <a:pt x="10" y="9"/>
                  </a:cubicBezTo>
                  <a:cubicBezTo>
                    <a:pt x="8" y="9"/>
                    <a:pt x="6" y="10"/>
                    <a:pt x="4" y="11"/>
                  </a:cubicBezTo>
                  <a:cubicBezTo>
                    <a:pt x="4" y="11"/>
                    <a:pt x="4" y="11"/>
                    <a:pt x="4" y="11"/>
                  </a:cubicBezTo>
                  <a:cubicBezTo>
                    <a:pt x="1" y="12"/>
                    <a:pt x="0" y="14"/>
                    <a:pt x="2" y="15"/>
                  </a:cubicBezTo>
                  <a:cubicBezTo>
                    <a:pt x="6" y="16"/>
                    <a:pt x="15" y="14"/>
                    <a:pt x="16" y="12"/>
                  </a:cubicBezTo>
                  <a:cubicBezTo>
                    <a:pt x="16" y="12"/>
                    <a:pt x="16" y="12"/>
                    <a:pt x="17" y="11"/>
                  </a:cubicBezTo>
                  <a:cubicBezTo>
                    <a:pt x="17" y="11"/>
                    <a:pt x="17" y="11"/>
                    <a:pt x="17" y="11"/>
                  </a:cubicBezTo>
                  <a:cubicBezTo>
                    <a:pt x="18" y="8"/>
                    <a:pt x="19" y="1"/>
                    <a:pt x="18" y="0"/>
                  </a:cubicBezTo>
                  <a:cubicBezTo>
                    <a:pt x="16" y="0"/>
                    <a:pt x="15" y="0"/>
                    <a:pt x="15"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47" name="Freeform 64"/>
            <p:cNvSpPr>
              <a:spLocks/>
            </p:cNvSpPr>
            <p:nvPr/>
          </p:nvSpPr>
          <p:spPr bwMode="auto">
            <a:xfrm>
              <a:off x="3678238" y="2543175"/>
              <a:ext cx="153988" cy="71437"/>
            </a:xfrm>
            <a:custGeom>
              <a:avLst/>
              <a:gdLst>
                <a:gd name="T0" fmla="*/ 3 w 41"/>
                <a:gd name="T1" fmla="*/ 2 h 19"/>
                <a:gd name="T2" fmla="*/ 3 w 41"/>
                <a:gd name="T3" fmla="*/ 2 h 19"/>
                <a:gd name="T4" fmla="*/ 2 w 41"/>
                <a:gd name="T5" fmla="*/ 3 h 19"/>
                <a:gd name="T6" fmla="*/ 1 w 41"/>
                <a:gd name="T7" fmla="*/ 14 h 19"/>
                <a:gd name="T8" fmla="*/ 4 w 41"/>
                <a:gd name="T9" fmla="*/ 18 h 19"/>
                <a:gd name="T10" fmla="*/ 10 w 41"/>
                <a:gd name="T11" fmla="*/ 10 h 19"/>
                <a:gd name="T12" fmla="*/ 10 w 41"/>
                <a:gd name="T13" fmla="*/ 10 h 19"/>
                <a:gd name="T14" fmla="*/ 10 w 41"/>
                <a:gd name="T15" fmla="*/ 10 h 19"/>
                <a:gd name="T16" fmla="*/ 24 w 41"/>
                <a:gd name="T17" fmla="*/ 11 h 19"/>
                <a:gd name="T18" fmla="*/ 31 w 41"/>
                <a:gd name="T19" fmla="*/ 14 h 19"/>
                <a:gd name="T20" fmla="*/ 37 w 41"/>
                <a:gd name="T21" fmla="*/ 10 h 19"/>
                <a:gd name="T22" fmla="*/ 38 w 41"/>
                <a:gd name="T23" fmla="*/ 10 h 19"/>
                <a:gd name="T24" fmla="*/ 40 w 41"/>
                <a:gd name="T25" fmla="*/ 6 h 19"/>
                <a:gd name="T26" fmla="*/ 32 w 41"/>
                <a:gd name="T27" fmla="*/ 1 h 19"/>
                <a:gd name="T28" fmla="*/ 3 w 41"/>
                <a:gd name="T2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9">
                  <a:moveTo>
                    <a:pt x="3" y="2"/>
                  </a:moveTo>
                  <a:cubicBezTo>
                    <a:pt x="3" y="2"/>
                    <a:pt x="3" y="2"/>
                    <a:pt x="3" y="2"/>
                  </a:cubicBezTo>
                  <a:cubicBezTo>
                    <a:pt x="3" y="3"/>
                    <a:pt x="3" y="3"/>
                    <a:pt x="2" y="3"/>
                  </a:cubicBezTo>
                  <a:cubicBezTo>
                    <a:pt x="0" y="6"/>
                    <a:pt x="2" y="14"/>
                    <a:pt x="1" y="14"/>
                  </a:cubicBezTo>
                  <a:cubicBezTo>
                    <a:pt x="0" y="15"/>
                    <a:pt x="2" y="19"/>
                    <a:pt x="4" y="18"/>
                  </a:cubicBezTo>
                  <a:cubicBezTo>
                    <a:pt x="7" y="17"/>
                    <a:pt x="8" y="12"/>
                    <a:pt x="10" y="10"/>
                  </a:cubicBezTo>
                  <a:cubicBezTo>
                    <a:pt x="10" y="10"/>
                    <a:pt x="10" y="10"/>
                    <a:pt x="10" y="10"/>
                  </a:cubicBezTo>
                  <a:cubicBezTo>
                    <a:pt x="10" y="10"/>
                    <a:pt x="10" y="10"/>
                    <a:pt x="10" y="10"/>
                  </a:cubicBezTo>
                  <a:cubicBezTo>
                    <a:pt x="12" y="10"/>
                    <a:pt x="23" y="7"/>
                    <a:pt x="24" y="11"/>
                  </a:cubicBezTo>
                  <a:cubicBezTo>
                    <a:pt x="26" y="15"/>
                    <a:pt x="26" y="14"/>
                    <a:pt x="31" y="14"/>
                  </a:cubicBezTo>
                  <a:cubicBezTo>
                    <a:pt x="33" y="14"/>
                    <a:pt x="36" y="12"/>
                    <a:pt x="37" y="10"/>
                  </a:cubicBezTo>
                  <a:cubicBezTo>
                    <a:pt x="38" y="10"/>
                    <a:pt x="38" y="10"/>
                    <a:pt x="38" y="10"/>
                  </a:cubicBezTo>
                  <a:cubicBezTo>
                    <a:pt x="39" y="9"/>
                    <a:pt x="40" y="7"/>
                    <a:pt x="40" y="6"/>
                  </a:cubicBezTo>
                  <a:cubicBezTo>
                    <a:pt x="41" y="4"/>
                    <a:pt x="38" y="0"/>
                    <a:pt x="32" y="1"/>
                  </a:cubicBezTo>
                  <a:cubicBezTo>
                    <a:pt x="25" y="2"/>
                    <a:pt x="6" y="0"/>
                    <a:pt x="3"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48" name="Freeform 65"/>
            <p:cNvSpPr>
              <a:spLocks/>
            </p:cNvSpPr>
            <p:nvPr/>
          </p:nvSpPr>
          <p:spPr bwMode="auto">
            <a:xfrm>
              <a:off x="8320088" y="2536825"/>
              <a:ext cx="3175"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1" y="1"/>
                    <a:pt x="1"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49" name="Freeform 66"/>
            <p:cNvSpPr>
              <a:spLocks/>
            </p:cNvSpPr>
            <p:nvPr/>
          </p:nvSpPr>
          <p:spPr bwMode="auto">
            <a:xfrm>
              <a:off x="8440738" y="4811713"/>
              <a:ext cx="946150" cy="758825"/>
            </a:xfrm>
            <a:custGeom>
              <a:avLst/>
              <a:gdLst>
                <a:gd name="T0" fmla="*/ 248 w 252"/>
                <a:gd name="T1" fmla="*/ 124 h 202"/>
                <a:gd name="T2" fmla="*/ 238 w 252"/>
                <a:gd name="T3" fmla="*/ 105 h 202"/>
                <a:gd name="T4" fmla="*/ 234 w 252"/>
                <a:gd name="T5" fmla="*/ 93 h 202"/>
                <a:gd name="T6" fmla="*/ 231 w 252"/>
                <a:gd name="T7" fmla="*/ 85 h 202"/>
                <a:gd name="T8" fmla="*/ 227 w 252"/>
                <a:gd name="T9" fmla="*/ 72 h 202"/>
                <a:gd name="T10" fmla="*/ 207 w 252"/>
                <a:gd name="T11" fmla="*/ 62 h 202"/>
                <a:gd name="T12" fmla="*/ 201 w 252"/>
                <a:gd name="T13" fmla="*/ 47 h 202"/>
                <a:gd name="T14" fmla="*/ 198 w 252"/>
                <a:gd name="T15" fmla="*/ 35 h 202"/>
                <a:gd name="T16" fmla="*/ 193 w 252"/>
                <a:gd name="T17" fmla="*/ 27 h 202"/>
                <a:gd name="T18" fmla="*/ 183 w 252"/>
                <a:gd name="T19" fmla="*/ 16 h 202"/>
                <a:gd name="T20" fmla="*/ 178 w 252"/>
                <a:gd name="T21" fmla="*/ 0 h 202"/>
                <a:gd name="T22" fmla="*/ 175 w 252"/>
                <a:gd name="T23" fmla="*/ 24 h 202"/>
                <a:gd name="T24" fmla="*/ 164 w 252"/>
                <a:gd name="T25" fmla="*/ 47 h 202"/>
                <a:gd name="T26" fmla="*/ 145 w 252"/>
                <a:gd name="T27" fmla="*/ 35 h 202"/>
                <a:gd name="T28" fmla="*/ 143 w 252"/>
                <a:gd name="T29" fmla="*/ 27 h 202"/>
                <a:gd name="T30" fmla="*/ 146 w 252"/>
                <a:gd name="T31" fmla="*/ 13 h 202"/>
                <a:gd name="T32" fmla="*/ 125 w 252"/>
                <a:gd name="T33" fmla="*/ 8 h 202"/>
                <a:gd name="T34" fmla="*/ 118 w 252"/>
                <a:gd name="T35" fmla="*/ 17 h 202"/>
                <a:gd name="T36" fmla="*/ 111 w 252"/>
                <a:gd name="T37" fmla="*/ 9 h 202"/>
                <a:gd name="T38" fmla="*/ 93 w 252"/>
                <a:gd name="T39" fmla="*/ 27 h 202"/>
                <a:gd name="T40" fmla="*/ 84 w 252"/>
                <a:gd name="T41" fmla="*/ 23 h 202"/>
                <a:gd name="T42" fmla="*/ 57 w 252"/>
                <a:gd name="T43" fmla="*/ 37 h 202"/>
                <a:gd name="T44" fmla="*/ 56 w 252"/>
                <a:gd name="T45" fmla="*/ 62 h 202"/>
                <a:gd name="T46" fmla="*/ 43 w 252"/>
                <a:gd name="T47" fmla="*/ 66 h 202"/>
                <a:gd name="T48" fmla="*/ 30 w 252"/>
                <a:gd name="T49" fmla="*/ 67 h 202"/>
                <a:gd name="T50" fmla="*/ 12 w 252"/>
                <a:gd name="T51" fmla="*/ 109 h 202"/>
                <a:gd name="T52" fmla="*/ 25 w 252"/>
                <a:gd name="T53" fmla="*/ 148 h 202"/>
                <a:gd name="T54" fmla="*/ 38 w 252"/>
                <a:gd name="T55" fmla="*/ 174 h 202"/>
                <a:gd name="T56" fmla="*/ 44 w 252"/>
                <a:gd name="T57" fmla="*/ 171 h 202"/>
                <a:gd name="T58" fmla="*/ 71 w 252"/>
                <a:gd name="T59" fmla="*/ 171 h 202"/>
                <a:gd name="T60" fmla="*/ 71 w 252"/>
                <a:gd name="T61" fmla="*/ 171 h 202"/>
                <a:gd name="T62" fmla="*/ 77 w 252"/>
                <a:gd name="T63" fmla="*/ 151 h 202"/>
                <a:gd name="T64" fmla="*/ 90 w 252"/>
                <a:gd name="T65" fmla="*/ 151 h 202"/>
                <a:gd name="T66" fmla="*/ 132 w 252"/>
                <a:gd name="T67" fmla="*/ 155 h 202"/>
                <a:gd name="T68" fmla="*/ 143 w 252"/>
                <a:gd name="T69" fmla="*/ 163 h 202"/>
                <a:gd name="T70" fmla="*/ 152 w 252"/>
                <a:gd name="T71" fmla="*/ 168 h 202"/>
                <a:gd name="T72" fmla="*/ 165 w 252"/>
                <a:gd name="T73" fmla="*/ 181 h 202"/>
                <a:gd name="T74" fmla="*/ 185 w 252"/>
                <a:gd name="T75" fmla="*/ 201 h 202"/>
                <a:gd name="T76" fmla="*/ 199 w 252"/>
                <a:gd name="T77" fmla="*/ 199 h 202"/>
                <a:gd name="T78" fmla="*/ 214 w 252"/>
                <a:gd name="T79" fmla="*/ 192 h 202"/>
                <a:gd name="T80" fmla="*/ 225 w 252"/>
                <a:gd name="T81" fmla="*/ 182 h 202"/>
                <a:gd name="T82" fmla="*/ 230 w 252"/>
                <a:gd name="T83" fmla="*/ 167 h 202"/>
                <a:gd name="T84" fmla="*/ 245 w 252"/>
                <a:gd name="T85" fmla="*/ 151 h 202"/>
                <a:gd name="T86" fmla="*/ 251 w 252"/>
                <a:gd name="T87" fmla="*/ 143 h 202"/>
                <a:gd name="T88" fmla="*/ 249 w 252"/>
                <a:gd name="T89" fmla="*/ 13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2" h="202">
                  <a:moveTo>
                    <a:pt x="249" y="132"/>
                  </a:moveTo>
                  <a:cubicBezTo>
                    <a:pt x="248" y="129"/>
                    <a:pt x="248" y="127"/>
                    <a:pt x="247" y="124"/>
                  </a:cubicBezTo>
                  <a:cubicBezTo>
                    <a:pt x="248" y="124"/>
                    <a:pt x="248" y="124"/>
                    <a:pt x="248" y="124"/>
                  </a:cubicBezTo>
                  <a:cubicBezTo>
                    <a:pt x="246" y="120"/>
                    <a:pt x="245" y="116"/>
                    <a:pt x="243" y="112"/>
                  </a:cubicBezTo>
                  <a:cubicBezTo>
                    <a:pt x="242" y="112"/>
                    <a:pt x="242" y="112"/>
                    <a:pt x="242" y="112"/>
                  </a:cubicBezTo>
                  <a:cubicBezTo>
                    <a:pt x="241" y="110"/>
                    <a:pt x="239" y="107"/>
                    <a:pt x="238" y="105"/>
                  </a:cubicBezTo>
                  <a:cubicBezTo>
                    <a:pt x="240" y="105"/>
                    <a:pt x="240" y="105"/>
                    <a:pt x="240" y="105"/>
                  </a:cubicBezTo>
                  <a:cubicBezTo>
                    <a:pt x="238" y="102"/>
                    <a:pt x="237" y="99"/>
                    <a:pt x="236" y="97"/>
                  </a:cubicBezTo>
                  <a:cubicBezTo>
                    <a:pt x="235" y="95"/>
                    <a:pt x="234" y="94"/>
                    <a:pt x="234" y="93"/>
                  </a:cubicBezTo>
                  <a:cubicBezTo>
                    <a:pt x="232" y="93"/>
                    <a:pt x="232" y="93"/>
                    <a:pt x="232" y="93"/>
                  </a:cubicBezTo>
                  <a:cubicBezTo>
                    <a:pt x="231" y="90"/>
                    <a:pt x="230" y="88"/>
                    <a:pt x="230" y="85"/>
                  </a:cubicBezTo>
                  <a:cubicBezTo>
                    <a:pt x="231" y="85"/>
                    <a:pt x="231" y="85"/>
                    <a:pt x="231" y="85"/>
                  </a:cubicBezTo>
                  <a:cubicBezTo>
                    <a:pt x="229" y="81"/>
                    <a:pt x="228" y="77"/>
                    <a:pt x="228" y="74"/>
                  </a:cubicBezTo>
                  <a:cubicBezTo>
                    <a:pt x="227" y="74"/>
                    <a:pt x="227" y="74"/>
                    <a:pt x="227" y="74"/>
                  </a:cubicBezTo>
                  <a:cubicBezTo>
                    <a:pt x="227" y="73"/>
                    <a:pt x="227" y="72"/>
                    <a:pt x="227" y="72"/>
                  </a:cubicBezTo>
                  <a:cubicBezTo>
                    <a:pt x="228" y="68"/>
                    <a:pt x="221" y="67"/>
                    <a:pt x="215" y="66"/>
                  </a:cubicBezTo>
                  <a:cubicBezTo>
                    <a:pt x="219" y="66"/>
                    <a:pt x="219" y="66"/>
                    <a:pt x="219" y="66"/>
                  </a:cubicBezTo>
                  <a:cubicBezTo>
                    <a:pt x="214" y="65"/>
                    <a:pt x="209" y="64"/>
                    <a:pt x="207" y="62"/>
                  </a:cubicBezTo>
                  <a:cubicBezTo>
                    <a:pt x="205" y="60"/>
                    <a:pt x="204" y="58"/>
                    <a:pt x="203" y="54"/>
                  </a:cubicBezTo>
                  <a:cubicBezTo>
                    <a:pt x="202" y="54"/>
                    <a:pt x="202" y="54"/>
                    <a:pt x="202" y="54"/>
                  </a:cubicBezTo>
                  <a:cubicBezTo>
                    <a:pt x="202" y="52"/>
                    <a:pt x="201" y="49"/>
                    <a:pt x="201" y="47"/>
                  </a:cubicBezTo>
                  <a:cubicBezTo>
                    <a:pt x="202" y="47"/>
                    <a:pt x="202" y="47"/>
                    <a:pt x="202" y="47"/>
                  </a:cubicBezTo>
                  <a:cubicBezTo>
                    <a:pt x="201" y="44"/>
                    <a:pt x="201" y="41"/>
                    <a:pt x="200" y="39"/>
                  </a:cubicBezTo>
                  <a:cubicBezTo>
                    <a:pt x="199" y="37"/>
                    <a:pt x="199" y="36"/>
                    <a:pt x="198" y="35"/>
                  </a:cubicBezTo>
                  <a:cubicBezTo>
                    <a:pt x="197" y="35"/>
                    <a:pt x="197" y="35"/>
                    <a:pt x="197" y="35"/>
                  </a:cubicBezTo>
                  <a:cubicBezTo>
                    <a:pt x="195" y="32"/>
                    <a:pt x="193" y="30"/>
                    <a:pt x="191" y="27"/>
                  </a:cubicBezTo>
                  <a:cubicBezTo>
                    <a:pt x="193" y="27"/>
                    <a:pt x="193" y="27"/>
                    <a:pt x="193" y="27"/>
                  </a:cubicBezTo>
                  <a:cubicBezTo>
                    <a:pt x="191" y="25"/>
                    <a:pt x="189" y="23"/>
                    <a:pt x="187" y="20"/>
                  </a:cubicBezTo>
                  <a:cubicBezTo>
                    <a:pt x="186" y="19"/>
                    <a:pt x="185" y="17"/>
                    <a:pt x="185" y="16"/>
                  </a:cubicBezTo>
                  <a:cubicBezTo>
                    <a:pt x="183" y="16"/>
                    <a:pt x="183" y="16"/>
                    <a:pt x="183" y="16"/>
                  </a:cubicBezTo>
                  <a:cubicBezTo>
                    <a:pt x="182" y="13"/>
                    <a:pt x="181" y="10"/>
                    <a:pt x="180" y="8"/>
                  </a:cubicBezTo>
                  <a:cubicBezTo>
                    <a:pt x="182" y="8"/>
                    <a:pt x="182" y="8"/>
                    <a:pt x="182" y="8"/>
                  </a:cubicBezTo>
                  <a:cubicBezTo>
                    <a:pt x="180" y="3"/>
                    <a:pt x="179" y="0"/>
                    <a:pt x="178" y="0"/>
                  </a:cubicBezTo>
                  <a:cubicBezTo>
                    <a:pt x="178" y="0"/>
                    <a:pt x="178" y="1"/>
                    <a:pt x="178" y="1"/>
                  </a:cubicBezTo>
                  <a:cubicBezTo>
                    <a:pt x="178" y="1"/>
                    <a:pt x="178" y="1"/>
                    <a:pt x="177" y="1"/>
                  </a:cubicBezTo>
                  <a:cubicBezTo>
                    <a:pt x="176" y="2"/>
                    <a:pt x="171" y="19"/>
                    <a:pt x="175" y="24"/>
                  </a:cubicBezTo>
                  <a:cubicBezTo>
                    <a:pt x="178" y="30"/>
                    <a:pt x="173" y="40"/>
                    <a:pt x="171" y="47"/>
                  </a:cubicBezTo>
                  <a:cubicBezTo>
                    <a:pt x="169" y="52"/>
                    <a:pt x="166" y="50"/>
                    <a:pt x="162" y="47"/>
                  </a:cubicBezTo>
                  <a:cubicBezTo>
                    <a:pt x="164" y="47"/>
                    <a:pt x="164" y="47"/>
                    <a:pt x="164" y="47"/>
                  </a:cubicBezTo>
                  <a:cubicBezTo>
                    <a:pt x="162" y="45"/>
                    <a:pt x="160" y="43"/>
                    <a:pt x="158" y="42"/>
                  </a:cubicBezTo>
                  <a:cubicBezTo>
                    <a:pt x="155" y="39"/>
                    <a:pt x="150" y="37"/>
                    <a:pt x="146" y="35"/>
                  </a:cubicBezTo>
                  <a:cubicBezTo>
                    <a:pt x="145" y="35"/>
                    <a:pt x="145" y="35"/>
                    <a:pt x="145" y="35"/>
                  </a:cubicBezTo>
                  <a:cubicBezTo>
                    <a:pt x="144" y="34"/>
                    <a:pt x="143" y="33"/>
                    <a:pt x="142" y="33"/>
                  </a:cubicBezTo>
                  <a:cubicBezTo>
                    <a:pt x="141" y="31"/>
                    <a:pt x="141" y="29"/>
                    <a:pt x="142" y="27"/>
                  </a:cubicBezTo>
                  <a:cubicBezTo>
                    <a:pt x="143" y="27"/>
                    <a:pt x="143" y="27"/>
                    <a:pt x="143" y="27"/>
                  </a:cubicBezTo>
                  <a:cubicBezTo>
                    <a:pt x="144" y="23"/>
                    <a:pt x="146" y="19"/>
                    <a:pt x="147" y="16"/>
                  </a:cubicBezTo>
                  <a:cubicBezTo>
                    <a:pt x="146" y="16"/>
                    <a:pt x="146" y="16"/>
                    <a:pt x="146" y="16"/>
                  </a:cubicBezTo>
                  <a:cubicBezTo>
                    <a:pt x="146" y="15"/>
                    <a:pt x="146" y="14"/>
                    <a:pt x="146" y="13"/>
                  </a:cubicBezTo>
                  <a:cubicBezTo>
                    <a:pt x="143" y="9"/>
                    <a:pt x="130" y="13"/>
                    <a:pt x="128" y="13"/>
                  </a:cubicBezTo>
                  <a:cubicBezTo>
                    <a:pt x="127" y="13"/>
                    <a:pt x="125" y="9"/>
                    <a:pt x="123" y="8"/>
                  </a:cubicBezTo>
                  <a:cubicBezTo>
                    <a:pt x="125" y="8"/>
                    <a:pt x="125" y="8"/>
                    <a:pt x="125" y="8"/>
                  </a:cubicBezTo>
                  <a:cubicBezTo>
                    <a:pt x="124" y="7"/>
                    <a:pt x="123" y="6"/>
                    <a:pt x="122" y="6"/>
                  </a:cubicBezTo>
                  <a:cubicBezTo>
                    <a:pt x="121" y="6"/>
                    <a:pt x="121" y="6"/>
                    <a:pt x="121" y="7"/>
                  </a:cubicBezTo>
                  <a:cubicBezTo>
                    <a:pt x="119" y="7"/>
                    <a:pt x="118" y="13"/>
                    <a:pt x="118" y="17"/>
                  </a:cubicBezTo>
                  <a:cubicBezTo>
                    <a:pt x="118" y="16"/>
                    <a:pt x="118" y="16"/>
                    <a:pt x="117" y="16"/>
                  </a:cubicBezTo>
                  <a:cubicBezTo>
                    <a:pt x="116" y="16"/>
                    <a:pt x="116" y="16"/>
                    <a:pt x="116" y="16"/>
                  </a:cubicBezTo>
                  <a:cubicBezTo>
                    <a:pt x="115" y="14"/>
                    <a:pt x="113" y="12"/>
                    <a:pt x="111" y="9"/>
                  </a:cubicBezTo>
                  <a:cubicBezTo>
                    <a:pt x="106" y="4"/>
                    <a:pt x="111" y="13"/>
                    <a:pt x="107" y="18"/>
                  </a:cubicBezTo>
                  <a:cubicBezTo>
                    <a:pt x="102" y="23"/>
                    <a:pt x="104" y="22"/>
                    <a:pt x="102" y="27"/>
                  </a:cubicBezTo>
                  <a:cubicBezTo>
                    <a:pt x="100" y="32"/>
                    <a:pt x="97" y="31"/>
                    <a:pt x="93" y="27"/>
                  </a:cubicBezTo>
                  <a:cubicBezTo>
                    <a:pt x="94" y="27"/>
                    <a:pt x="94" y="27"/>
                    <a:pt x="94" y="27"/>
                  </a:cubicBezTo>
                  <a:cubicBezTo>
                    <a:pt x="93" y="26"/>
                    <a:pt x="93" y="25"/>
                    <a:pt x="92" y="24"/>
                  </a:cubicBezTo>
                  <a:cubicBezTo>
                    <a:pt x="89" y="20"/>
                    <a:pt x="87" y="21"/>
                    <a:pt x="84" y="23"/>
                  </a:cubicBezTo>
                  <a:cubicBezTo>
                    <a:pt x="83" y="23"/>
                    <a:pt x="82" y="24"/>
                    <a:pt x="81" y="25"/>
                  </a:cubicBezTo>
                  <a:cubicBezTo>
                    <a:pt x="78" y="27"/>
                    <a:pt x="76" y="36"/>
                    <a:pt x="74" y="39"/>
                  </a:cubicBezTo>
                  <a:cubicBezTo>
                    <a:pt x="71" y="40"/>
                    <a:pt x="59" y="35"/>
                    <a:pt x="57" y="37"/>
                  </a:cubicBezTo>
                  <a:cubicBezTo>
                    <a:pt x="57" y="37"/>
                    <a:pt x="57" y="37"/>
                    <a:pt x="57" y="37"/>
                  </a:cubicBezTo>
                  <a:cubicBezTo>
                    <a:pt x="56" y="38"/>
                    <a:pt x="56" y="38"/>
                    <a:pt x="56" y="38"/>
                  </a:cubicBezTo>
                  <a:cubicBezTo>
                    <a:pt x="53" y="41"/>
                    <a:pt x="56" y="60"/>
                    <a:pt x="56" y="62"/>
                  </a:cubicBezTo>
                  <a:cubicBezTo>
                    <a:pt x="56" y="62"/>
                    <a:pt x="56" y="62"/>
                    <a:pt x="56" y="62"/>
                  </a:cubicBezTo>
                  <a:cubicBezTo>
                    <a:pt x="53" y="63"/>
                    <a:pt x="46" y="63"/>
                    <a:pt x="43" y="66"/>
                  </a:cubicBezTo>
                  <a:cubicBezTo>
                    <a:pt x="43" y="66"/>
                    <a:pt x="43" y="66"/>
                    <a:pt x="43" y="66"/>
                  </a:cubicBezTo>
                  <a:cubicBezTo>
                    <a:pt x="43" y="66"/>
                    <a:pt x="43" y="66"/>
                    <a:pt x="43" y="66"/>
                  </a:cubicBezTo>
                  <a:cubicBezTo>
                    <a:pt x="43" y="66"/>
                    <a:pt x="42" y="66"/>
                    <a:pt x="42" y="66"/>
                  </a:cubicBezTo>
                  <a:cubicBezTo>
                    <a:pt x="39" y="69"/>
                    <a:pt x="33" y="67"/>
                    <a:pt x="30" y="67"/>
                  </a:cubicBezTo>
                  <a:cubicBezTo>
                    <a:pt x="26" y="67"/>
                    <a:pt x="14" y="78"/>
                    <a:pt x="10" y="81"/>
                  </a:cubicBezTo>
                  <a:cubicBezTo>
                    <a:pt x="6" y="84"/>
                    <a:pt x="0" y="95"/>
                    <a:pt x="2" y="98"/>
                  </a:cubicBezTo>
                  <a:cubicBezTo>
                    <a:pt x="4" y="101"/>
                    <a:pt x="14" y="108"/>
                    <a:pt x="12" y="109"/>
                  </a:cubicBezTo>
                  <a:cubicBezTo>
                    <a:pt x="9" y="110"/>
                    <a:pt x="8" y="118"/>
                    <a:pt x="14" y="125"/>
                  </a:cubicBezTo>
                  <a:cubicBezTo>
                    <a:pt x="20" y="133"/>
                    <a:pt x="18" y="134"/>
                    <a:pt x="18" y="138"/>
                  </a:cubicBezTo>
                  <a:cubicBezTo>
                    <a:pt x="19" y="141"/>
                    <a:pt x="21" y="142"/>
                    <a:pt x="25" y="148"/>
                  </a:cubicBezTo>
                  <a:cubicBezTo>
                    <a:pt x="29" y="154"/>
                    <a:pt x="18" y="159"/>
                    <a:pt x="17" y="162"/>
                  </a:cubicBezTo>
                  <a:cubicBezTo>
                    <a:pt x="15" y="166"/>
                    <a:pt x="20" y="171"/>
                    <a:pt x="23" y="174"/>
                  </a:cubicBezTo>
                  <a:cubicBezTo>
                    <a:pt x="26" y="177"/>
                    <a:pt x="34" y="175"/>
                    <a:pt x="38" y="174"/>
                  </a:cubicBezTo>
                  <a:cubicBezTo>
                    <a:pt x="40" y="173"/>
                    <a:pt x="42" y="172"/>
                    <a:pt x="44" y="171"/>
                  </a:cubicBezTo>
                  <a:cubicBezTo>
                    <a:pt x="44" y="171"/>
                    <a:pt x="44" y="171"/>
                    <a:pt x="44" y="171"/>
                  </a:cubicBezTo>
                  <a:cubicBezTo>
                    <a:pt x="44" y="171"/>
                    <a:pt x="44" y="171"/>
                    <a:pt x="44" y="171"/>
                  </a:cubicBezTo>
                  <a:cubicBezTo>
                    <a:pt x="46" y="169"/>
                    <a:pt x="49" y="167"/>
                    <a:pt x="51" y="167"/>
                  </a:cubicBezTo>
                  <a:cubicBezTo>
                    <a:pt x="54" y="166"/>
                    <a:pt x="71" y="172"/>
                    <a:pt x="71" y="172"/>
                  </a:cubicBezTo>
                  <a:cubicBezTo>
                    <a:pt x="71" y="172"/>
                    <a:pt x="71" y="171"/>
                    <a:pt x="71" y="171"/>
                  </a:cubicBezTo>
                  <a:cubicBezTo>
                    <a:pt x="71" y="171"/>
                    <a:pt x="72" y="171"/>
                    <a:pt x="72" y="171"/>
                  </a:cubicBezTo>
                  <a:cubicBezTo>
                    <a:pt x="72" y="171"/>
                    <a:pt x="72" y="171"/>
                    <a:pt x="72" y="171"/>
                  </a:cubicBezTo>
                  <a:cubicBezTo>
                    <a:pt x="71" y="171"/>
                    <a:pt x="71" y="171"/>
                    <a:pt x="71" y="171"/>
                  </a:cubicBezTo>
                  <a:cubicBezTo>
                    <a:pt x="71" y="169"/>
                    <a:pt x="71" y="166"/>
                    <a:pt x="72" y="163"/>
                  </a:cubicBezTo>
                  <a:cubicBezTo>
                    <a:pt x="73" y="163"/>
                    <a:pt x="73" y="163"/>
                    <a:pt x="73" y="163"/>
                  </a:cubicBezTo>
                  <a:cubicBezTo>
                    <a:pt x="74" y="158"/>
                    <a:pt x="75" y="154"/>
                    <a:pt x="77" y="151"/>
                  </a:cubicBezTo>
                  <a:cubicBezTo>
                    <a:pt x="77" y="151"/>
                    <a:pt x="77" y="151"/>
                    <a:pt x="77" y="151"/>
                  </a:cubicBezTo>
                  <a:cubicBezTo>
                    <a:pt x="77" y="151"/>
                    <a:pt x="77" y="151"/>
                    <a:pt x="77" y="151"/>
                  </a:cubicBezTo>
                  <a:cubicBezTo>
                    <a:pt x="81" y="148"/>
                    <a:pt x="90" y="151"/>
                    <a:pt x="90" y="151"/>
                  </a:cubicBezTo>
                  <a:cubicBezTo>
                    <a:pt x="90" y="151"/>
                    <a:pt x="95" y="148"/>
                    <a:pt x="107" y="145"/>
                  </a:cubicBezTo>
                  <a:cubicBezTo>
                    <a:pt x="119" y="142"/>
                    <a:pt x="114" y="148"/>
                    <a:pt x="118" y="150"/>
                  </a:cubicBezTo>
                  <a:cubicBezTo>
                    <a:pt x="123" y="151"/>
                    <a:pt x="129" y="152"/>
                    <a:pt x="132" y="155"/>
                  </a:cubicBezTo>
                  <a:cubicBezTo>
                    <a:pt x="136" y="158"/>
                    <a:pt x="132" y="165"/>
                    <a:pt x="132" y="168"/>
                  </a:cubicBezTo>
                  <a:cubicBezTo>
                    <a:pt x="131" y="171"/>
                    <a:pt x="140" y="170"/>
                    <a:pt x="141" y="167"/>
                  </a:cubicBezTo>
                  <a:cubicBezTo>
                    <a:pt x="141" y="166"/>
                    <a:pt x="142" y="164"/>
                    <a:pt x="143" y="163"/>
                  </a:cubicBezTo>
                  <a:cubicBezTo>
                    <a:pt x="143" y="163"/>
                    <a:pt x="143" y="163"/>
                    <a:pt x="143" y="163"/>
                  </a:cubicBezTo>
                  <a:cubicBezTo>
                    <a:pt x="145" y="161"/>
                    <a:pt x="146" y="159"/>
                    <a:pt x="149" y="158"/>
                  </a:cubicBezTo>
                  <a:cubicBezTo>
                    <a:pt x="153" y="155"/>
                    <a:pt x="150" y="163"/>
                    <a:pt x="152" y="168"/>
                  </a:cubicBezTo>
                  <a:cubicBezTo>
                    <a:pt x="154" y="174"/>
                    <a:pt x="157" y="161"/>
                    <a:pt x="157" y="167"/>
                  </a:cubicBezTo>
                  <a:cubicBezTo>
                    <a:pt x="157" y="169"/>
                    <a:pt x="158" y="171"/>
                    <a:pt x="159" y="172"/>
                  </a:cubicBezTo>
                  <a:cubicBezTo>
                    <a:pt x="159" y="174"/>
                    <a:pt x="165" y="175"/>
                    <a:pt x="165" y="181"/>
                  </a:cubicBezTo>
                  <a:cubicBezTo>
                    <a:pt x="165" y="187"/>
                    <a:pt x="165" y="190"/>
                    <a:pt x="167" y="191"/>
                  </a:cubicBezTo>
                  <a:cubicBezTo>
                    <a:pt x="168" y="192"/>
                    <a:pt x="176" y="191"/>
                    <a:pt x="180" y="198"/>
                  </a:cubicBezTo>
                  <a:cubicBezTo>
                    <a:pt x="182" y="202"/>
                    <a:pt x="183" y="202"/>
                    <a:pt x="185" y="201"/>
                  </a:cubicBezTo>
                  <a:cubicBezTo>
                    <a:pt x="186" y="200"/>
                    <a:pt x="188" y="197"/>
                    <a:pt x="189" y="195"/>
                  </a:cubicBezTo>
                  <a:cubicBezTo>
                    <a:pt x="189" y="195"/>
                    <a:pt x="189" y="195"/>
                    <a:pt x="189" y="195"/>
                  </a:cubicBezTo>
                  <a:cubicBezTo>
                    <a:pt x="192" y="194"/>
                    <a:pt x="197" y="197"/>
                    <a:pt x="199" y="199"/>
                  </a:cubicBezTo>
                  <a:cubicBezTo>
                    <a:pt x="200" y="200"/>
                    <a:pt x="201" y="200"/>
                    <a:pt x="203" y="198"/>
                  </a:cubicBezTo>
                  <a:cubicBezTo>
                    <a:pt x="204" y="198"/>
                    <a:pt x="206" y="197"/>
                    <a:pt x="207" y="196"/>
                  </a:cubicBezTo>
                  <a:cubicBezTo>
                    <a:pt x="209" y="194"/>
                    <a:pt x="211" y="193"/>
                    <a:pt x="214" y="192"/>
                  </a:cubicBezTo>
                  <a:cubicBezTo>
                    <a:pt x="221" y="190"/>
                    <a:pt x="220" y="191"/>
                    <a:pt x="222" y="187"/>
                  </a:cubicBezTo>
                  <a:cubicBezTo>
                    <a:pt x="223" y="186"/>
                    <a:pt x="223" y="184"/>
                    <a:pt x="224" y="182"/>
                  </a:cubicBezTo>
                  <a:cubicBezTo>
                    <a:pt x="225" y="182"/>
                    <a:pt x="225" y="182"/>
                    <a:pt x="225" y="182"/>
                  </a:cubicBezTo>
                  <a:cubicBezTo>
                    <a:pt x="226" y="179"/>
                    <a:pt x="227" y="175"/>
                    <a:pt x="229" y="171"/>
                  </a:cubicBezTo>
                  <a:cubicBezTo>
                    <a:pt x="228" y="171"/>
                    <a:pt x="228" y="171"/>
                    <a:pt x="228" y="171"/>
                  </a:cubicBezTo>
                  <a:cubicBezTo>
                    <a:pt x="229" y="169"/>
                    <a:pt x="229" y="168"/>
                    <a:pt x="230" y="167"/>
                  </a:cubicBezTo>
                  <a:cubicBezTo>
                    <a:pt x="231" y="166"/>
                    <a:pt x="232" y="164"/>
                    <a:pt x="234" y="163"/>
                  </a:cubicBezTo>
                  <a:cubicBezTo>
                    <a:pt x="234" y="163"/>
                    <a:pt x="234" y="163"/>
                    <a:pt x="234" y="163"/>
                  </a:cubicBezTo>
                  <a:cubicBezTo>
                    <a:pt x="237" y="159"/>
                    <a:pt x="242" y="155"/>
                    <a:pt x="245" y="151"/>
                  </a:cubicBezTo>
                  <a:cubicBezTo>
                    <a:pt x="245" y="151"/>
                    <a:pt x="245" y="151"/>
                    <a:pt x="245" y="151"/>
                  </a:cubicBezTo>
                  <a:cubicBezTo>
                    <a:pt x="247" y="149"/>
                    <a:pt x="249" y="146"/>
                    <a:pt x="250" y="143"/>
                  </a:cubicBezTo>
                  <a:cubicBezTo>
                    <a:pt x="251" y="143"/>
                    <a:pt x="251" y="143"/>
                    <a:pt x="251" y="143"/>
                  </a:cubicBezTo>
                  <a:cubicBezTo>
                    <a:pt x="251" y="142"/>
                    <a:pt x="252" y="141"/>
                    <a:pt x="252" y="139"/>
                  </a:cubicBezTo>
                  <a:cubicBezTo>
                    <a:pt x="252" y="137"/>
                    <a:pt x="251" y="135"/>
                    <a:pt x="250" y="132"/>
                  </a:cubicBezTo>
                  <a:lnTo>
                    <a:pt x="249"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50" name="Freeform 67"/>
            <p:cNvSpPr>
              <a:spLocks/>
            </p:cNvSpPr>
            <p:nvPr/>
          </p:nvSpPr>
          <p:spPr bwMode="auto">
            <a:xfrm>
              <a:off x="8647113" y="4240213"/>
              <a:ext cx="77788" cy="52387"/>
            </a:xfrm>
            <a:custGeom>
              <a:avLst/>
              <a:gdLst>
                <a:gd name="T0" fmla="*/ 7 w 21"/>
                <a:gd name="T1" fmla="*/ 1 h 14"/>
                <a:gd name="T2" fmla="*/ 6 w 21"/>
                <a:gd name="T3" fmla="*/ 1 h 14"/>
                <a:gd name="T4" fmla="*/ 6 w 21"/>
                <a:gd name="T5" fmla="*/ 1 h 14"/>
                <a:gd name="T6" fmla="*/ 6 w 21"/>
                <a:gd name="T7" fmla="*/ 13 h 14"/>
                <a:gd name="T8" fmla="*/ 19 w 21"/>
                <a:gd name="T9" fmla="*/ 11 h 14"/>
                <a:gd name="T10" fmla="*/ 14 w 21"/>
                <a:gd name="T11" fmla="*/ 5 h 14"/>
                <a:gd name="T12" fmla="*/ 15 w 21"/>
                <a:gd name="T13" fmla="*/ 5 h 14"/>
                <a:gd name="T14" fmla="*/ 7 w 21"/>
                <a:gd name="T15" fmla="*/ 1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4">
                  <a:moveTo>
                    <a:pt x="7" y="1"/>
                  </a:moveTo>
                  <a:cubicBezTo>
                    <a:pt x="7" y="1"/>
                    <a:pt x="7" y="1"/>
                    <a:pt x="6" y="1"/>
                  </a:cubicBezTo>
                  <a:cubicBezTo>
                    <a:pt x="6" y="1"/>
                    <a:pt x="6" y="1"/>
                    <a:pt x="6" y="1"/>
                  </a:cubicBezTo>
                  <a:cubicBezTo>
                    <a:pt x="4" y="2"/>
                    <a:pt x="0" y="13"/>
                    <a:pt x="6" y="13"/>
                  </a:cubicBezTo>
                  <a:cubicBezTo>
                    <a:pt x="11" y="13"/>
                    <a:pt x="21" y="14"/>
                    <a:pt x="19" y="11"/>
                  </a:cubicBezTo>
                  <a:cubicBezTo>
                    <a:pt x="18" y="10"/>
                    <a:pt x="16" y="7"/>
                    <a:pt x="14" y="5"/>
                  </a:cubicBezTo>
                  <a:cubicBezTo>
                    <a:pt x="15" y="5"/>
                    <a:pt x="15" y="5"/>
                    <a:pt x="15" y="5"/>
                  </a:cubicBezTo>
                  <a:cubicBezTo>
                    <a:pt x="13" y="2"/>
                    <a:pt x="10" y="0"/>
                    <a:pt x="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51" name="Freeform 68"/>
            <p:cNvSpPr>
              <a:spLocks/>
            </p:cNvSpPr>
            <p:nvPr/>
          </p:nvSpPr>
          <p:spPr bwMode="auto">
            <a:xfrm>
              <a:off x="8842375" y="4537075"/>
              <a:ext cx="442913" cy="293687"/>
            </a:xfrm>
            <a:custGeom>
              <a:avLst/>
              <a:gdLst>
                <a:gd name="T0" fmla="*/ 91 w 118"/>
                <a:gd name="T1" fmla="*/ 35 h 78"/>
                <a:gd name="T2" fmla="*/ 88 w 118"/>
                <a:gd name="T3" fmla="*/ 30 h 78"/>
                <a:gd name="T4" fmla="*/ 86 w 118"/>
                <a:gd name="T5" fmla="*/ 30 h 78"/>
                <a:gd name="T6" fmla="*/ 78 w 118"/>
                <a:gd name="T7" fmla="*/ 23 h 78"/>
                <a:gd name="T8" fmla="*/ 80 w 118"/>
                <a:gd name="T9" fmla="*/ 23 h 78"/>
                <a:gd name="T10" fmla="*/ 78 w 118"/>
                <a:gd name="T11" fmla="*/ 22 h 78"/>
                <a:gd name="T12" fmla="*/ 60 w 118"/>
                <a:gd name="T13" fmla="*/ 12 h 78"/>
                <a:gd name="T14" fmla="*/ 58 w 118"/>
                <a:gd name="T15" fmla="*/ 11 h 78"/>
                <a:gd name="T16" fmla="*/ 55 w 118"/>
                <a:gd name="T17" fmla="*/ 11 h 78"/>
                <a:gd name="T18" fmla="*/ 33 w 118"/>
                <a:gd name="T19" fmla="*/ 11 h 78"/>
                <a:gd name="T20" fmla="*/ 33 w 118"/>
                <a:gd name="T21" fmla="*/ 11 h 78"/>
                <a:gd name="T22" fmla="*/ 33 w 118"/>
                <a:gd name="T23" fmla="*/ 11 h 78"/>
                <a:gd name="T24" fmla="*/ 31 w 118"/>
                <a:gd name="T25" fmla="*/ 11 h 78"/>
                <a:gd name="T26" fmla="*/ 27 w 118"/>
                <a:gd name="T27" fmla="*/ 9 h 78"/>
                <a:gd name="T28" fmla="*/ 15 w 118"/>
                <a:gd name="T29" fmla="*/ 5 h 78"/>
                <a:gd name="T30" fmla="*/ 15 w 118"/>
                <a:gd name="T31" fmla="*/ 3 h 78"/>
                <a:gd name="T32" fmla="*/ 16 w 118"/>
                <a:gd name="T33" fmla="*/ 3 h 78"/>
                <a:gd name="T34" fmla="*/ 9 w 118"/>
                <a:gd name="T35" fmla="*/ 2 h 78"/>
                <a:gd name="T36" fmla="*/ 6 w 118"/>
                <a:gd name="T37" fmla="*/ 5 h 78"/>
                <a:gd name="T38" fmla="*/ 9 w 118"/>
                <a:gd name="T39" fmla="*/ 11 h 78"/>
                <a:gd name="T40" fmla="*/ 16 w 118"/>
                <a:gd name="T41" fmla="*/ 18 h 78"/>
                <a:gd name="T42" fmla="*/ 13 w 118"/>
                <a:gd name="T43" fmla="*/ 29 h 78"/>
                <a:gd name="T44" fmla="*/ 26 w 118"/>
                <a:gd name="T45" fmla="*/ 29 h 78"/>
                <a:gd name="T46" fmla="*/ 34 w 118"/>
                <a:gd name="T47" fmla="*/ 33 h 78"/>
                <a:gd name="T48" fmla="*/ 48 w 118"/>
                <a:gd name="T49" fmla="*/ 42 h 78"/>
                <a:gd name="T50" fmla="*/ 53 w 118"/>
                <a:gd name="T51" fmla="*/ 51 h 78"/>
                <a:gd name="T52" fmla="*/ 53 w 118"/>
                <a:gd name="T53" fmla="*/ 51 h 78"/>
                <a:gd name="T54" fmla="*/ 49 w 118"/>
                <a:gd name="T55" fmla="*/ 52 h 78"/>
                <a:gd name="T56" fmla="*/ 47 w 118"/>
                <a:gd name="T57" fmla="*/ 58 h 78"/>
                <a:gd name="T58" fmla="*/ 59 w 118"/>
                <a:gd name="T59" fmla="*/ 58 h 78"/>
                <a:gd name="T60" fmla="*/ 69 w 118"/>
                <a:gd name="T61" fmla="*/ 70 h 78"/>
                <a:gd name="T62" fmla="*/ 72 w 118"/>
                <a:gd name="T63" fmla="*/ 69 h 78"/>
                <a:gd name="T64" fmla="*/ 72 w 118"/>
                <a:gd name="T65" fmla="*/ 69 h 78"/>
                <a:gd name="T66" fmla="*/ 72 w 118"/>
                <a:gd name="T67" fmla="*/ 69 h 78"/>
                <a:gd name="T68" fmla="*/ 77 w 118"/>
                <a:gd name="T69" fmla="*/ 61 h 78"/>
                <a:gd name="T70" fmla="*/ 78 w 118"/>
                <a:gd name="T71" fmla="*/ 61 h 78"/>
                <a:gd name="T72" fmla="*/ 81 w 118"/>
                <a:gd name="T73" fmla="*/ 56 h 78"/>
                <a:gd name="T74" fmla="*/ 82 w 118"/>
                <a:gd name="T75" fmla="*/ 55 h 78"/>
                <a:gd name="T76" fmla="*/ 93 w 118"/>
                <a:gd name="T77" fmla="*/ 57 h 78"/>
                <a:gd name="T78" fmla="*/ 103 w 118"/>
                <a:gd name="T79" fmla="*/ 71 h 78"/>
                <a:gd name="T80" fmla="*/ 116 w 118"/>
                <a:gd name="T81" fmla="*/ 76 h 78"/>
                <a:gd name="T82" fmla="*/ 118 w 118"/>
                <a:gd name="T83" fmla="*/ 75 h 78"/>
                <a:gd name="T84" fmla="*/ 117 w 118"/>
                <a:gd name="T85" fmla="*/ 69 h 78"/>
                <a:gd name="T86" fmla="*/ 116 w 118"/>
                <a:gd name="T87" fmla="*/ 69 h 78"/>
                <a:gd name="T88" fmla="*/ 112 w 118"/>
                <a:gd name="T89" fmla="*/ 61 h 78"/>
                <a:gd name="T90" fmla="*/ 113 w 118"/>
                <a:gd name="T91" fmla="*/ 61 h 78"/>
                <a:gd name="T92" fmla="*/ 111 w 118"/>
                <a:gd name="T93" fmla="*/ 59 h 78"/>
                <a:gd name="T94" fmla="*/ 102 w 118"/>
                <a:gd name="T95" fmla="*/ 50 h 78"/>
                <a:gd name="T96" fmla="*/ 101 w 118"/>
                <a:gd name="T97" fmla="*/ 50 h 78"/>
                <a:gd name="T98" fmla="*/ 99 w 118"/>
                <a:gd name="T99" fmla="*/ 43 h 78"/>
                <a:gd name="T100" fmla="*/ 99 w 118"/>
                <a:gd name="T101" fmla="*/ 42 h 78"/>
                <a:gd name="T102" fmla="*/ 100 w 118"/>
                <a:gd name="T103" fmla="*/ 42 h 78"/>
                <a:gd name="T104" fmla="*/ 91 w 118"/>
                <a:gd name="T105"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 h="78">
                  <a:moveTo>
                    <a:pt x="91" y="35"/>
                  </a:moveTo>
                  <a:cubicBezTo>
                    <a:pt x="90" y="34"/>
                    <a:pt x="89" y="32"/>
                    <a:pt x="88" y="30"/>
                  </a:cubicBezTo>
                  <a:cubicBezTo>
                    <a:pt x="86" y="30"/>
                    <a:pt x="86" y="30"/>
                    <a:pt x="86" y="30"/>
                  </a:cubicBezTo>
                  <a:cubicBezTo>
                    <a:pt x="84" y="27"/>
                    <a:pt x="82" y="24"/>
                    <a:pt x="78" y="23"/>
                  </a:cubicBezTo>
                  <a:cubicBezTo>
                    <a:pt x="80" y="23"/>
                    <a:pt x="80" y="23"/>
                    <a:pt x="80" y="23"/>
                  </a:cubicBezTo>
                  <a:cubicBezTo>
                    <a:pt x="80" y="22"/>
                    <a:pt x="79" y="22"/>
                    <a:pt x="78" y="22"/>
                  </a:cubicBezTo>
                  <a:cubicBezTo>
                    <a:pt x="70" y="20"/>
                    <a:pt x="68" y="17"/>
                    <a:pt x="60" y="12"/>
                  </a:cubicBezTo>
                  <a:cubicBezTo>
                    <a:pt x="60" y="12"/>
                    <a:pt x="59" y="11"/>
                    <a:pt x="58" y="11"/>
                  </a:cubicBezTo>
                  <a:cubicBezTo>
                    <a:pt x="55" y="11"/>
                    <a:pt x="55" y="11"/>
                    <a:pt x="55" y="11"/>
                  </a:cubicBezTo>
                  <a:cubicBezTo>
                    <a:pt x="46" y="8"/>
                    <a:pt x="34" y="9"/>
                    <a:pt x="33" y="11"/>
                  </a:cubicBezTo>
                  <a:cubicBezTo>
                    <a:pt x="33" y="11"/>
                    <a:pt x="33" y="11"/>
                    <a:pt x="33" y="11"/>
                  </a:cubicBezTo>
                  <a:cubicBezTo>
                    <a:pt x="33" y="11"/>
                    <a:pt x="33" y="11"/>
                    <a:pt x="33" y="11"/>
                  </a:cubicBezTo>
                  <a:cubicBezTo>
                    <a:pt x="31" y="11"/>
                    <a:pt x="31" y="11"/>
                    <a:pt x="31" y="11"/>
                  </a:cubicBezTo>
                  <a:cubicBezTo>
                    <a:pt x="30" y="10"/>
                    <a:pt x="29" y="10"/>
                    <a:pt x="27" y="9"/>
                  </a:cubicBezTo>
                  <a:cubicBezTo>
                    <a:pt x="21" y="6"/>
                    <a:pt x="17" y="9"/>
                    <a:pt x="15" y="5"/>
                  </a:cubicBezTo>
                  <a:cubicBezTo>
                    <a:pt x="15" y="4"/>
                    <a:pt x="15" y="4"/>
                    <a:pt x="15" y="3"/>
                  </a:cubicBezTo>
                  <a:cubicBezTo>
                    <a:pt x="16" y="3"/>
                    <a:pt x="16" y="3"/>
                    <a:pt x="16" y="3"/>
                  </a:cubicBezTo>
                  <a:cubicBezTo>
                    <a:pt x="15" y="1"/>
                    <a:pt x="12" y="0"/>
                    <a:pt x="9" y="2"/>
                  </a:cubicBezTo>
                  <a:cubicBezTo>
                    <a:pt x="8" y="2"/>
                    <a:pt x="7" y="3"/>
                    <a:pt x="6" y="5"/>
                  </a:cubicBezTo>
                  <a:cubicBezTo>
                    <a:pt x="2" y="9"/>
                    <a:pt x="0" y="9"/>
                    <a:pt x="9" y="11"/>
                  </a:cubicBezTo>
                  <a:cubicBezTo>
                    <a:pt x="17" y="13"/>
                    <a:pt x="20" y="13"/>
                    <a:pt x="16" y="18"/>
                  </a:cubicBezTo>
                  <a:cubicBezTo>
                    <a:pt x="13" y="22"/>
                    <a:pt x="10" y="28"/>
                    <a:pt x="13" y="29"/>
                  </a:cubicBezTo>
                  <a:cubicBezTo>
                    <a:pt x="16" y="29"/>
                    <a:pt x="25" y="26"/>
                    <a:pt x="26" y="29"/>
                  </a:cubicBezTo>
                  <a:cubicBezTo>
                    <a:pt x="27" y="31"/>
                    <a:pt x="24" y="32"/>
                    <a:pt x="34" y="33"/>
                  </a:cubicBezTo>
                  <a:cubicBezTo>
                    <a:pt x="44" y="35"/>
                    <a:pt x="46" y="39"/>
                    <a:pt x="48" y="42"/>
                  </a:cubicBezTo>
                  <a:cubicBezTo>
                    <a:pt x="50" y="44"/>
                    <a:pt x="54" y="49"/>
                    <a:pt x="53" y="51"/>
                  </a:cubicBezTo>
                  <a:cubicBezTo>
                    <a:pt x="53" y="51"/>
                    <a:pt x="53" y="51"/>
                    <a:pt x="53" y="51"/>
                  </a:cubicBezTo>
                  <a:cubicBezTo>
                    <a:pt x="52" y="51"/>
                    <a:pt x="50" y="52"/>
                    <a:pt x="49" y="52"/>
                  </a:cubicBezTo>
                  <a:cubicBezTo>
                    <a:pt x="46" y="54"/>
                    <a:pt x="44" y="58"/>
                    <a:pt x="47" y="58"/>
                  </a:cubicBezTo>
                  <a:cubicBezTo>
                    <a:pt x="50" y="59"/>
                    <a:pt x="58" y="56"/>
                    <a:pt x="59" y="58"/>
                  </a:cubicBezTo>
                  <a:cubicBezTo>
                    <a:pt x="60" y="60"/>
                    <a:pt x="64" y="71"/>
                    <a:pt x="69" y="70"/>
                  </a:cubicBezTo>
                  <a:cubicBezTo>
                    <a:pt x="70" y="70"/>
                    <a:pt x="71" y="70"/>
                    <a:pt x="72" y="69"/>
                  </a:cubicBezTo>
                  <a:cubicBezTo>
                    <a:pt x="72" y="69"/>
                    <a:pt x="72" y="69"/>
                    <a:pt x="72" y="69"/>
                  </a:cubicBezTo>
                  <a:cubicBezTo>
                    <a:pt x="72" y="69"/>
                    <a:pt x="72" y="69"/>
                    <a:pt x="72" y="69"/>
                  </a:cubicBezTo>
                  <a:cubicBezTo>
                    <a:pt x="74" y="67"/>
                    <a:pt x="76" y="64"/>
                    <a:pt x="77" y="61"/>
                  </a:cubicBezTo>
                  <a:cubicBezTo>
                    <a:pt x="78" y="61"/>
                    <a:pt x="78" y="61"/>
                    <a:pt x="78" y="61"/>
                  </a:cubicBezTo>
                  <a:cubicBezTo>
                    <a:pt x="79" y="59"/>
                    <a:pt x="80" y="57"/>
                    <a:pt x="81" y="56"/>
                  </a:cubicBezTo>
                  <a:cubicBezTo>
                    <a:pt x="81" y="55"/>
                    <a:pt x="81" y="55"/>
                    <a:pt x="82" y="55"/>
                  </a:cubicBezTo>
                  <a:cubicBezTo>
                    <a:pt x="85" y="53"/>
                    <a:pt x="92" y="52"/>
                    <a:pt x="93" y="57"/>
                  </a:cubicBezTo>
                  <a:cubicBezTo>
                    <a:pt x="94" y="62"/>
                    <a:pt x="97" y="67"/>
                    <a:pt x="103" y="71"/>
                  </a:cubicBezTo>
                  <a:cubicBezTo>
                    <a:pt x="109" y="74"/>
                    <a:pt x="115" y="78"/>
                    <a:pt x="116" y="76"/>
                  </a:cubicBezTo>
                  <a:cubicBezTo>
                    <a:pt x="117" y="75"/>
                    <a:pt x="117" y="75"/>
                    <a:pt x="118" y="75"/>
                  </a:cubicBezTo>
                  <a:cubicBezTo>
                    <a:pt x="118" y="73"/>
                    <a:pt x="117" y="71"/>
                    <a:pt x="117" y="69"/>
                  </a:cubicBezTo>
                  <a:cubicBezTo>
                    <a:pt x="116" y="69"/>
                    <a:pt x="116" y="69"/>
                    <a:pt x="116" y="69"/>
                  </a:cubicBezTo>
                  <a:cubicBezTo>
                    <a:pt x="115" y="66"/>
                    <a:pt x="113" y="63"/>
                    <a:pt x="112" y="61"/>
                  </a:cubicBezTo>
                  <a:cubicBezTo>
                    <a:pt x="113" y="61"/>
                    <a:pt x="113" y="61"/>
                    <a:pt x="113" y="61"/>
                  </a:cubicBezTo>
                  <a:cubicBezTo>
                    <a:pt x="113" y="60"/>
                    <a:pt x="112" y="59"/>
                    <a:pt x="111" y="59"/>
                  </a:cubicBezTo>
                  <a:cubicBezTo>
                    <a:pt x="108" y="58"/>
                    <a:pt x="105" y="54"/>
                    <a:pt x="102" y="50"/>
                  </a:cubicBezTo>
                  <a:cubicBezTo>
                    <a:pt x="101" y="50"/>
                    <a:pt x="101" y="50"/>
                    <a:pt x="101" y="50"/>
                  </a:cubicBezTo>
                  <a:cubicBezTo>
                    <a:pt x="100" y="47"/>
                    <a:pt x="99" y="45"/>
                    <a:pt x="99" y="43"/>
                  </a:cubicBezTo>
                  <a:cubicBezTo>
                    <a:pt x="99" y="43"/>
                    <a:pt x="99" y="42"/>
                    <a:pt x="99" y="42"/>
                  </a:cubicBezTo>
                  <a:cubicBezTo>
                    <a:pt x="100" y="42"/>
                    <a:pt x="100" y="42"/>
                    <a:pt x="100" y="42"/>
                  </a:cubicBezTo>
                  <a:cubicBezTo>
                    <a:pt x="99" y="39"/>
                    <a:pt x="94" y="37"/>
                    <a:pt x="91" y="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52" name="Freeform 69"/>
            <p:cNvSpPr>
              <a:spLocks/>
            </p:cNvSpPr>
            <p:nvPr/>
          </p:nvSpPr>
          <p:spPr bwMode="auto">
            <a:xfrm>
              <a:off x="9040813" y="3363913"/>
              <a:ext cx="157163" cy="93662"/>
            </a:xfrm>
            <a:custGeom>
              <a:avLst/>
              <a:gdLst>
                <a:gd name="T0" fmla="*/ 18 w 42"/>
                <a:gd name="T1" fmla="*/ 1 h 25"/>
                <a:gd name="T2" fmla="*/ 16 w 42"/>
                <a:gd name="T3" fmla="*/ 2 h 25"/>
                <a:gd name="T4" fmla="*/ 12 w 42"/>
                <a:gd name="T5" fmla="*/ 10 h 25"/>
                <a:gd name="T6" fmla="*/ 7 w 42"/>
                <a:gd name="T7" fmla="*/ 13 h 25"/>
                <a:gd name="T8" fmla="*/ 7 w 42"/>
                <a:gd name="T9" fmla="*/ 13 h 25"/>
                <a:gd name="T10" fmla="*/ 5 w 42"/>
                <a:gd name="T11" fmla="*/ 14 h 25"/>
                <a:gd name="T12" fmla="*/ 3 w 42"/>
                <a:gd name="T13" fmla="*/ 20 h 25"/>
                <a:gd name="T14" fmla="*/ 18 w 42"/>
                <a:gd name="T15" fmla="*/ 21 h 25"/>
                <a:gd name="T16" fmla="*/ 32 w 42"/>
                <a:gd name="T17" fmla="*/ 18 h 25"/>
                <a:gd name="T18" fmla="*/ 40 w 42"/>
                <a:gd name="T19" fmla="*/ 16 h 25"/>
                <a:gd name="T20" fmla="*/ 42 w 42"/>
                <a:gd name="T21" fmla="*/ 13 h 25"/>
                <a:gd name="T22" fmla="*/ 41 w 42"/>
                <a:gd name="T23" fmla="*/ 13 h 25"/>
                <a:gd name="T24" fmla="*/ 41 w 42"/>
                <a:gd name="T25" fmla="*/ 12 h 25"/>
                <a:gd name="T26" fmla="*/ 26 w 42"/>
                <a:gd name="T27" fmla="*/ 7 h 25"/>
                <a:gd name="T28" fmla="*/ 24 w 42"/>
                <a:gd name="T29" fmla="*/ 5 h 25"/>
                <a:gd name="T30" fmla="*/ 26 w 42"/>
                <a:gd name="T31" fmla="*/ 5 h 25"/>
                <a:gd name="T32" fmla="*/ 18 w 42"/>
                <a:gd name="T33"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5">
                  <a:moveTo>
                    <a:pt x="18" y="1"/>
                  </a:moveTo>
                  <a:cubicBezTo>
                    <a:pt x="17" y="1"/>
                    <a:pt x="17" y="1"/>
                    <a:pt x="16" y="2"/>
                  </a:cubicBezTo>
                  <a:cubicBezTo>
                    <a:pt x="13" y="3"/>
                    <a:pt x="12" y="8"/>
                    <a:pt x="12" y="10"/>
                  </a:cubicBezTo>
                  <a:cubicBezTo>
                    <a:pt x="12" y="11"/>
                    <a:pt x="10" y="12"/>
                    <a:pt x="7" y="13"/>
                  </a:cubicBezTo>
                  <a:cubicBezTo>
                    <a:pt x="7" y="13"/>
                    <a:pt x="7" y="13"/>
                    <a:pt x="7" y="13"/>
                  </a:cubicBezTo>
                  <a:cubicBezTo>
                    <a:pt x="6" y="13"/>
                    <a:pt x="6" y="14"/>
                    <a:pt x="5" y="14"/>
                  </a:cubicBezTo>
                  <a:cubicBezTo>
                    <a:pt x="2" y="16"/>
                    <a:pt x="0" y="18"/>
                    <a:pt x="3" y="20"/>
                  </a:cubicBezTo>
                  <a:cubicBezTo>
                    <a:pt x="7" y="25"/>
                    <a:pt x="11" y="21"/>
                    <a:pt x="18" y="21"/>
                  </a:cubicBezTo>
                  <a:cubicBezTo>
                    <a:pt x="25" y="20"/>
                    <a:pt x="32" y="18"/>
                    <a:pt x="32" y="18"/>
                  </a:cubicBezTo>
                  <a:cubicBezTo>
                    <a:pt x="32" y="18"/>
                    <a:pt x="38" y="18"/>
                    <a:pt x="40" y="16"/>
                  </a:cubicBezTo>
                  <a:cubicBezTo>
                    <a:pt x="41" y="15"/>
                    <a:pt x="42" y="14"/>
                    <a:pt x="42" y="13"/>
                  </a:cubicBezTo>
                  <a:cubicBezTo>
                    <a:pt x="41" y="13"/>
                    <a:pt x="41" y="13"/>
                    <a:pt x="41" y="13"/>
                  </a:cubicBezTo>
                  <a:cubicBezTo>
                    <a:pt x="41" y="13"/>
                    <a:pt x="41" y="13"/>
                    <a:pt x="41" y="12"/>
                  </a:cubicBezTo>
                  <a:cubicBezTo>
                    <a:pt x="39" y="7"/>
                    <a:pt x="28" y="6"/>
                    <a:pt x="26" y="7"/>
                  </a:cubicBezTo>
                  <a:cubicBezTo>
                    <a:pt x="26" y="7"/>
                    <a:pt x="25" y="6"/>
                    <a:pt x="24" y="5"/>
                  </a:cubicBezTo>
                  <a:cubicBezTo>
                    <a:pt x="26" y="5"/>
                    <a:pt x="26" y="5"/>
                    <a:pt x="26" y="5"/>
                  </a:cubicBezTo>
                  <a:cubicBezTo>
                    <a:pt x="24" y="4"/>
                    <a:pt x="21" y="0"/>
                    <a:pt x="1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53" name="Freeform 70"/>
            <p:cNvSpPr>
              <a:spLocks/>
            </p:cNvSpPr>
            <p:nvPr/>
          </p:nvSpPr>
          <p:spPr bwMode="auto">
            <a:xfrm>
              <a:off x="8594725" y="4402138"/>
              <a:ext cx="6350"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54" name="Freeform 71"/>
            <p:cNvSpPr>
              <a:spLocks/>
            </p:cNvSpPr>
            <p:nvPr/>
          </p:nvSpPr>
          <p:spPr bwMode="auto">
            <a:xfrm>
              <a:off x="8699500" y="4210050"/>
              <a:ext cx="63500" cy="49212"/>
            </a:xfrm>
            <a:custGeom>
              <a:avLst/>
              <a:gdLst>
                <a:gd name="T0" fmla="*/ 12 w 17"/>
                <a:gd name="T1" fmla="*/ 1 h 13"/>
                <a:gd name="T2" fmla="*/ 10 w 17"/>
                <a:gd name="T3" fmla="*/ 1 h 13"/>
                <a:gd name="T4" fmla="*/ 9 w 17"/>
                <a:gd name="T5" fmla="*/ 1 h 13"/>
                <a:gd name="T6" fmla="*/ 9 w 17"/>
                <a:gd name="T7" fmla="*/ 12 h 13"/>
                <a:gd name="T8" fmla="*/ 13 w 17"/>
                <a:gd name="T9" fmla="*/ 11 h 13"/>
                <a:gd name="T10" fmla="*/ 12 w 17"/>
                <a:gd name="T11" fmla="*/ 1 h 13"/>
              </a:gdLst>
              <a:ahLst/>
              <a:cxnLst>
                <a:cxn ang="0">
                  <a:pos x="T0" y="T1"/>
                </a:cxn>
                <a:cxn ang="0">
                  <a:pos x="T2" y="T3"/>
                </a:cxn>
                <a:cxn ang="0">
                  <a:pos x="T4" y="T5"/>
                </a:cxn>
                <a:cxn ang="0">
                  <a:pos x="T6" y="T7"/>
                </a:cxn>
                <a:cxn ang="0">
                  <a:pos x="T8" y="T9"/>
                </a:cxn>
                <a:cxn ang="0">
                  <a:pos x="T10" y="T11"/>
                </a:cxn>
              </a:cxnLst>
              <a:rect l="0" t="0" r="r" b="b"/>
              <a:pathLst>
                <a:path w="17" h="13">
                  <a:moveTo>
                    <a:pt x="12" y="1"/>
                  </a:moveTo>
                  <a:cubicBezTo>
                    <a:pt x="10" y="1"/>
                    <a:pt x="10" y="1"/>
                    <a:pt x="10" y="1"/>
                  </a:cubicBezTo>
                  <a:cubicBezTo>
                    <a:pt x="10" y="1"/>
                    <a:pt x="9" y="1"/>
                    <a:pt x="9" y="1"/>
                  </a:cubicBezTo>
                  <a:cubicBezTo>
                    <a:pt x="7" y="0"/>
                    <a:pt x="0" y="13"/>
                    <a:pt x="9" y="12"/>
                  </a:cubicBezTo>
                  <a:cubicBezTo>
                    <a:pt x="11" y="12"/>
                    <a:pt x="12" y="12"/>
                    <a:pt x="13" y="11"/>
                  </a:cubicBezTo>
                  <a:cubicBezTo>
                    <a:pt x="17" y="9"/>
                    <a:pt x="16" y="4"/>
                    <a:pt x="1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55" name="Freeform 72"/>
            <p:cNvSpPr>
              <a:spLocks/>
            </p:cNvSpPr>
            <p:nvPr/>
          </p:nvSpPr>
          <p:spPr bwMode="auto">
            <a:xfrm>
              <a:off x="4505325" y="4254500"/>
              <a:ext cx="17463" cy="4762"/>
            </a:xfrm>
            <a:custGeom>
              <a:avLst/>
              <a:gdLst>
                <a:gd name="T0" fmla="*/ 0 w 5"/>
                <a:gd name="T1" fmla="*/ 1 h 1"/>
                <a:gd name="T2" fmla="*/ 5 w 5"/>
                <a:gd name="T3" fmla="*/ 1 h 1"/>
                <a:gd name="T4" fmla="*/ 0 w 5"/>
                <a:gd name="T5" fmla="*/ 1 h 1"/>
              </a:gdLst>
              <a:ahLst/>
              <a:cxnLst>
                <a:cxn ang="0">
                  <a:pos x="T0" y="T1"/>
                </a:cxn>
                <a:cxn ang="0">
                  <a:pos x="T2" y="T3"/>
                </a:cxn>
                <a:cxn ang="0">
                  <a:pos x="T4" y="T5"/>
                </a:cxn>
              </a:cxnLst>
              <a:rect l="0" t="0" r="r" b="b"/>
              <a:pathLst>
                <a:path w="5" h="1">
                  <a:moveTo>
                    <a:pt x="0" y="1"/>
                  </a:moveTo>
                  <a:cubicBezTo>
                    <a:pt x="5" y="1"/>
                    <a:pt x="5" y="1"/>
                    <a:pt x="5" y="1"/>
                  </a:cubicBezTo>
                  <a:cubicBezTo>
                    <a:pt x="3" y="0"/>
                    <a:pt x="1"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56" name="Freeform 73"/>
            <p:cNvSpPr>
              <a:spLocks/>
            </p:cNvSpPr>
            <p:nvPr/>
          </p:nvSpPr>
          <p:spPr bwMode="auto">
            <a:xfrm>
              <a:off x="9890125" y="4957763"/>
              <a:ext cx="58738" cy="57150"/>
            </a:xfrm>
            <a:custGeom>
              <a:avLst/>
              <a:gdLst>
                <a:gd name="T0" fmla="*/ 14 w 16"/>
                <a:gd name="T1" fmla="*/ 0 h 15"/>
                <a:gd name="T2" fmla="*/ 10 w 16"/>
                <a:gd name="T3" fmla="*/ 1 h 15"/>
                <a:gd name="T4" fmla="*/ 0 w 16"/>
                <a:gd name="T5" fmla="*/ 13 h 15"/>
                <a:gd name="T6" fmla="*/ 12 w 16"/>
                <a:gd name="T7" fmla="*/ 8 h 15"/>
                <a:gd name="T8" fmla="*/ 12 w 16"/>
                <a:gd name="T9" fmla="*/ 8 h 15"/>
                <a:gd name="T10" fmla="*/ 14 w 16"/>
                <a:gd name="T11" fmla="*/ 0 h 15"/>
              </a:gdLst>
              <a:ahLst/>
              <a:cxnLst>
                <a:cxn ang="0">
                  <a:pos x="T0" y="T1"/>
                </a:cxn>
                <a:cxn ang="0">
                  <a:pos x="T2" y="T3"/>
                </a:cxn>
                <a:cxn ang="0">
                  <a:pos x="T4" y="T5"/>
                </a:cxn>
                <a:cxn ang="0">
                  <a:pos x="T6" y="T7"/>
                </a:cxn>
                <a:cxn ang="0">
                  <a:pos x="T8" y="T9"/>
                </a:cxn>
                <a:cxn ang="0">
                  <a:pos x="T10" y="T11"/>
                </a:cxn>
              </a:cxnLst>
              <a:rect l="0" t="0" r="r" b="b"/>
              <a:pathLst>
                <a:path w="16" h="15">
                  <a:moveTo>
                    <a:pt x="14" y="0"/>
                  </a:moveTo>
                  <a:cubicBezTo>
                    <a:pt x="13" y="0"/>
                    <a:pt x="12" y="0"/>
                    <a:pt x="10" y="1"/>
                  </a:cubicBezTo>
                  <a:cubicBezTo>
                    <a:pt x="6" y="4"/>
                    <a:pt x="0" y="13"/>
                    <a:pt x="0" y="13"/>
                  </a:cubicBezTo>
                  <a:cubicBezTo>
                    <a:pt x="3" y="15"/>
                    <a:pt x="8" y="11"/>
                    <a:pt x="12" y="8"/>
                  </a:cubicBezTo>
                  <a:cubicBezTo>
                    <a:pt x="12" y="8"/>
                    <a:pt x="12" y="8"/>
                    <a:pt x="12" y="8"/>
                  </a:cubicBezTo>
                  <a:cubicBezTo>
                    <a:pt x="15" y="4"/>
                    <a:pt x="16" y="1"/>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57" name="Freeform 74"/>
            <p:cNvSpPr>
              <a:spLocks/>
            </p:cNvSpPr>
            <p:nvPr/>
          </p:nvSpPr>
          <p:spPr bwMode="auto">
            <a:xfrm>
              <a:off x="9783763" y="5451475"/>
              <a:ext cx="120650" cy="168275"/>
            </a:xfrm>
            <a:custGeom>
              <a:avLst/>
              <a:gdLst>
                <a:gd name="T0" fmla="*/ 29 w 32"/>
                <a:gd name="T1" fmla="*/ 20 h 45"/>
                <a:gd name="T2" fmla="*/ 27 w 32"/>
                <a:gd name="T3" fmla="*/ 19 h 45"/>
                <a:gd name="T4" fmla="*/ 25 w 32"/>
                <a:gd name="T5" fmla="*/ 20 h 45"/>
                <a:gd name="T6" fmla="*/ 22 w 32"/>
                <a:gd name="T7" fmla="*/ 20 h 45"/>
                <a:gd name="T8" fmla="*/ 20 w 32"/>
                <a:gd name="T9" fmla="*/ 19 h 45"/>
                <a:gd name="T10" fmla="*/ 14 w 32"/>
                <a:gd name="T11" fmla="*/ 12 h 45"/>
                <a:gd name="T12" fmla="*/ 15 w 32"/>
                <a:gd name="T13" fmla="*/ 12 h 45"/>
                <a:gd name="T14" fmla="*/ 14 w 32"/>
                <a:gd name="T15" fmla="*/ 11 h 45"/>
                <a:gd name="T16" fmla="*/ 10 w 32"/>
                <a:gd name="T17" fmla="*/ 1 h 45"/>
                <a:gd name="T18" fmla="*/ 8 w 32"/>
                <a:gd name="T19" fmla="*/ 1 h 45"/>
                <a:gd name="T20" fmla="*/ 5 w 32"/>
                <a:gd name="T21" fmla="*/ 1 h 45"/>
                <a:gd name="T22" fmla="*/ 7 w 32"/>
                <a:gd name="T23" fmla="*/ 11 h 45"/>
                <a:gd name="T24" fmla="*/ 9 w 32"/>
                <a:gd name="T25" fmla="*/ 24 h 45"/>
                <a:gd name="T26" fmla="*/ 4 w 32"/>
                <a:gd name="T27" fmla="*/ 32 h 45"/>
                <a:gd name="T28" fmla="*/ 15 w 32"/>
                <a:gd name="T29" fmla="*/ 35 h 45"/>
                <a:gd name="T30" fmla="*/ 14 w 32"/>
                <a:gd name="T31" fmla="*/ 45 h 45"/>
                <a:gd name="T32" fmla="*/ 18 w 32"/>
                <a:gd name="T33" fmla="*/ 44 h 45"/>
                <a:gd name="T34" fmla="*/ 22 w 32"/>
                <a:gd name="T35" fmla="*/ 39 h 45"/>
                <a:gd name="T36" fmla="*/ 21 w 32"/>
                <a:gd name="T37" fmla="*/ 39 h 45"/>
                <a:gd name="T38" fmla="*/ 22 w 32"/>
                <a:gd name="T39" fmla="*/ 37 h 45"/>
                <a:gd name="T40" fmla="*/ 25 w 32"/>
                <a:gd name="T41" fmla="*/ 32 h 45"/>
                <a:gd name="T42" fmla="*/ 25 w 32"/>
                <a:gd name="T43" fmla="*/ 32 h 45"/>
                <a:gd name="T44" fmla="*/ 30 w 32"/>
                <a:gd name="T45" fmla="*/ 26 h 45"/>
                <a:gd name="T46" fmla="*/ 30 w 32"/>
                <a:gd name="T47" fmla="*/ 20 h 45"/>
                <a:gd name="T48" fmla="*/ 29 w 32"/>
                <a:gd name="T49"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45">
                  <a:moveTo>
                    <a:pt x="29" y="20"/>
                  </a:moveTo>
                  <a:cubicBezTo>
                    <a:pt x="28" y="19"/>
                    <a:pt x="28" y="19"/>
                    <a:pt x="27" y="19"/>
                  </a:cubicBezTo>
                  <a:cubicBezTo>
                    <a:pt x="26" y="19"/>
                    <a:pt x="26" y="20"/>
                    <a:pt x="25" y="20"/>
                  </a:cubicBezTo>
                  <a:cubicBezTo>
                    <a:pt x="22" y="20"/>
                    <a:pt x="22" y="20"/>
                    <a:pt x="22" y="20"/>
                  </a:cubicBezTo>
                  <a:cubicBezTo>
                    <a:pt x="21" y="20"/>
                    <a:pt x="21" y="19"/>
                    <a:pt x="20" y="19"/>
                  </a:cubicBezTo>
                  <a:cubicBezTo>
                    <a:pt x="16" y="16"/>
                    <a:pt x="16" y="17"/>
                    <a:pt x="14" y="12"/>
                  </a:cubicBezTo>
                  <a:cubicBezTo>
                    <a:pt x="15" y="12"/>
                    <a:pt x="15" y="12"/>
                    <a:pt x="15" y="12"/>
                  </a:cubicBezTo>
                  <a:cubicBezTo>
                    <a:pt x="14" y="11"/>
                    <a:pt x="14" y="11"/>
                    <a:pt x="14" y="11"/>
                  </a:cubicBezTo>
                  <a:cubicBezTo>
                    <a:pt x="12" y="7"/>
                    <a:pt x="11" y="2"/>
                    <a:pt x="10" y="1"/>
                  </a:cubicBezTo>
                  <a:cubicBezTo>
                    <a:pt x="8" y="1"/>
                    <a:pt x="8" y="1"/>
                    <a:pt x="8" y="1"/>
                  </a:cubicBezTo>
                  <a:cubicBezTo>
                    <a:pt x="7" y="0"/>
                    <a:pt x="6" y="0"/>
                    <a:pt x="5" y="1"/>
                  </a:cubicBezTo>
                  <a:cubicBezTo>
                    <a:pt x="3" y="2"/>
                    <a:pt x="5" y="8"/>
                    <a:pt x="7" y="11"/>
                  </a:cubicBezTo>
                  <a:cubicBezTo>
                    <a:pt x="9" y="13"/>
                    <a:pt x="10" y="21"/>
                    <a:pt x="9" y="24"/>
                  </a:cubicBezTo>
                  <a:cubicBezTo>
                    <a:pt x="9" y="26"/>
                    <a:pt x="0" y="29"/>
                    <a:pt x="4" y="32"/>
                  </a:cubicBezTo>
                  <a:cubicBezTo>
                    <a:pt x="8" y="35"/>
                    <a:pt x="16" y="32"/>
                    <a:pt x="15" y="35"/>
                  </a:cubicBezTo>
                  <a:cubicBezTo>
                    <a:pt x="14" y="39"/>
                    <a:pt x="10" y="44"/>
                    <a:pt x="14" y="45"/>
                  </a:cubicBezTo>
                  <a:cubicBezTo>
                    <a:pt x="16" y="45"/>
                    <a:pt x="17" y="45"/>
                    <a:pt x="18" y="44"/>
                  </a:cubicBezTo>
                  <a:cubicBezTo>
                    <a:pt x="20" y="43"/>
                    <a:pt x="21" y="41"/>
                    <a:pt x="22" y="39"/>
                  </a:cubicBezTo>
                  <a:cubicBezTo>
                    <a:pt x="21" y="39"/>
                    <a:pt x="21" y="39"/>
                    <a:pt x="21" y="39"/>
                  </a:cubicBezTo>
                  <a:cubicBezTo>
                    <a:pt x="21" y="38"/>
                    <a:pt x="22" y="37"/>
                    <a:pt x="22" y="37"/>
                  </a:cubicBezTo>
                  <a:cubicBezTo>
                    <a:pt x="23" y="35"/>
                    <a:pt x="24" y="33"/>
                    <a:pt x="25" y="32"/>
                  </a:cubicBezTo>
                  <a:cubicBezTo>
                    <a:pt x="25" y="32"/>
                    <a:pt x="25" y="32"/>
                    <a:pt x="25" y="32"/>
                  </a:cubicBezTo>
                  <a:cubicBezTo>
                    <a:pt x="27" y="29"/>
                    <a:pt x="28" y="27"/>
                    <a:pt x="30" y="26"/>
                  </a:cubicBezTo>
                  <a:cubicBezTo>
                    <a:pt x="32" y="24"/>
                    <a:pt x="32" y="22"/>
                    <a:pt x="30" y="20"/>
                  </a:cubicBezTo>
                  <a:lnTo>
                    <a:pt x="2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58" name="Freeform 75"/>
            <p:cNvSpPr>
              <a:spLocks/>
            </p:cNvSpPr>
            <p:nvPr/>
          </p:nvSpPr>
          <p:spPr bwMode="auto">
            <a:xfrm>
              <a:off x="9582150" y="5075238"/>
              <a:ext cx="74613" cy="60325"/>
            </a:xfrm>
            <a:custGeom>
              <a:avLst/>
              <a:gdLst>
                <a:gd name="T0" fmla="*/ 20 w 20"/>
                <a:gd name="T1" fmla="*/ 11 h 16"/>
                <a:gd name="T2" fmla="*/ 15 w 20"/>
                <a:gd name="T3" fmla="*/ 4 h 16"/>
                <a:gd name="T4" fmla="*/ 13 w 20"/>
                <a:gd name="T5" fmla="*/ 4 h 16"/>
                <a:gd name="T6" fmla="*/ 9 w 20"/>
                <a:gd name="T7" fmla="*/ 2 h 16"/>
                <a:gd name="T8" fmla="*/ 9 w 20"/>
                <a:gd name="T9" fmla="*/ 9 h 16"/>
                <a:gd name="T10" fmla="*/ 17 w 20"/>
                <a:gd name="T11" fmla="*/ 14 h 16"/>
                <a:gd name="T12" fmla="*/ 20 w 20"/>
                <a:gd name="T13" fmla="*/ 11 h 16"/>
              </a:gdLst>
              <a:ahLst/>
              <a:cxnLst>
                <a:cxn ang="0">
                  <a:pos x="T0" y="T1"/>
                </a:cxn>
                <a:cxn ang="0">
                  <a:pos x="T2" y="T3"/>
                </a:cxn>
                <a:cxn ang="0">
                  <a:pos x="T4" y="T5"/>
                </a:cxn>
                <a:cxn ang="0">
                  <a:pos x="T6" y="T7"/>
                </a:cxn>
                <a:cxn ang="0">
                  <a:pos x="T8" y="T9"/>
                </a:cxn>
                <a:cxn ang="0">
                  <a:pos x="T10" y="T11"/>
                </a:cxn>
                <a:cxn ang="0">
                  <a:pos x="T12" y="T13"/>
                </a:cxn>
              </a:cxnLst>
              <a:rect l="0" t="0" r="r" b="b"/>
              <a:pathLst>
                <a:path w="20" h="16">
                  <a:moveTo>
                    <a:pt x="20" y="11"/>
                  </a:moveTo>
                  <a:cubicBezTo>
                    <a:pt x="20" y="9"/>
                    <a:pt x="19" y="6"/>
                    <a:pt x="15" y="4"/>
                  </a:cubicBezTo>
                  <a:cubicBezTo>
                    <a:pt x="13" y="4"/>
                    <a:pt x="13" y="4"/>
                    <a:pt x="13" y="4"/>
                  </a:cubicBezTo>
                  <a:cubicBezTo>
                    <a:pt x="12" y="3"/>
                    <a:pt x="10" y="2"/>
                    <a:pt x="9" y="2"/>
                  </a:cubicBezTo>
                  <a:cubicBezTo>
                    <a:pt x="0" y="0"/>
                    <a:pt x="6" y="4"/>
                    <a:pt x="9" y="9"/>
                  </a:cubicBezTo>
                  <a:cubicBezTo>
                    <a:pt x="11" y="13"/>
                    <a:pt x="15" y="16"/>
                    <a:pt x="17" y="14"/>
                  </a:cubicBezTo>
                  <a:cubicBezTo>
                    <a:pt x="18" y="13"/>
                    <a:pt x="19" y="13"/>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59" name="Freeform 76"/>
            <p:cNvSpPr>
              <a:spLocks/>
            </p:cNvSpPr>
            <p:nvPr/>
          </p:nvSpPr>
          <p:spPr bwMode="auto">
            <a:xfrm>
              <a:off x="9640888" y="5594350"/>
              <a:ext cx="177800" cy="165100"/>
            </a:xfrm>
            <a:custGeom>
              <a:avLst/>
              <a:gdLst>
                <a:gd name="T0" fmla="*/ 43 w 47"/>
                <a:gd name="T1" fmla="*/ 1 h 44"/>
                <a:gd name="T2" fmla="*/ 41 w 47"/>
                <a:gd name="T3" fmla="*/ 1 h 44"/>
                <a:gd name="T4" fmla="*/ 39 w 47"/>
                <a:gd name="T5" fmla="*/ 0 h 44"/>
                <a:gd name="T6" fmla="*/ 37 w 47"/>
                <a:gd name="T7" fmla="*/ 3 h 44"/>
                <a:gd name="T8" fmla="*/ 34 w 47"/>
                <a:gd name="T9" fmla="*/ 5 h 44"/>
                <a:gd name="T10" fmla="*/ 31 w 47"/>
                <a:gd name="T11" fmla="*/ 7 h 44"/>
                <a:gd name="T12" fmla="*/ 22 w 47"/>
                <a:gd name="T13" fmla="*/ 17 h 44"/>
                <a:gd name="T14" fmla="*/ 2 w 47"/>
                <a:gd name="T15" fmla="*/ 34 h 44"/>
                <a:gd name="T16" fmla="*/ 12 w 47"/>
                <a:gd name="T17" fmla="*/ 43 h 44"/>
                <a:gd name="T18" fmla="*/ 19 w 47"/>
                <a:gd name="T19" fmla="*/ 43 h 44"/>
                <a:gd name="T20" fmla="*/ 22 w 47"/>
                <a:gd name="T21" fmla="*/ 40 h 44"/>
                <a:gd name="T22" fmla="*/ 22 w 47"/>
                <a:gd name="T23" fmla="*/ 40 h 44"/>
                <a:gd name="T24" fmla="*/ 23 w 47"/>
                <a:gd name="T25" fmla="*/ 38 h 44"/>
                <a:gd name="T26" fmla="*/ 28 w 47"/>
                <a:gd name="T27" fmla="*/ 32 h 44"/>
                <a:gd name="T28" fmla="*/ 29 w 47"/>
                <a:gd name="T29" fmla="*/ 32 h 44"/>
                <a:gd name="T30" fmla="*/ 41 w 47"/>
                <a:gd name="T31" fmla="*/ 21 h 44"/>
                <a:gd name="T32" fmla="*/ 41 w 47"/>
                <a:gd name="T33" fmla="*/ 21 h 44"/>
                <a:gd name="T34" fmla="*/ 41 w 47"/>
                <a:gd name="T35" fmla="*/ 21 h 44"/>
                <a:gd name="T36" fmla="*/ 45 w 47"/>
                <a:gd name="T37" fmla="*/ 13 h 44"/>
                <a:gd name="T38" fmla="*/ 46 w 47"/>
                <a:gd name="T39" fmla="*/ 13 h 44"/>
                <a:gd name="T40" fmla="*/ 47 w 47"/>
                <a:gd name="T41" fmla="*/ 6 h 44"/>
                <a:gd name="T42" fmla="*/ 43 w 47"/>
                <a:gd name="T43"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44">
                  <a:moveTo>
                    <a:pt x="43" y="1"/>
                  </a:moveTo>
                  <a:cubicBezTo>
                    <a:pt x="41" y="1"/>
                    <a:pt x="41" y="1"/>
                    <a:pt x="41" y="1"/>
                  </a:cubicBezTo>
                  <a:cubicBezTo>
                    <a:pt x="40" y="0"/>
                    <a:pt x="39" y="0"/>
                    <a:pt x="39" y="0"/>
                  </a:cubicBezTo>
                  <a:cubicBezTo>
                    <a:pt x="39" y="1"/>
                    <a:pt x="38" y="2"/>
                    <a:pt x="37" y="3"/>
                  </a:cubicBezTo>
                  <a:cubicBezTo>
                    <a:pt x="36" y="3"/>
                    <a:pt x="35" y="4"/>
                    <a:pt x="34" y="5"/>
                  </a:cubicBezTo>
                  <a:cubicBezTo>
                    <a:pt x="33" y="5"/>
                    <a:pt x="32" y="6"/>
                    <a:pt x="31" y="7"/>
                  </a:cubicBezTo>
                  <a:cubicBezTo>
                    <a:pt x="28" y="10"/>
                    <a:pt x="31" y="11"/>
                    <a:pt x="22" y="17"/>
                  </a:cubicBezTo>
                  <a:cubicBezTo>
                    <a:pt x="14" y="23"/>
                    <a:pt x="4" y="29"/>
                    <a:pt x="2" y="34"/>
                  </a:cubicBezTo>
                  <a:cubicBezTo>
                    <a:pt x="0" y="40"/>
                    <a:pt x="4" y="43"/>
                    <a:pt x="12" y="43"/>
                  </a:cubicBezTo>
                  <a:cubicBezTo>
                    <a:pt x="17" y="44"/>
                    <a:pt x="18" y="44"/>
                    <a:pt x="19" y="43"/>
                  </a:cubicBezTo>
                  <a:cubicBezTo>
                    <a:pt x="20" y="43"/>
                    <a:pt x="21" y="42"/>
                    <a:pt x="22" y="40"/>
                  </a:cubicBezTo>
                  <a:cubicBezTo>
                    <a:pt x="22" y="40"/>
                    <a:pt x="22" y="40"/>
                    <a:pt x="22" y="40"/>
                  </a:cubicBezTo>
                  <a:cubicBezTo>
                    <a:pt x="22" y="40"/>
                    <a:pt x="22" y="39"/>
                    <a:pt x="23" y="38"/>
                  </a:cubicBezTo>
                  <a:cubicBezTo>
                    <a:pt x="25" y="36"/>
                    <a:pt x="27" y="34"/>
                    <a:pt x="28" y="32"/>
                  </a:cubicBezTo>
                  <a:cubicBezTo>
                    <a:pt x="29" y="32"/>
                    <a:pt x="29" y="32"/>
                    <a:pt x="29" y="32"/>
                  </a:cubicBezTo>
                  <a:cubicBezTo>
                    <a:pt x="32" y="28"/>
                    <a:pt x="36" y="25"/>
                    <a:pt x="41" y="21"/>
                  </a:cubicBezTo>
                  <a:cubicBezTo>
                    <a:pt x="41" y="21"/>
                    <a:pt x="41" y="21"/>
                    <a:pt x="41" y="21"/>
                  </a:cubicBezTo>
                  <a:cubicBezTo>
                    <a:pt x="41" y="21"/>
                    <a:pt x="41" y="21"/>
                    <a:pt x="41" y="21"/>
                  </a:cubicBezTo>
                  <a:cubicBezTo>
                    <a:pt x="43" y="18"/>
                    <a:pt x="44" y="15"/>
                    <a:pt x="45" y="13"/>
                  </a:cubicBezTo>
                  <a:cubicBezTo>
                    <a:pt x="46" y="13"/>
                    <a:pt x="46" y="13"/>
                    <a:pt x="46" y="13"/>
                  </a:cubicBezTo>
                  <a:cubicBezTo>
                    <a:pt x="47" y="9"/>
                    <a:pt x="47" y="6"/>
                    <a:pt x="47" y="6"/>
                  </a:cubicBezTo>
                  <a:cubicBezTo>
                    <a:pt x="47" y="6"/>
                    <a:pt x="45" y="3"/>
                    <a:pt x="4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60" name="Freeform 77"/>
            <p:cNvSpPr>
              <a:spLocks/>
            </p:cNvSpPr>
            <p:nvPr/>
          </p:nvSpPr>
          <p:spPr bwMode="auto">
            <a:xfrm>
              <a:off x="8853488" y="4837113"/>
              <a:ext cx="3175" cy="476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61" name="Freeform 78"/>
            <p:cNvSpPr>
              <a:spLocks/>
            </p:cNvSpPr>
            <p:nvPr/>
          </p:nvSpPr>
          <p:spPr bwMode="auto">
            <a:xfrm>
              <a:off x="9142413" y="5597525"/>
              <a:ext cx="107950" cy="85725"/>
            </a:xfrm>
            <a:custGeom>
              <a:avLst/>
              <a:gdLst>
                <a:gd name="T0" fmla="*/ 27 w 29"/>
                <a:gd name="T1" fmla="*/ 0 h 23"/>
                <a:gd name="T2" fmla="*/ 27 w 29"/>
                <a:gd name="T3" fmla="*/ 0 h 23"/>
                <a:gd name="T4" fmla="*/ 21 w 29"/>
                <a:gd name="T5" fmla="*/ 3 h 23"/>
                <a:gd name="T6" fmla="*/ 21 w 29"/>
                <a:gd name="T7" fmla="*/ 3 h 23"/>
                <a:gd name="T8" fmla="*/ 15 w 29"/>
                <a:gd name="T9" fmla="*/ 6 h 23"/>
                <a:gd name="T10" fmla="*/ 7 w 29"/>
                <a:gd name="T11" fmla="*/ 3 h 23"/>
                <a:gd name="T12" fmla="*/ 6 w 29"/>
                <a:gd name="T13" fmla="*/ 4 h 23"/>
                <a:gd name="T14" fmla="*/ 6 w 29"/>
                <a:gd name="T15" fmla="*/ 4 h 23"/>
                <a:gd name="T16" fmla="*/ 10 w 29"/>
                <a:gd name="T17" fmla="*/ 17 h 23"/>
                <a:gd name="T18" fmla="*/ 20 w 29"/>
                <a:gd name="T19" fmla="*/ 20 h 23"/>
                <a:gd name="T20" fmla="*/ 25 w 29"/>
                <a:gd name="T21" fmla="*/ 12 h 23"/>
                <a:gd name="T22" fmla="*/ 25 w 29"/>
                <a:gd name="T23" fmla="*/ 12 h 23"/>
                <a:gd name="T24" fmla="*/ 28 w 29"/>
                <a:gd name="T25" fmla="*/ 1 h 23"/>
                <a:gd name="T26" fmla="*/ 27 w 29"/>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3">
                  <a:moveTo>
                    <a:pt x="27" y="0"/>
                  </a:moveTo>
                  <a:cubicBezTo>
                    <a:pt x="27" y="0"/>
                    <a:pt x="27" y="0"/>
                    <a:pt x="27" y="0"/>
                  </a:cubicBezTo>
                  <a:cubicBezTo>
                    <a:pt x="26" y="0"/>
                    <a:pt x="24" y="2"/>
                    <a:pt x="21" y="3"/>
                  </a:cubicBezTo>
                  <a:cubicBezTo>
                    <a:pt x="21" y="3"/>
                    <a:pt x="21" y="3"/>
                    <a:pt x="21" y="3"/>
                  </a:cubicBezTo>
                  <a:cubicBezTo>
                    <a:pt x="18" y="5"/>
                    <a:pt x="16" y="7"/>
                    <a:pt x="15" y="6"/>
                  </a:cubicBezTo>
                  <a:cubicBezTo>
                    <a:pt x="12" y="6"/>
                    <a:pt x="7" y="3"/>
                    <a:pt x="7" y="3"/>
                  </a:cubicBezTo>
                  <a:cubicBezTo>
                    <a:pt x="7" y="4"/>
                    <a:pt x="6" y="4"/>
                    <a:pt x="6" y="4"/>
                  </a:cubicBezTo>
                  <a:cubicBezTo>
                    <a:pt x="6" y="4"/>
                    <a:pt x="6" y="4"/>
                    <a:pt x="6" y="4"/>
                  </a:cubicBezTo>
                  <a:cubicBezTo>
                    <a:pt x="0" y="10"/>
                    <a:pt x="11" y="10"/>
                    <a:pt x="10" y="17"/>
                  </a:cubicBezTo>
                  <a:cubicBezTo>
                    <a:pt x="8" y="23"/>
                    <a:pt x="17" y="21"/>
                    <a:pt x="20" y="20"/>
                  </a:cubicBezTo>
                  <a:cubicBezTo>
                    <a:pt x="21" y="19"/>
                    <a:pt x="23" y="16"/>
                    <a:pt x="25" y="12"/>
                  </a:cubicBezTo>
                  <a:cubicBezTo>
                    <a:pt x="25" y="12"/>
                    <a:pt x="25" y="12"/>
                    <a:pt x="25" y="12"/>
                  </a:cubicBezTo>
                  <a:cubicBezTo>
                    <a:pt x="27" y="8"/>
                    <a:pt x="29" y="3"/>
                    <a:pt x="28" y="1"/>
                  </a:cubicBezTo>
                  <a:cubicBezTo>
                    <a:pt x="28" y="1"/>
                    <a:pt x="28"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62" name="Freeform 79"/>
            <p:cNvSpPr>
              <a:spLocks/>
            </p:cNvSpPr>
            <p:nvPr/>
          </p:nvSpPr>
          <p:spPr bwMode="auto">
            <a:xfrm>
              <a:off x="8647113" y="4292600"/>
              <a:ext cx="123825" cy="93662"/>
            </a:xfrm>
            <a:custGeom>
              <a:avLst/>
              <a:gdLst>
                <a:gd name="T0" fmla="*/ 33 w 33"/>
                <a:gd name="T1" fmla="*/ 10 h 25"/>
                <a:gd name="T2" fmla="*/ 25 w 33"/>
                <a:gd name="T3" fmla="*/ 0 h 25"/>
                <a:gd name="T4" fmla="*/ 24 w 33"/>
                <a:gd name="T5" fmla="*/ 1 h 25"/>
                <a:gd name="T6" fmla="*/ 24 w 33"/>
                <a:gd name="T7" fmla="*/ 0 h 25"/>
                <a:gd name="T8" fmla="*/ 19 w 33"/>
                <a:gd name="T9" fmla="*/ 7 h 25"/>
                <a:gd name="T10" fmla="*/ 14 w 33"/>
                <a:gd name="T11" fmla="*/ 6 h 25"/>
                <a:gd name="T12" fmla="*/ 6 w 33"/>
                <a:gd name="T13" fmla="*/ 7 h 25"/>
                <a:gd name="T14" fmla="*/ 1 w 33"/>
                <a:gd name="T15" fmla="*/ 14 h 25"/>
                <a:gd name="T16" fmla="*/ 16 w 33"/>
                <a:gd name="T17" fmla="*/ 19 h 25"/>
                <a:gd name="T18" fmla="*/ 24 w 33"/>
                <a:gd name="T19" fmla="*/ 24 h 25"/>
                <a:gd name="T20" fmla="*/ 26 w 33"/>
                <a:gd name="T21" fmla="*/ 23 h 25"/>
                <a:gd name="T22" fmla="*/ 31 w 33"/>
                <a:gd name="T23" fmla="*/ 18 h 25"/>
                <a:gd name="T24" fmla="*/ 30 w 33"/>
                <a:gd name="T25" fmla="*/ 18 h 25"/>
                <a:gd name="T26" fmla="*/ 32 w 33"/>
                <a:gd name="T27" fmla="*/ 10 h 25"/>
                <a:gd name="T28" fmla="*/ 32 w 33"/>
                <a:gd name="T29" fmla="*/ 10 h 25"/>
                <a:gd name="T30" fmla="*/ 33 w 33"/>
                <a:gd name="T31" fmla="*/ 10 h 25"/>
                <a:gd name="T32" fmla="*/ 33 w 33"/>
                <a:gd name="T33"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25">
                  <a:moveTo>
                    <a:pt x="33" y="10"/>
                  </a:moveTo>
                  <a:cubicBezTo>
                    <a:pt x="31" y="6"/>
                    <a:pt x="25" y="0"/>
                    <a:pt x="25" y="0"/>
                  </a:cubicBezTo>
                  <a:cubicBezTo>
                    <a:pt x="25" y="0"/>
                    <a:pt x="25" y="0"/>
                    <a:pt x="24" y="1"/>
                  </a:cubicBezTo>
                  <a:cubicBezTo>
                    <a:pt x="24" y="0"/>
                    <a:pt x="24" y="0"/>
                    <a:pt x="24" y="0"/>
                  </a:cubicBezTo>
                  <a:cubicBezTo>
                    <a:pt x="21" y="4"/>
                    <a:pt x="20" y="6"/>
                    <a:pt x="19" y="7"/>
                  </a:cubicBezTo>
                  <a:cubicBezTo>
                    <a:pt x="17" y="8"/>
                    <a:pt x="16" y="7"/>
                    <a:pt x="14" y="6"/>
                  </a:cubicBezTo>
                  <a:cubicBezTo>
                    <a:pt x="11" y="5"/>
                    <a:pt x="9" y="5"/>
                    <a:pt x="6" y="7"/>
                  </a:cubicBezTo>
                  <a:cubicBezTo>
                    <a:pt x="3" y="9"/>
                    <a:pt x="0" y="13"/>
                    <a:pt x="1" y="14"/>
                  </a:cubicBezTo>
                  <a:cubicBezTo>
                    <a:pt x="3" y="17"/>
                    <a:pt x="14" y="14"/>
                    <a:pt x="16" y="19"/>
                  </a:cubicBezTo>
                  <a:cubicBezTo>
                    <a:pt x="19" y="24"/>
                    <a:pt x="19" y="25"/>
                    <a:pt x="24" y="24"/>
                  </a:cubicBezTo>
                  <a:cubicBezTo>
                    <a:pt x="24" y="24"/>
                    <a:pt x="25" y="23"/>
                    <a:pt x="26" y="23"/>
                  </a:cubicBezTo>
                  <a:cubicBezTo>
                    <a:pt x="28" y="22"/>
                    <a:pt x="30" y="20"/>
                    <a:pt x="31" y="18"/>
                  </a:cubicBezTo>
                  <a:cubicBezTo>
                    <a:pt x="30" y="18"/>
                    <a:pt x="30" y="18"/>
                    <a:pt x="30" y="18"/>
                  </a:cubicBezTo>
                  <a:cubicBezTo>
                    <a:pt x="32" y="15"/>
                    <a:pt x="33" y="12"/>
                    <a:pt x="32" y="10"/>
                  </a:cubicBezTo>
                  <a:cubicBezTo>
                    <a:pt x="32" y="10"/>
                    <a:pt x="32" y="10"/>
                    <a:pt x="32" y="10"/>
                  </a:cubicBezTo>
                  <a:cubicBezTo>
                    <a:pt x="33" y="10"/>
                    <a:pt x="33" y="10"/>
                    <a:pt x="33" y="10"/>
                  </a:cubicBezTo>
                  <a:cubicBezTo>
                    <a:pt x="33" y="10"/>
                    <a:pt x="33" y="10"/>
                    <a:pt x="3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63" name="Freeform 80"/>
            <p:cNvSpPr>
              <a:spLocks/>
            </p:cNvSpPr>
            <p:nvPr/>
          </p:nvSpPr>
          <p:spPr bwMode="auto">
            <a:xfrm>
              <a:off x="4244975" y="3889375"/>
              <a:ext cx="41275" cy="26987"/>
            </a:xfrm>
            <a:custGeom>
              <a:avLst/>
              <a:gdLst>
                <a:gd name="T0" fmla="*/ 5 w 11"/>
                <a:gd name="T1" fmla="*/ 0 h 7"/>
                <a:gd name="T2" fmla="*/ 4 w 11"/>
                <a:gd name="T3" fmla="*/ 1 h 7"/>
                <a:gd name="T4" fmla="*/ 7 w 11"/>
                <a:gd name="T5" fmla="*/ 6 h 7"/>
                <a:gd name="T6" fmla="*/ 7 w 11"/>
                <a:gd name="T7" fmla="*/ 1 h 7"/>
                <a:gd name="T8" fmla="*/ 9 w 11"/>
                <a:gd name="T9" fmla="*/ 1 h 7"/>
                <a:gd name="T10" fmla="*/ 5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5" y="0"/>
                  </a:moveTo>
                  <a:cubicBezTo>
                    <a:pt x="5" y="0"/>
                    <a:pt x="4" y="0"/>
                    <a:pt x="4" y="1"/>
                  </a:cubicBezTo>
                  <a:cubicBezTo>
                    <a:pt x="0" y="2"/>
                    <a:pt x="2" y="7"/>
                    <a:pt x="7" y="6"/>
                  </a:cubicBezTo>
                  <a:cubicBezTo>
                    <a:pt x="11" y="5"/>
                    <a:pt x="10" y="2"/>
                    <a:pt x="7" y="1"/>
                  </a:cubicBezTo>
                  <a:cubicBezTo>
                    <a:pt x="9" y="1"/>
                    <a:pt x="9" y="1"/>
                    <a:pt x="9" y="1"/>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64" name="Freeform 81"/>
            <p:cNvSpPr>
              <a:spLocks/>
            </p:cNvSpPr>
            <p:nvPr/>
          </p:nvSpPr>
          <p:spPr bwMode="auto">
            <a:xfrm>
              <a:off x="4368800" y="2201863"/>
              <a:ext cx="1220788" cy="781050"/>
            </a:xfrm>
            <a:custGeom>
              <a:avLst/>
              <a:gdLst>
                <a:gd name="T0" fmla="*/ 270 w 325"/>
                <a:gd name="T1" fmla="*/ 122 h 208"/>
                <a:gd name="T2" fmla="*/ 271 w 325"/>
                <a:gd name="T3" fmla="*/ 110 h 208"/>
                <a:gd name="T4" fmla="*/ 291 w 325"/>
                <a:gd name="T5" fmla="*/ 111 h 208"/>
                <a:gd name="T6" fmla="*/ 290 w 325"/>
                <a:gd name="T7" fmla="*/ 101 h 208"/>
                <a:gd name="T8" fmla="*/ 297 w 325"/>
                <a:gd name="T9" fmla="*/ 89 h 208"/>
                <a:gd name="T10" fmla="*/ 289 w 325"/>
                <a:gd name="T11" fmla="*/ 84 h 208"/>
                <a:gd name="T12" fmla="*/ 294 w 325"/>
                <a:gd name="T13" fmla="*/ 71 h 208"/>
                <a:gd name="T14" fmla="*/ 301 w 325"/>
                <a:gd name="T15" fmla="*/ 62 h 208"/>
                <a:gd name="T16" fmla="*/ 315 w 325"/>
                <a:gd name="T17" fmla="*/ 51 h 208"/>
                <a:gd name="T18" fmla="*/ 323 w 325"/>
                <a:gd name="T19" fmla="*/ 37 h 208"/>
                <a:gd name="T20" fmla="*/ 284 w 325"/>
                <a:gd name="T21" fmla="*/ 49 h 208"/>
                <a:gd name="T22" fmla="*/ 273 w 325"/>
                <a:gd name="T23" fmla="*/ 31 h 208"/>
                <a:gd name="T24" fmla="*/ 268 w 325"/>
                <a:gd name="T25" fmla="*/ 24 h 208"/>
                <a:gd name="T26" fmla="*/ 266 w 325"/>
                <a:gd name="T27" fmla="*/ 12 h 208"/>
                <a:gd name="T28" fmla="*/ 244 w 325"/>
                <a:gd name="T29" fmla="*/ 10 h 208"/>
                <a:gd name="T30" fmla="*/ 232 w 325"/>
                <a:gd name="T31" fmla="*/ 14 h 208"/>
                <a:gd name="T32" fmla="*/ 207 w 325"/>
                <a:gd name="T33" fmla="*/ 16 h 208"/>
                <a:gd name="T34" fmla="*/ 220 w 325"/>
                <a:gd name="T35" fmla="*/ 4 h 208"/>
                <a:gd name="T36" fmla="*/ 185 w 325"/>
                <a:gd name="T37" fmla="*/ 3 h 208"/>
                <a:gd name="T38" fmla="*/ 156 w 325"/>
                <a:gd name="T39" fmla="*/ 9 h 208"/>
                <a:gd name="T40" fmla="*/ 142 w 325"/>
                <a:gd name="T41" fmla="*/ 14 h 208"/>
                <a:gd name="T42" fmla="*/ 131 w 325"/>
                <a:gd name="T43" fmla="*/ 28 h 208"/>
                <a:gd name="T44" fmla="*/ 124 w 325"/>
                <a:gd name="T45" fmla="*/ 19 h 208"/>
                <a:gd name="T46" fmla="*/ 119 w 325"/>
                <a:gd name="T47" fmla="*/ 36 h 208"/>
                <a:gd name="T48" fmla="*/ 84 w 325"/>
                <a:gd name="T49" fmla="*/ 36 h 208"/>
                <a:gd name="T50" fmla="*/ 60 w 325"/>
                <a:gd name="T51" fmla="*/ 51 h 208"/>
                <a:gd name="T52" fmla="*/ 51 w 325"/>
                <a:gd name="T53" fmla="*/ 51 h 208"/>
                <a:gd name="T54" fmla="*/ 35 w 325"/>
                <a:gd name="T55" fmla="*/ 68 h 208"/>
                <a:gd name="T56" fmla="*/ 15 w 325"/>
                <a:gd name="T57" fmla="*/ 81 h 208"/>
                <a:gd name="T58" fmla="*/ 3 w 325"/>
                <a:gd name="T59" fmla="*/ 86 h 208"/>
                <a:gd name="T60" fmla="*/ 30 w 325"/>
                <a:gd name="T61" fmla="*/ 98 h 208"/>
                <a:gd name="T62" fmla="*/ 34 w 325"/>
                <a:gd name="T63" fmla="*/ 89 h 208"/>
                <a:gd name="T64" fmla="*/ 54 w 325"/>
                <a:gd name="T65" fmla="*/ 95 h 208"/>
                <a:gd name="T66" fmla="*/ 95 w 325"/>
                <a:gd name="T67" fmla="*/ 134 h 208"/>
                <a:gd name="T68" fmla="*/ 101 w 325"/>
                <a:gd name="T69" fmla="*/ 128 h 208"/>
                <a:gd name="T70" fmla="*/ 120 w 325"/>
                <a:gd name="T71" fmla="*/ 139 h 208"/>
                <a:gd name="T72" fmla="*/ 113 w 325"/>
                <a:gd name="T73" fmla="*/ 140 h 208"/>
                <a:gd name="T74" fmla="*/ 109 w 325"/>
                <a:gd name="T75" fmla="*/ 130 h 208"/>
                <a:gd name="T76" fmla="*/ 102 w 325"/>
                <a:gd name="T77" fmla="*/ 147 h 208"/>
                <a:gd name="T78" fmla="*/ 109 w 325"/>
                <a:gd name="T79" fmla="*/ 171 h 208"/>
                <a:gd name="T80" fmla="*/ 117 w 325"/>
                <a:gd name="T81" fmla="*/ 177 h 208"/>
                <a:gd name="T82" fmla="*/ 137 w 325"/>
                <a:gd name="T83" fmla="*/ 202 h 208"/>
                <a:gd name="T84" fmla="*/ 159 w 325"/>
                <a:gd name="T85" fmla="*/ 206 h 208"/>
                <a:gd name="T86" fmla="*/ 162 w 325"/>
                <a:gd name="T87" fmla="*/ 204 h 208"/>
                <a:gd name="T88" fmla="*/ 166 w 325"/>
                <a:gd name="T89" fmla="*/ 191 h 208"/>
                <a:gd name="T90" fmla="*/ 175 w 325"/>
                <a:gd name="T91" fmla="*/ 182 h 208"/>
                <a:gd name="T92" fmla="*/ 176 w 325"/>
                <a:gd name="T93" fmla="*/ 173 h 208"/>
                <a:gd name="T94" fmla="*/ 187 w 325"/>
                <a:gd name="T95" fmla="*/ 168 h 208"/>
                <a:gd name="T96" fmla="*/ 211 w 325"/>
                <a:gd name="T97" fmla="*/ 159 h 208"/>
                <a:gd name="T98" fmla="*/ 217 w 325"/>
                <a:gd name="T99" fmla="*/ 152 h 208"/>
                <a:gd name="T100" fmla="*/ 263 w 325"/>
                <a:gd name="T101" fmla="*/ 143 h 208"/>
                <a:gd name="T102" fmla="*/ 254 w 325"/>
                <a:gd name="T103" fmla="*/ 134 h 208"/>
                <a:gd name="T104" fmla="*/ 249 w 325"/>
                <a:gd name="T105" fmla="*/ 123 h 208"/>
                <a:gd name="T106" fmla="*/ 272 w 325"/>
                <a:gd name="T107" fmla="*/ 1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5" h="208">
                  <a:moveTo>
                    <a:pt x="274" y="128"/>
                  </a:moveTo>
                  <a:cubicBezTo>
                    <a:pt x="272" y="128"/>
                    <a:pt x="272" y="128"/>
                    <a:pt x="272" y="128"/>
                  </a:cubicBezTo>
                  <a:cubicBezTo>
                    <a:pt x="271" y="126"/>
                    <a:pt x="271" y="124"/>
                    <a:pt x="270" y="122"/>
                  </a:cubicBezTo>
                  <a:cubicBezTo>
                    <a:pt x="270" y="121"/>
                    <a:pt x="270" y="121"/>
                    <a:pt x="269" y="120"/>
                  </a:cubicBezTo>
                  <a:cubicBezTo>
                    <a:pt x="271" y="120"/>
                    <a:pt x="271" y="120"/>
                    <a:pt x="271" y="120"/>
                  </a:cubicBezTo>
                  <a:cubicBezTo>
                    <a:pt x="269" y="118"/>
                    <a:pt x="268" y="112"/>
                    <a:pt x="271" y="110"/>
                  </a:cubicBezTo>
                  <a:cubicBezTo>
                    <a:pt x="271" y="110"/>
                    <a:pt x="272" y="110"/>
                    <a:pt x="272" y="110"/>
                  </a:cubicBezTo>
                  <a:cubicBezTo>
                    <a:pt x="278" y="109"/>
                    <a:pt x="288" y="116"/>
                    <a:pt x="290" y="113"/>
                  </a:cubicBezTo>
                  <a:cubicBezTo>
                    <a:pt x="291" y="113"/>
                    <a:pt x="291" y="112"/>
                    <a:pt x="291" y="111"/>
                  </a:cubicBezTo>
                  <a:cubicBezTo>
                    <a:pt x="291" y="110"/>
                    <a:pt x="291" y="110"/>
                    <a:pt x="291" y="109"/>
                  </a:cubicBezTo>
                  <a:cubicBezTo>
                    <a:pt x="290" y="109"/>
                    <a:pt x="290" y="109"/>
                    <a:pt x="290" y="109"/>
                  </a:cubicBezTo>
                  <a:cubicBezTo>
                    <a:pt x="290" y="106"/>
                    <a:pt x="290" y="104"/>
                    <a:pt x="290" y="101"/>
                  </a:cubicBezTo>
                  <a:cubicBezTo>
                    <a:pt x="291" y="101"/>
                    <a:pt x="291" y="101"/>
                    <a:pt x="291" y="101"/>
                  </a:cubicBezTo>
                  <a:cubicBezTo>
                    <a:pt x="292" y="98"/>
                    <a:pt x="292" y="96"/>
                    <a:pt x="293" y="95"/>
                  </a:cubicBezTo>
                  <a:cubicBezTo>
                    <a:pt x="294" y="92"/>
                    <a:pt x="296" y="91"/>
                    <a:pt x="297" y="89"/>
                  </a:cubicBezTo>
                  <a:cubicBezTo>
                    <a:pt x="296" y="89"/>
                    <a:pt x="296" y="89"/>
                    <a:pt x="296" y="89"/>
                  </a:cubicBezTo>
                  <a:cubicBezTo>
                    <a:pt x="296" y="89"/>
                    <a:pt x="296" y="88"/>
                    <a:pt x="296" y="88"/>
                  </a:cubicBezTo>
                  <a:cubicBezTo>
                    <a:pt x="294" y="87"/>
                    <a:pt x="291" y="90"/>
                    <a:pt x="289" y="84"/>
                  </a:cubicBezTo>
                  <a:cubicBezTo>
                    <a:pt x="288" y="83"/>
                    <a:pt x="288" y="82"/>
                    <a:pt x="288" y="82"/>
                  </a:cubicBezTo>
                  <a:cubicBezTo>
                    <a:pt x="289" y="82"/>
                    <a:pt x="289" y="82"/>
                    <a:pt x="289" y="82"/>
                  </a:cubicBezTo>
                  <a:cubicBezTo>
                    <a:pt x="288" y="77"/>
                    <a:pt x="292" y="73"/>
                    <a:pt x="294" y="71"/>
                  </a:cubicBezTo>
                  <a:cubicBezTo>
                    <a:pt x="294" y="71"/>
                    <a:pt x="294" y="70"/>
                    <a:pt x="294" y="70"/>
                  </a:cubicBezTo>
                  <a:cubicBezTo>
                    <a:pt x="294" y="70"/>
                    <a:pt x="294" y="70"/>
                    <a:pt x="294" y="70"/>
                  </a:cubicBezTo>
                  <a:cubicBezTo>
                    <a:pt x="296" y="68"/>
                    <a:pt x="298" y="66"/>
                    <a:pt x="301" y="62"/>
                  </a:cubicBezTo>
                  <a:cubicBezTo>
                    <a:pt x="302" y="62"/>
                    <a:pt x="302" y="62"/>
                    <a:pt x="302" y="62"/>
                  </a:cubicBezTo>
                  <a:cubicBezTo>
                    <a:pt x="305" y="59"/>
                    <a:pt x="309" y="55"/>
                    <a:pt x="312" y="53"/>
                  </a:cubicBezTo>
                  <a:cubicBezTo>
                    <a:pt x="313" y="52"/>
                    <a:pt x="314" y="52"/>
                    <a:pt x="315" y="51"/>
                  </a:cubicBezTo>
                  <a:cubicBezTo>
                    <a:pt x="319" y="50"/>
                    <a:pt x="322" y="46"/>
                    <a:pt x="324" y="43"/>
                  </a:cubicBezTo>
                  <a:cubicBezTo>
                    <a:pt x="324" y="43"/>
                    <a:pt x="324" y="43"/>
                    <a:pt x="324" y="43"/>
                  </a:cubicBezTo>
                  <a:cubicBezTo>
                    <a:pt x="325" y="41"/>
                    <a:pt x="325" y="38"/>
                    <a:pt x="323" y="37"/>
                  </a:cubicBezTo>
                  <a:cubicBezTo>
                    <a:pt x="319" y="36"/>
                    <a:pt x="310" y="33"/>
                    <a:pt x="304" y="37"/>
                  </a:cubicBezTo>
                  <a:cubicBezTo>
                    <a:pt x="303" y="37"/>
                    <a:pt x="302" y="38"/>
                    <a:pt x="301" y="39"/>
                  </a:cubicBezTo>
                  <a:cubicBezTo>
                    <a:pt x="295" y="45"/>
                    <a:pt x="291" y="51"/>
                    <a:pt x="284" y="49"/>
                  </a:cubicBezTo>
                  <a:cubicBezTo>
                    <a:pt x="281" y="48"/>
                    <a:pt x="279" y="46"/>
                    <a:pt x="277" y="43"/>
                  </a:cubicBezTo>
                  <a:cubicBezTo>
                    <a:pt x="279" y="43"/>
                    <a:pt x="279" y="43"/>
                    <a:pt x="279" y="43"/>
                  </a:cubicBezTo>
                  <a:cubicBezTo>
                    <a:pt x="276" y="39"/>
                    <a:pt x="275" y="35"/>
                    <a:pt x="273" y="31"/>
                  </a:cubicBezTo>
                  <a:cubicBezTo>
                    <a:pt x="271" y="31"/>
                    <a:pt x="271" y="31"/>
                    <a:pt x="271" y="31"/>
                  </a:cubicBezTo>
                  <a:cubicBezTo>
                    <a:pt x="271" y="31"/>
                    <a:pt x="271" y="31"/>
                    <a:pt x="271" y="31"/>
                  </a:cubicBezTo>
                  <a:cubicBezTo>
                    <a:pt x="270" y="29"/>
                    <a:pt x="269" y="26"/>
                    <a:pt x="268" y="24"/>
                  </a:cubicBezTo>
                  <a:cubicBezTo>
                    <a:pt x="269" y="24"/>
                    <a:pt x="269" y="24"/>
                    <a:pt x="269" y="24"/>
                  </a:cubicBezTo>
                  <a:cubicBezTo>
                    <a:pt x="268" y="19"/>
                    <a:pt x="268" y="15"/>
                    <a:pt x="267" y="12"/>
                  </a:cubicBezTo>
                  <a:cubicBezTo>
                    <a:pt x="266" y="12"/>
                    <a:pt x="266" y="12"/>
                    <a:pt x="266" y="12"/>
                  </a:cubicBezTo>
                  <a:cubicBezTo>
                    <a:pt x="265" y="10"/>
                    <a:pt x="264" y="9"/>
                    <a:pt x="263" y="9"/>
                  </a:cubicBezTo>
                  <a:cubicBezTo>
                    <a:pt x="256" y="11"/>
                    <a:pt x="256" y="11"/>
                    <a:pt x="256" y="11"/>
                  </a:cubicBezTo>
                  <a:cubicBezTo>
                    <a:pt x="256" y="11"/>
                    <a:pt x="249" y="9"/>
                    <a:pt x="244" y="10"/>
                  </a:cubicBezTo>
                  <a:cubicBezTo>
                    <a:pt x="242" y="11"/>
                    <a:pt x="241" y="11"/>
                    <a:pt x="239" y="12"/>
                  </a:cubicBezTo>
                  <a:cubicBezTo>
                    <a:pt x="239" y="12"/>
                    <a:pt x="239" y="12"/>
                    <a:pt x="239" y="12"/>
                  </a:cubicBezTo>
                  <a:cubicBezTo>
                    <a:pt x="236" y="14"/>
                    <a:pt x="234" y="15"/>
                    <a:pt x="232" y="14"/>
                  </a:cubicBezTo>
                  <a:cubicBezTo>
                    <a:pt x="225" y="13"/>
                    <a:pt x="219" y="17"/>
                    <a:pt x="217" y="17"/>
                  </a:cubicBezTo>
                  <a:cubicBezTo>
                    <a:pt x="206" y="20"/>
                    <a:pt x="197" y="18"/>
                    <a:pt x="192" y="17"/>
                  </a:cubicBezTo>
                  <a:cubicBezTo>
                    <a:pt x="196" y="17"/>
                    <a:pt x="202" y="17"/>
                    <a:pt x="207" y="16"/>
                  </a:cubicBezTo>
                  <a:cubicBezTo>
                    <a:pt x="214" y="15"/>
                    <a:pt x="226" y="12"/>
                    <a:pt x="232" y="11"/>
                  </a:cubicBezTo>
                  <a:cubicBezTo>
                    <a:pt x="238" y="10"/>
                    <a:pt x="233" y="7"/>
                    <a:pt x="231" y="7"/>
                  </a:cubicBezTo>
                  <a:cubicBezTo>
                    <a:pt x="228" y="6"/>
                    <a:pt x="224" y="5"/>
                    <a:pt x="220" y="4"/>
                  </a:cubicBezTo>
                  <a:cubicBezTo>
                    <a:pt x="223" y="4"/>
                    <a:pt x="223" y="4"/>
                    <a:pt x="223" y="4"/>
                  </a:cubicBezTo>
                  <a:cubicBezTo>
                    <a:pt x="217" y="3"/>
                    <a:pt x="210" y="1"/>
                    <a:pt x="204" y="1"/>
                  </a:cubicBezTo>
                  <a:cubicBezTo>
                    <a:pt x="197" y="0"/>
                    <a:pt x="192" y="3"/>
                    <a:pt x="185" y="3"/>
                  </a:cubicBezTo>
                  <a:cubicBezTo>
                    <a:pt x="179" y="3"/>
                    <a:pt x="172" y="3"/>
                    <a:pt x="166" y="4"/>
                  </a:cubicBezTo>
                  <a:cubicBezTo>
                    <a:pt x="169" y="4"/>
                    <a:pt x="169" y="4"/>
                    <a:pt x="169" y="4"/>
                  </a:cubicBezTo>
                  <a:cubicBezTo>
                    <a:pt x="164" y="5"/>
                    <a:pt x="160" y="6"/>
                    <a:pt x="156" y="9"/>
                  </a:cubicBezTo>
                  <a:cubicBezTo>
                    <a:pt x="154" y="10"/>
                    <a:pt x="152" y="11"/>
                    <a:pt x="149" y="12"/>
                  </a:cubicBezTo>
                  <a:cubicBezTo>
                    <a:pt x="149" y="12"/>
                    <a:pt x="149" y="12"/>
                    <a:pt x="149" y="12"/>
                  </a:cubicBezTo>
                  <a:cubicBezTo>
                    <a:pt x="145" y="13"/>
                    <a:pt x="142" y="13"/>
                    <a:pt x="142" y="14"/>
                  </a:cubicBezTo>
                  <a:cubicBezTo>
                    <a:pt x="142" y="14"/>
                    <a:pt x="142" y="14"/>
                    <a:pt x="142" y="14"/>
                  </a:cubicBezTo>
                  <a:cubicBezTo>
                    <a:pt x="141" y="14"/>
                    <a:pt x="141" y="14"/>
                    <a:pt x="141" y="14"/>
                  </a:cubicBezTo>
                  <a:cubicBezTo>
                    <a:pt x="137" y="19"/>
                    <a:pt x="134" y="31"/>
                    <a:pt x="131" y="28"/>
                  </a:cubicBezTo>
                  <a:cubicBezTo>
                    <a:pt x="130" y="27"/>
                    <a:pt x="129" y="25"/>
                    <a:pt x="128" y="24"/>
                  </a:cubicBezTo>
                  <a:cubicBezTo>
                    <a:pt x="129" y="24"/>
                    <a:pt x="129" y="24"/>
                    <a:pt x="129" y="24"/>
                  </a:cubicBezTo>
                  <a:cubicBezTo>
                    <a:pt x="128" y="20"/>
                    <a:pt x="127" y="17"/>
                    <a:pt x="124" y="19"/>
                  </a:cubicBezTo>
                  <a:cubicBezTo>
                    <a:pt x="123" y="19"/>
                    <a:pt x="123" y="20"/>
                    <a:pt x="123" y="20"/>
                  </a:cubicBezTo>
                  <a:cubicBezTo>
                    <a:pt x="123" y="20"/>
                    <a:pt x="123" y="20"/>
                    <a:pt x="123" y="20"/>
                  </a:cubicBezTo>
                  <a:cubicBezTo>
                    <a:pt x="118" y="23"/>
                    <a:pt x="122" y="31"/>
                    <a:pt x="119" y="36"/>
                  </a:cubicBezTo>
                  <a:cubicBezTo>
                    <a:pt x="118" y="37"/>
                    <a:pt x="118" y="38"/>
                    <a:pt x="117" y="38"/>
                  </a:cubicBezTo>
                  <a:cubicBezTo>
                    <a:pt x="113" y="41"/>
                    <a:pt x="105" y="40"/>
                    <a:pt x="103" y="39"/>
                  </a:cubicBezTo>
                  <a:cubicBezTo>
                    <a:pt x="100" y="37"/>
                    <a:pt x="97" y="35"/>
                    <a:pt x="84" y="36"/>
                  </a:cubicBezTo>
                  <a:cubicBezTo>
                    <a:pt x="77" y="36"/>
                    <a:pt x="68" y="38"/>
                    <a:pt x="64" y="41"/>
                  </a:cubicBezTo>
                  <a:cubicBezTo>
                    <a:pt x="61" y="43"/>
                    <a:pt x="60" y="45"/>
                    <a:pt x="61" y="47"/>
                  </a:cubicBezTo>
                  <a:cubicBezTo>
                    <a:pt x="62" y="48"/>
                    <a:pt x="61" y="50"/>
                    <a:pt x="60" y="51"/>
                  </a:cubicBezTo>
                  <a:cubicBezTo>
                    <a:pt x="58" y="52"/>
                    <a:pt x="55" y="52"/>
                    <a:pt x="54" y="51"/>
                  </a:cubicBezTo>
                  <a:cubicBezTo>
                    <a:pt x="54" y="51"/>
                    <a:pt x="54" y="51"/>
                    <a:pt x="53" y="51"/>
                  </a:cubicBezTo>
                  <a:cubicBezTo>
                    <a:pt x="51" y="51"/>
                    <a:pt x="51" y="51"/>
                    <a:pt x="51" y="51"/>
                  </a:cubicBezTo>
                  <a:cubicBezTo>
                    <a:pt x="50" y="51"/>
                    <a:pt x="48" y="52"/>
                    <a:pt x="47" y="53"/>
                  </a:cubicBezTo>
                  <a:cubicBezTo>
                    <a:pt x="44" y="54"/>
                    <a:pt x="42" y="57"/>
                    <a:pt x="42" y="59"/>
                  </a:cubicBezTo>
                  <a:cubicBezTo>
                    <a:pt x="43" y="64"/>
                    <a:pt x="41" y="69"/>
                    <a:pt x="35" y="68"/>
                  </a:cubicBezTo>
                  <a:cubicBezTo>
                    <a:pt x="30" y="67"/>
                    <a:pt x="27" y="71"/>
                    <a:pt x="26" y="75"/>
                  </a:cubicBezTo>
                  <a:cubicBezTo>
                    <a:pt x="26" y="76"/>
                    <a:pt x="25" y="77"/>
                    <a:pt x="24" y="77"/>
                  </a:cubicBezTo>
                  <a:cubicBezTo>
                    <a:pt x="21" y="79"/>
                    <a:pt x="15" y="81"/>
                    <a:pt x="15" y="81"/>
                  </a:cubicBezTo>
                  <a:cubicBezTo>
                    <a:pt x="14" y="81"/>
                    <a:pt x="8" y="81"/>
                    <a:pt x="5" y="82"/>
                  </a:cubicBezTo>
                  <a:cubicBezTo>
                    <a:pt x="7" y="82"/>
                    <a:pt x="7" y="82"/>
                    <a:pt x="7" y="82"/>
                  </a:cubicBezTo>
                  <a:cubicBezTo>
                    <a:pt x="3" y="82"/>
                    <a:pt x="0" y="83"/>
                    <a:pt x="3" y="86"/>
                  </a:cubicBezTo>
                  <a:cubicBezTo>
                    <a:pt x="7" y="89"/>
                    <a:pt x="9" y="87"/>
                    <a:pt x="14" y="88"/>
                  </a:cubicBezTo>
                  <a:cubicBezTo>
                    <a:pt x="18" y="89"/>
                    <a:pt x="22" y="98"/>
                    <a:pt x="24" y="99"/>
                  </a:cubicBezTo>
                  <a:cubicBezTo>
                    <a:pt x="26" y="100"/>
                    <a:pt x="29" y="99"/>
                    <a:pt x="30" y="98"/>
                  </a:cubicBezTo>
                  <a:cubicBezTo>
                    <a:pt x="31" y="98"/>
                    <a:pt x="32" y="97"/>
                    <a:pt x="32" y="96"/>
                  </a:cubicBezTo>
                  <a:cubicBezTo>
                    <a:pt x="33" y="95"/>
                    <a:pt x="34" y="92"/>
                    <a:pt x="35" y="89"/>
                  </a:cubicBezTo>
                  <a:cubicBezTo>
                    <a:pt x="34" y="89"/>
                    <a:pt x="34" y="89"/>
                    <a:pt x="34" y="89"/>
                  </a:cubicBezTo>
                  <a:cubicBezTo>
                    <a:pt x="35" y="88"/>
                    <a:pt x="35" y="86"/>
                    <a:pt x="35" y="86"/>
                  </a:cubicBezTo>
                  <a:cubicBezTo>
                    <a:pt x="35" y="86"/>
                    <a:pt x="35" y="94"/>
                    <a:pt x="39" y="96"/>
                  </a:cubicBezTo>
                  <a:cubicBezTo>
                    <a:pt x="42" y="97"/>
                    <a:pt x="51" y="94"/>
                    <a:pt x="54" y="95"/>
                  </a:cubicBezTo>
                  <a:cubicBezTo>
                    <a:pt x="56" y="95"/>
                    <a:pt x="71" y="97"/>
                    <a:pt x="74" y="100"/>
                  </a:cubicBezTo>
                  <a:cubicBezTo>
                    <a:pt x="78" y="102"/>
                    <a:pt x="88" y="104"/>
                    <a:pt x="91" y="109"/>
                  </a:cubicBezTo>
                  <a:cubicBezTo>
                    <a:pt x="94" y="114"/>
                    <a:pt x="94" y="132"/>
                    <a:pt x="95" y="134"/>
                  </a:cubicBezTo>
                  <a:cubicBezTo>
                    <a:pt x="96" y="134"/>
                    <a:pt x="96" y="134"/>
                    <a:pt x="97" y="133"/>
                  </a:cubicBezTo>
                  <a:cubicBezTo>
                    <a:pt x="99" y="133"/>
                    <a:pt x="100" y="130"/>
                    <a:pt x="102" y="128"/>
                  </a:cubicBezTo>
                  <a:cubicBezTo>
                    <a:pt x="101" y="128"/>
                    <a:pt x="101" y="128"/>
                    <a:pt x="101" y="128"/>
                  </a:cubicBezTo>
                  <a:cubicBezTo>
                    <a:pt x="102" y="127"/>
                    <a:pt x="103" y="126"/>
                    <a:pt x="103" y="125"/>
                  </a:cubicBezTo>
                  <a:cubicBezTo>
                    <a:pt x="104" y="123"/>
                    <a:pt x="111" y="125"/>
                    <a:pt x="113" y="127"/>
                  </a:cubicBezTo>
                  <a:cubicBezTo>
                    <a:pt x="115" y="130"/>
                    <a:pt x="120" y="137"/>
                    <a:pt x="120" y="139"/>
                  </a:cubicBezTo>
                  <a:cubicBezTo>
                    <a:pt x="119" y="142"/>
                    <a:pt x="118" y="146"/>
                    <a:pt x="117" y="145"/>
                  </a:cubicBezTo>
                  <a:cubicBezTo>
                    <a:pt x="115" y="143"/>
                    <a:pt x="112" y="144"/>
                    <a:pt x="113" y="141"/>
                  </a:cubicBezTo>
                  <a:cubicBezTo>
                    <a:pt x="113" y="140"/>
                    <a:pt x="113" y="140"/>
                    <a:pt x="113" y="140"/>
                  </a:cubicBezTo>
                  <a:cubicBezTo>
                    <a:pt x="114" y="140"/>
                    <a:pt x="114" y="140"/>
                    <a:pt x="114" y="140"/>
                  </a:cubicBezTo>
                  <a:cubicBezTo>
                    <a:pt x="115" y="137"/>
                    <a:pt x="116" y="130"/>
                    <a:pt x="113" y="130"/>
                  </a:cubicBezTo>
                  <a:cubicBezTo>
                    <a:pt x="109" y="130"/>
                    <a:pt x="109" y="130"/>
                    <a:pt x="109" y="130"/>
                  </a:cubicBezTo>
                  <a:cubicBezTo>
                    <a:pt x="109" y="130"/>
                    <a:pt x="106" y="129"/>
                    <a:pt x="104" y="131"/>
                  </a:cubicBezTo>
                  <a:cubicBezTo>
                    <a:pt x="102" y="132"/>
                    <a:pt x="101" y="133"/>
                    <a:pt x="100" y="135"/>
                  </a:cubicBezTo>
                  <a:cubicBezTo>
                    <a:pt x="97" y="141"/>
                    <a:pt x="100" y="147"/>
                    <a:pt x="102" y="147"/>
                  </a:cubicBezTo>
                  <a:cubicBezTo>
                    <a:pt x="104" y="147"/>
                    <a:pt x="109" y="147"/>
                    <a:pt x="109" y="148"/>
                  </a:cubicBezTo>
                  <a:cubicBezTo>
                    <a:pt x="109" y="150"/>
                    <a:pt x="104" y="155"/>
                    <a:pt x="104" y="157"/>
                  </a:cubicBezTo>
                  <a:cubicBezTo>
                    <a:pt x="104" y="160"/>
                    <a:pt x="108" y="170"/>
                    <a:pt x="109" y="171"/>
                  </a:cubicBezTo>
                  <a:cubicBezTo>
                    <a:pt x="111" y="173"/>
                    <a:pt x="117" y="175"/>
                    <a:pt x="119" y="176"/>
                  </a:cubicBezTo>
                  <a:cubicBezTo>
                    <a:pt x="119" y="176"/>
                    <a:pt x="119" y="176"/>
                    <a:pt x="119" y="176"/>
                  </a:cubicBezTo>
                  <a:cubicBezTo>
                    <a:pt x="118" y="176"/>
                    <a:pt x="118" y="176"/>
                    <a:pt x="117" y="177"/>
                  </a:cubicBezTo>
                  <a:cubicBezTo>
                    <a:pt x="116" y="177"/>
                    <a:pt x="115" y="178"/>
                    <a:pt x="116" y="179"/>
                  </a:cubicBezTo>
                  <a:cubicBezTo>
                    <a:pt x="117" y="182"/>
                    <a:pt x="120" y="189"/>
                    <a:pt x="123" y="190"/>
                  </a:cubicBezTo>
                  <a:cubicBezTo>
                    <a:pt x="127" y="192"/>
                    <a:pt x="136" y="199"/>
                    <a:pt x="137" y="202"/>
                  </a:cubicBezTo>
                  <a:cubicBezTo>
                    <a:pt x="138" y="205"/>
                    <a:pt x="146" y="200"/>
                    <a:pt x="147" y="199"/>
                  </a:cubicBezTo>
                  <a:cubicBezTo>
                    <a:pt x="149" y="199"/>
                    <a:pt x="148" y="208"/>
                    <a:pt x="153" y="208"/>
                  </a:cubicBezTo>
                  <a:cubicBezTo>
                    <a:pt x="156" y="208"/>
                    <a:pt x="157" y="208"/>
                    <a:pt x="159" y="206"/>
                  </a:cubicBezTo>
                  <a:cubicBezTo>
                    <a:pt x="159" y="206"/>
                    <a:pt x="160" y="206"/>
                    <a:pt x="160" y="206"/>
                  </a:cubicBezTo>
                  <a:cubicBezTo>
                    <a:pt x="160" y="206"/>
                    <a:pt x="160" y="206"/>
                    <a:pt x="160" y="206"/>
                  </a:cubicBezTo>
                  <a:cubicBezTo>
                    <a:pt x="160" y="205"/>
                    <a:pt x="161" y="204"/>
                    <a:pt x="162" y="204"/>
                  </a:cubicBezTo>
                  <a:cubicBezTo>
                    <a:pt x="164" y="202"/>
                    <a:pt x="164" y="200"/>
                    <a:pt x="165" y="198"/>
                  </a:cubicBezTo>
                  <a:cubicBezTo>
                    <a:pt x="166" y="198"/>
                    <a:pt x="166" y="198"/>
                    <a:pt x="166" y="198"/>
                  </a:cubicBezTo>
                  <a:cubicBezTo>
                    <a:pt x="166" y="196"/>
                    <a:pt x="166" y="193"/>
                    <a:pt x="166" y="191"/>
                  </a:cubicBezTo>
                  <a:cubicBezTo>
                    <a:pt x="166" y="189"/>
                    <a:pt x="166" y="187"/>
                    <a:pt x="167" y="187"/>
                  </a:cubicBezTo>
                  <a:cubicBezTo>
                    <a:pt x="167" y="186"/>
                    <a:pt x="168" y="186"/>
                    <a:pt x="169" y="187"/>
                  </a:cubicBezTo>
                  <a:cubicBezTo>
                    <a:pt x="173" y="188"/>
                    <a:pt x="175" y="186"/>
                    <a:pt x="175" y="182"/>
                  </a:cubicBezTo>
                  <a:cubicBezTo>
                    <a:pt x="175" y="181"/>
                    <a:pt x="174" y="180"/>
                    <a:pt x="174" y="179"/>
                  </a:cubicBezTo>
                  <a:cubicBezTo>
                    <a:pt x="175" y="179"/>
                    <a:pt x="175" y="179"/>
                    <a:pt x="175" y="179"/>
                  </a:cubicBezTo>
                  <a:cubicBezTo>
                    <a:pt x="175" y="176"/>
                    <a:pt x="174" y="174"/>
                    <a:pt x="176" y="173"/>
                  </a:cubicBezTo>
                  <a:cubicBezTo>
                    <a:pt x="176" y="173"/>
                    <a:pt x="177" y="172"/>
                    <a:pt x="177" y="172"/>
                  </a:cubicBezTo>
                  <a:cubicBezTo>
                    <a:pt x="181" y="172"/>
                    <a:pt x="183" y="170"/>
                    <a:pt x="185" y="169"/>
                  </a:cubicBezTo>
                  <a:cubicBezTo>
                    <a:pt x="186" y="168"/>
                    <a:pt x="186" y="168"/>
                    <a:pt x="187" y="168"/>
                  </a:cubicBezTo>
                  <a:cubicBezTo>
                    <a:pt x="188" y="167"/>
                    <a:pt x="190" y="166"/>
                    <a:pt x="191" y="166"/>
                  </a:cubicBezTo>
                  <a:cubicBezTo>
                    <a:pt x="195" y="166"/>
                    <a:pt x="206" y="168"/>
                    <a:pt x="207" y="166"/>
                  </a:cubicBezTo>
                  <a:cubicBezTo>
                    <a:pt x="208" y="165"/>
                    <a:pt x="209" y="162"/>
                    <a:pt x="211" y="159"/>
                  </a:cubicBezTo>
                  <a:cubicBezTo>
                    <a:pt x="211" y="159"/>
                    <a:pt x="211" y="159"/>
                    <a:pt x="211" y="159"/>
                  </a:cubicBezTo>
                  <a:cubicBezTo>
                    <a:pt x="213" y="157"/>
                    <a:pt x="215" y="154"/>
                    <a:pt x="216" y="152"/>
                  </a:cubicBezTo>
                  <a:cubicBezTo>
                    <a:pt x="216" y="152"/>
                    <a:pt x="217" y="152"/>
                    <a:pt x="217" y="152"/>
                  </a:cubicBezTo>
                  <a:cubicBezTo>
                    <a:pt x="220" y="152"/>
                    <a:pt x="229" y="153"/>
                    <a:pt x="237" y="152"/>
                  </a:cubicBezTo>
                  <a:cubicBezTo>
                    <a:pt x="245" y="150"/>
                    <a:pt x="253" y="144"/>
                    <a:pt x="256" y="145"/>
                  </a:cubicBezTo>
                  <a:cubicBezTo>
                    <a:pt x="259" y="145"/>
                    <a:pt x="265" y="145"/>
                    <a:pt x="263" y="143"/>
                  </a:cubicBezTo>
                  <a:cubicBezTo>
                    <a:pt x="263" y="142"/>
                    <a:pt x="262" y="141"/>
                    <a:pt x="261" y="140"/>
                  </a:cubicBezTo>
                  <a:cubicBezTo>
                    <a:pt x="262" y="140"/>
                    <a:pt x="262" y="140"/>
                    <a:pt x="262" y="140"/>
                  </a:cubicBezTo>
                  <a:cubicBezTo>
                    <a:pt x="260" y="137"/>
                    <a:pt x="258" y="134"/>
                    <a:pt x="254" y="134"/>
                  </a:cubicBezTo>
                  <a:cubicBezTo>
                    <a:pt x="252" y="134"/>
                    <a:pt x="251" y="131"/>
                    <a:pt x="250" y="128"/>
                  </a:cubicBezTo>
                  <a:cubicBezTo>
                    <a:pt x="249" y="128"/>
                    <a:pt x="249" y="128"/>
                    <a:pt x="249" y="128"/>
                  </a:cubicBezTo>
                  <a:cubicBezTo>
                    <a:pt x="249" y="126"/>
                    <a:pt x="249" y="123"/>
                    <a:pt x="249" y="123"/>
                  </a:cubicBezTo>
                  <a:cubicBezTo>
                    <a:pt x="251" y="123"/>
                    <a:pt x="262" y="128"/>
                    <a:pt x="261" y="132"/>
                  </a:cubicBezTo>
                  <a:cubicBezTo>
                    <a:pt x="261" y="135"/>
                    <a:pt x="263" y="141"/>
                    <a:pt x="269" y="139"/>
                  </a:cubicBezTo>
                  <a:cubicBezTo>
                    <a:pt x="270" y="139"/>
                    <a:pt x="271" y="138"/>
                    <a:pt x="272" y="138"/>
                  </a:cubicBezTo>
                  <a:cubicBezTo>
                    <a:pt x="276" y="136"/>
                    <a:pt x="275" y="131"/>
                    <a:pt x="274" y="129"/>
                  </a:cubicBezTo>
                  <a:cubicBezTo>
                    <a:pt x="274" y="129"/>
                    <a:pt x="274" y="129"/>
                    <a:pt x="274" y="1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65" name="Freeform 82"/>
            <p:cNvSpPr>
              <a:spLocks/>
            </p:cNvSpPr>
            <p:nvPr/>
          </p:nvSpPr>
          <p:spPr bwMode="auto">
            <a:xfrm>
              <a:off x="4256088" y="4070350"/>
              <a:ext cx="46038" cy="46037"/>
            </a:xfrm>
            <a:custGeom>
              <a:avLst/>
              <a:gdLst>
                <a:gd name="T0" fmla="*/ 3 w 12"/>
                <a:gd name="T1" fmla="*/ 1 h 12"/>
                <a:gd name="T2" fmla="*/ 6 w 12"/>
                <a:gd name="T3" fmla="*/ 11 h 12"/>
                <a:gd name="T4" fmla="*/ 8 w 12"/>
                <a:gd name="T5" fmla="*/ 10 h 12"/>
                <a:gd name="T6" fmla="*/ 5 w 12"/>
                <a:gd name="T7" fmla="*/ 1 h 12"/>
                <a:gd name="T8" fmla="*/ 3 w 12"/>
                <a:gd name="T9" fmla="*/ 1 h 12"/>
              </a:gdLst>
              <a:ahLst/>
              <a:cxnLst>
                <a:cxn ang="0">
                  <a:pos x="T0" y="T1"/>
                </a:cxn>
                <a:cxn ang="0">
                  <a:pos x="T2" y="T3"/>
                </a:cxn>
                <a:cxn ang="0">
                  <a:pos x="T4" y="T5"/>
                </a:cxn>
                <a:cxn ang="0">
                  <a:pos x="T6" y="T7"/>
                </a:cxn>
                <a:cxn ang="0">
                  <a:pos x="T8" y="T9"/>
                </a:cxn>
              </a:cxnLst>
              <a:rect l="0" t="0" r="r" b="b"/>
              <a:pathLst>
                <a:path w="12" h="12">
                  <a:moveTo>
                    <a:pt x="3" y="1"/>
                  </a:moveTo>
                  <a:cubicBezTo>
                    <a:pt x="0" y="3"/>
                    <a:pt x="1" y="12"/>
                    <a:pt x="6" y="11"/>
                  </a:cubicBezTo>
                  <a:cubicBezTo>
                    <a:pt x="7" y="10"/>
                    <a:pt x="7" y="10"/>
                    <a:pt x="8" y="10"/>
                  </a:cubicBezTo>
                  <a:cubicBezTo>
                    <a:pt x="12" y="7"/>
                    <a:pt x="9" y="0"/>
                    <a:pt x="5" y="1"/>
                  </a:cubicBezTo>
                  <a:cubicBezTo>
                    <a:pt x="4" y="1"/>
                    <a:pt x="4"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66" name="Freeform 83"/>
            <p:cNvSpPr>
              <a:spLocks/>
            </p:cNvSpPr>
            <p:nvPr/>
          </p:nvSpPr>
          <p:spPr bwMode="auto">
            <a:xfrm>
              <a:off x="4346575" y="4014788"/>
              <a:ext cx="128588" cy="74612"/>
            </a:xfrm>
            <a:custGeom>
              <a:avLst/>
              <a:gdLst>
                <a:gd name="T0" fmla="*/ 24 w 34"/>
                <a:gd name="T1" fmla="*/ 2 h 20"/>
                <a:gd name="T2" fmla="*/ 13 w 34"/>
                <a:gd name="T3" fmla="*/ 2 h 20"/>
                <a:gd name="T4" fmla="*/ 11 w 34"/>
                <a:gd name="T5" fmla="*/ 3 h 20"/>
                <a:gd name="T6" fmla="*/ 0 w 34"/>
                <a:gd name="T7" fmla="*/ 12 h 20"/>
                <a:gd name="T8" fmla="*/ 9 w 34"/>
                <a:gd name="T9" fmla="*/ 13 h 20"/>
                <a:gd name="T10" fmla="*/ 18 w 34"/>
                <a:gd name="T11" fmla="*/ 17 h 20"/>
                <a:gd name="T12" fmla="*/ 28 w 34"/>
                <a:gd name="T13" fmla="*/ 15 h 20"/>
                <a:gd name="T14" fmla="*/ 33 w 34"/>
                <a:gd name="T15" fmla="*/ 17 h 20"/>
                <a:gd name="T16" fmla="*/ 34 w 34"/>
                <a:gd name="T17" fmla="*/ 14 h 20"/>
                <a:gd name="T18" fmla="*/ 33 w 34"/>
                <a:gd name="T19" fmla="*/ 14 h 20"/>
                <a:gd name="T20" fmla="*/ 31 w 34"/>
                <a:gd name="T21" fmla="*/ 7 h 20"/>
                <a:gd name="T22" fmla="*/ 32 w 34"/>
                <a:gd name="T23" fmla="*/ 7 h 20"/>
                <a:gd name="T24" fmla="*/ 24 w 34"/>
                <a:gd name="T2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0">
                  <a:moveTo>
                    <a:pt x="24" y="2"/>
                  </a:moveTo>
                  <a:cubicBezTo>
                    <a:pt x="20" y="0"/>
                    <a:pt x="16" y="2"/>
                    <a:pt x="13" y="2"/>
                  </a:cubicBezTo>
                  <a:cubicBezTo>
                    <a:pt x="12" y="2"/>
                    <a:pt x="11" y="3"/>
                    <a:pt x="11" y="3"/>
                  </a:cubicBezTo>
                  <a:cubicBezTo>
                    <a:pt x="7" y="5"/>
                    <a:pt x="0" y="12"/>
                    <a:pt x="0" y="12"/>
                  </a:cubicBezTo>
                  <a:cubicBezTo>
                    <a:pt x="0" y="12"/>
                    <a:pt x="6" y="13"/>
                    <a:pt x="9" y="13"/>
                  </a:cubicBezTo>
                  <a:cubicBezTo>
                    <a:pt x="13" y="13"/>
                    <a:pt x="15" y="16"/>
                    <a:pt x="18" y="17"/>
                  </a:cubicBezTo>
                  <a:cubicBezTo>
                    <a:pt x="21" y="19"/>
                    <a:pt x="26" y="15"/>
                    <a:pt x="28" y="15"/>
                  </a:cubicBezTo>
                  <a:cubicBezTo>
                    <a:pt x="30" y="15"/>
                    <a:pt x="32" y="20"/>
                    <a:pt x="33" y="17"/>
                  </a:cubicBezTo>
                  <a:cubicBezTo>
                    <a:pt x="33" y="18"/>
                    <a:pt x="34" y="17"/>
                    <a:pt x="34" y="14"/>
                  </a:cubicBezTo>
                  <a:cubicBezTo>
                    <a:pt x="33" y="14"/>
                    <a:pt x="33" y="14"/>
                    <a:pt x="33" y="14"/>
                  </a:cubicBezTo>
                  <a:cubicBezTo>
                    <a:pt x="33" y="11"/>
                    <a:pt x="32" y="9"/>
                    <a:pt x="31" y="7"/>
                  </a:cubicBezTo>
                  <a:cubicBezTo>
                    <a:pt x="32" y="7"/>
                    <a:pt x="32" y="7"/>
                    <a:pt x="32" y="7"/>
                  </a:cubicBezTo>
                  <a:cubicBezTo>
                    <a:pt x="30" y="4"/>
                    <a:pt x="27" y="2"/>
                    <a:pt x="24"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67" name="Freeform 84"/>
            <p:cNvSpPr>
              <a:spLocks/>
            </p:cNvSpPr>
            <p:nvPr/>
          </p:nvSpPr>
          <p:spPr bwMode="auto">
            <a:xfrm>
              <a:off x="6926263" y="4852988"/>
              <a:ext cx="165100" cy="357187"/>
            </a:xfrm>
            <a:custGeom>
              <a:avLst/>
              <a:gdLst>
                <a:gd name="T0" fmla="*/ 41 w 44"/>
                <a:gd name="T1" fmla="*/ 5 h 95"/>
                <a:gd name="T2" fmla="*/ 40 w 44"/>
                <a:gd name="T3" fmla="*/ 5 h 95"/>
                <a:gd name="T4" fmla="*/ 38 w 44"/>
                <a:gd name="T5" fmla="*/ 2 h 95"/>
                <a:gd name="T6" fmla="*/ 26 w 44"/>
                <a:gd name="T7" fmla="*/ 16 h 95"/>
                <a:gd name="T8" fmla="*/ 16 w 44"/>
                <a:gd name="T9" fmla="*/ 26 h 95"/>
                <a:gd name="T10" fmla="*/ 14 w 44"/>
                <a:gd name="T11" fmla="*/ 27 h 95"/>
                <a:gd name="T12" fmla="*/ 9 w 44"/>
                <a:gd name="T13" fmla="*/ 29 h 95"/>
                <a:gd name="T14" fmla="*/ 4 w 44"/>
                <a:gd name="T15" fmla="*/ 40 h 95"/>
                <a:gd name="T16" fmla="*/ 3 w 44"/>
                <a:gd name="T17" fmla="*/ 62 h 95"/>
                <a:gd name="T18" fmla="*/ 5 w 44"/>
                <a:gd name="T19" fmla="*/ 85 h 95"/>
                <a:gd name="T20" fmla="*/ 14 w 44"/>
                <a:gd name="T21" fmla="*/ 95 h 95"/>
                <a:gd name="T22" fmla="*/ 22 w 44"/>
                <a:gd name="T23" fmla="*/ 93 h 95"/>
                <a:gd name="T24" fmla="*/ 27 w 44"/>
                <a:gd name="T25" fmla="*/ 84 h 95"/>
                <a:gd name="T26" fmla="*/ 28 w 44"/>
                <a:gd name="T27" fmla="*/ 82 h 95"/>
                <a:gd name="T28" fmla="*/ 27 w 44"/>
                <a:gd name="T29" fmla="*/ 82 h 95"/>
                <a:gd name="T30" fmla="*/ 29 w 44"/>
                <a:gd name="T31" fmla="*/ 74 h 95"/>
                <a:gd name="T32" fmla="*/ 30 w 44"/>
                <a:gd name="T33" fmla="*/ 74 h 95"/>
                <a:gd name="T34" fmla="*/ 33 w 44"/>
                <a:gd name="T35" fmla="*/ 63 h 95"/>
                <a:gd name="T36" fmla="*/ 33 w 44"/>
                <a:gd name="T37" fmla="*/ 63 h 95"/>
                <a:gd name="T38" fmla="*/ 35 w 44"/>
                <a:gd name="T39" fmla="*/ 55 h 95"/>
                <a:gd name="T40" fmla="*/ 36 w 44"/>
                <a:gd name="T41" fmla="*/ 55 h 95"/>
                <a:gd name="T42" fmla="*/ 39 w 44"/>
                <a:gd name="T43" fmla="*/ 43 h 95"/>
                <a:gd name="T44" fmla="*/ 38 w 44"/>
                <a:gd name="T45" fmla="*/ 43 h 95"/>
                <a:gd name="T46" fmla="*/ 40 w 44"/>
                <a:gd name="T47" fmla="*/ 39 h 95"/>
                <a:gd name="T48" fmla="*/ 41 w 44"/>
                <a:gd name="T49" fmla="*/ 36 h 95"/>
                <a:gd name="T50" fmla="*/ 42 w 44"/>
                <a:gd name="T51" fmla="*/ 36 h 95"/>
                <a:gd name="T52" fmla="*/ 44 w 44"/>
                <a:gd name="T53" fmla="*/ 24 h 95"/>
                <a:gd name="T54" fmla="*/ 43 w 44"/>
                <a:gd name="T55" fmla="*/ 24 h 95"/>
                <a:gd name="T56" fmla="*/ 44 w 44"/>
                <a:gd name="T57" fmla="*/ 18 h 95"/>
                <a:gd name="T58" fmla="*/ 43 w 44"/>
                <a:gd name="T59" fmla="*/ 16 h 95"/>
                <a:gd name="T60" fmla="*/ 44 w 44"/>
                <a:gd name="T61" fmla="*/ 16 h 95"/>
                <a:gd name="T62" fmla="*/ 41 w 44"/>
                <a:gd name="T63" fmla="*/ 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95">
                  <a:moveTo>
                    <a:pt x="41" y="5"/>
                  </a:moveTo>
                  <a:cubicBezTo>
                    <a:pt x="40" y="5"/>
                    <a:pt x="40" y="5"/>
                    <a:pt x="40" y="5"/>
                  </a:cubicBezTo>
                  <a:cubicBezTo>
                    <a:pt x="39" y="3"/>
                    <a:pt x="39" y="3"/>
                    <a:pt x="38" y="2"/>
                  </a:cubicBezTo>
                  <a:cubicBezTo>
                    <a:pt x="31" y="0"/>
                    <a:pt x="31" y="10"/>
                    <a:pt x="26" y="16"/>
                  </a:cubicBezTo>
                  <a:cubicBezTo>
                    <a:pt x="22" y="21"/>
                    <a:pt x="19" y="25"/>
                    <a:pt x="16" y="26"/>
                  </a:cubicBezTo>
                  <a:cubicBezTo>
                    <a:pt x="15" y="27"/>
                    <a:pt x="15" y="27"/>
                    <a:pt x="14" y="27"/>
                  </a:cubicBezTo>
                  <a:cubicBezTo>
                    <a:pt x="13" y="27"/>
                    <a:pt x="11" y="27"/>
                    <a:pt x="9" y="29"/>
                  </a:cubicBezTo>
                  <a:cubicBezTo>
                    <a:pt x="5" y="31"/>
                    <a:pt x="2" y="35"/>
                    <a:pt x="4" y="40"/>
                  </a:cubicBezTo>
                  <a:cubicBezTo>
                    <a:pt x="7" y="49"/>
                    <a:pt x="7" y="58"/>
                    <a:pt x="3" y="62"/>
                  </a:cubicBezTo>
                  <a:cubicBezTo>
                    <a:pt x="0" y="66"/>
                    <a:pt x="6" y="78"/>
                    <a:pt x="5" y="85"/>
                  </a:cubicBezTo>
                  <a:cubicBezTo>
                    <a:pt x="4" y="91"/>
                    <a:pt x="7" y="95"/>
                    <a:pt x="14" y="95"/>
                  </a:cubicBezTo>
                  <a:cubicBezTo>
                    <a:pt x="17" y="95"/>
                    <a:pt x="20" y="94"/>
                    <a:pt x="22" y="93"/>
                  </a:cubicBezTo>
                  <a:cubicBezTo>
                    <a:pt x="24" y="91"/>
                    <a:pt x="25" y="88"/>
                    <a:pt x="27" y="84"/>
                  </a:cubicBezTo>
                  <a:cubicBezTo>
                    <a:pt x="27" y="83"/>
                    <a:pt x="28" y="83"/>
                    <a:pt x="28" y="82"/>
                  </a:cubicBezTo>
                  <a:cubicBezTo>
                    <a:pt x="27" y="82"/>
                    <a:pt x="27" y="82"/>
                    <a:pt x="27" y="82"/>
                  </a:cubicBezTo>
                  <a:cubicBezTo>
                    <a:pt x="28" y="79"/>
                    <a:pt x="29" y="77"/>
                    <a:pt x="29" y="74"/>
                  </a:cubicBezTo>
                  <a:cubicBezTo>
                    <a:pt x="30" y="74"/>
                    <a:pt x="30" y="74"/>
                    <a:pt x="30" y="74"/>
                  </a:cubicBezTo>
                  <a:cubicBezTo>
                    <a:pt x="31" y="70"/>
                    <a:pt x="32" y="66"/>
                    <a:pt x="33" y="63"/>
                  </a:cubicBezTo>
                  <a:cubicBezTo>
                    <a:pt x="33" y="63"/>
                    <a:pt x="33" y="63"/>
                    <a:pt x="33" y="63"/>
                  </a:cubicBezTo>
                  <a:cubicBezTo>
                    <a:pt x="34" y="61"/>
                    <a:pt x="35" y="58"/>
                    <a:pt x="35" y="55"/>
                  </a:cubicBezTo>
                  <a:cubicBezTo>
                    <a:pt x="36" y="55"/>
                    <a:pt x="36" y="55"/>
                    <a:pt x="36" y="55"/>
                  </a:cubicBezTo>
                  <a:cubicBezTo>
                    <a:pt x="37" y="51"/>
                    <a:pt x="38" y="47"/>
                    <a:pt x="39" y="43"/>
                  </a:cubicBezTo>
                  <a:cubicBezTo>
                    <a:pt x="38" y="43"/>
                    <a:pt x="38" y="43"/>
                    <a:pt x="38" y="43"/>
                  </a:cubicBezTo>
                  <a:cubicBezTo>
                    <a:pt x="39" y="42"/>
                    <a:pt x="39" y="40"/>
                    <a:pt x="40" y="39"/>
                  </a:cubicBezTo>
                  <a:cubicBezTo>
                    <a:pt x="40" y="38"/>
                    <a:pt x="40" y="37"/>
                    <a:pt x="41" y="36"/>
                  </a:cubicBezTo>
                  <a:cubicBezTo>
                    <a:pt x="42" y="36"/>
                    <a:pt x="42" y="36"/>
                    <a:pt x="42" y="36"/>
                  </a:cubicBezTo>
                  <a:cubicBezTo>
                    <a:pt x="43" y="32"/>
                    <a:pt x="44" y="28"/>
                    <a:pt x="44" y="24"/>
                  </a:cubicBezTo>
                  <a:cubicBezTo>
                    <a:pt x="43" y="24"/>
                    <a:pt x="43" y="24"/>
                    <a:pt x="43" y="24"/>
                  </a:cubicBezTo>
                  <a:cubicBezTo>
                    <a:pt x="44" y="22"/>
                    <a:pt x="44" y="20"/>
                    <a:pt x="44" y="18"/>
                  </a:cubicBezTo>
                  <a:cubicBezTo>
                    <a:pt x="44" y="17"/>
                    <a:pt x="43" y="17"/>
                    <a:pt x="43" y="16"/>
                  </a:cubicBezTo>
                  <a:cubicBezTo>
                    <a:pt x="44" y="16"/>
                    <a:pt x="44" y="16"/>
                    <a:pt x="44" y="16"/>
                  </a:cubicBezTo>
                  <a:cubicBezTo>
                    <a:pt x="44" y="12"/>
                    <a:pt x="43" y="7"/>
                    <a:pt x="4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68" name="Freeform 85"/>
            <p:cNvSpPr>
              <a:spLocks/>
            </p:cNvSpPr>
            <p:nvPr/>
          </p:nvSpPr>
          <p:spPr bwMode="auto">
            <a:xfrm>
              <a:off x="8612188" y="4503738"/>
              <a:ext cx="123825" cy="41275"/>
            </a:xfrm>
            <a:custGeom>
              <a:avLst/>
              <a:gdLst>
                <a:gd name="T0" fmla="*/ 33 w 33"/>
                <a:gd name="T1" fmla="*/ 1 h 11"/>
                <a:gd name="T2" fmla="*/ 32 w 33"/>
                <a:gd name="T3" fmla="*/ 1 h 11"/>
                <a:gd name="T4" fmla="*/ 32 w 33"/>
                <a:gd name="T5" fmla="*/ 0 h 11"/>
                <a:gd name="T6" fmla="*/ 28 w 33"/>
                <a:gd name="T7" fmla="*/ 1 h 11"/>
                <a:gd name="T8" fmla="*/ 26 w 33"/>
                <a:gd name="T9" fmla="*/ 1 h 11"/>
                <a:gd name="T10" fmla="*/ 15 w 33"/>
                <a:gd name="T11" fmla="*/ 3 h 11"/>
                <a:gd name="T12" fmla="*/ 5 w 33"/>
                <a:gd name="T13" fmla="*/ 2 h 11"/>
                <a:gd name="T14" fmla="*/ 4 w 33"/>
                <a:gd name="T15" fmla="*/ 3 h 11"/>
                <a:gd name="T16" fmla="*/ 4 w 33"/>
                <a:gd name="T17" fmla="*/ 2 h 11"/>
                <a:gd name="T18" fmla="*/ 8 w 33"/>
                <a:gd name="T19" fmla="*/ 10 h 11"/>
                <a:gd name="T20" fmla="*/ 28 w 33"/>
                <a:gd name="T21" fmla="*/ 8 h 11"/>
                <a:gd name="T22" fmla="*/ 29 w 33"/>
                <a:gd name="T23" fmla="*/ 7 h 11"/>
                <a:gd name="T24" fmla="*/ 33 w 33"/>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1">
                  <a:moveTo>
                    <a:pt x="33" y="1"/>
                  </a:moveTo>
                  <a:cubicBezTo>
                    <a:pt x="32" y="1"/>
                    <a:pt x="32" y="1"/>
                    <a:pt x="32" y="1"/>
                  </a:cubicBezTo>
                  <a:cubicBezTo>
                    <a:pt x="32" y="0"/>
                    <a:pt x="32" y="0"/>
                    <a:pt x="32" y="0"/>
                  </a:cubicBezTo>
                  <a:cubicBezTo>
                    <a:pt x="31" y="0"/>
                    <a:pt x="30" y="0"/>
                    <a:pt x="28" y="1"/>
                  </a:cubicBezTo>
                  <a:cubicBezTo>
                    <a:pt x="26" y="1"/>
                    <a:pt x="26" y="1"/>
                    <a:pt x="26" y="1"/>
                  </a:cubicBezTo>
                  <a:cubicBezTo>
                    <a:pt x="21" y="2"/>
                    <a:pt x="16" y="3"/>
                    <a:pt x="15" y="3"/>
                  </a:cubicBezTo>
                  <a:cubicBezTo>
                    <a:pt x="14" y="4"/>
                    <a:pt x="5" y="2"/>
                    <a:pt x="5" y="2"/>
                  </a:cubicBezTo>
                  <a:cubicBezTo>
                    <a:pt x="4" y="2"/>
                    <a:pt x="4" y="2"/>
                    <a:pt x="4" y="3"/>
                  </a:cubicBezTo>
                  <a:cubicBezTo>
                    <a:pt x="4" y="3"/>
                    <a:pt x="4" y="2"/>
                    <a:pt x="4" y="2"/>
                  </a:cubicBezTo>
                  <a:cubicBezTo>
                    <a:pt x="0" y="7"/>
                    <a:pt x="3" y="11"/>
                    <a:pt x="8" y="10"/>
                  </a:cubicBezTo>
                  <a:cubicBezTo>
                    <a:pt x="14" y="10"/>
                    <a:pt x="25" y="8"/>
                    <a:pt x="28" y="8"/>
                  </a:cubicBezTo>
                  <a:cubicBezTo>
                    <a:pt x="28" y="8"/>
                    <a:pt x="28" y="7"/>
                    <a:pt x="29" y="7"/>
                  </a:cubicBezTo>
                  <a:cubicBezTo>
                    <a:pt x="31" y="6"/>
                    <a:pt x="33" y="3"/>
                    <a:pt x="3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69" name="Freeform 86"/>
            <p:cNvSpPr>
              <a:spLocks/>
            </p:cNvSpPr>
            <p:nvPr/>
          </p:nvSpPr>
          <p:spPr bwMode="auto">
            <a:xfrm>
              <a:off x="8694738" y="4735513"/>
              <a:ext cx="76200" cy="84137"/>
            </a:xfrm>
            <a:custGeom>
              <a:avLst/>
              <a:gdLst>
                <a:gd name="T0" fmla="*/ 10 w 20"/>
                <a:gd name="T1" fmla="*/ 3 h 22"/>
                <a:gd name="T2" fmla="*/ 9 w 20"/>
                <a:gd name="T3" fmla="*/ 5 h 22"/>
                <a:gd name="T4" fmla="*/ 1 w 20"/>
                <a:gd name="T5" fmla="*/ 18 h 22"/>
                <a:gd name="T6" fmla="*/ 7 w 20"/>
                <a:gd name="T7" fmla="*/ 18 h 22"/>
                <a:gd name="T8" fmla="*/ 10 w 20"/>
                <a:gd name="T9" fmla="*/ 16 h 22"/>
                <a:gd name="T10" fmla="*/ 10 w 20"/>
                <a:gd name="T11" fmla="*/ 16 h 22"/>
                <a:gd name="T12" fmla="*/ 12 w 20"/>
                <a:gd name="T13" fmla="*/ 14 h 22"/>
                <a:gd name="T14" fmla="*/ 19 w 20"/>
                <a:gd name="T15" fmla="*/ 9 h 22"/>
                <a:gd name="T16" fmla="*/ 19 w 20"/>
                <a:gd name="T17" fmla="*/ 8 h 22"/>
                <a:gd name="T18" fmla="*/ 20 w 20"/>
                <a:gd name="T19" fmla="*/ 8 h 22"/>
                <a:gd name="T20" fmla="*/ 10 w 20"/>
                <a:gd name="T21"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
                  <a:moveTo>
                    <a:pt x="10" y="3"/>
                  </a:moveTo>
                  <a:cubicBezTo>
                    <a:pt x="10" y="3"/>
                    <a:pt x="9" y="4"/>
                    <a:pt x="9" y="5"/>
                  </a:cubicBezTo>
                  <a:cubicBezTo>
                    <a:pt x="6" y="9"/>
                    <a:pt x="0" y="14"/>
                    <a:pt x="1" y="18"/>
                  </a:cubicBezTo>
                  <a:cubicBezTo>
                    <a:pt x="1" y="22"/>
                    <a:pt x="4" y="20"/>
                    <a:pt x="7" y="18"/>
                  </a:cubicBezTo>
                  <a:cubicBezTo>
                    <a:pt x="8" y="18"/>
                    <a:pt x="9" y="17"/>
                    <a:pt x="10" y="16"/>
                  </a:cubicBezTo>
                  <a:cubicBezTo>
                    <a:pt x="10" y="16"/>
                    <a:pt x="10" y="16"/>
                    <a:pt x="10" y="16"/>
                  </a:cubicBezTo>
                  <a:cubicBezTo>
                    <a:pt x="11" y="15"/>
                    <a:pt x="12" y="14"/>
                    <a:pt x="12" y="14"/>
                  </a:cubicBezTo>
                  <a:cubicBezTo>
                    <a:pt x="12" y="14"/>
                    <a:pt x="19" y="13"/>
                    <a:pt x="19" y="9"/>
                  </a:cubicBezTo>
                  <a:cubicBezTo>
                    <a:pt x="19" y="9"/>
                    <a:pt x="19" y="9"/>
                    <a:pt x="19" y="8"/>
                  </a:cubicBezTo>
                  <a:cubicBezTo>
                    <a:pt x="20" y="8"/>
                    <a:pt x="20" y="8"/>
                    <a:pt x="20" y="8"/>
                  </a:cubicBezTo>
                  <a:cubicBezTo>
                    <a:pt x="20" y="5"/>
                    <a:pt x="14" y="0"/>
                    <a:pt x="1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70" name="Freeform 87"/>
            <p:cNvSpPr>
              <a:spLocks/>
            </p:cNvSpPr>
            <p:nvPr/>
          </p:nvSpPr>
          <p:spPr bwMode="auto">
            <a:xfrm>
              <a:off x="8056563" y="4394200"/>
              <a:ext cx="274638" cy="315912"/>
            </a:xfrm>
            <a:custGeom>
              <a:avLst/>
              <a:gdLst>
                <a:gd name="T0" fmla="*/ 66 w 73"/>
                <a:gd name="T1" fmla="*/ 80 h 84"/>
                <a:gd name="T2" fmla="*/ 67 w 73"/>
                <a:gd name="T3" fmla="*/ 77 h 84"/>
                <a:gd name="T4" fmla="*/ 67 w 73"/>
                <a:gd name="T5" fmla="*/ 68 h 84"/>
                <a:gd name="T6" fmla="*/ 66 w 73"/>
                <a:gd name="T7" fmla="*/ 68 h 84"/>
                <a:gd name="T8" fmla="*/ 69 w 73"/>
                <a:gd name="T9" fmla="*/ 61 h 84"/>
                <a:gd name="T10" fmla="*/ 70 w 73"/>
                <a:gd name="T11" fmla="*/ 61 h 84"/>
                <a:gd name="T12" fmla="*/ 70 w 73"/>
                <a:gd name="T13" fmla="*/ 60 h 84"/>
                <a:gd name="T14" fmla="*/ 68 w 73"/>
                <a:gd name="T15" fmla="*/ 51 h 84"/>
                <a:gd name="T16" fmla="*/ 63 w 73"/>
                <a:gd name="T17" fmla="*/ 49 h 84"/>
                <a:gd name="T18" fmla="*/ 62 w 73"/>
                <a:gd name="T19" fmla="*/ 49 h 84"/>
                <a:gd name="T20" fmla="*/ 55 w 73"/>
                <a:gd name="T21" fmla="*/ 41 h 84"/>
                <a:gd name="T22" fmla="*/ 57 w 73"/>
                <a:gd name="T23" fmla="*/ 41 h 84"/>
                <a:gd name="T24" fmla="*/ 54 w 73"/>
                <a:gd name="T25" fmla="*/ 39 h 84"/>
                <a:gd name="T26" fmla="*/ 43 w 73"/>
                <a:gd name="T27" fmla="*/ 30 h 84"/>
                <a:gd name="T28" fmla="*/ 42 w 73"/>
                <a:gd name="T29" fmla="*/ 30 h 84"/>
                <a:gd name="T30" fmla="*/ 35 w 73"/>
                <a:gd name="T31" fmla="*/ 23 h 84"/>
                <a:gd name="T32" fmla="*/ 35 w 73"/>
                <a:gd name="T33" fmla="*/ 22 h 84"/>
                <a:gd name="T34" fmla="*/ 36 w 73"/>
                <a:gd name="T35" fmla="*/ 22 h 84"/>
                <a:gd name="T36" fmla="*/ 24 w 73"/>
                <a:gd name="T37" fmla="*/ 10 h 84"/>
                <a:gd name="T38" fmla="*/ 22 w 73"/>
                <a:gd name="T39" fmla="*/ 10 h 84"/>
                <a:gd name="T40" fmla="*/ 18 w 73"/>
                <a:gd name="T41" fmla="*/ 6 h 84"/>
                <a:gd name="T42" fmla="*/ 13 w 73"/>
                <a:gd name="T43" fmla="*/ 3 h 84"/>
                <a:gd name="T44" fmla="*/ 15 w 73"/>
                <a:gd name="T45" fmla="*/ 3 h 84"/>
                <a:gd name="T46" fmla="*/ 6 w 73"/>
                <a:gd name="T47" fmla="*/ 0 h 84"/>
                <a:gd name="T48" fmla="*/ 5 w 73"/>
                <a:gd name="T49" fmla="*/ 1 h 84"/>
                <a:gd name="T50" fmla="*/ 16 w 73"/>
                <a:gd name="T51" fmla="*/ 17 h 84"/>
                <a:gd name="T52" fmla="*/ 31 w 73"/>
                <a:gd name="T53" fmla="*/ 39 h 84"/>
                <a:gd name="T54" fmla="*/ 38 w 73"/>
                <a:gd name="T55" fmla="*/ 67 h 84"/>
                <a:gd name="T56" fmla="*/ 59 w 73"/>
                <a:gd name="T57" fmla="*/ 78 h 84"/>
                <a:gd name="T58" fmla="*/ 65 w 73"/>
                <a:gd name="T59" fmla="*/ 80 h 84"/>
                <a:gd name="T60" fmla="*/ 66 w 73"/>
                <a:gd name="T61" fmla="*/ 8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3" h="84">
                  <a:moveTo>
                    <a:pt x="66" y="80"/>
                  </a:moveTo>
                  <a:cubicBezTo>
                    <a:pt x="66" y="79"/>
                    <a:pt x="67" y="78"/>
                    <a:pt x="67" y="77"/>
                  </a:cubicBezTo>
                  <a:cubicBezTo>
                    <a:pt x="67" y="74"/>
                    <a:pt x="67" y="71"/>
                    <a:pt x="67" y="68"/>
                  </a:cubicBezTo>
                  <a:cubicBezTo>
                    <a:pt x="66" y="68"/>
                    <a:pt x="66" y="68"/>
                    <a:pt x="66" y="68"/>
                  </a:cubicBezTo>
                  <a:cubicBezTo>
                    <a:pt x="67" y="65"/>
                    <a:pt x="68" y="62"/>
                    <a:pt x="69" y="61"/>
                  </a:cubicBezTo>
                  <a:cubicBezTo>
                    <a:pt x="70" y="61"/>
                    <a:pt x="70" y="61"/>
                    <a:pt x="70" y="61"/>
                  </a:cubicBezTo>
                  <a:cubicBezTo>
                    <a:pt x="70" y="60"/>
                    <a:pt x="70" y="60"/>
                    <a:pt x="70" y="60"/>
                  </a:cubicBezTo>
                  <a:cubicBezTo>
                    <a:pt x="73" y="56"/>
                    <a:pt x="72" y="51"/>
                    <a:pt x="68" y="51"/>
                  </a:cubicBezTo>
                  <a:cubicBezTo>
                    <a:pt x="66" y="52"/>
                    <a:pt x="65" y="51"/>
                    <a:pt x="63" y="49"/>
                  </a:cubicBezTo>
                  <a:cubicBezTo>
                    <a:pt x="62" y="49"/>
                    <a:pt x="62" y="49"/>
                    <a:pt x="62" y="49"/>
                  </a:cubicBezTo>
                  <a:cubicBezTo>
                    <a:pt x="60" y="47"/>
                    <a:pt x="58" y="44"/>
                    <a:pt x="55" y="41"/>
                  </a:cubicBezTo>
                  <a:cubicBezTo>
                    <a:pt x="57" y="41"/>
                    <a:pt x="57" y="41"/>
                    <a:pt x="57" y="41"/>
                  </a:cubicBezTo>
                  <a:cubicBezTo>
                    <a:pt x="56" y="40"/>
                    <a:pt x="55" y="39"/>
                    <a:pt x="54" y="39"/>
                  </a:cubicBezTo>
                  <a:cubicBezTo>
                    <a:pt x="50" y="35"/>
                    <a:pt x="46" y="33"/>
                    <a:pt x="43" y="30"/>
                  </a:cubicBezTo>
                  <a:cubicBezTo>
                    <a:pt x="42" y="30"/>
                    <a:pt x="42" y="30"/>
                    <a:pt x="42" y="30"/>
                  </a:cubicBezTo>
                  <a:cubicBezTo>
                    <a:pt x="40" y="28"/>
                    <a:pt x="38" y="25"/>
                    <a:pt x="35" y="23"/>
                  </a:cubicBezTo>
                  <a:cubicBezTo>
                    <a:pt x="35" y="22"/>
                    <a:pt x="35" y="22"/>
                    <a:pt x="35" y="22"/>
                  </a:cubicBezTo>
                  <a:cubicBezTo>
                    <a:pt x="36" y="22"/>
                    <a:pt x="36" y="22"/>
                    <a:pt x="36" y="22"/>
                  </a:cubicBezTo>
                  <a:cubicBezTo>
                    <a:pt x="32" y="17"/>
                    <a:pt x="28" y="13"/>
                    <a:pt x="24" y="10"/>
                  </a:cubicBezTo>
                  <a:cubicBezTo>
                    <a:pt x="22" y="10"/>
                    <a:pt x="22" y="10"/>
                    <a:pt x="22" y="10"/>
                  </a:cubicBezTo>
                  <a:cubicBezTo>
                    <a:pt x="21" y="9"/>
                    <a:pt x="19" y="7"/>
                    <a:pt x="18" y="6"/>
                  </a:cubicBezTo>
                  <a:cubicBezTo>
                    <a:pt x="16" y="5"/>
                    <a:pt x="14" y="3"/>
                    <a:pt x="13" y="3"/>
                  </a:cubicBezTo>
                  <a:cubicBezTo>
                    <a:pt x="15" y="3"/>
                    <a:pt x="15" y="3"/>
                    <a:pt x="15" y="3"/>
                  </a:cubicBezTo>
                  <a:cubicBezTo>
                    <a:pt x="11" y="1"/>
                    <a:pt x="8" y="0"/>
                    <a:pt x="6" y="0"/>
                  </a:cubicBezTo>
                  <a:cubicBezTo>
                    <a:pt x="6" y="0"/>
                    <a:pt x="6" y="1"/>
                    <a:pt x="5" y="1"/>
                  </a:cubicBezTo>
                  <a:cubicBezTo>
                    <a:pt x="0" y="3"/>
                    <a:pt x="15" y="15"/>
                    <a:pt x="16" y="17"/>
                  </a:cubicBezTo>
                  <a:cubicBezTo>
                    <a:pt x="17" y="19"/>
                    <a:pt x="31" y="32"/>
                    <a:pt x="31" y="39"/>
                  </a:cubicBezTo>
                  <a:cubicBezTo>
                    <a:pt x="31" y="45"/>
                    <a:pt x="35" y="65"/>
                    <a:pt x="38" y="67"/>
                  </a:cubicBezTo>
                  <a:cubicBezTo>
                    <a:pt x="40" y="70"/>
                    <a:pt x="57" y="74"/>
                    <a:pt x="59" y="78"/>
                  </a:cubicBezTo>
                  <a:cubicBezTo>
                    <a:pt x="61" y="83"/>
                    <a:pt x="65" y="84"/>
                    <a:pt x="65" y="80"/>
                  </a:cubicBezTo>
                  <a:lnTo>
                    <a:pt x="6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71" name="Freeform 88"/>
            <p:cNvSpPr>
              <a:spLocks/>
            </p:cNvSpPr>
            <p:nvPr/>
          </p:nvSpPr>
          <p:spPr bwMode="auto">
            <a:xfrm>
              <a:off x="8135938" y="4281488"/>
              <a:ext cx="150813" cy="239712"/>
            </a:xfrm>
            <a:custGeom>
              <a:avLst/>
              <a:gdLst>
                <a:gd name="T0" fmla="*/ 16 w 40"/>
                <a:gd name="T1" fmla="*/ 13 h 64"/>
                <a:gd name="T2" fmla="*/ 7 w 40"/>
                <a:gd name="T3" fmla="*/ 1 h 64"/>
                <a:gd name="T4" fmla="*/ 6 w 40"/>
                <a:gd name="T5" fmla="*/ 1 h 64"/>
                <a:gd name="T6" fmla="*/ 4 w 40"/>
                <a:gd name="T7" fmla="*/ 0 h 64"/>
                <a:gd name="T8" fmla="*/ 2 w 40"/>
                <a:gd name="T9" fmla="*/ 12 h 64"/>
                <a:gd name="T10" fmla="*/ 10 w 40"/>
                <a:gd name="T11" fmla="*/ 24 h 64"/>
                <a:gd name="T12" fmla="*/ 20 w 40"/>
                <a:gd name="T13" fmla="*/ 49 h 64"/>
                <a:gd name="T14" fmla="*/ 33 w 40"/>
                <a:gd name="T15" fmla="*/ 62 h 64"/>
                <a:gd name="T16" fmla="*/ 38 w 40"/>
                <a:gd name="T17" fmla="*/ 62 h 64"/>
                <a:gd name="T18" fmla="*/ 40 w 40"/>
                <a:gd name="T19" fmla="*/ 60 h 64"/>
                <a:gd name="T20" fmla="*/ 39 w 40"/>
                <a:gd name="T21" fmla="*/ 60 h 64"/>
                <a:gd name="T22" fmla="*/ 39 w 40"/>
                <a:gd name="T23" fmla="*/ 57 h 64"/>
                <a:gd name="T24" fmla="*/ 35 w 40"/>
                <a:gd name="T25" fmla="*/ 52 h 64"/>
                <a:gd name="T26" fmla="*/ 37 w 40"/>
                <a:gd name="T27" fmla="*/ 52 h 64"/>
                <a:gd name="T28" fmla="*/ 33 w 40"/>
                <a:gd name="T29" fmla="*/ 44 h 64"/>
                <a:gd name="T30" fmla="*/ 32 w 40"/>
                <a:gd name="T31" fmla="*/ 40 h 64"/>
                <a:gd name="T32" fmla="*/ 31 w 40"/>
                <a:gd name="T33" fmla="*/ 40 h 64"/>
                <a:gd name="T34" fmla="*/ 28 w 40"/>
                <a:gd name="T35" fmla="*/ 32 h 64"/>
                <a:gd name="T36" fmla="*/ 29 w 40"/>
                <a:gd name="T37" fmla="*/ 32 h 64"/>
                <a:gd name="T38" fmla="*/ 26 w 40"/>
                <a:gd name="T39" fmla="*/ 26 h 64"/>
                <a:gd name="T40" fmla="*/ 23 w 40"/>
                <a:gd name="T41" fmla="*/ 21 h 64"/>
                <a:gd name="T42" fmla="*/ 21 w 40"/>
                <a:gd name="T43" fmla="*/ 21 h 64"/>
                <a:gd name="T44" fmla="*/ 15 w 40"/>
                <a:gd name="T45" fmla="*/ 13 h 64"/>
                <a:gd name="T46" fmla="*/ 15 w 40"/>
                <a:gd name="T47" fmla="*/ 13 h 64"/>
                <a:gd name="T48" fmla="*/ 17 w 40"/>
                <a:gd name="T49" fmla="*/ 13 h 64"/>
                <a:gd name="T50" fmla="*/ 16 w 40"/>
                <a:gd name="T5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64">
                  <a:moveTo>
                    <a:pt x="16" y="13"/>
                  </a:moveTo>
                  <a:cubicBezTo>
                    <a:pt x="15" y="10"/>
                    <a:pt x="10" y="4"/>
                    <a:pt x="7" y="1"/>
                  </a:cubicBezTo>
                  <a:cubicBezTo>
                    <a:pt x="6" y="1"/>
                    <a:pt x="6" y="1"/>
                    <a:pt x="6" y="1"/>
                  </a:cubicBezTo>
                  <a:cubicBezTo>
                    <a:pt x="5" y="0"/>
                    <a:pt x="4" y="0"/>
                    <a:pt x="4" y="0"/>
                  </a:cubicBezTo>
                  <a:cubicBezTo>
                    <a:pt x="0" y="0"/>
                    <a:pt x="0" y="9"/>
                    <a:pt x="2" y="12"/>
                  </a:cubicBezTo>
                  <a:cubicBezTo>
                    <a:pt x="4" y="15"/>
                    <a:pt x="8" y="13"/>
                    <a:pt x="10" y="24"/>
                  </a:cubicBezTo>
                  <a:cubicBezTo>
                    <a:pt x="13" y="34"/>
                    <a:pt x="18" y="45"/>
                    <a:pt x="20" y="49"/>
                  </a:cubicBezTo>
                  <a:cubicBezTo>
                    <a:pt x="22" y="53"/>
                    <a:pt x="30" y="59"/>
                    <a:pt x="33" y="62"/>
                  </a:cubicBezTo>
                  <a:cubicBezTo>
                    <a:pt x="35" y="64"/>
                    <a:pt x="37" y="63"/>
                    <a:pt x="38" y="62"/>
                  </a:cubicBezTo>
                  <a:cubicBezTo>
                    <a:pt x="39" y="62"/>
                    <a:pt x="40" y="61"/>
                    <a:pt x="40" y="60"/>
                  </a:cubicBezTo>
                  <a:cubicBezTo>
                    <a:pt x="39" y="60"/>
                    <a:pt x="39" y="60"/>
                    <a:pt x="39" y="60"/>
                  </a:cubicBezTo>
                  <a:cubicBezTo>
                    <a:pt x="39" y="59"/>
                    <a:pt x="39" y="58"/>
                    <a:pt x="39" y="57"/>
                  </a:cubicBezTo>
                  <a:cubicBezTo>
                    <a:pt x="38" y="56"/>
                    <a:pt x="37" y="54"/>
                    <a:pt x="35" y="52"/>
                  </a:cubicBezTo>
                  <a:cubicBezTo>
                    <a:pt x="37" y="52"/>
                    <a:pt x="37" y="52"/>
                    <a:pt x="37" y="52"/>
                  </a:cubicBezTo>
                  <a:cubicBezTo>
                    <a:pt x="35" y="49"/>
                    <a:pt x="33" y="46"/>
                    <a:pt x="33" y="44"/>
                  </a:cubicBezTo>
                  <a:cubicBezTo>
                    <a:pt x="33" y="43"/>
                    <a:pt x="33" y="42"/>
                    <a:pt x="32" y="40"/>
                  </a:cubicBezTo>
                  <a:cubicBezTo>
                    <a:pt x="31" y="40"/>
                    <a:pt x="31" y="40"/>
                    <a:pt x="31" y="40"/>
                  </a:cubicBezTo>
                  <a:cubicBezTo>
                    <a:pt x="31" y="38"/>
                    <a:pt x="30" y="35"/>
                    <a:pt x="28" y="32"/>
                  </a:cubicBezTo>
                  <a:cubicBezTo>
                    <a:pt x="29" y="32"/>
                    <a:pt x="29" y="32"/>
                    <a:pt x="29" y="32"/>
                  </a:cubicBezTo>
                  <a:cubicBezTo>
                    <a:pt x="28" y="30"/>
                    <a:pt x="27" y="28"/>
                    <a:pt x="26" y="26"/>
                  </a:cubicBezTo>
                  <a:cubicBezTo>
                    <a:pt x="25" y="24"/>
                    <a:pt x="24" y="22"/>
                    <a:pt x="23" y="21"/>
                  </a:cubicBezTo>
                  <a:cubicBezTo>
                    <a:pt x="21" y="21"/>
                    <a:pt x="21" y="21"/>
                    <a:pt x="21" y="21"/>
                  </a:cubicBezTo>
                  <a:cubicBezTo>
                    <a:pt x="19" y="18"/>
                    <a:pt x="17" y="16"/>
                    <a:pt x="15" y="13"/>
                  </a:cubicBezTo>
                  <a:cubicBezTo>
                    <a:pt x="15" y="13"/>
                    <a:pt x="15" y="13"/>
                    <a:pt x="15" y="13"/>
                  </a:cubicBezTo>
                  <a:cubicBezTo>
                    <a:pt x="17" y="13"/>
                    <a:pt x="17" y="13"/>
                    <a:pt x="17" y="13"/>
                  </a:cubicBezTo>
                  <a:cubicBezTo>
                    <a:pt x="16" y="13"/>
                    <a:pt x="16" y="13"/>
                    <a:pt x="16"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72" name="Freeform 89"/>
            <p:cNvSpPr>
              <a:spLocks/>
            </p:cNvSpPr>
            <p:nvPr/>
          </p:nvSpPr>
          <p:spPr bwMode="auto">
            <a:xfrm>
              <a:off x="8609013" y="3886200"/>
              <a:ext cx="52388" cy="79375"/>
            </a:xfrm>
            <a:custGeom>
              <a:avLst/>
              <a:gdLst>
                <a:gd name="T0" fmla="*/ 12 w 14"/>
                <a:gd name="T1" fmla="*/ 0 h 21"/>
                <a:gd name="T2" fmla="*/ 10 w 14"/>
                <a:gd name="T3" fmla="*/ 1 h 21"/>
                <a:gd name="T4" fmla="*/ 5 w 14"/>
                <a:gd name="T5" fmla="*/ 20 h 21"/>
                <a:gd name="T6" fmla="*/ 7 w 14"/>
                <a:gd name="T7" fmla="*/ 19 h 21"/>
                <a:gd name="T8" fmla="*/ 14 w 14"/>
                <a:gd name="T9" fmla="*/ 10 h 21"/>
                <a:gd name="T10" fmla="*/ 13 w 14"/>
                <a:gd name="T11" fmla="*/ 10 h 21"/>
                <a:gd name="T12" fmla="*/ 13 w 14"/>
                <a:gd name="T13" fmla="*/ 2 h 21"/>
                <a:gd name="T14" fmla="*/ 14 w 14"/>
                <a:gd name="T15" fmla="*/ 2 h 21"/>
                <a:gd name="T16" fmla="*/ 12 w 14"/>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1">
                  <a:moveTo>
                    <a:pt x="12" y="0"/>
                  </a:moveTo>
                  <a:cubicBezTo>
                    <a:pt x="11" y="0"/>
                    <a:pt x="11" y="1"/>
                    <a:pt x="10" y="1"/>
                  </a:cubicBezTo>
                  <a:cubicBezTo>
                    <a:pt x="3" y="4"/>
                    <a:pt x="0" y="21"/>
                    <a:pt x="5" y="20"/>
                  </a:cubicBezTo>
                  <a:cubicBezTo>
                    <a:pt x="6" y="20"/>
                    <a:pt x="7" y="20"/>
                    <a:pt x="7" y="19"/>
                  </a:cubicBezTo>
                  <a:cubicBezTo>
                    <a:pt x="10" y="18"/>
                    <a:pt x="12" y="14"/>
                    <a:pt x="14" y="10"/>
                  </a:cubicBezTo>
                  <a:cubicBezTo>
                    <a:pt x="13" y="10"/>
                    <a:pt x="13" y="10"/>
                    <a:pt x="13" y="10"/>
                  </a:cubicBezTo>
                  <a:cubicBezTo>
                    <a:pt x="14" y="6"/>
                    <a:pt x="14" y="3"/>
                    <a:pt x="13" y="2"/>
                  </a:cubicBezTo>
                  <a:cubicBezTo>
                    <a:pt x="14" y="2"/>
                    <a:pt x="14" y="2"/>
                    <a:pt x="14" y="2"/>
                  </a:cubicBezTo>
                  <a:cubicBezTo>
                    <a:pt x="14" y="1"/>
                    <a:pt x="13"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grpSp>
      <p:sp>
        <p:nvSpPr>
          <p:cNvPr id="78" name="Freeform 22"/>
          <p:cNvSpPr>
            <a:spLocks/>
          </p:cNvSpPr>
          <p:nvPr/>
        </p:nvSpPr>
        <p:spPr bwMode="auto">
          <a:xfrm>
            <a:off x="696496" y="2545066"/>
            <a:ext cx="78631" cy="24303"/>
          </a:xfrm>
          <a:custGeom>
            <a:avLst/>
            <a:gdLst>
              <a:gd name="T0" fmla="*/ 14 w 23"/>
              <a:gd name="T1" fmla="*/ 1 h 7"/>
              <a:gd name="T2" fmla="*/ 1 w 23"/>
              <a:gd name="T3" fmla="*/ 3 h 7"/>
              <a:gd name="T4" fmla="*/ 11 w 23"/>
              <a:gd name="T5" fmla="*/ 7 h 7"/>
              <a:gd name="T6" fmla="*/ 21 w 23"/>
              <a:gd name="T7" fmla="*/ 4 h 7"/>
              <a:gd name="T8" fmla="*/ 14 w 23"/>
              <a:gd name="T9" fmla="*/ 1 h 7"/>
            </a:gdLst>
            <a:ahLst/>
            <a:cxnLst>
              <a:cxn ang="0">
                <a:pos x="T0" y="T1"/>
              </a:cxn>
              <a:cxn ang="0">
                <a:pos x="T2" y="T3"/>
              </a:cxn>
              <a:cxn ang="0">
                <a:pos x="T4" y="T5"/>
              </a:cxn>
              <a:cxn ang="0">
                <a:pos x="T6" y="T7"/>
              </a:cxn>
              <a:cxn ang="0">
                <a:pos x="T8" y="T9"/>
              </a:cxn>
            </a:cxnLst>
            <a:rect l="0" t="0" r="r" b="b"/>
            <a:pathLst>
              <a:path w="23" h="7">
                <a:moveTo>
                  <a:pt x="14" y="1"/>
                </a:moveTo>
                <a:cubicBezTo>
                  <a:pt x="8" y="0"/>
                  <a:pt x="2" y="1"/>
                  <a:pt x="1" y="3"/>
                </a:cubicBezTo>
                <a:cubicBezTo>
                  <a:pt x="0" y="5"/>
                  <a:pt x="7" y="7"/>
                  <a:pt x="11" y="7"/>
                </a:cubicBezTo>
                <a:cubicBezTo>
                  <a:pt x="15" y="7"/>
                  <a:pt x="23" y="4"/>
                  <a:pt x="21" y="4"/>
                </a:cubicBezTo>
                <a:cubicBezTo>
                  <a:pt x="20" y="3"/>
                  <a:pt x="14" y="1"/>
                  <a:pt x="14" y="1"/>
                </a:cubicBezTo>
              </a:path>
            </a:pathLst>
          </a:custGeom>
          <a:solidFill>
            <a:srgbClr val="9D9D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grpSp>
        <p:nvGrpSpPr>
          <p:cNvPr id="84" name="Group 83"/>
          <p:cNvGrpSpPr/>
          <p:nvPr/>
        </p:nvGrpSpPr>
        <p:grpSpPr>
          <a:xfrm>
            <a:off x="949466" y="1676400"/>
            <a:ext cx="1223787" cy="1362465"/>
            <a:chOff x="2510367" y="3105079"/>
            <a:chExt cx="2717800" cy="3025776"/>
          </a:xfrm>
          <a:solidFill>
            <a:schemeClr val="accent3">
              <a:lumMod val="50000"/>
            </a:schemeClr>
          </a:solidFill>
        </p:grpSpPr>
        <p:sp>
          <p:nvSpPr>
            <p:cNvPr id="73" name="Freeform 14"/>
            <p:cNvSpPr>
              <a:spLocks/>
            </p:cNvSpPr>
            <p:nvPr/>
          </p:nvSpPr>
          <p:spPr bwMode="auto">
            <a:xfrm>
              <a:off x="2510367" y="3105079"/>
              <a:ext cx="2717800" cy="3025776"/>
            </a:xfrm>
            <a:custGeom>
              <a:avLst/>
              <a:gdLst>
                <a:gd name="T0" fmla="*/ 362 w 362"/>
                <a:gd name="T1" fmla="*/ 268 h 402"/>
                <a:gd name="T2" fmla="*/ 330 w 362"/>
                <a:gd name="T3" fmla="*/ 325 h 402"/>
                <a:gd name="T4" fmla="*/ 214 w 362"/>
                <a:gd name="T5" fmla="*/ 392 h 402"/>
                <a:gd name="T6" fmla="*/ 148 w 362"/>
                <a:gd name="T7" fmla="*/ 392 h 402"/>
                <a:gd name="T8" fmla="*/ 32 w 362"/>
                <a:gd name="T9" fmla="*/ 325 h 402"/>
                <a:gd name="T10" fmla="*/ 0 w 362"/>
                <a:gd name="T11" fmla="*/ 268 h 402"/>
                <a:gd name="T12" fmla="*/ 0 w 362"/>
                <a:gd name="T13" fmla="*/ 134 h 402"/>
                <a:gd name="T14" fmla="*/ 32 w 362"/>
                <a:gd name="T15" fmla="*/ 78 h 402"/>
                <a:gd name="T16" fmla="*/ 148 w 362"/>
                <a:gd name="T17" fmla="*/ 11 h 402"/>
                <a:gd name="T18" fmla="*/ 214 w 362"/>
                <a:gd name="T19" fmla="*/ 11 h 402"/>
                <a:gd name="T20" fmla="*/ 330 w 362"/>
                <a:gd name="T21" fmla="*/ 78 h 402"/>
                <a:gd name="T22" fmla="*/ 362 w 362"/>
                <a:gd name="T23" fmla="*/ 134 h 402"/>
                <a:gd name="T24" fmla="*/ 362 w 362"/>
                <a:gd name="T25" fmla="*/ 26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2" h="402">
                  <a:moveTo>
                    <a:pt x="362" y="268"/>
                  </a:moveTo>
                  <a:cubicBezTo>
                    <a:pt x="362" y="289"/>
                    <a:pt x="348" y="314"/>
                    <a:pt x="330" y="325"/>
                  </a:cubicBezTo>
                  <a:cubicBezTo>
                    <a:pt x="214" y="392"/>
                    <a:pt x="214" y="392"/>
                    <a:pt x="214" y="392"/>
                  </a:cubicBezTo>
                  <a:cubicBezTo>
                    <a:pt x="196" y="402"/>
                    <a:pt x="166" y="402"/>
                    <a:pt x="148" y="392"/>
                  </a:cubicBezTo>
                  <a:cubicBezTo>
                    <a:pt x="32" y="325"/>
                    <a:pt x="32" y="325"/>
                    <a:pt x="32" y="325"/>
                  </a:cubicBezTo>
                  <a:cubicBezTo>
                    <a:pt x="14" y="314"/>
                    <a:pt x="0" y="289"/>
                    <a:pt x="0" y="268"/>
                  </a:cubicBezTo>
                  <a:cubicBezTo>
                    <a:pt x="0" y="134"/>
                    <a:pt x="0" y="134"/>
                    <a:pt x="0" y="134"/>
                  </a:cubicBezTo>
                  <a:cubicBezTo>
                    <a:pt x="0" y="113"/>
                    <a:pt x="14" y="88"/>
                    <a:pt x="32" y="78"/>
                  </a:cubicBezTo>
                  <a:cubicBezTo>
                    <a:pt x="148" y="11"/>
                    <a:pt x="148" y="11"/>
                    <a:pt x="148" y="11"/>
                  </a:cubicBezTo>
                  <a:cubicBezTo>
                    <a:pt x="166" y="0"/>
                    <a:pt x="196" y="0"/>
                    <a:pt x="214" y="11"/>
                  </a:cubicBezTo>
                  <a:cubicBezTo>
                    <a:pt x="330" y="78"/>
                    <a:pt x="330" y="78"/>
                    <a:pt x="330" y="78"/>
                  </a:cubicBezTo>
                  <a:cubicBezTo>
                    <a:pt x="348" y="88"/>
                    <a:pt x="362" y="113"/>
                    <a:pt x="362" y="134"/>
                  </a:cubicBezTo>
                  <a:lnTo>
                    <a:pt x="362" y="268"/>
                  </a:lnTo>
                  <a:close/>
                </a:path>
              </a:pathLst>
            </a:custGeom>
            <a:grpFill/>
            <a:ln>
              <a:noFill/>
            </a:ln>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79" name="Content Placeholder 2"/>
            <p:cNvSpPr txBox="1">
              <a:spLocks/>
            </p:cNvSpPr>
            <p:nvPr/>
          </p:nvSpPr>
          <p:spPr>
            <a:xfrm>
              <a:off x="2840848" y="3618461"/>
              <a:ext cx="2165526" cy="2015050"/>
            </a:xfrm>
            <a:prstGeom prst="rect">
              <a:avLst/>
            </a:prstGeom>
            <a:noFill/>
          </p:spPr>
          <p:txBody>
            <a:bodyPr vert="horz" lIns="82348" tIns="41174" rIns="82348" bIns="411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27370">
                <a:spcBef>
                  <a:spcPct val="0"/>
                </a:spcBef>
                <a:buNone/>
                <a:defRPr/>
              </a:pPr>
              <a:r>
                <a:rPr lang="en-US" sz="2702" b="1" dirty="0">
                  <a:solidFill>
                    <a:srgbClr val="FFFFFF"/>
                  </a:solidFill>
                  <a:latin typeface="Lato Regular" panose="020F0502020204030203" pitchFamily="34" charset="0"/>
                  <a:ea typeface="Lato Regular" panose="020F0502020204030203" pitchFamily="34" charset="0"/>
                </a:rPr>
                <a:t>32%</a:t>
              </a:r>
            </a:p>
            <a:p>
              <a:pPr marL="0" indent="0" algn="ctr" defTabSz="627370">
                <a:spcBef>
                  <a:spcPct val="0"/>
                </a:spcBef>
                <a:buNone/>
                <a:defRPr/>
              </a:pPr>
              <a:r>
                <a:rPr lang="en-US" sz="1081" dirty="0">
                  <a:solidFill>
                    <a:srgbClr val="FFFFFF"/>
                  </a:solidFill>
                  <a:latin typeface="Lato" panose="020F0502020204030203" pitchFamily="34" charset="0"/>
                  <a:ea typeface="Lato" panose="020F0502020204030203" pitchFamily="34" charset="0"/>
                  <a:cs typeface="Lato" panose="020F0502020204030203" pitchFamily="34" charset="0"/>
                </a:rPr>
                <a:t>North America</a:t>
              </a:r>
            </a:p>
          </p:txBody>
        </p:sp>
      </p:grpSp>
      <p:grpSp>
        <p:nvGrpSpPr>
          <p:cNvPr id="87" name="Group 86"/>
          <p:cNvGrpSpPr/>
          <p:nvPr/>
        </p:nvGrpSpPr>
        <p:grpSpPr>
          <a:xfrm>
            <a:off x="6012575" y="2736979"/>
            <a:ext cx="785198" cy="846283"/>
            <a:chOff x="11856880" y="4467153"/>
            <a:chExt cx="2606978" cy="2878894"/>
          </a:xfrm>
        </p:grpSpPr>
        <p:sp>
          <p:nvSpPr>
            <p:cNvPr id="77" name="Freeform 18"/>
            <p:cNvSpPr>
              <a:spLocks/>
            </p:cNvSpPr>
            <p:nvPr/>
          </p:nvSpPr>
          <p:spPr bwMode="auto">
            <a:xfrm>
              <a:off x="11876618" y="4467153"/>
              <a:ext cx="2574926" cy="2860676"/>
            </a:xfrm>
            <a:custGeom>
              <a:avLst/>
              <a:gdLst>
                <a:gd name="T0" fmla="*/ 343 w 343"/>
                <a:gd name="T1" fmla="*/ 253 h 380"/>
                <a:gd name="T2" fmla="*/ 312 w 343"/>
                <a:gd name="T3" fmla="*/ 307 h 380"/>
                <a:gd name="T4" fmla="*/ 202 w 343"/>
                <a:gd name="T5" fmla="*/ 370 h 380"/>
                <a:gd name="T6" fmla="*/ 140 w 343"/>
                <a:gd name="T7" fmla="*/ 370 h 380"/>
                <a:gd name="T8" fmla="*/ 31 w 343"/>
                <a:gd name="T9" fmla="*/ 307 h 380"/>
                <a:gd name="T10" fmla="*/ 0 w 343"/>
                <a:gd name="T11" fmla="*/ 253 h 380"/>
                <a:gd name="T12" fmla="*/ 0 w 343"/>
                <a:gd name="T13" fmla="*/ 126 h 380"/>
                <a:gd name="T14" fmla="*/ 31 w 343"/>
                <a:gd name="T15" fmla="*/ 73 h 380"/>
                <a:gd name="T16" fmla="*/ 140 w 343"/>
                <a:gd name="T17" fmla="*/ 10 h 380"/>
                <a:gd name="T18" fmla="*/ 202 w 343"/>
                <a:gd name="T19" fmla="*/ 10 h 380"/>
                <a:gd name="T20" fmla="*/ 312 w 343"/>
                <a:gd name="T21" fmla="*/ 73 h 380"/>
                <a:gd name="T22" fmla="*/ 343 w 343"/>
                <a:gd name="T23" fmla="*/ 126 h 380"/>
                <a:gd name="T24" fmla="*/ 343 w 343"/>
                <a:gd name="T25" fmla="*/ 25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3" h="380">
                  <a:moveTo>
                    <a:pt x="343" y="253"/>
                  </a:moveTo>
                  <a:cubicBezTo>
                    <a:pt x="343" y="273"/>
                    <a:pt x="329" y="297"/>
                    <a:pt x="312" y="307"/>
                  </a:cubicBezTo>
                  <a:cubicBezTo>
                    <a:pt x="202" y="370"/>
                    <a:pt x="202" y="370"/>
                    <a:pt x="202" y="370"/>
                  </a:cubicBezTo>
                  <a:cubicBezTo>
                    <a:pt x="185" y="380"/>
                    <a:pt x="157" y="380"/>
                    <a:pt x="140" y="370"/>
                  </a:cubicBezTo>
                  <a:cubicBezTo>
                    <a:pt x="31" y="307"/>
                    <a:pt x="31" y="307"/>
                    <a:pt x="31" y="307"/>
                  </a:cubicBezTo>
                  <a:cubicBezTo>
                    <a:pt x="14" y="297"/>
                    <a:pt x="0" y="273"/>
                    <a:pt x="0" y="253"/>
                  </a:cubicBezTo>
                  <a:cubicBezTo>
                    <a:pt x="0" y="126"/>
                    <a:pt x="0" y="126"/>
                    <a:pt x="0" y="126"/>
                  </a:cubicBezTo>
                  <a:cubicBezTo>
                    <a:pt x="0" y="107"/>
                    <a:pt x="14" y="83"/>
                    <a:pt x="31" y="73"/>
                  </a:cubicBezTo>
                  <a:cubicBezTo>
                    <a:pt x="140" y="10"/>
                    <a:pt x="140" y="10"/>
                    <a:pt x="140" y="10"/>
                  </a:cubicBezTo>
                  <a:cubicBezTo>
                    <a:pt x="157" y="0"/>
                    <a:pt x="185" y="0"/>
                    <a:pt x="202" y="10"/>
                  </a:cubicBezTo>
                  <a:cubicBezTo>
                    <a:pt x="312" y="73"/>
                    <a:pt x="312" y="73"/>
                    <a:pt x="312" y="73"/>
                  </a:cubicBezTo>
                  <a:cubicBezTo>
                    <a:pt x="329" y="83"/>
                    <a:pt x="343" y="107"/>
                    <a:pt x="343" y="126"/>
                  </a:cubicBezTo>
                  <a:lnTo>
                    <a:pt x="343" y="253"/>
                  </a:lnTo>
                  <a:close/>
                </a:path>
              </a:pathLst>
            </a:custGeom>
            <a:solidFill>
              <a:schemeClr val="accent4">
                <a:alpha val="89804"/>
              </a:schemeClr>
            </a:solidFill>
            <a:ln>
              <a:noFill/>
            </a:ln>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80" name="Content Placeholder 2"/>
            <p:cNvSpPr txBox="1">
              <a:spLocks/>
            </p:cNvSpPr>
            <p:nvPr/>
          </p:nvSpPr>
          <p:spPr>
            <a:xfrm>
              <a:off x="11856880" y="4702347"/>
              <a:ext cx="2606978" cy="2643700"/>
            </a:xfrm>
            <a:prstGeom prst="rect">
              <a:avLst/>
            </a:prstGeom>
          </p:spPr>
          <p:txBody>
            <a:bodyPr vert="horz" lIns="82348" tIns="41174" rIns="82348" bIns="411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27370">
                <a:spcBef>
                  <a:spcPct val="0"/>
                </a:spcBef>
                <a:buNone/>
                <a:defRPr/>
              </a:pPr>
              <a:endParaRPr lang="en-US" sz="500" b="1" dirty="0">
                <a:solidFill>
                  <a:srgbClr val="FFFFFF"/>
                </a:solidFill>
                <a:latin typeface="Lato Regular" panose="020F0502020204030203" pitchFamily="34" charset="0"/>
                <a:ea typeface="Lato Regular" panose="020F0502020204030203" pitchFamily="34" charset="0"/>
              </a:endParaRPr>
            </a:p>
            <a:p>
              <a:pPr marL="0" indent="0" algn="ctr" defTabSz="627370">
                <a:spcBef>
                  <a:spcPct val="0"/>
                </a:spcBef>
                <a:buNone/>
                <a:defRPr/>
              </a:pPr>
              <a:r>
                <a:rPr lang="en-US" sz="1600" b="1" dirty="0">
                  <a:solidFill>
                    <a:srgbClr val="FFFFFF"/>
                  </a:solidFill>
                  <a:latin typeface="Lato Regular" panose="020F0502020204030203" pitchFamily="34" charset="0"/>
                  <a:ea typeface="Lato Regular" panose="020F0502020204030203" pitchFamily="34" charset="0"/>
                </a:rPr>
                <a:t>9%</a:t>
              </a:r>
            </a:p>
            <a:p>
              <a:pPr marL="0" indent="0" algn="ctr" defTabSz="627370">
                <a:spcBef>
                  <a:spcPct val="0"/>
                </a:spcBef>
                <a:buNone/>
                <a:defRPr/>
              </a:pPr>
              <a:r>
                <a:rPr lang="en-US" sz="800" dirty="0">
                  <a:solidFill>
                    <a:srgbClr val="FFFFFF"/>
                  </a:solidFill>
                  <a:latin typeface="Lato" panose="020F0502020204030203" pitchFamily="34" charset="0"/>
                  <a:ea typeface="Lato" panose="020F0502020204030203" pitchFamily="34" charset="0"/>
                  <a:cs typeface="Lato" panose="020F0502020204030203" pitchFamily="34" charset="0"/>
                </a:rPr>
                <a:t>Greater China</a:t>
              </a:r>
            </a:p>
          </p:txBody>
        </p:sp>
      </p:grpSp>
      <p:grpSp>
        <p:nvGrpSpPr>
          <p:cNvPr id="85" name="Group 84"/>
          <p:cNvGrpSpPr/>
          <p:nvPr/>
        </p:nvGrpSpPr>
        <p:grpSpPr>
          <a:xfrm>
            <a:off x="2500371" y="3700277"/>
            <a:ext cx="630465" cy="688332"/>
            <a:chOff x="5504393" y="7013504"/>
            <a:chExt cx="1895477" cy="2114550"/>
          </a:xfrm>
        </p:grpSpPr>
        <p:sp>
          <p:nvSpPr>
            <p:cNvPr id="76" name="Freeform 17"/>
            <p:cNvSpPr>
              <a:spLocks/>
            </p:cNvSpPr>
            <p:nvPr/>
          </p:nvSpPr>
          <p:spPr bwMode="auto">
            <a:xfrm>
              <a:off x="5504393" y="7013504"/>
              <a:ext cx="1895476" cy="2114550"/>
            </a:xfrm>
            <a:custGeom>
              <a:avLst/>
              <a:gdLst>
                <a:gd name="T0" fmla="*/ 252 w 252"/>
                <a:gd name="T1" fmla="*/ 187 h 281"/>
                <a:gd name="T2" fmla="*/ 230 w 252"/>
                <a:gd name="T3" fmla="*/ 227 h 281"/>
                <a:gd name="T4" fmla="*/ 149 w 252"/>
                <a:gd name="T5" fmla="*/ 274 h 281"/>
                <a:gd name="T6" fmla="*/ 104 w 252"/>
                <a:gd name="T7" fmla="*/ 274 h 281"/>
                <a:gd name="T8" fmla="*/ 23 w 252"/>
                <a:gd name="T9" fmla="*/ 227 h 281"/>
                <a:gd name="T10" fmla="*/ 0 w 252"/>
                <a:gd name="T11" fmla="*/ 187 h 281"/>
                <a:gd name="T12" fmla="*/ 0 w 252"/>
                <a:gd name="T13" fmla="*/ 93 h 281"/>
                <a:gd name="T14" fmla="*/ 23 w 252"/>
                <a:gd name="T15" fmla="*/ 54 h 281"/>
                <a:gd name="T16" fmla="*/ 104 w 252"/>
                <a:gd name="T17" fmla="*/ 7 h 281"/>
                <a:gd name="T18" fmla="*/ 149 w 252"/>
                <a:gd name="T19" fmla="*/ 7 h 281"/>
                <a:gd name="T20" fmla="*/ 230 w 252"/>
                <a:gd name="T21" fmla="*/ 54 h 281"/>
                <a:gd name="T22" fmla="*/ 252 w 252"/>
                <a:gd name="T23" fmla="*/ 93 h 281"/>
                <a:gd name="T24" fmla="*/ 252 w 252"/>
                <a:gd name="T25" fmla="*/ 18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281">
                  <a:moveTo>
                    <a:pt x="252" y="187"/>
                  </a:moveTo>
                  <a:cubicBezTo>
                    <a:pt x="252" y="202"/>
                    <a:pt x="242" y="220"/>
                    <a:pt x="230" y="227"/>
                  </a:cubicBezTo>
                  <a:cubicBezTo>
                    <a:pt x="149" y="274"/>
                    <a:pt x="149" y="274"/>
                    <a:pt x="149" y="274"/>
                  </a:cubicBezTo>
                  <a:cubicBezTo>
                    <a:pt x="137" y="281"/>
                    <a:pt x="116" y="281"/>
                    <a:pt x="104" y="274"/>
                  </a:cubicBezTo>
                  <a:cubicBezTo>
                    <a:pt x="23" y="227"/>
                    <a:pt x="23" y="227"/>
                    <a:pt x="23" y="227"/>
                  </a:cubicBezTo>
                  <a:cubicBezTo>
                    <a:pt x="10" y="220"/>
                    <a:pt x="0" y="202"/>
                    <a:pt x="0" y="187"/>
                  </a:cubicBezTo>
                  <a:cubicBezTo>
                    <a:pt x="0" y="93"/>
                    <a:pt x="0" y="93"/>
                    <a:pt x="0" y="93"/>
                  </a:cubicBezTo>
                  <a:cubicBezTo>
                    <a:pt x="0" y="79"/>
                    <a:pt x="10" y="61"/>
                    <a:pt x="23" y="54"/>
                  </a:cubicBezTo>
                  <a:cubicBezTo>
                    <a:pt x="104" y="7"/>
                    <a:pt x="104" y="7"/>
                    <a:pt x="104" y="7"/>
                  </a:cubicBezTo>
                  <a:cubicBezTo>
                    <a:pt x="116" y="0"/>
                    <a:pt x="137" y="0"/>
                    <a:pt x="149" y="7"/>
                  </a:cubicBezTo>
                  <a:cubicBezTo>
                    <a:pt x="230" y="54"/>
                    <a:pt x="230" y="54"/>
                    <a:pt x="230" y="54"/>
                  </a:cubicBezTo>
                  <a:cubicBezTo>
                    <a:pt x="242" y="61"/>
                    <a:pt x="252" y="79"/>
                    <a:pt x="252" y="93"/>
                  </a:cubicBezTo>
                  <a:lnTo>
                    <a:pt x="252" y="187"/>
                  </a:lnTo>
                  <a:close/>
                </a:path>
              </a:pathLst>
            </a:custGeom>
            <a:solidFill>
              <a:schemeClr val="accent6">
                <a:lumMod val="75000"/>
                <a:alpha val="89804"/>
              </a:schemeClr>
            </a:solidFill>
            <a:ln>
              <a:noFill/>
            </a:ln>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81" name="Content Placeholder 2"/>
            <p:cNvSpPr txBox="1">
              <a:spLocks/>
            </p:cNvSpPr>
            <p:nvPr/>
          </p:nvSpPr>
          <p:spPr>
            <a:xfrm>
              <a:off x="5566672" y="7195123"/>
              <a:ext cx="1833198" cy="1788576"/>
            </a:xfrm>
            <a:prstGeom prst="rect">
              <a:avLst/>
            </a:prstGeom>
          </p:spPr>
          <p:txBody>
            <a:bodyPr vert="horz" lIns="82348" tIns="41174" rIns="82348" bIns="41174"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27370">
                <a:spcBef>
                  <a:spcPct val="0"/>
                </a:spcBef>
                <a:buNone/>
                <a:defRPr/>
              </a:pPr>
              <a:r>
                <a:rPr lang="en-US" sz="1100" b="1" dirty="0">
                  <a:solidFill>
                    <a:srgbClr val="FFFFFF"/>
                  </a:solidFill>
                  <a:latin typeface="Lato Regular" panose="020F0502020204030203" pitchFamily="34" charset="0"/>
                  <a:ea typeface="Lato Regular" panose="020F0502020204030203" pitchFamily="34" charset="0"/>
                </a:rPr>
                <a:t>4%</a:t>
              </a:r>
            </a:p>
            <a:p>
              <a:pPr marL="0" indent="0" algn="ctr" defTabSz="627370">
                <a:spcBef>
                  <a:spcPct val="0"/>
                </a:spcBef>
                <a:buNone/>
                <a:defRPr/>
              </a:pPr>
              <a:r>
                <a:rPr lang="en-US" sz="900" dirty="0">
                  <a:solidFill>
                    <a:srgbClr val="FFFFFF"/>
                  </a:solidFill>
                  <a:latin typeface="Lato Regular" panose="020F0502020204030203" pitchFamily="34" charset="0"/>
                  <a:ea typeface="Lato Regular" panose="020F0502020204030203" pitchFamily="34" charset="0"/>
                </a:rPr>
                <a:t>Latin America</a:t>
              </a:r>
            </a:p>
          </p:txBody>
        </p:sp>
      </p:grpSp>
      <p:grpSp>
        <p:nvGrpSpPr>
          <p:cNvPr id="86" name="Group 85"/>
          <p:cNvGrpSpPr/>
          <p:nvPr/>
        </p:nvGrpSpPr>
        <p:grpSpPr>
          <a:xfrm>
            <a:off x="4134423" y="1718612"/>
            <a:ext cx="1074783" cy="1190420"/>
            <a:chOff x="9304405" y="4208500"/>
            <a:chExt cx="1361316" cy="1482726"/>
          </a:xfrm>
        </p:grpSpPr>
        <p:sp>
          <p:nvSpPr>
            <p:cNvPr id="74" name="Freeform 15"/>
            <p:cNvSpPr>
              <a:spLocks/>
            </p:cNvSpPr>
            <p:nvPr/>
          </p:nvSpPr>
          <p:spPr bwMode="auto">
            <a:xfrm>
              <a:off x="9304405" y="4208500"/>
              <a:ext cx="1336676" cy="1482726"/>
            </a:xfrm>
            <a:custGeom>
              <a:avLst/>
              <a:gdLst>
                <a:gd name="T0" fmla="*/ 178 w 178"/>
                <a:gd name="T1" fmla="*/ 131 h 197"/>
                <a:gd name="T2" fmla="*/ 162 w 178"/>
                <a:gd name="T3" fmla="*/ 159 h 197"/>
                <a:gd name="T4" fmla="*/ 105 w 178"/>
                <a:gd name="T5" fmla="*/ 192 h 197"/>
                <a:gd name="T6" fmla="*/ 73 w 178"/>
                <a:gd name="T7" fmla="*/ 192 h 197"/>
                <a:gd name="T8" fmla="*/ 16 w 178"/>
                <a:gd name="T9" fmla="*/ 159 h 197"/>
                <a:gd name="T10" fmla="*/ 0 w 178"/>
                <a:gd name="T11" fmla="*/ 131 h 197"/>
                <a:gd name="T12" fmla="*/ 0 w 178"/>
                <a:gd name="T13" fmla="*/ 65 h 197"/>
                <a:gd name="T14" fmla="*/ 16 w 178"/>
                <a:gd name="T15" fmla="*/ 38 h 197"/>
                <a:gd name="T16" fmla="*/ 73 w 178"/>
                <a:gd name="T17" fmla="*/ 5 h 197"/>
                <a:gd name="T18" fmla="*/ 105 w 178"/>
                <a:gd name="T19" fmla="*/ 5 h 197"/>
                <a:gd name="T20" fmla="*/ 162 w 178"/>
                <a:gd name="T21" fmla="*/ 38 h 197"/>
                <a:gd name="T22" fmla="*/ 178 w 178"/>
                <a:gd name="T23" fmla="*/ 65 h 197"/>
                <a:gd name="T24" fmla="*/ 178 w 178"/>
                <a:gd name="T25" fmla="*/ 13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97">
                  <a:moveTo>
                    <a:pt x="178" y="131"/>
                  </a:moveTo>
                  <a:cubicBezTo>
                    <a:pt x="178" y="142"/>
                    <a:pt x="171" y="154"/>
                    <a:pt x="162" y="159"/>
                  </a:cubicBezTo>
                  <a:cubicBezTo>
                    <a:pt x="105" y="192"/>
                    <a:pt x="105" y="192"/>
                    <a:pt x="105" y="192"/>
                  </a:cubicBezTo>
                  <a:cubicBezTo>
                    <a:pt x="96" y="197"/>
                    <a:pt x="82" y="197"/>
                    <a:pt x="73" y="192"/>
                  </a:cubicBezTo>
                  <a:cubicBezTo>
                    <a:pt x="16" y="159"/>
                    <a:pt x="16" y="159"/>
                    <a:pt x="16" y="159"/>
                  </a:cubicBezTo>
                  <a:cubicBezTo>
                    <a:pt x="7" y="154"/>
                    <a:pt x="0" y="142"/>
                    <a:pt x="0" y="131"/>
                  </a:cubicBezTo>
                  <a:cubicBezTo>
                    <a:pt x="0" y="65"/>
                    <a:pt x="0" y="65"/>
                    <a:pt x="0" y="65"/>
                  </a:cubicBezTo>
                  <a:cubicBezTo>
                    <a:pt x="0" y="55"/>
                    <a:pt x="7" y="43"/>
                    <a:pt x="16" y="38"/>
                  </a:cubicBezTo>
                  <a:cubicBezTo>
                    <a:pt x="73" y="5"/>
                    <a:pt x="73" y="5"/>
                    <a:pt x="73" y="5"/>
                  </a:cubicBezTo>
                  <a:cubicBezTo>
                    <a:pt x="82" y="0"/>
                    <a:pt x="96" y="0"/>
                    <a:pt x="105" y="5"/>
                  </a:cubicBezTo>
                  <a:cubicBezTo>
                    <a:pt x="162" y="38"/>
                    <a:pt x="162" y="38"/>
                    <a:pt x="162" y="38"/>
                  </a:cubicBezTo>
                  <a:cubicBezTo>
                    <a:pt x="171" y="43"/>
                    <a:pt x="178" y="55"/>
                    <a:pt x="178" y="65"/>
                  </a:cubicBezTo>
                  <a:lnTo>
                    <a:pt x="178" y="131"/>
                  </a:lnTo>
                  <a:close/>
                </a:path>
              </a:pathLst>
            </a:custGeom>
            <a:solidFill>
              <a:schemeClr val="accent3">
                <a:lumMod val="75000"/>
                <a:alpha val="89804"/>
              </a:schemeClr>
            </a:solidFill>
            <a:ln>
              <a:noFill/>
            </a:ln>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82" name="Content Placeholder 2"/>
            <p:cNvSpPr txBox="1">
              <a:spLocks/>
            </p:cNvSpPr>
            <p:nvPr/>
          </p:nvSpPr>
          <p:spPr>
            <a:xfrm>
              <a:off x="9304405" y="4224375"/>
              <a:ext cx="1361316" cy="1392128"/>
            </a:xfrm>
            <a:prstGeom prst="rect">
              <a:avLst/>
            </a:prstGeom>
          </p:spPr>
          <p:txBody>
            <a:bodyPr vert="horz" lIns="82348" tIns="41174" rIns="82348" bIns="41174"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27370">
                <a:spcBef>
                  <a:spcPct val="0"/>
                </a:spcBef>
                <a:buNone/>
                <a:defRPr/>
              </a:pPr>
              <a:r>
                <a:rPr lang="en-US" sz="1800" b="1" dirty="0">
                  <a:solidFill>
                    <a:srgbClr val="FFFFFF"/>
                  </a:solidFill>
                  <a:latin typeface="Lato Regular" panose="020F0502020204030203" pitchFamily="34" charset="0"/>
                  <a:ea typeface="Lato Regular" panose="020F0502020204030203" pitchFamily="34" charset="0"/>
                </a:rPr>
                <a:t>29%</a:t>
              </a:r>
            </a:p>
            <a:p>
              <a:pPr marL="0" indent="0" algn="ctr" defTabSz="627370">
                <a:spcBef>
                  <a:spcPct val="0"/>
                </a:spcBef>
                <a:buNone/>
                <a:defRPr/>
              </a:pPr>
              <a:r>
                <a:rPr lang="en-US" sz="1000" dirty="0">
                  <a:solidFill>
                    <a:srgbClr val="FFFFFF"/>
                  </a:solidFill>
                  <a:latin typeface="Lato Regular" panose="020F0502020204030203" pitchFamily="34" charset="0"/>
                  <a:ea typeface="Lato Regular" panose="020F0502020204030203" pitchFamily="34" charset="0"/>
                </a:rPr>
                <a:t>Europe &amp; Eurasia</a:t>
              </a:r>
            </a:p>
          </p:txBody>
        </p:sp>
      </p:grpSp>
      <p:grpSp>
        <p:nvGrpSpPr>
          <p:cNvPr id="88" name="Group 87"/>
          <p:cNvGrpSpPr/>
          <p:nvPr/>
        </p:nvGrpSpPr>
        <p:grpSpPr>
          <a:xfrm>
            <a:off x="6063068" y="3894941"/>
            <a:ext cx="858729" cy="862121"/>
            <a:chOff x="14284002" y="7802701"/>
            <a:chExt cx="1361316" cy="1392128"/>
          </a:xfrm>
        </p:grpSpPr>
        <p:sp>
          <p:nvSpPr>
            <p:cNvPr id="75" name="Freeform 16"/>
            <p:cNvSpPr>
              <a:spLocks/>
            </p:cNvSpPr>
            <p:nvPr/>
          </p:nvSpPr>
          <p:spPr bwMode="auto">
            <a:xfrm>
              <a:off x="14407093" y="7931082"/>
              <a:ext cx="1082677" cy="1203326"/>
            </a:xfrm>
            <a:custGeom>
              <a:avLst/>
              <a:gdLst>
                <a:gd name="T0" fmla="*/ 144 w 144"/>
                <a:gd name="T1" fmla="*/ 107 h 160"/>
                <a:gd name="T2" fmla="*/ 131 w 144"/>
                <a:gd name="T3" fmla="*/ 129 h 160"/>
                <a:gd name="T4" fmla="*/ 85 w 144"/>
                <a:gd name="T5" fmla="*/ 156 h 160"/>
                <a:gd name="T6" fmla="*/ 59 w 144"/>
                <a:gd name="T7" fmla="*/ 156 h 160"/>
                <a:gd name="T8" fmla="*/ 13 w 144"/>
                <a:gd name="T9" fmla="*/ 129 h 160"/>
                <a:gd name="T10" fmla="*/ 0 w 144"/>
                <a:gd name="T11" fmla="*/ 107 h 160"/>
                <a:gd name="T12" fmla="*/ 0 w 144"/>
                <a:gd name="T13" fmla="*/ 53 h 160"/>
                <a:gd name="T14" fmla="*/ 13 w 144"/>
                <a:gd name="T15" fmla="*/ 31 h 160"/>
                <a:gd name="T16" fmla="*/ 59 w 144"/>
                <a:gd name="T17" fmla="*/ 4 h 160"/>
                <a:gd name="T18" fmla="*/ 85 w 144"/>
                <a:gd name="T19" fmla="*/ 4 h 160"/>
                <a:gd name="T20" fmla="*/ 131 w 144"/>
                <a:gd name="T21" fmla="*/ 31 h 160"/>
                <a:gd name="T22" fmla="*/ 144 w 144"/>
                <a:gd name="T23" fmla="*/ 53 h 160"/>
                <a:gd name="T24" fmla="*/ 144 w 144"/>
                <a:gd name="T25" fmla="*/ 10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60">
                  <a:moveTo>
                    <a:pt x="144" y="107"/>
                  </a:moveTo>
                  <a:cubicBezTo>
                    <a:pt x="144" y="115"/>
                    <a:pt x="138" y="125"/>
                    <a:pt x="131" y="129"/>
                  </a:cubicBezTo>
                  <a:cubicBezTo>
                    <a:pt x="85" y="156"/>
                    <a:pt x="85" y="156"/>
                    <a:pt x="85" y="156"/>
                  </a:cubicBezTo>
                  <a:cubicBezTo>
                    <a:pt x="78" y="160"/>
                    <a:pt x="66" y="160"/>
                    <a:pt x="59" y="156"/>
                  </a:cubicBezTo>
                  <a:cubicBezTo>
                    <a:pt x="13" y="129"/>
                    <a:pt x="13" y="129"/>
                    <a:pt x="13" y="129"/>
                  </a:cubicBezTo>
                  <a:cubicBezTo>
                    <a:pt x="6" y="125"/>
                    <a:pt x="0" y="115"/>
                    <a:pt x="0" y="107"/>
                  </a:cubicBezTo>
                  <a:cubicBezTo>
                    <a:pt x="0" y="53"/>
                    <a:pt x="0" y="53"/>
                    <a:pt x="0" y="53"/>
                  </a:cubicBezTo>
                  <a:cubicBezTo>
                    <a:pt x="0" y="45"/>
                    <a:pt x="6" y="35"/>
                    <a:pt x="13" y="31"/>
                  </a:cubicBezTo>
                  <a:cubicBezTo>
                    <a:pt x="59" y="4"/>
                    <a:pt x="59" y="4"/>
                    <a:pt x="59" y="4"/>
                  </a:cubicBezTo>
                  <a:cubicBezTo>
                    <a:pt x="66" y="0"/>
                    <a:pt x="78" y="0"/>
                    <a:pt x="85" y="4"/>
                  </a:cubicBezTo>
                  <a:cubicBezTo>
                    <a:pt x="131" y="31"/>
                    <a:pt x="131" y="31"/>
                    <a:pt x="131" y="31"/>
                  </a:cubicBezTo>
                  <a:cubicBezTo>
                    <a:pt x="138" y="35"/>
                    <a:pt x="144" y="45"/>
                    <a:pt x="144" y="53"/>
                  </a:cubicBezTo>
                  <a:lnTo>
                    <a:pt x="144" y="107"/>
                  </a:lnTo>
                  <a:close/>
                </a:path>
              </a:pathLst>
            </a:custGeom>
            <a:solidFill>
              <a:schemeClr val="accent5">
                <a:lumMod val="75000"/>
                <a:alpha val="89804"/>
              </a:schemeClr>
            </a:solidFill>
            <a:ln>
              <a:noFill/>
            </a:ln>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83" name="Content Placeholder 2"/>
            <p:cNvSpPr txBox="1">
              <a:spLocks/>
            </p:cNvSpPr>
            <p:nvPr/>
          </p:nvSpPr>
          <p:spPr>
            <a:xfrm>
              <a:off x="14284002" y="7802701"/>
              <a:ext cx="1361316" cy="1392128"/>
            </a:xfrm>
            <a:prstGeom prst="rect">
              <a:avLst/>
            </a:prstGeom>
          </p:spPr>
          <p:txBody>
            <a:bodyPr vert="horz" lIns="82348" tIns="41174" rIns="82348" bIns="41174"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27370">
                <a:spcBef>
                  <a:spcPct val="0"/>
                </a:spcBef>
                <a:buNone/>
                <a:defRPr/>
              </a:pPr>
              <a:r>
                <a:rPr lang="en-US" sz="1261" b="1" dirty="0">
                  <a:solidFill>
                    <a:srgbClr val="FFFFFF"/>
                  </a:solidFill>
                  <a:latin typeface="Lato Regular" panose="020F0502020204030203" pitchFamily="34" charset="0"/>
                  <a:ea typeface="Lato Regular" panose="020F0502020204030203" pitchFamily="34" charset="0"/>
                </a:rPr>
                <a:t>6%</a:t>
              </a:r>
            </a:p>
            <a:p>
              <a:pPr marL="0" indent="0" algn="ctr" defTabSz="627370">
                <a:spcBef>
                  <a:spcPct val="0"/>
                </a:spcBef>
                <a:buNone/>
                <a:defRPr/>
              </a:pPr>
              <a:r>
                <a:rPr lang="en-US" sz="800" dirty="0">
                  <a:solidFill>
                    <a:srgbClr val="FFFFFF"/>
                  </a:solidFill>
                  <a:latin typeface="Lato Regular" panose="020F0502020204030203" pitchFamily="34" charset="0"/>
                  <a:ea typeface="Lato Regular" panose="020F0502020204030203" pitchFamily="34" charset="0"/>
                </a:rPr>
                <a:t>Asia Pacific</a:t>
              </a:r>
            </a:p>
          </p:txBody>
        </p:sp>
      </p:grpSp>
      <p:grpSp>
        <p:nvGrpSpPr>
          <p:cNvPr id="91" name="Group 90">
            <a:extLst>
              <a:ext uri="{FF2B5EF4-FFF2-40B4-BE49-F238E27FC236}">
                <a16:creationId xmlns:a16="http://schemas.microsoft.com/office/drawing/2014/main" id="{1F39C994-20B9-6CC7-E771-D900CBAE69E5}"/>
              </a:ext>
            </a:extLst>
          </p:cNvPr>
          <p:cNvGrpSpPr/>
          <p:nvPr/>
        </p:nvGrpSpPr>
        <p:grpSpPr>
          <a:xfrm>
            <a:off x="6846409" y="544985"/>
            <a:ext cx="1717146" cy="1664815"/>
            <a:chOff x="15120469" y="7312204"/>
            <a:chExt cx="5220929" cy="5220929"/>
          </a:xfrm>
        </p:grpSpPr>
        <p:sp>
          <p:nvSpPr>
            <p:cNvPr id="95" name="Oval 94">
              <a:extLst>
                <a:ext uri="{FF2B5EF4-FFF2-40B4-BE49-F238E27FC236}">
                  <a16:creationId xmlns:a16="http://schemas.microsoft.com/office/drawing/2014/main" id="{FE3C270C-240A-37CF-3650-39C1324B1829}"/>
                </a:ext>
              </a:extLst>
            </p:cNvPr>
            <p:cNvSpPr/>
            <p:nvPr/>
          </p:nvSpPr>
          <p:spPr>
            <a:xfrm>
              <a:off x="15120469" y="7312204"/>
              <a:ext cx="5220929" cy="5220929"/>
            </a:xfrm>
            <a:prstGeom prst="ellipse">
              <a:avLst/>
            </a:prstGeom>
            <a:solidFill>
              <a:srgbClr val="51C3F9">
                <a:alpha val="80000"/>
              </a:srgbClr>
            </a:solidFill>
            <a:ln w="12700" cap="flat" cmpd="sng" algn="ctr">
              <a:noFill/>
              <a:prstDash val="solid"/>
              <a:miter lim="800000"/>
            </a:ln>
            <a:effectLst/>
          </p:spPr>
          <p:txBody>
            <a:bodyPr rtlCol="0" anchor="ctr"/>
            <a:lstStyle/>
            <a:p>
              <a:pPr marL="0" marR="0" lvl="0" indent="0" algn="ctr" defTabSz="1200241" eaLnBrk="1" fontAlgn="auto" latinLnBrk="0" hangingPunct="1">
                <a:lnSpc>
                  <a:spcPct val="100000"/>
                </a:lnSpc>
                <a:spcBef>
                  <a:spcPts val="0"/>
                </a:spcBef>
                <a:spcAft>
                  <a:spcPts val="0"/>
                </a:spcAft>
                <a:buClrTx/>
                <a:buSzTx/>
                <a:buFontTx/>
                <a:buNone/>
                <a:tabLst/>
                <a:defRPr/>
              </a:pPr>
              <a:endParaRPr kumimoji="0" lang="en-US" sz="2363" b="0" i="0" u="none" strike="noStrike" kern="0" cap="none" spc="0" normalizeH="0" baseline="0" noProof="0" dirty="0">
                <a:ln>
                  <a:noFill/>
                </a:ln>
                <a:solidFill>
                  <a:srgbClr val="FFFFFF"/>
                </a:solidFill>
                <a:effectLst/>
                <a:uLnTx/>
                <a:uFillTx/>
                <a:latin typeface="Lato" panose="020F0502020204030203" pitchFamily="34" charset="0"/>
                <a:ea typeface="+mn-ea"/>
                <a:cs typeface="+mn-cs"/>
              </a:endParaRPr>
            </a:p>
          </p:txBody>
        </p:sp>
        <p:sp>
          <p:nvSpPr>
            <p:cNvPr id="97" name="TextBox 96">
              <a:extLst>
                <a:ext uri="{FF2B5EF4-FFF2-40B4-BE49-F238E27FC236}">
                  <a16:creationId xmlns:a16="http://schemas.microsoft.com/office/drawing/2014/main" id="{1BCA0D1E-127F-F829-A7FD-AC769A151A64}"/>
                </a:ext>
              </a:extLst>
            </p:cNvPr>
            <p:cNvSpPr txBox="1"/>
            <p:nvPr/>
          </p:nvSpPr>
          <p:spPr>
            <a:xfrm>
              <a:off x="16601363" y="8375052"/>
              <a:ext cx="2434850" cy="1436103"/>
            </a:xfrm>
            <a:prstGeom prst="rect">
              <a:avLst/>
            </a:prstGeom>
            <a:noFill/>
          </p:spPr>
          <p:txBody>
            <a:bodyPr wrap="none" rtlCol="0">
              <a:spAutoFit/>
            </a:bodyPr>
            <a:lstStyle/>
            <a:p>
              <a:pPr marL="0" marR="0" lvl="0" indent="0" algn="ctr" defTabSz="1200241" eaLnBrk="1" fontAlgn="auto" latinLnBrk="0" hangingPunct="1">
                <a:lnSpc>
                  <a:spcPct val="100000"/>
                </a:lnSpc>
                <a:spcBef>
                  <a:spcPct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rPr>
                <a:t>500 </a:t>
              </a:r>
              <a:endParaRPr kumimoji="0" lang="id-ID" sz="28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endParaRPr>
            </a:p>
          </p:txBody>
        </p:sp>
      </p:grpSp>
      <p:sp>
        <p:nvSpPr>
          <p:cNvPr id="98" name="TextBox 97">
            <a:extLst>
              <a:ext uri="{FF2B5EF4-FFF2-40B4-BE49-F238E27FC236}">
                <a16:creationId xmlns:a16="http://schemas.microsoft.com/office/drawing/2014/main" id="{0BE23DC2-7D28-3E0B-065E-6B67F6E48F18}"/>
              </a:ext>
            </a:extLst>
          </p:cNvPr>
          <p:cNvSpPr txBox="1"/>
          <p:nvPr/>
        </p:nvSpPr>
        <p:spPr>
          <a:xfrm>
            <a:off x="6873212" y="1335842"/>
            <a:ext cx="1616642" cy="653128"/>
          </a:xfrm>
          <a:prstGeom prst="rect">
            <a:avLst/>
          </a:prstGeom>
          <a:noFill/>
        </p:spPr>
        <p:txBody>
          <a:bodyPr wrap="square" rtlCol="0">
            <a:spAutoFit/>
          </a:bodyPr>
          <a:lstStyle/>
          <a:p>
            <a:pPr marL="0" marR="0" lvl="0" indent="0" algn="ctr" defTabSz="1200241" eaLnBrk="1" fontAlgn="auto" latinLnBrk="0" hangingPunct="1">
              <a:lnSpc>
                <a:spcPct val="120000"/>
              </a:lnSpc>
              <a:spcBef>
                <a:spcPct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rPr>
              <a:t>Participants</a:t>
            </a:r>
          </a:p>
          <a:p>
            <a:pPr marL="0" marR="0" lvl="0" indent="0" algn="ctr" defTabSz="1200241" eaLnBrk="1" fontAlgn="auto" latinLnBrk="0" hangingPunct="1">
              <a:lnSpc>
                <a:spcPct val="120000"/>
              </a:lnSpc>
              <a:spcBef>
                <a:spcPct val="0"/>
              </a:spcBef>
              <a:spcAft>
                <a:spcPts val="0"/>
              </a:spcAft>
              <a:buClrTx/>
              <a:buSzTx/>
              <a:buFontTx/>
              <a:buNone/>
              <a:tabLst/>
              <a:defRPr/>
            </a:pPr>
            <a:r>
              <a:rPr lang="en-US" sz="1600" b="1" kern="0" dirty="0">
                <a:solidFill>
                  <a:srgbClr val="FFFFFF"/>
                </a:solidFill>
                <a:latin typeface="Lato Regular" panose="020F0502020204030203" pitchFamily="34" charset="0"/>
                <a:ea typeface="Lato Regular" panose="020F0502020204030203" pitchFamily="34" charset="0"/>
              </a:rPr>
              <a:t>This Year</a:t>
            </a:r>
            <a:endParaRPr kumimoji="0" lang="en-US" sz="16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endParaRPr>
          </a:p>
        </p:txBody>
      </p:sp>
      <p:grpSp>
        <p:nvGrpSpPr>
          <p:cNvPr id="99" name="Group 98">
            <a:extLst>
              <a:ext uri="{FF2B5EF4-FFF2-40B4-BE49-F238E27FC236}">
                <a16:creationId xmlns:a16="http://schemas.microsoft.com/office/drawing/2014/main" id="{CD797884-8AF7-0172-0BB2-41391D8DD5D0}"/>
              </a:ext>
            </a:extLst>
          </p:cNvPr>
          <p:cNvGrpSpPr/>
          <p:nvPr/>
        </p:nvGrpSpPr>
        <p:grpSpPr>
          <a:xfrm>
            <a:off x="8686800" y="781549"/>
            <a:ext cx="1410836" cy="1332558"/>
            <a:chOff x="6706393" y="651658"/>
            <a:chExt cx="3692979" cy="3692979"/>
          </a:xfrm>
        </p:grpSpPr>
        <p:sp>
          <p:nvSpPr>
            <p:cNvPr id="100" name="Oval 99">
              <a:extLst>
                <a:ext uri="{FF2B5EF4-FFF2-40B4-BE49-F238E27FC236}">
                  <a16:creationId xmlns:a16="http://schemas.microsoft.com/office/drawing/2014/main" id="{CD1529FE-6999-CB0E-A2E6-D7CD44B7EEAD}"/>
                </a:ext>
              </a:extLst>
            </p:cNvPr>
            <p:cNvSpPr/>
            <p:nvPr/>
          </p:nvSpPr>
          <p:spPr>
            <a:xfrm>
              <a:off x="6706393" y="651658"/>
              <a:ext cx="3692979" cy="3692979"/>
            </a:xfrm>
            <a:prstGeom prst="ellipse">
              <a:avLst/>
            </a:prstGeom>
            <a:solidFill>
              <a:srgbClr val="63A537">
                <a:alpha val="80000"/>
              </a:srgbClr>
            </a:solidFill>
            <a:ln w="12700" cap="flat" cmpd="sng" algn="ctr">
              <a:noFill/>
              <a:prstDash val="solid"/>
              <a:miter lim="800000"/>
            </a:ln>
            <a:effectLst/>
          </p:spPr>
          <p:txBody>
            <a:bodyPr rtlCol="0" anchor="ctr"/>
            <a:lstStyle/>
            <a:p>
              <a:pPr marL="0" marR="0" lvl="0" indent="0" algn="ctr" defTabSz="1200241" eaLnBrk="1" fontAlgn="auto" latinLnBrk="0" hangingPunct="1">
                <a:lnSpc>
                  <a:spcPct val="100000"/>
                </a:lnSpc>
                <a:spcBef>
                  <a:spcPts val="0"/>
                </a:spcBef>
                <a:spcAft>
                  <a:spcPts val="0"/>
                </a:spcAft>
                <a:buClrTx/>
                <a:buSzTx/>
                <a:buFontTx/>
                <a:buNone/>
                <a:tabLst/>
                <a:defRPr/>
              </a:pPr>
              <a:endParaRPr kumimoji="0" lang="en-US" sz="2363" b="0" i="0" u="none" strike="noStrike" kern="0" cap="none" spc="0" normalizeH="0" baseline="0" noProof="0" dirty="0">
                <a:ln>
                  <a:noFill/>
                </a:ln>
                <a:solidFill>
                  <a:srgbClr val="FFFFFF"/>
                </a:solidFill>
                <a:effectLst/>
                <a:uLnTx/>
                <a:uFillTx/>
                <a:latin typeface="Lato" panose="020F0502020204030203" pitchFamily="34" charset="0"/>
                <a:ea typeface="+mn-ea"/>
                <a:cs typeface="+mn-cs"/>
              </a:endParaRPr>
            </a:p>
          </p:txBody>
        </p:sp>
        <p:sp>
          <p:nvSpPr>
            <p:cNvPr id="101" name="TextBox 100">
              <a:extLst>
                <a:ext uri="{FF2B5EF4-FFF2-40B4-BE49-F238E27FC236}">
                  <a16:creationId xmlns:a16="http://schemas.microsoft.com/office/drawing/2014/main" id="{87D4F962-7120-110A-267D-92C660E978B6}"/>
                </a:ext>
              </a:extLst>
            </p:cNvPr>
            <p:cNvSpPr txBox="1"/>
            <p:nvPr/>
          </p:nvSpPr>
          <p:spPr>
            <a:xfrm>
              <a:off x="6803136" y="1955831"/>
              <a:ext cx="3465634" cy="2207341"/>
            </a:xfrm>
            <a:prstGeom prst="rect">
              <a:avLst/>
            </a:prstGeom>
            <a:noFill/>
          </p:spPr>
          <p:txBody>
            <a:bodyPr wrap="square" rtlCol="0">
              <a:spAutoFit/>
            </a:bodyPr>
            <a:lstStyle/>
            <a:p>
              <a:pPr marL="0" marR="0" lvl="0" indent="0" algn="ctr" defTabSz="1200241" eaLnBrk="1" fontAlgn="auto" latinLnBrk="0" hangingPunct="1">
                <a:lnSpc>
                  <a:spcPct val="120000"/>
                </a:lnSpc>
                <a:spcBef>
                  <a:spcPct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rPr>
                <a:t>(20%) </a:t>
              </a:r>
            </a:p>
            <a:p>
              <a:pPr marL="0" marR="0" lvl="0" indent="0" algn="ctr" defTabSz="1200241" eaLnBrk="1" fontAlgn="auto" latinLnBrk="0" hangingPunct="1">
                <a:lnSpc>
                  <a:spcPct val="120000"/>
                </a:lnSpc>
                <a:spcBef>
                  <a:spcPct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rPr>
                <a:t>New </a:t>
              </a:r>
            </a:p>
            <a:p>
              <a:pPr marL="0" marR="0" lvl="0" indent="0" algn="ctr" defTabSz="1200241" eaLnBrk="1" fontAlgn="auto" latinLnBrk="0" hangingPunct="1">
                <a:lnSpc>
                  <a:spcPct val="120000"/>
                </a:lnSpc>
                <a:spcBef>
                  <a:spcPct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rPr>
                <a:t>Participants</a:t>
              </a:r>
            </a:p>
          </p:txBody>
        </p:sp>
        <p:sp>
          <p:nvSpPr>
            <p:cNvPr id="102" name="TextBox 101">
              <a:extLst>
                <a:ext uri="{FF2B5EF4-FFF2-40B4-BE49-F238E27FC236}">
                  <a16:creationId xmlns:a16="http://schemas.microsoft.com/office/drawing/2014/main" id="{D4E5BA57-5C06-39A3-0D95-1FA004D1F475}"/>
                </a:ext>
              </a:extLst>
            </p:cNvPr>
            <p:cNvSpPr txBox="1"/>
            <p:nvPr/>
          </p:nvSpPr>
          <p:spPr>
            <a:xfrm>
              <a:off x="7970266" y="843302"/>
              <a:ext cx="1136253" cy="1017405"/>
            </a:xfrm>
            <a:prstGeom prst="rect">
              <a:avLst/>
            </a:prstGeom>
            <a:noFill/>
          </p:spPr>
          <p:txBody>
            <a:bodyPr wrap="none" rtlCol="0">
              <a:spAutoFit/>
            </a:bodyPr>
            <a:lstStyle/>
            <a:p>
              <a:pPr marL="0" marR="0" lvl="0" indent="0" algn="ctr" defTabSz="1200241" eaLnBrk="1" fontAlgn="auto" latinLnBrk="0" hangingPunct="1">
                <a:lnSpc>
                  <a:spcPct val="100000"/>
                </a:lnSpc>
                <a:spcBef>
                  <a:spcPct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rPr>
                <a:t>98</a:t>
              </a:r>
              <a:endParaRPr kumimoji="0" lang="id-ID" sz="28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endParaRPr>
            </a:p>
          </p:txBody>
        </p:sp>
      </p:grpSp>
      <p:grpSp>
        <p:nvGrpSpPr>
          <p:cNvPr id="103" name="Group 102">
            <a:extLst>
              <a:ext uri="{FF2B5EF4-FFF2-40B4-BE49-F238E27FC236}">
                <a16:creationId xmlns:a16="http://schemas.microsoft.com/office/drawing/2014/main" id="{9CBBB634-5374-1F2C-DFA6-E4D34C3AD9F9}"/>
              </a:ext>
            </a:extLst>
          </p:cNvPr>
          <p:cNvGrpSpPr/>
          <p:nvPr/>
        </p:nvGrpSpPr>
        <p:grpSpPr>
          <a:xfrm>
            <a:off x="10247764" y="760842"/>
            <a:ext cx="1410836" cy="1372758"/>
            <a:chOff x="17604908" y="4855696"/>
            <a:chExt cx="4172884" cy="4172884"/>
          </a:xfrm>
        </p:grpSpPr>
        <p:sp>
          <p:nvSpPr>
            <p:cNvPr id="104" name="Oval 103">
              <a:extLst>
                <a:ext uri="{FF2B5EF4-FFF2-40B4-BE49-F238E27FC236}">
                  <a16:creationId xmlns:a16="http://schemas.microsoft.com/office/drawing/2014/main" id="{701F359F-E042-8474-2ABF-CB1B87CDADFD}"/>
                </a:ext>
              </a:extLst>
            </p:cNvPr>
            <p:cNvSpPr/>
            <p:nvPr/>
          </p:nvSpPr>
          <p:spPr>
            <a:xfrm>
              <a:off x="17604908" y="4855696"/>
              <a:ext cx="4172884" cy="4172884"/>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00241"/>
              <a:endParaRPr lang="en-US" sz="2363" dirty="0">
                <a:solidFill>
                  <a:srgbClr val="FFFFFF"/>
                </a:solidFill>
                <a:latin typeface="Lato" panose="020F0502020204030203" pitchFamily="34" charset="0"/>
              </a:endParaRPr>
            </a:p>
          </p:txBody>
        </p:sp>
        <p:sp>
          <p:nvSpPr>
            <p:cNvPr id="105" name="TextBox 104">
              <a:extLst>
                <a:ext uri="{FF2B5EF4-FFF2-40B4-BE49-F238E27FC236}">
                  <a16:creationId xmlns:a16="http://schemas.microsoft.com/office/drawing/2014/main" id="{8C780AFE-06A2-72A7-E126-1F873DBCBB5B}"/>
                </a:ext>
              </a:extLst>
            </p:cNvPr>
            <p:cNvSpPr txBox="1"/>
            <p:nvPr/>
          </p:nvSpPr>
          <p:spPr>
            <a:xfrm>
              <a:off x="18564546" y="5213317"/>
              <a:ext cx="2253602" cy="1471309"/>
            </a:xfrm>
            <a:prstGeom prst="rect">
              <a:avLst/>
            </a:prstGeom>
            <a:noFill/>
          </p:spPr>
          <p:txBody>
            <a:bodyPr wrap="none" rtlCol="0">
              <a:spAutoFit/>
            </a:bodyPr>
            <a:lstStyle/>
            <a:p>
              <a:pPr algn="ctr" defTabSz="1200241">
                <a:spcBef>
                  <a:spcPct val="0"/>
                </a:spcBef>
                <a:defRPr/>
              </a:pPr>
              <a:r>
                <a:rPr lang="en-US" sz="2800" b="1" dirty="0">
                  <a:solidFill>
                    <a:srgbClr val="FFFFFF"/>
                  </a:solidFill>
                  <a:latin typeface="Lato Regular" panose="020F0502020204030203" pitchFamily="34" charset="0"/>
                  <a:ea typeface="Lato Regular" panose="020F0502020204030203" pitchFamily="34" charset="0"/>
                </a:rPr>
                <a:t>402</a:t>
              </a:r>
              <a:endParaRPr lang="id-ID" sz="2800" b="1" dirty="0">
                <a:solidFill>
                  <a:srgbClr val="FFFFFF"/>
                </a:solidFill>
                <a:latin typeface="Lato Regular" panose="020F0502020204030203" pitchFamily="34" charset="0"/>
                <a:ea typeface="Lato Regular" panose="020F0502020204030203" pitchFamily="34" charset="0"/>
              </a:endParaRPr>
            </a:p>
          </p:txBody>
        </p:sp>
      </p:grpSp>
      <p:sp>
        <p:nvSpPr>
          <p:cNvPr id="106" name="TextBox 105">
            <a:extLst>
              <a:ext uri="{FF2B5EF4-FFF2-40B4-BE49-F238E27FC236}">
                <a16:creationId xmlns:a16="http://schemas.microsoft.com/office/drawing/2014/main" id="{49DFDAC4-A2F4-85A1-FD4B-2D08579C4838}"/>
              </a:ext>
            </a:extLst>
          </p:cNvPr>
          <p:cNvSpPr txBox="1"/>
          <p:nvPr/>
        </p:nvSpPr>
        <p:spPr>
          <a:xfrm>
            <a:off x="10308225" y="1302527"/>
            <a:ext cx="1323984" cy="734496"/>
          </a:xfrm>
          <a:prstGeom prst="rect">
            <a:avLst/>
          </a:prstGeom>
          <a:noFill/>
        </p:spPr>
        <p:txBody>
          <a:bodyPr wrap="square" rtlCol="0">
            <a:spAutoFit/>
          </a:bodyPr>
          <a:lstStyle/>
          <a:p>
            <a:pPr marL="0" marR="0" lvl="0" indent="0" algn="ctr" defTabSz="1200241" eaLnBrk="1" fontAlgn="auto" latinLnBrk="0" hangingPunct="1">
              <a:lnSpc>
                <a:spcPct val="120000"/>
              </a:lnSpc>
              <a:spcBef>
                <a:spcPct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rPr>
              <a:t>(80%)</a:t>
            </a:r>
          </a:p>
          <a:p>
            <a:pPr marL="0" marR="0" lvl="0" indent="0" algn="ctr" defTabSz="1200241" eaLnBrk="1" fontAlgn="auto" latinLnBrk="0" hangingPunct="1">
              <a:lnSpc>
                <a:spcPct val="120000"/>
              </a:lnSpc>
              <a:spcBef>
                <a:spcPct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rPr>
              <a:t>Returning </a:t>
            </a:r>
          </a:p>
          <a:p>
            <a:pPr marL="0" marR="0" lvl="0" indent="0" algn="ctr" defTabSz="1200241" eaLnBrk="1" fontAlgn="auto" latinLnBrk="0" hangingPunct="1">
              <a:lnSpc>
                <a:spcPct val="120000"/>
              </a:lnSpc>
              <a:spcBef>
                <a:spcPct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Lato Regular" panose="020F0502020204030203" pitchFamily="34" charset="0"/>
                <a:ea typeface="Lato Regular" panose="020F0502020204030203" pitchFamily="34" charset="0"/>
              </a:rPr>
              <a:t>Participants</a:t>
            </a:r>
          </a:p>
        </p:txBody>
      </p:sp>
      <p:grpSp>
        <p:nvGrpSpPr>
          <p:cNvPr id="107" name="Group 106">
            <a:extLst>
              <a:ext uri="{FF2B5EF4-FFF2-40B4-BE49-F238E27FC236}">
                <a16:creationId xmlns:a16="http://schemas.microsoft.com/office/drawing/2014/main" id="{AD8A5572-3B6F-89C5-B3AD-F55EF73FF610}"/>
              </a:ext>
            </a:extLst>
          </p:cNvPr>
          <p:cNvGrpSpPr/>
          <p:nvPr/>
        </p:nvGrpSpPr>
        <p:grpSpPr>
          <a:xfrm>
            <a:off x="4181381" y="3152776"/>
            <a:ext cx="872978" cy="980347"/>
            <a:chOff x="11876618" y="4467153"/>
            <a:chExt cx="2574926" cy="2860676"/>
          </a:xfrm>
        </p:grpSpPr>
        <p:sp>
          <p:nvSpPr>
            <p:cNvPr id="108" name="Freeform 18">
              <a:extLst>
                <a:ext uri="{FF2B5EF4-FFF2-40B4-BE49-F238E27FC236}">
                  <a16:creationId xmlns:a16="http://schemas.microsoft.com/office/drawing/2014/main" id="{ECDE5090-8699-2C7B-A030-035DF6DE6126}"/>
                </a:ext>
              </a:extLst>
            </p:cNvPr>
            <p:cNvSpPr>
              <a:spLocks/>
            </p:cNvSpPr>
            <p:nvPr/>
          </p:nvSpPr>
          <p:spPr bwMode="auto">
            <a:xfrm>
              <a:off x="11876618" y="4467153"/>
              <a:ext cx="2574926" cy="2860676"/>
            </a:xfrm>
            <a:custGeom>
              <a:avLst/>
              <a:gdLst>
                <a:gd name="T0" fmla="*/ 343 w 343"/>
                <a:gd name="T1" fmla="*/ 253 h 380"/>
                <a:gd name="T2" fmla="*/ 312 w 343"/>
                <a:gd name="T3" fmla="*/ 307 h 380"/>
                <a:gd name="T4" fmla="*/ 202 w 343"/>
                <a:gd name="T5" fmla="*/ 370 h 380"/>
                <a:gd name="T6" fmla="*/ 140 w 343"/>
                <a:gd name="T7" fmla="*/ 370 h 380"/>
                <a:gd name="T8" fmla="*/ 31 w 343"/>
                <a:gd name="T9" fmla="*/ 307 h 380"/>
                <a:gd name="T10" fmla="*/ 0 w 343"/>
                <a:gd name="T11" fmla="*/ 253 h 380"/>
                <a:gd name="T12" fmla="*/ 0 w 343"/>
                <a:gd name="T13" fmla="*/ 126 h 380"/>
                <a:gd name="T14" fmla="*/ 31 w 343"/>
                <a:gd name="T15" fmla="*/ 73 h 380"/>
                <a:gd name="T16" fmla="*/ 140 w 343"/>
                <a:gd name="T17" fmla="*/ 10 h 380"/>
                <a:gd name="T18" fmla="*/ 202 w 343"/>
                <a:gd name="T19" fmla="*/ 10 h 380"/>
                <a:gd name="T20" fmla="*/ 312 w 343"/>
                <a:gd name="T21" fmla="*/ 73 h 380"/>
                <a:gd name="T22" fmla="*/ 343 w 343"/>
                <a:gd name="T23" fmla="*/ 126 h 380"/>
                <a:gd name="T24" fmla="*/ 343 w 343"/>
                <a:gd name="T25" fmla="*/ 253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3" h="380">
                  <a:moveTo>
                    <a:pt x="343" y="253"/>
                  </a:moveTo>
                  <a:cubicBezTo>
                    <a:pt x="343" y="273"/>
                    <a:pt x="329" y="297"/>
                    <a:pt x="312" y="307"/>
                  </a:cubicBezTo>
                  <a:cubicBezTo>
                    <a:pt x="202" y="370"/>
                    <a:pt x="202" y="370"/>
                    <a:pt x="202" y="370"/>
                  </a:cubicBezTo>
                  <a:cubicBezTo>
                    <a:pt x="185" y="380"/>
                    <a:pt x="157" y="380"/>
                    <a:pt x="140" y="370"/>
                  </a:cubicBezTo>
                  <a:cubicBezTo>
                    <a:pt x="31" y="307"/>
                    <a:pt x="31" y="307"/>
                    <a:pt x="31" y="307"/>
                  </a:cubicBezTo>
                  <a:cubicBezTo>
                    <a:pt x="14" y="297"/>
                    <a:pt x="0" y="273"/>
                    <a:pt x="0" y="253"/>
                  </a:cubicBezTo>
                  <a:cubicBezTo>
                    <a:pt x="0" y="126"/>
                    <a:pt x="0" y="126"/>
                    <a:pt x="0" y="126"/>
                  </a:cubicBezTo>
                  <a:cubicBezTo>
                    <a:pt x="0" y="107"/>
                    <a:pt x="14" y="83"/>
                    <a:pt x="31" y="73"/>
                  </a:cubicBezTo>
                  <a:cubicBezTo>
                    <a:pt x="140" y="10"/>
                    <a:pt x="140" y="10"/>
                    <a:pt x="140" y="10"/>
                  </a:cubicBezTo>
                  <a:cubicBezTo>
                    <a:pt x="157" y="0"/>
                    <a:pt x="185" y="0"/>
                    <a:pt x="202" y="10"/>
                  </a:cubicBezTo>
                  <a:cubicBezTo>
                    <a:pt x="312" y="73"/>
                    <a:pt x="312" y="73"/>
                    <a:pt x="312" y="73"/>
                  </a:cubicBezTo>
                  <a:cubicBezTo>
                    <a:pt x="329" y="83"/>
                    <a:pt x="343" y="107"/>
                    <a:pt x="343" y="126"/>
                  </a:cubicBezTo>
                  <a:lnTo>
                    <a:pt x="343" y="253"/>
                  </a:lnTo>
                  <a:close/>
                </a:path>
              </a:pathLst>
            </a:custGeom>
            <a:solidFill>
              <a:srgbClr val="72AD4A"/>
            </a:solidFill>
            <a:ln>
              <a:noFill/>
            </a:ln>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09" name="Content Placeholder 2">
              <a:extLst>
                <a:ext uri="{FF2B5EF4-FFF2-40B4-BE49-F238E27FC236}">
                  <a16:creationId xmlns:a16="http://schemas.microsoft.com/office/drawing/2014/main" id="{DBAB9FAF-F5EF-AC6D-2D1E-513329F37A9C}"/>
                </a:ext>
              </a:extLst>
            </p:cNvPr>
            <p:cNvSpPr txBox="1">
              <a:spLocks/>
            </p:cNvSpPr>
            <p:nvPr/>
          </p:nvSpPr>
          <p:spPr>
            <a:xfrm>
              <a:off x="12084511" y="4657602"/>
              <a:ext cx="2206593" cy="1536292"/>
            </a:xfrm>
            <a:prstGeom prst="rect">
              <a:avLst/>
            </a:prstGeom>
          </p:spPr>
          <p:txBody>
            <a:bodyPr vert="horz" lIns="82348" tIns="41174" rIns="82348" bIns="41174"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27370">
                <a:spcBef>
                  <a:spcPct val="0"/>
                </a:spcBef>
                <a:buNone/>
                <a:defRPr/>
              </a:pPr>
              <a:endParaRPr lang="en-US" sz="810" b="1" dirty="0">
                <a:solidFill>
                  <a:srgbClr val="FFFFFF"/>
                </a:solidFill>
                <a:latin typeface="Lato Regular" panose="020F0502020204030203" pitchFamily="34" charset="0"/>
                <a:ea typeface="Lato Regular" panose="020F0502020204030203" pitchFamily="34" charset="0"/>
              </a:endParaRPr>
            </a:p>
            <a:p>
              <a:pPr marL="0" indent="0" algn="ctr" defTabSz="627370">
                <a:spcBef>
                  <a:spcPct val="0"/>
                </a:spcBef>
                <a:buNone/>
                <a:defRPr/>
              </a:pPr>
              <a:r>
                <a:rPr lang="en-US" sz="1600" b="1" dirty="0">
                  <a:solidFill>
                    <a:srgbClr val="FFFFFF"/>
                  </a:solidFill>
                  <a:latin typeface="Lato Regular" panose="020F0502020204030203" pitchFamily="34" charset="0"/>
                  <a:ea typeface="Lato Regular" panose="020F0502020204030203" pitchFamily="34" charset="0"/>
                </a:rPr>
                <a:t>13%</a:t>
              </a:r>
            </a:p>
            <a:p>
              <a:pPr marL="0" indent="0" algn="ctr" defTabSz="627370">
                <a:spcBef>
                  <a:spcPct val="0"/>
                </a:spcBef>
                <a:buNone/>
                <a:defRPr/>
              </a:pPr>
              <a:r>
                <a:rPr lang="en-US" sz="1000" dirty="0">
                  <a:solidFill>
                    <a:srgbClr val="FFFFFF"/>
                  </a:solidFill>
                  <a:latin typeface="Lato Regular" panose="020F0502020204030203" pitchFamily="34" charset="0"/>
                  <a:ea typeface="Lato Regular" panose="020F0502020204030203" pitchFamily="34" charset="0"/>
                </a:rPr>
                <a:t>Africa &amp; MENA</a:t>
              </a:r>
            </a:p>
          </p:txBody>
        </p:sp>
      </p:grpSp>
      <p:grpSp>
        <p:nvGrpSpPr>
          <p:cNvPr id="112" name="Group 111">
            <a:extLst>
              <a:ext uri="{FF2B5EF4-FFF2-40B4-BE49-F238E27FC236}">
                <a16:creationId xmlns:a16="http://schemas.microsoft.com/office/drawing/2014/main" id="{7F9D98D9-2892-1D74-8A1F-43E5D370CCD2}"/>
              </a:ext>
            </a:extLst>
          </p:cNvPr>
          <p:cNvGrpSpPr/>
          <p:nvPr/>
        </p:nvGrpSpPr>
        <p:grpSpPr>
          <a:xfrm>
            <a:off x="6834824" y="2991045"/>
            <a:ext cx="495455" cy="518551"/>
            <a:chOff x="14284002" y="7802701"/>
            <a:chExt cx="1361316" cy="1392128"/>
          </a:xfrm>
        </p:grpSpPr>
        <p:sp>
          <p:nvSpPr>
            <p:cNvPr id="113" name="Freeform 16">
              <a:extLst>
                <a:ext uri="{FF2B5EF4-FFF2-40B4-BE49-F238E27FC236}">
                  <a16:creationId xmlns:a16="http://schemas.microsoft.com/office/drawing/2014/main" id="{0DC1AD5B-C908-F6B3-D87F-9F8F9EDB24C0}"/>
                </a:ext>
              </a:extLst>
            </p:cNvPr>
            <p:cNvSpPr>
              <a:spLocks/>
            </p:cNvSpPr>
            <p:nvPr/>
          </p:nvSpPr>
          <p:spPr bwMode="auto">
            <a:xfrm>
              <a:off x="14407093" y="7931080"/>
              <a:ext cx="1082676" cy="1203326"/>
            </a:xfrm>
            <a:custGeom>
              <a:avLst/>
              <a:gdLst>
                <a:gd name="T0" fmla="*/ 144 w 144"/>
                <a:gd name="T1" fmla="*/ 107 h 160"/>
                <a:gd name="T2" fmla="*/ 131 w 144"/>
                <a:gd name="T3" fmla="*/ 129 h 160"/>
                <a:gd name="T4" fmla="*/ 85 w 144"/>
                <a:gd name="T5" fmla="*/ 156 h 160"/>
                <a:gd name="T6" fmla="*/ 59 w 144"/>
                <a:gd name="T7" fmla="*/ 156 h 160"/>
                <a:gd name="T8" fmla="*/ 13 w 144"/>
                <a:gd name="T9" fmla="*/ 129 h 160"/>
                <a:gd name="T10" fmla="*/ 0 w 144"/>
                <a:gd name="T11" fmla="*/ 107 h 160"/>
                <a:gd name="T12" fmla="*/ 0 w 144"/>
                <a:gd name="T13" fmla="*/ 53 h 160"/>
                <a:gd name="T14" fmla="*/ 13 w 144"/>
                <a:gd name="T15" fmla="*/ 31 h 160"/>
                <a:gd name="T16" fmla="*/ 59 w 144"/>
                <a:gd name="T17" fmla="*/ 4 h 160"/>
                <a:gd name="T18" fmla="*/ 85 w 144"/>
                <a:gd name="T19" fmla="*/ 4 h 160"/>
                <a:gd name="T20" fmla="*/ 131 w 144"/>
                <a:gd name="T21" fmla="*/ 31 h 160"/>
                <a:gd name="T22" fmla="*/ 144 w 144"/>
                <a:gd name="T23" fmla="*/ 53 h 160"/>
                <a:gd name="T24" fmla="*/ 144 w 144"/>
                <a:gd name="T25" fmla="*/ 10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60">
                  <a:moveTo>
                    <a:pt x="144" y="107"/>
                  </a:moveTo>
                  <a:cubicBezTo>
                    <a:pt x="144" y="115"/>
                    <a:pt x="138" y="125"/>
                    <a:pt x="131" y="129"/>
                  </a:cubicBezTo>
                  <a:cubicBezTo>
                    <a:pt x="85" y="156"/>
                    <a:pt x="85" y="156"/>
                    <a:pt x="85" y="156"/>
                  </a:cubicBezTo>
                  <a:cubicBezTo>
                    <a:pt x="78" y="160"/>
                    <a:pt x="66" y="160"/>
                    <a:pt x="59" y="156"/>
                  </a:cubicBezTo>
                  <a:cubicBezTo>
                    <a:pt x="13" y="129"/>
                    <a:pt x="13" y="129"/>
                    <a:pt x="13" y="129"/>
                  </a:cubicBezTo>
                  <a:cubicBezTo>
                    <a:pt x="6" y="125"/>
                    <a:pt x="0" y="115"/>
                    <a:pt x="0" y="107"/>
                  </a:cubicBezTo>
                  <a:cubicBezTo>
                    <a:pt x="0" y="53"/>
                    <a:pt x="0" y="53"/>
                    <a:pt x="0" y="53"/>
                  </a:cubicBezTo>
                  <a:cubicBezTo>
                    <a:pt x="0" y="45"/>
                    <a:pt x="6" y="35"/>
                    <a:pt x="13" y="31"/>
                  </a:cubicBezTo>
                  <a:cubicBezTo>
                    <a:pt x="59" y="4"/>
                    <a:pt x="59" y="4"/>
                    <a:pt x="59" y="4"/>
                  </a:cubicBezTo>
                  <a:cubicBezTo>
                    <a:pt x="66" y="0"/>
                    <a:pt x="78" y="0"/>
                    <a:pt x="85" y="4"/>
                  </a:cubicBezTo>
                  <a:cubicBezTo>
                    <a:pt x="131" y="31"/>
                    <a:pt x="131" y="31"/>
                    <a:pt x="131" y="31"/>
                  </a:cubicBezTo>
                  <a:cubicBezTo>
                    <a:pt x="138" y="35"/>
                    <a:pt x="144" y="45"/>
                    <a:pt x="144" y="53"/>
                  </a:cubicBezTo>
                  <a:lnTo>
                    <a:pt x="144" y="107"/>
                  </a:lnTo>
                  <a:close/>
                </a:path>
              </a:pathLst>
            </a:custGeom>
            <a:solidFill>
              <a:schemeClr val="accent2">
                <a:lumMod val="60000"/>
                <a:lumOff val="40000"/>
                <a:alpha val="89804"/>
              </a:schemeClr>
            </a:solidFill>
            <a:ln>
              <a:noFill/>
            </a:ln>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14" name="Content Placeholder 2">
              <a:extLst>
                <a:ext uri="{FF2B5EF4-FFF2-40B4-BE49-F238E27FC236}">
                  <a16:creationId xmlns:a16="http://schemas.microsoft.com/office/drawing/2014/main" id="{AC54A61C-2841-171C-5159-E7633A38351D}"/>
                </a:ext>
              </a:extLst>
            </p:cNvPr>
            <p:cNvSpPr txBox="1">
              <a:spLocks/>
            </p:cNvSpPr>
            <p:nvPr/>
          </p:nvSpPr>
          <p:spPr>
            <a:xfrm>
              <a:off x="14284002" y="7802701"/>
              <a:ext cx="1361316" cy="1392128"/>
            </a:xfrm>
            <a:prstGeom prst="rect">
              <a:avLst/>
            </a:prstGeom>
          </p:spPr>
          <p:txBody>
            <a:bodyPr vert="horz" lIns="82348" tIns="41174" rIns="82348" bIns="41174"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27370">
                <a:spcBef>
                  <a:spcPct val="0"/>
                </a:spcBef>
                <a:buNone/>
                <a:defRPr/>
              </a:pPr>
              <a:r>
                <a:rPr lang="en-US" sz="1261" b="1" dirty="0">
                  <a:solidFill>
                    <a:srgbClr val="FFFFFF"/>
                  </a:solidFill>
                  <a:latin typeface="Lato Regular" panose="020F0502020204030203" pitchFamily="34" charset="0"/>
                  <a:ea typeface="Lato Regular" panose="020F0502020204030203" pitchFamily="34" charset="0"/>
                </a:rPr>
                <a:t>2%</a:t>
              </a:r>
            </a:p>
            <a:p>
              <a:pPr marL="0" indent="0" algn="ctr" defTabSz="627370">
                <a:spcBef>
                  <a:spcPct val="0"/>
                </a:spcBef>
                <a:buNone/>
                <a:defRPr/>
              </a:pPr>
              <a:r>
                <a:rPr lang="en-US" sz="800" dirty="0">
                  <a:solidFill>
                    <a:srgbClr val="FFFFFF"/>
                  </a:solidFill>
                  <a:latin typeface="Lato Regular" panose="020F0502020204030203" pitchFamily="34" charset="0"/>
                  <a:ea typeface="Lato Regular" panose="020F0502020204030203" pitchFamily="34" charset="0"/>
                </a:rPr>
                <a:t>Japan</a:t>
              </a:r>
            </a:p>
          </p:txBody>
        </p:sp>
      </p:grpSp>
      <p:grpSp>
        <p:nvGrpSpPr>
          <p:cNvPr id="134" name="Group 133">
            <a:extLst>
              <a:ext uri="{FF2B5EF4-FFF2-40B4-BE49-F238E27FC236}">
                <a16:creationId xmlns:a16="http://schemas.microsoft.com/office/drawing/2014/main" id="{79A666B6-03CC-B994-1637-CFF06BAD03BF}"/>
              </a:ext>
            </a:extLst>
          </p:cNvPr>
          <p:cNvGrpSpPr/>
          <p:nvPr/>
        </p:nvGrpSpPr>
        <p:grpSpPr>
          <a:xfrm>
            <a:off x="5214645" y="2961139"/>
            <a:ext cx="858729" cy="862121"/>
            <a:chOff x="14284002" y="7802701"/>
            <a:chExt cx="1361316" cy="1392128"/>
          </a:xfrm>
        </p:grpSpPr>
        <p:sp>
          <p:nvSpPr>
            <p:cNvPr id="135" name="Freeform 16">
              <a:extLst>
                <a:ext uri="{FF2B5EF4-FFF2-40B4-BE49-F238E27FC236}">
                  <a16:creationId xmlns:a16="http://schemas.microsoft.com/office/drawing/2014/main" id="{E44771B5-D0D4-2724-9243-08C2CA538BAC}"/>
                </a:ext>
              </a:extLst>
            </p:cNvPr>
            <p:cNvSpPr>
              <a:spLocks/>
            </p:cNvSpPr>
            <p:nvPr/>
          </p:nvSpPr>
          <p:spPr bwMode="auto">
            <a:xfrm>
              <a:off x="14407093" y="7931082"/>
              <a:ext cx="1082677" cy="1203326"/>
            </a:xfrm>
            <a:custGeom>
              <a:avLst/>
              <a:gdLst>
                <a:gd name="T0" fmla="*/ 144 w 144"/>
                <a:gd name="T1" fmla="*/ 107 h 160"/>
                <a:gd name="T2" fmla="*/ 131 w 144"/>
                <a:gd name="T3" fmla="*/ 129 h 160"/>
                <a:gd name="T4" fmla="*/ 85 w 144"/>
                <a:gd name="T5" fmla="*/ 156 h 160"/>
                <a:gd name="T6" fmla="*/ 59 w 144"/>
                <a:gd name="T7" fmla="*/ 156 h 160"/>
                <a:gd name="T8" fmla="*/ 13 w 144"/>
                <a:gd name="T9" fmla="*/ 129 h 160"/>
                <a:gd name="T10" fmla="*/ 0 w 144"/>
                <a:gd name="T11" fmla="*/ 107 h 160"/>
                <a:gd name="T12" fmla="*/ 0 w 144"/>
                <a:gd name="T13" fmla="*/ 53 h 160"/>
                <a:gd name="T14" fmla="*/ 13 w 144"/>
                <a:gd name="T15" fmla="*/ 31 h 160"/>
                <a:gd name="T16" fmla="*/ 59 w 144"/>
                <a:gd name="T17" fmla="*/ 4 h 160"/>
                <a:gd name="T18" fmla="*/ 85 w 144"/>
                <a:gd name="T19" fmla="*/ 4 h 160"/>
                <a:gd name="T20" fmla="*/ 131 w 144"/>
                <a:gd name="T21" fmla="*/ 31 h 160"/>
                <a:gd name="T22" fmla="*/ 144 w 144"/>
                <a:gd name="T23" fmla="*/ 53 h 160"/>
                <a:gd name="T24" fmla="*/ 144 w 144"/>
                <a:gd name="T25" fmla="*/ 10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60">
                  <a:moveTo>
                    <a:pt x="144" y="107"/>
                  </a:moveTo>
                  <a:cubicBezTo>
                    <a:pt x="144" y="115"/>
                    <a:pt x="138" y="125"/>
                    <a:pt x="131" y="129"/>
                  </a:cubicBezTo>
                  <a:cubicBezTo>
                    <a:pt x="85" y="156"/>
                    <a:pt x="85" y="156"/>
                    <a:pt x="85" y="156"/>
                  </a:cubicBezTo>
                  <a:cubicBezTo>
                    <a:pt x="78" y="160"/>
                    <a:pt x="66" y="160"/>
                    <a:pt x="59" y="156"/>
                  </a:cubicBezTo>
                  <a:cubicBezTo>
                    <a:pt x="13" y="129"/>
                    <a:pt x="13" y="129"/>
                    <a:pt x="13" y="129"/>
                  </a:cubicBezTo>
                  <a:cubicBezTo>
                    <a:pt x="6" y="125"/>
                    <a:pt x="0" y="115"/>
                    <a:pt x="0" y="107"/>
                  </a:cubicBezTo>
                  <a:cubicBezTo>
                    <a:pt x="0" y="53"/>
                    <a:pt x="0" y="53"/>
                    <a:pt x="0" y="53"/>
                  </a:cubicBezTo>
                  <a:cubicBezTo>
                    <a:pt x="0" y="45"/>
                    <a:pt x="6" y="35"/>
                    <a:pt x="13" y="31"/>
                  </a:cubicBezTo>
                  <a:cubicBezTo>
                    <a:pt x="59" y="4"/>
                    <a:pt x="59" y="4"/>
                    <a:pt x="59" y="4"/>
                  </a:cubicBezTo>
                  <a:cubicBezTo>
                    <a:pt x="66" y="0"/>
                    <a:pt x="78" y="0"/>
                    <a:pt x="85" y="4"/>
                  </a:cubicBezTo>
                  <a:cubicBezTo>
                    <a:pt x="131" y="31"/>
                    <a:pt x="131" y="31"/>
                    <a:pt x="131" y="31"/>
                  </a:cubicBezTo>
                  <a:cubicBezTo>
                    <a:pt x="138" y="35"/>
                    <a:pt x="144" y="45"/>
                    <a:pt x="144" y="53"/>
                  </a:cubicBezTo>
                  <a:lnTo>
                    <a:pt x="144" y="107"/>
                  </a:lnTo>
                  <a:close/>
                </a:path>
              </a:pathLst>
            </a:custGeom>
            <a:solidFill>
              <a:schemeClr val="accent5">
                <a:lumMod val="75000"/>
                <a:alpha val="89804"/>
              </a:schemeClr>
            </a:solidFill>
            <a:ln>
              <a:noFill/>
            </a:ln>
          </p:spPr>
          <p:txBody>
            <a:bodyPr vert="horz" wrap="square" lIns="82348" tIns="41174" rIns="82348" bIns="41174" numCol="1" anchor="t" anchorCtr="0" compatLnSpc="1">
              <a:prstTxWarp prst="textNoShape">
                <a:avLst/>
              </a:prstTxWarp>
            </a:bodyPr>
            <a:lstStyle/>
            <a:p>
              <a:pPr defTabSz="823485"/>
              <a:endParaRPr lang="en-US" sz="3242" dirty="0">
                <a:solidFill>
                  <a:srgbClr val="FFFFFF"/>
                </a:solidFill>
                <a:latin typeface="Lato" panose="020F0502020204030203" pitchFamily="34" charset="0"/>
              </a:endParaRPr>
            </a:p>
          </p:txBody>
        </p:sp>
        <p:sp>
          <p:nvSpPr>
            <p:cNvPr id="136" name="Content Placeholder 2">
              <a:extLst>
                <a:ext uri="{FF2B5EF4-FFF2-40B4-BE49-F238E27FC236}">
                  <a16:creationId xmlns:a16="http://schemas.microsoft.com/office/drawing/2014/main" id="{6ED2DE78-5710-3D5F-BAFD-CB970667E81D}"/>
                </a:ext>
              </a:extLst>
            </p:cNvPr>
            <p:cNvSpPr txBox="1">
              <a:spLocks/>
            </p:cNvSpPr>
            <p:nvPr/>
          </p:nvSpPr>
          <p:spPr>
            <a:xfrm>
              <a:off x="14284002" y="7802701"/>
              <a:ext cx="1361316" cy="1392128"/>
            </a:xfrm>
            <a:prstGeom prst="rect">
              <a:avLst/>
            </a:prstGeom>
          </p:spPr>
          <p:txBody>
            <a:bodyPr vert="horz" lIns="82348" tIns="41174" rIns="82348" bIns="41174" rtlCol="0" anchor="ctr">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27370">
                <a:spcBef>
                  <a:spcPct val="0"/>
                </a:spcBef>
                <a:buNone/>
                <a:defRPr/>
              </a:pPr>
              <a:r>
                <a:rPr lang="en-US" sz="1261" b="1" dirty="0">
                  <a:solidFill>
                    <a:srgbClr val="FFFFFF"/>
                  </a:solidFill>
                  <a:latin typeface="Lato Regular" panose="020F0502020204030203" pitchFamily="34" charset="0"/>
                  <a:ea typeface="Lato Regular" panose="020F0502020204030203" pitchFamily="34" charset="0"/>
                </a:rPr>
                <a:t>6%</a:t>
              </a:r>
            </a:p>
            <a:p>
              <a:pPr marL="0" indent="0" algn="ctr" defTabSz="627370">
                <a:spcBef>
                  <a:spcPct val="0"/>
                </a:spcBef>
                <a:buNone/>
                <a:defRPr/>
              </a:pPr>
              <a:r>
                <a:rPr lang="en-US" sz="800" dirty="0">
                  <a:solidFill>
                    <a:srgbClr val="FFFFFF"/>
                  </a:solidFill>
                  <a:latin typeface="Lato Regular" panose="020F0502020204030203" pitchFamily="34" charset="0"/>
                  <a:ea typeface="Lato Regular" panose="020F0502020204030203" pitchFamily="34" charset="0"/>
                </a:rPr>
                <a:t>South Asia</a:t>
              </a:r>
            </a:p>
          </p:txBody>
        </p:sp>
      </p:grpSp>
      <p:sp>
        <p:nvSpPr>
          <p:cNvPr id="139" name="Text Placeholder 32">
            <a:extLst>
              <a:ext uri="{FF2B5EF4-FFF2-40B4-BE49-F238E27FC236}">
                <a16:creationId xmlns:a16="http://schemas.microsoft.com/office/drawing/2014/main" id="{2DF44796-83F2-162A-B2C6-B630BD08DB91}"/>
              </a:ext>
            </a:extLst>
          </p:cNvPr>
          <p:cNvSpPr txBox="1">
            <a:spLocks/>
          </p:cNvSpPr>
          <p:nvPr/>
        </p:nvSpPr>
        <p:spPr>
          <a:xfrm>
            <a:off x="630470" y="5443275"/>
            <a:ext cx="7050435" cy="429176"/>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575" dirty="0">
                <a:solidFill>
                  <a:schemeClr val="bg2"/>
                </a:solidFill>
                <a:latin typeface="Lato" panose="020F0502020204030203" pitchFamily="34" charset="0"/>
                <a:ea typeface="Lato" panose="020F0502020204030203" pitchFamily="34" charset="0"/>
                <a:cs typeface="Lato" panose="020F0502020204030203" pitchFamily="34" charset="0"/>
              </a:rPr>
              <a:t>By geographical region, Latin America is the most under-represented, followed by Africa &amp; MENA</a:t>
            </a:r>
          </a:p>
        </p:txBody>
      </p:sp>
      <p:sp>
        <p:nvSpPr>
          <p:cNvPr id="140" name="Rectangle 139">
            <a:extLst>
              <a:ext uri="{FF2B5EF4-FFF2-40B4-BE49-F238E27FC236}">
                <a16:creationId xmlns:a16="http://schemas.microsoft.com/office/drawing/2014/main" id="{84609DE8-617C-6344-9CBE-4A4798AA983C}"/>
              </a:ext>
            </a:extLst>
          </p:cNvPr>
          <p:cNvSpPr/>
          <p:nvPr/>
        </p:nvSpPr>
        <p:spPr>
          <a:xfrm>
            <a:off x="5205057" y="2667000"/>
            <a:ext cx="2673243" cy="2708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 Placeholder 32">
            <a:extLst>
              <a:ext uri="{FF2B5EF4-FFF2-40B4-BE49-F238E27FC236}">
                <a16:creationId xmlns:a16="http://schemas.microsoft.com/office/drawing/2014/main" id="{11160219-1B67-F905-7CA2-E128F1D812BE}"/>
              </a:ext>
            </a:extLst>
          </p:cNvPr>
          <p:cNvSpPr txBox="1">
            <a:spLocks/>
          </p:cNvSpPr>
          <p:nvPr/>
        </p:nvSpPr>
        <p:spPr>
          <a:xfrm>
            <a:off x="5388759" y="5093302"/>
            <a:ext cx="2356285" cy="33197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pPr>
            <a:r>
              <a:rPr lang="en-US" sz="1575" dirty="0">
                <a:solidFill>
                  <a:schemeClr val="bg2"/>
                </a:solidFill>
                <a:latin typeface="Lato" panose="020F0502020204030203" pitchFamily="34" charset="0"/>
                <a:ea typeface="Lato" panose="020F0502020204030203" pitchFamily="34" charset="0"/>
                <a:cs typeface="Lato" panose="020F0502020204030203" pitchFamily="34" charset="0"/>
              </a:rPr>
              <a:t>Greater Asia Pacific – </a:t>
            </a:r>
            <a:r>
              <a:rPr lang="en-US" sz="1575" b="1" dirty="0">
                <a:solidFill>
                  <a:schemeClr val="bg2"/>
                </a:solidFill>
                <a:latin typeface="Lato" panose="020F0502020204030203" pitchFamily="34" charset="0"/>
                <a:ea typeface="Lato" panose="020F0502020204030203" pitchFamily="34" charset="0"/>
                <a:cs typeface="Lato" panose="020F0502020204030203" pitchFamily="34" charset="0"/>
              </a:rPr>
              <a:t>23%</a:t>
            </a:r>
          </a:p>
        </p:txBody>
      </p:sp>
      <p:sp>
        <p:nvSpPr>
          <p:cNvPr id="144" name="Slide Number Placeholder 3">
            <a:extLst>
              <a:ext uri="{FF2B5EF4-FFF2-40B4-BE49-F238E27FC236}">
                <a16:creationId xmlns:a16="http://schemas.microsoft.com/office/drawing/2014/main" id="{F995A99C-7D01-2DC9-3E1E-0A83BAB6C770}"/>
              </a:ext>
            </a:extLst>
          </p:cNvPr>
          <p:cNvSpPr txBox="1">
            <a:spLocks/>
          </p:cNvSpPr>
          <p:nvPr/>
        </p:nvSpPr>
        <p:spPr>
          <a:xfrm>
            <a:off x="8778240" y="6377940"/>
            <a:ext cx="2804160" cy="342900"/>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90" name="Picture 89">
            <a:extLst>
              <a:ext uri="{FF2B5EF4-FFF2-40B4-BE49-F238E27FC236}">
                <a16:creationId xmlns:a16="http://schemas.microsoft.com/office/drawing/2014/main" id="{A522B160-FAD7-0B09-BE12-F426CBC370BA}"/>
              </a:ext>
            </a:extLst>
          </p:cNvPr>
          <p:cNvPicPr>
            <a:picLocks noChangeAspect="1"/>
          </p:cNvPicPr>
          <p:nvPr/>
        </p:nvPicPr>
        <p:blipFill>
          <a:blip r:embed="rId3"/>
          <a:stretch>
            <a:fillRect/>
          </a:stretch>
        </p:blipFill>
        <p:spPr>
          <a:xfrm>
            <a:off x="8083726" y="2666490"/>
            <a:ext cx="3700593" cy="2456901"/>
          </a:xfrm>
          <a:prstGeom prst="rect">
            <a:avLst/>
          </a:prstGeom>
        </p:spPr>
      </p:pic>
      <p:sp>
        <p:nvSpPr>
          <p:cNvPr id="115" name="Text Placeholder 32">
            <a:extLst>
              <a:ext uri="{FF2B5EF4-FFF2-40B4-BE49-F238E27FC236}">
                <a16:creationId xmlns:a16="http://schemas.microsoft.com/office/drawing/2014/main" id="{D82F7D38-2680-5CC2-F045-5ACF1ACBC69E}"/>
              </a:ext>
            </a:extLst>
          </p:cNvPr>
          <p:cNvSpPr txBox="1">
            <a:spLocks/>
          </p:cNvSpPr>
          <p:nvPr/>
        </p:nvSpPr>
        <p:spPr>
          <a:xfrm>
            <a:off x="631098" y="6043219"/>
            <a:ext cx="7050435" cy="86998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575" dirty="0">
                <a:solidFill>
                  <a:schemeClr val="bg2"/>
                </a:solidFill>
                <a:latin typeface="Lato" panose="020F0502020204030203" pitchFamily="34" charset="0"/>
                <a:ea typeface="Lato" panose="020F0502020204030203" pitchFamily="34" charset="0"/>
                <a:cs typeface="Lato" panose="020F0502020204030203" pitchFamily="34" charset="0"/>
              </a:rPr>
              <a:t>By revenue region, Asia Pacific, Greater China and Japan, despite high YoY participant growth rates, are still under-represented</a:t>
            </a:r>
          </a:p>
        </p:txBody>
      </p:sp>
    </p:spTree>
    <p:extLst>
      <p:ext uri="{BB962C8B-B14F-4D97-AF65-F5344CB8AC3E}">
        <p14:creationId xmlns:p14="http://schemas.microsoft.com/office/powerpoint/2010/main" val="141254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106" grpId="0"/>
      <p:bldP spid="139" grpId="0"/>
      <p:bldP spid="140" grpId="0" animBg="1"/>
      <p:bldP spid="141" grpId="0"/>
      <p:bldP spid="1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70"/>
          <p:cNvSpPr txBox="1"/>
          <p:nvPr/>
        </p:nvSpPr>
        <p:spPr>
          <a:xfrm>
            <a:off x="11190223" y="36321"/>
            <a:ext cx="610235"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FFFFFF"/>
                </a:solidFill>
                <a:latin typeface="Trebuchet MS"/>
                <a:cs typeface="Trebuchet MS"/>
              </a:rPr>
              <a:t>P</a:t>
            </a:r>
            <a:r>
              <a:rPr sz="1200" dirty="0">
                <a:solidFill>
                  <a:srgbClr val="FFFFFF"/>
                </a:solidFill>
                <a:latin typeface="Trebuchet MS"/>
                <a:cs typeface="Trebuchet MS"/>
              </a:rPr>
              <a:t>r</a:t>
            </a:r>
            <a:r>
              <a:rPr sz="1200" spc="5" dirty="0">
                <a:solidFill>
                  <a:srgbClr val="FFFFFF"/>
                </a:solidFill>
                <a:latin typeface="Trebuchet MS"/>
                <a:cs typeface="Trebuchet MS"/>
              </a:rPr>
              <a:t>e</a:t>
            </a:r>
            <a:r>
              <a:rPr sz="1200" dirty="0">
                <a:solidFill>
                  <a:srgbClr val="FFFFFF"/>
                </a:solidFill>
                <a:latin typeface="Trebuchet MS"/>
                <a:cs typeface="Trebuchet MS"/>
              </a:rPr>
              <a:t>-r</a:t>
            </a:r>
            <a:r>
              <a:rPr sz="1200" spc="5" dirty="0">
                <a:solidFill>
                  <a:srgbClr val="FFFFFF"/>
                </a:solidFill>
                <a:latin typeface="Trebuchet MS"/>
                <a:cs typeface="Trebuchet MS"/>
              </a:rPr>
              <a:t>e</a:t>
            </a:r>
            <a:r>
              <a:rPr sz="1200" spc="-10" dirty="0">
                <a:solidFill>
                  <a:srgbClr val="FFFFFF"/>
                </a:solidFill>
                <a:latin typeface="Trebuchet MS"/>
                <a:cs typeface="Trebuchet MS"/>
              </a:rPr>
              <a:t>a</a:t>
            </a:r>
            <a:r>
              <a:rPr sz="1200" dirty="0">
                <a:solidFill>
                  <a:srgbClr val="FFFFFF"/>
                </a:solidFill>
                <a:latin typeface="Trebuchet MS"/>
                <a:cs typeface="Trebuchet MS"/>
              </a:rPr>
              <a:t>d</a:t>
            </a:r>
            <a:endParaRPr sz="1200">
              <a:latin typeface="Trebuchet MS"/>
              <a:cs typeface="Trebuchet MS"/>
            </a:endParaRPr>
          </a:p>
        </p:txBody>
      </p:sp>
      <p:sp>
        <p:nvSpPr>
          <p:cNvPr id="4" name="Slide Number Placeholder 3">
            <a:extLst>
              <a:ext uri="{FF2B5EF4-FFF2-40B4-BE49-F238E27FC236}">
                <a16:creationId xmlns:a16="http://schemas.microsoft.com/office/drawing/2014/main" id="{0E1F2F3F-9E00-3272-6131-9F66CCD5AD1E}"/>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20" name="Title 1">
            <a:extLst>
              <a:ext uri="{FF2B5EF4-FFF2-40B4-BE49-F238E27FC236}">
                <a16:creationId xmlns:a16="http://schemas.microsoft.com/office/drawing/2014/main" id="{74043A61-3D0A-5401-A085-2EF621E2E2C8}"/>
              </a:ext>
            </a:extLst>
          </p:cNvPr>
          <p:cNvSpPr txBox="1">
            <a:spLocks/>
          </p:cNvSpPr>
          <p:nvPr/>
        </p:nvSpPr>
        <p:spPr>
          <a:xfrm>
            <a:off x="574675" y="355791"/>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marL="0" marR="0" lvl="0" indent="0" algn="l" defTabSz="617614" rtl="0" eaLnBrk="1" fontAlgn="auto" latinLnBrk="0" hangingPunct="1">
              <a:lnSpc>
                <a:spcPct val="90000"/>
              </a:lnSpc>
              <a:spcBef>
                <a:spcPct val="0"/>
              </a:spcBef>
              <a:spcAft>
                <a:spcPts val="0"/>
              </a:spcAft>
              <a:buClrTx/>
              <a:buSzTx/>
              <a:buFontTx/>
              <a:buNone/>
              <a:tabLst/>
              <a:defRPr/>
            </a:pPr>
            <a:r>
              <a:rPr kumimoji="0" lang="en-US" sz="3242" b="1" i="0" u="none" strike="noStrike" kern="1200" cap="none" spc="0" normalizeH="0" baseline="0" noProof="0" dirty="0">
                <a:ln>
                  <a:noFill/>
                </a:ln>
                <a:solidFill>
                  <a:srgbClr val="0070C0"/>
                </a:solidFill>
                <a:effectLst/>
                <a:uLnTx/>
                <a:uFillTx/>
                <a:latin typeface="Lato Regular" panose="020F0502020204030203" pitchFamily="34" charset="0"/>
                <a:ea typeface="Lato Regular" panose="020F0502020204030203" pitchFamily="34" charset="0"/>
                <a:cs typeface="Lato Regular" panose="020F0502020204030203" pitchFamily="34" charset="0"/>
              </a:rPr>
              <a:t>Logistics And Diversity </a:t>
            </a:r>
          </a:p>
        </p:txBody>
      </p:sp>
      <p:sp>
        <p:nvSpPr>
          <p:cNvPr id="21" name="Text Placeholder 2">
            <a:extLst>
              <a:ext uri="{FF2B5EF4-FFF2-40B4-BE49-F238E27FC236}">
                <a16:creationId xmlns:a16="http://schemas.microsoft.com/office/drawing/2014/main" id="{5D963D37-2D29-69BC-3B33-7AF17B0BA802}"/>
              </a:ext>
            </a:extLst>
          </p:cNvPr>
          <p:cNvSpPr txBox="1">
            <a:spLocks/>
          </p:cNvSpPr>
          <p:nvPr/>
        </p:nvSpPr>
        <p:spPr>
          <a:xfrm>
            <a:off x="573834" y="763399"/>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marL="617614" indent="-205871" algn="l" defTabSz="823485" rtl="0" eaLnBrk="1" latinLnBrk="0" hangingPunct="1">
              <a:lnSpc>
                <a:spcPct val="90000"/>
              </a:lnSpc>
              <a:spcBef>
                <a:spcPts val="450"/>
              </a:spcBef>
              <a:buFont typeface="Arial" panose="020B0604020202020204" pitchFamily="34" charset="0"/>
              <a:buChar char="•"/>
              <a:defRPr sz="2161" kern="1200">
                <a:solidFill>
                  <a:schemeClr val="bg1">
                    <a:lumMod val="50000"/>
                  </a:schemeClr>
                </a:solidFill>
                <a:latin typeface="+mn-lt"/>
                <a:ea typeface="+mn-ea"/>
                <a:cs typeface="+mn-cs"/>
              </a:defRPr>
            </a:lvl2pPr>
            <a:lvl3pPr marL="1029357" indent="-205871" algn="l" defTabSz="823485" rtl="0" eaLnBrk="1" latinLnBrk="0" hangingPunct="1">
              <a:lnSpc>
                <a:spcPct val="90000"/>
              </a:lnSpc>
              <a:spcBef>
                <a:spcPts val="450"/>
              </a:spcBef>
              <a:buFont typeface="Arial" panose="020B0604020202020204" pitchFamily="34" charset="0"/>
              <a:buChar char="•"/>
              <a:defRPr sz="1801" kern="1200">
                <a:solidFill>
                  <a:schemeClr val="bg1">
                    <a:lumMod val="50000"/>
                  </a:schemeClr>
                </a:solidFill>
                <a:latin typeface="+mn-lt"/>
                <a:ea typeface="+mn-ea"/>
                <a:cs typeface="+mn-cs"/>
              </a:defRPr>
            </a:lvl3pPr>
            <a:lvl4pPr marL="1441100" indent="-205871" algn="l" defTabSz="823485" rtl="0" eaLnBrk="1" latinLnBrk="0" hangingPunct="1">
              <a:lnSpc>
                <a:spcPct val="90000"/>
              </a:lnSpc>
              <a:spcBef>
                <a:spcPts val="450"/>
              </a:spcBef>
              <a:buFont typeface="Arial" panose="020B0604020202020204" pitchFamily="34" charset="0"/>
              <a:buChar char="•"/>
              <a:defRPr sz="1621" kern="1200">
                <a:solidFill>
                  <a:schemeClr val="bg1">
                    <a:lumMod val="50000"/>
                  </a:schemeClr>
                </a:solidFill>
                <a:latin typeface="+mn-lt"/>
                <a:ea typeface="+mn-ea"/>
                <a:cs typeface="+mn-cs"/>
              </a:defRPr>
            </a:lvl4pPr>
            <a:lvl5pPr marL="1235228" indent="0" algn="l" defTabSz="823485" rtl="0" eaLnBrk="1" latinLnBrk="0" hangingPunct="1">
              <a:lnSpc>
                <a:spcPct val="90000"/>
              </a:lnSpc>
              <a:spcBef>
                <a:spcPts val="450"/>
              </a:spcBef>
              <a:buFont typeface="Arial" panose="020B0604020202020204" pitchFamily="34" charset="0"/>
              <a:buNone/>
              <a:defRPr sz="1621" kern="1200">
                <a:solidFill>
                  <a:schemeClr val="bg1">
                    <a:lumMod val="50000"/>
                  </a:schemeClr>
                </a:solidFill>
                <a:latin typeface="+mn-lt"/>
                <a:ea typeface="+mn-ea"/>
                <a:cs typeface="+mn-cs"/>
              </a:defRPr>
            </a:lvl5pPr>
            <a:lvl6pPr marL="1544036"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6pPr>
            <a:lvl7pPr marL="1852843"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7pPr>
            <a:lvl8pPr marL="2161650"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8pPr>
            <a:lvl9pPr marL="2470457"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9pPr>
          </a:lstStyle>
          <a:p>
            <a:pPr marL="0" marR="0" lvl="0" indent="0" algn="l" defTabSz="823485" rtl="0" eaLnBrk="1" fontAlgn="auto" latinLnBrk="0" hangingPunct="1">
              <a:lnSpc>
                <a:spcPct val="90000"/>
              </a:lnSpc>
              <a:spcBef>
                <a:spcPts val="901"/>
              </a:spcBef>
              <a:spcAft>
                <a:spcPts val="0"/>
              </a:spcAft>
              <a:buClrTx/>
              <a:buSzTx/>
              <a:buFont typeface="Arial" panose="020B0604020202020204" pitchFamily="34" charset="0"/>
              <a:buNone/>
              <a:tabLst/>
              <a:defRPr/>
            </a:pPr>
            <a:r>
              <a:rPr kumimoji="0" lang="en-US" sz="1621" b="0" i="0" u="none" strike="noStrike" kern="1200" cap="none" spc="0" normalizeH="0" baseline="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rPr>
              <a:t>Travel logistics</a:t>
            </a:r>
            <a:r>
              <a:rPr kumimoji="0" lang="en-US" sz="1621" b="0" i="0" u="none" strike="noStrike" kern="1200" cap="none" spc="0" normalizeH="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rPr>
              <a:t> </a:t>
            </a:r>
            <a:r>
              <a:rPr lang="en-US" dirty="0">
                <a:solidFill>
                  <a:sysClr val="window" lastClr="FFFFFF">
                    <a:lumMod val="50000"/>
                  </a:sysClr>
                </a:solidFill>
              </a:rPr>
              <a:t>and more diversity insights </a:t>
            </a:r>
            <a:endParaRPr kumimoji="0" lang="en-US" sz="1621" b="0" i="0" u="none" strike="noStrike" kern="1200" cap="none" spc="0" normalizeH="0" baseline="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endParaRPr>
          </a:p>
        </p:txBody>
      </p:sp>
      <p:sp>
        <p:nvSpPr>
          <p:cNvPr id="32" name="TextBox 31">
            <a:extLst>
              <a:ext uri="{FF2B5EF4-FFF2-40B4-BE49-F238E27FC236}">
                <a16:creationId xmlns:a16="http://schemas.microsoft.com/office/drawing/2014/main" id="{DD2C8F69-3C78-AFFC-8423-73893714F9EC}"/>
              </a:ext>
            </a:extLst>
          </p:cNvPr>
          <p:cNvSpPr txBox="1"/>
          <p:nvPr/>
        </p:nvSpPr>
        <p:spPr>
          <a:xfrm>
            <a:off x="674484" y="1649396"/>
            <a:ext cx="3418752" cy="827919"/>
          </a:xfrm>
          <a:prstGeom prst="rect">
            <a:avLst/>
          </a:prstGeom>
          <a:noFill/>
        </p:spPr>
        <p:txBody>
          <a:bodyPr wrap="square">
            <a:spAutoFit/>
          </a:bodyPr>
          <a:lstStyle/>
          <a:p>
            <a:pPr marL="285750" indent="-285750">
              <a:buFont typeface="Arial" panose="020B0604020202020204" pitchFamily="34" charset="0"/>
              <a:buChar char="•"/>
            </a:pPr>
            <a:r>
              <a:rPr lang="en-US" sz="1580" b="1" i="0" dirty="0">
                <a:solidFill>
                  <a:srgbClr val="374151"/>
                </a:solidFill>
                <a:effectLst/>
                <a:latin typeface="Lato" panose="020F0502020204030203" pitchFamily="34" charset="0"/>
                <a:ea typeface="Lato" panose="020F0502020204030203" pitchFamily="34" charset="0"/>
                <a:cs typeface="Lato" panose="020F0502020204030203" pitchFamily="34" charset="0"/>
              </a:rPr>
              <a:t>Well-balanced</a:t>
            </a:r>
            <a:r>
              <a:rPr lang="en-US" sz="1580" b="0" i="0" dirty="0">
                <a:solidFill>
                  <a:srgbClr val="374151"/>
                </a:solidFill>
                <a:effectLst/>
                <a:latin typeface="Lato" panose="020F0502020204030203" pitchFamily="34" charset="0"/>
                <a:ea typeface="Lato" panose="020F0502020204030203" pitchFamily="34" charset="0"/>
                <a:cs typeface="Lato" panose="020F0502020204030203" pitchFamily="34" charset="0"/>
              </a:rPr>
              <a:t> transportation</a:t>
            </a:r>
            <a:endParaRPr lang="en-US" sz="1580" b="1" i="0" dirty="0">
              <a:solidFill>
                <a:srgbClr val="374151"/>
              </a:solidFill>
              <a:effectLst/>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600" b="0" i="0" dirty="0">
                <a:solidFill>
                  <a:srgbClr val="374151"/>
                </a:solidFill>
                <a:effectLst/>
                <a:latin typeface="Söhne"/>
              </a:rPr>
              <a:t>Air transport is chosen choice for participants from diverse regions</a:t>
            </a:r>
            <a:endParaRPr lang="en-US" sz="1580" dirty="0">
              <a:latin typeface="Lato" panose="020F0502020204030203" pitchFamily="34" charset="0"/>
              <a:ea typeface="Lato" panose="020F0502020204030203" pitchFamily="34" charset="0"/>
              <a:cs typeface="Lato" panose="020F0502020204030203" pitchFamily="34" charset="0"/>
            </a:endParaRPr>
          </a:p>
        </p:txBody>
      </p:sp>
      <p:sp>
        <p:nvSpPr>
          <p:cNvPr id="34" name="TextBox 33">
            <a:extLst>
              <a:ext uri="{FF2B5EF4-FFF2-40B4-BE49-F238E27FC236}">
                <a16:creationId xmlns:a16="http://schemas.microsoft.com/office/drawing/2014/main" id="{6D77671D-8140-13D0-0EBF-6DA8A05A7095}"/>
              </a:ext>
            </a:extLst>
          </p:cNvPr>
          <p:cNvSpPr txBox="1"/>
          <p:nvPr/>
        </p:nvSpPr>
        <p:spPr>
          <a:xfrm>
            <a:off x="679565" y="4041880"/>
            <a:ext cx="3418751" cy="2037481"/>
          </a:xfrm>
          <a:prstGeom prst="rect">
            <a:avLst/>
          </a:prstGeom>
          <a:noFill/>
        </p:spPr>
        <p:txBody>
          <a:bodyPr wrap="square">
            <a:spAutoFit/>
          </a:bodyPr>
          <a:lstStyle/>
          <a:p>
            <a:pPr marL="285750" indent="-285750">
              <a:buFont typeface="Arial" panose="020B0604020202020204" pitchFamily="34" charset="0"/>
              <a:buChar char="•"/>
            </a:pPr>
            <a:r>
              <a:rPr lang="en-US" sz="1580" b="1" i="0" dirty="0">
                <a:solidFill>
                  <a:srgbClr val="374151"/>
                </a:solidFill>
                <a:effectLst/>
                <a:latin typeface="Lato" panose="020F0502020204030203" pitchFamily="34" charset="0"/>
                <a:ea typeface="Lato" panose="020F0502020204030203" pitchFamily="34" charset="0"/>
                <a:cs typeface="Lato" panose="020F0502020204030203" pitchFamily="34" charset="0"/>
              </a:rPr>
              <a:t>Wide range of</a:t>
            </a:r>
            <a:r>
              <a:rPr lang="en-US" sz="1580" b="0" i="0" dirty="0">
                <a:solidFill>
                  <a:srgbClr val="374151"/>
                </a:solidFill>
                <a:effectLst/>
                <a:latin typeface="Lato" panose="020F0502020204030203" pitchFamily="34" charset="0"/>
                <a:ea typeface="Lato" panose="020F0502020204030203" pitchFamily="34" charset="0"/>
                <a:cs typeface="Lato" panose="020F0502020204030203" pitchFamily="34" charset="0"/>
              </a:rPr>
              <a:t> </a:t>
            </a:r>
            <a:r>
              <a:rPr lang="en-US" sz="1580" b="1" i="0" dirty="0">
                <a:solidFill>
                  <a:srgbClr val="374151"/>
                </a:solidFill>
                <a:effectLst/>
                <a:latin typeface="Lato" panose="020F0502020204030203" pitchFamily="34" charset="0"/>
                <a:ea typeface="Lato" panose="020F0502020204030203" pitchFamily="34" charset="0"/>
                <a:cs typeface="Lato" panose="020F0502020204030203" pitchFamily="34" charset="0"/>
              </a:rPr>
              <a:t>lifespan</a:t>
            </a:r>
            <a:r>
              <a:rPr lang="en-US" sz="1580" b="0" i="0" dirty="0">
                <a:solidFill>
                  <a:srgbClr val="374151"/>
                </a:solidFill>
                <a:effectLst/>
                <a:latin typeface="Lato" panose="020F0502020204030203" pitchFamily="34" charset="0"/>
                <a:ea typeface="Lato" panose="020F0502020204030203" pitchFamily="34" charset="0"/>
                <a:cs typeface="Lato" panose="020F0502020204030203" pitchFamily="34" charset="0"/>
              </a:rPr>
              <a:t>, with most participants (74%) falling under the &lt; 25 years group</a:t>
            </a:r>
          </a:p>
          <a:p>
            <a:pPr marL="285750" indent="-285750">
              <a:buFont typeface="Arial" panose="020B0604020202020204" pitchFamily="34" charset="0"/>
              <a:buChar char="•"/>
            </a:pPr>
            <a:endParaRPr lang="en-US" sz="1580" dirty="0">
              <a:solidFill>
                <a:srgbClr val="37415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580" b="1" i="0" dirty="0">
                <a:solidFill>
                  <a:srgbClr val="374151"/>
                </a:solidFill>
                <a:effectLst/>
                <a:latin typeface="Lato" panose="020F0502020204030203" pitchFamily="34" charset="0"/>
                <a:ea typeface="Lato" panose="020F0502020204030203" pitchFamily="34" charset="0"/>
                <a:cs typeface="Lato" panose="020F0502020204030203" pitchFamily="34" charset="0"/>
              </a:rPr>
              <a:t>Diverse weight groups</a:t>
            </a:r>
            <a:r>
              <a:rPr lang="en-US" sz="1580" b="0" i="0" dirty="0">
                <a:solidFill>
                  <a:srgbClr val="374151"/>
                </a:solidFill>
                <a:effectLst/>
                <a:latin typeface="Lato" panose="020F0502020204030203" pitchFamily="34" charset="0"/>
                <a:ea typeface="Lato" panose="020F0502020204030203" pitchFamily="34" charset="0"/>
                <a:cs typeface="Lato" panose="020F0502020204030203" pitchFamily="34" charset="0"/>
              </a:rPr>
              <a:t>, with the majority (67%) of participants falling under &lt; 100 </a:t>
            </a:r>
            <a:r>
              <a:rPr lang="en-US" sz="1580" b="0" i="0" dirty="0" err="1">
                <a:solidFill>
                  <a:srgbClr val="374151"/>
                </a:solidFill>
                <a:effectLst/>
                <a:latin typeface="Lato" panose="020F0502020204030203" pitchFamily="34" charset="0"/>
                <a:ea typeface="Lato" panose="020F0502020204030203" pitchFamily="34" charset="0"/>
                <a:cs typeface="Lato" panose="020F0502020204030203" pitchFamily="34" charset="0"/>
              </a:rPr>
              <a:t>lbs</a:t>
            </a:r>
            <a:r>
              <a:rPr lang="en-US" sz="1580" b="0" i="0" dirty="0">
                <a:solidFill>
                  <a:srgbClr val="374151"/>
                </a:solidFill>
                <a:effectLst/>
                <a:latin typeface="Lato" panose="020F0502020204030203" pitchFamily="34" charset="0"/>
                <a:ea typeface="Lato" panose="020F0502020204030203" pitchFamily="34" charset="0"/>
                <a:cs typeface="Lato" panose="020F0502020204030203" pitchFamily="34" charset="0"/>
              </a:rPr>
              <a:t> category</a:t>
            </a:r>
          </a:p>
          <a:p>
            <a:pPr marL="285750" indent="-285750">
              <a:buFont typeface="Arial" panose="020B0604020202020204" pitchFamily="34" charset="0"/>
              <a:buChar char="•"/>
            </a:pPr>
            <a:endParaRPr lang="en-US" sz="158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E7A6D2CC-D37E-6A3A-745C-FEF4DE32BCF7}"/>
              </a:ext>
            </a:extLst>
          </p:cNvPr>
          <p:cNvPicPr>
            <a:picLocks noChangeAspect="1"/>
          </p:cNvPicPr>
          <p:nvPr/>
        </p:nvPicPr>
        <p:blipFill>
          <a:blip r:embed="rId3"/>
          <a:stretch>
            <a:fillRect/>
          </a:stretch>
        </p:blipFill>
        <p:spPr>
          <a:xfrm>
            <a:off x="7599368" y="1209246"/>
            <a:ext cx="3901320" cy="2338143"/>
          </a:xfrm>
          <a:prstGeom prst="rect">
            <a:avLst/>
          </a:prstGeom>
        </p:spPr>
      </p:pic>
      <p:pic>
        <p:nvPicPr>
          <p:cNvPr id="9" name="Picture 8">
            <a:extLst>
              <a:ext uri="{FF2B5EF4-FFF2-40B4-BE49-F238E27FC236}">
                <a16:creationId xmlns:a16="http://schemas.microsoft.com/office/drawing/2014/main" id="{B708BE84-A73B-B236-590F-8DB29DE59DDA}"/>
              </a:ext>
            </a:extLst>
          </p:cNvPr>
          <p:cNvPicPr>
            <a:picLocks noChangeAspect="1"/>
          </p:cNvPicPr>
          <p:nvPr/>
        </p:nvPicPr>
        <p:blipFill>
          <a:blip r:embed="rId4"/>
          <a:stretch>
            <a:fillRect/>
          </a:stretch>
        </p:blipFill>
        <p:spPr>
          <a:xfrm>
            <a:off x="4495800" y="3764638"/>
            <a:ext cx="2924363" cy="2344881"/>
          </a:xfrm>
          <a:prstGeom prst="rect">
            <a:avLst/>
          </a:prstGeom>
        </p:spPr>
      </p:pic>
      <p:pic>
        <p:nvPicPr>
          <p:cNvPr id="10" name="Picture 9">
            <a:extLst>
              <a:ext uri="{FF2B5EF4-FFF2-40B4-BE49-F238E27FC236}">
                <a16:creationId xmlns:a16="http://schemas.microsoft.com/office/drawing/2014/main" id="{B29F8132-4F55-A17F-63B2-3CD7A95999D5}"/>
              </a:ext>
            </a:extLst>
          </p:cNvPr>
          <p:cNvPicPr>
            <a:picLocks noChangeAspect="1"/>
          </p:cNvPicPr>
          <p:nvPr/>
        </p:nvPicPr>
        <p:blipFill>
          <a:blip r:embed="rId5"/>
          <a:stretch>
            <a:fillRect/>
          </a:stretch>
        </p:blipFill>
        <p:spPr>
          <a:xfrm>
            <a:off x="7604448" y="3764637"/>
            <a:ext cx="3917735" cy="2344881"/>
          </a:xfrm>
          <a:prstGeom prst="rect">
            <a:avLst/>
          </a:prstGeom>
        </p:spPr>
      </p:pic>
      <p:pic>
        <p:nvPicPr>
          <p:cNvPr id="11" name="Picture 10">
            <a:extLst>
              <a:ext uri="{FF2B5EF4-FFF2-40B4-BE49-F238E27FC236}">
                <a16:creationId xmlns:a16="http://schemas.microsoft.com/office/drawing/2014/main" id="{6C91D857-3143-DF56-9EA4-78FC6AE5AEB1}"/>
              </a:ext>
            </a:extLst>
          </p:cNvPr>
          <p:cNvPicPr>
            <a:picLocks noChangeAspect="1"/>
          </p:cNvPicPr>
          <p:nvPr/>
        </p:nvPicPr>
        <p:blipFill>
          <a:blip r:embed="rId6"/>
          <a:stretch>
            <a:fillRect/>
          </a:stretch>
        </p:blipFill>
        <p:spPr>
          <a:xfrm>
            <a:off x="4495800" y="1239482"/>
            <a:ext cx="2898962" cy="2312504"/>
          </a:xfrm>
          <a:prstGeom prst="rect">
            <a:avLst/>
          </a:prstGeom>
        </p:spPr>
      </p:pic>
      <p:cxnSp>
        <p:nvCxnSpPr>
          <p:cNvPr id="14" name="Straight Connector 13">
            <a:extLst>
              <a:ext uri="{FF2B5EF4-FFF2-40B4-BE49-F238E27FC236}">
                <a16:creationId xmlns:a16="http://schemas.microsoft.com/office/drawing/2014/main" id="{5F6278E8-EACC-D8EE-0DF8-3FEF1D4D2E73}"/>
              </a:ext>
            </a:extLst>
          </p:cNvPr>
          <p:cNvCxnSpPr>
            <a:cxnSpLocks/>
          </p:cNvCxnSpPr>
          <p:nvPr/>
        </p:nvCxnSpPr>
        <p:spPr>
          <a:xfrm>
            <a:off x="4191000" y="3657600"/>
            <a:ext cx="76094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04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70"/>
          <p:cNvSpPr txBox="1"/>
          <p:nvPr/>
        </p:nvSpPr>
        <p:spPr>
          <a:xfrm>
            <a:off x="11190223" y="36321"/>
            <a:ext cx="610235"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FFFFFF"/>
                </a:solidFill>
                <a:latin typeface="Trebuchet MS"/>
                <a:cs typeface="Trebuchet MS"/>
              </a:rPr>
              <a:t>P</a:t>
            </a:r>
            <a:r>
              <a:rPr sz="1200" dirty="0">
                <a:solidFill>
                  <a:srgbClr val="FFFFFF"/>
                </a:solidFill>
                <a:latin typeface="Trebuchet MS"/>
                <a:cs typeface="Trebuchet MS"/>
              </a:rPr>
              <a:t>r</a:t>
            </a:r>
            <a:r>
              <a:rPr sz="1200" spc="5" dirty="0">
                <a:solidFill>
                  <a:srgbClr val="FFFFFF"/>
                </a:solidFill>
                <a:latin typeface="Trebuchet MS"/>
                <a:cs typeface="Trebuchet MS"/>
              </a:rPr>
              <a:t>e</a:t>
            </a:r>
            <a:r>
              <a:rPr sz="1200" dirty="0">
                <a:solidFill>
                  <a:srgbClr val="FFFFFF"/>
                </a:solidFill>
                <a:latin typeface="Trebuchet MS"/>
                <a:cs typeface="Trebuchet MS"/>
              </a:rPr>
              <a:t>-r</a:t>
            </a:r>
            <a:r>
              <a:rPr sz="1200" spc="5" dirty="0">
                <a:solidFill>
                  <a:srgbClr val="FFFFFF"/>
                </a:solidFill>
                <a:latin typeface="Trebuchet MS"/>
                <a:cs typeface="Trebuchet MS"/>
              </a:rPr>
              <a:t>e</a:t>
            </a:r>
            <a:r>
              <a:rPr sz="1200" spc="-10" dirty="0">
                <a:solidFill>
                  <a:srgbClr val="FFFFFF"/>
                </a:solidFill>
                <a:latin typeface="Trebuchet MS"/>
                <a:cs typeface="Trebuchet MS"/>
              </a:rPr>
              <a:t>a</a:t>
            </a:r>
            <a:r>
              <a:rPr sz="1200" dirty="0">
                <a:solidFill>
                  <a:srgbClr val="FFFFFF"/>
                </a:solidFill>
                <a:latin typeface="Trebuchet MS"/>
                <a:cs typeface="Trebuchet MS"/>
              </a:rPr>
              <a:t>d</a:t>
            </a:r>
            <a:endParaRPr sz="1200">
              <a:latin typeface="Trebuchet MS"/>
              <a:cs typeface="Trebuchet MS"/>
            </a:endParaRPr>
          </a:p>
        </p:txBody>
      </p:sp>
      <p:sp>
        <p:nvSpPr>
          <p:cNvPr id="4" name="Slide Number Placeholder 3">
            <a:extLst>
              <a:ext uri="{FF2B5EF4-FFF2-40B4-BE49-F238E27FC236}">
                <a16:creationId xmlns:a16="http://schemas.microsoft.com/office/drawing/2014/main" id="{4775D454-C248-F0E9-FF43-F24F816FC656}"/>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11" name="Title 1">
            <a:extLst>
              <a:ext uri="{FF2B5EF4-FFF2-40B4-BE49-F238E27FC236}">
                <a16:creationId xmlns:a16="http://schemas.microsoft.com/office/drawing/2014/main" id="{D73798EE-3EF9-78E1-0C80-0ADA15B07889}"/>
              </a:ext>
            </a:extLst>
          </p:cNvPr>
          <p:cNvSpPr txBox="1">
            <a:spLocks/>
          </p:cNvSpPr>
          <p:nvPr/>
        </p:nvSpPr>
        <p:spPr>
          <a:xfrm>
            <a:off x="574675" y="355791"/>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marL="0" marR="0" lvl="0" indent="0" algn="l" defTabSz="617614" rtl="0" eaLnBrk="1" fontAlgn="auto" latinLnBrk="0" hangingPunct="1">
              <a:lnSpc>
                <a:spcPct val="90000"/>
              </a:lnSpc>
              <a:spcBef>
                <a:spcPct val="0"/>
              </a:spcBef>
              <a:spcAft>
                <a:spcPts val="0"/>
              </a:spcAft>
              <a:buClrTx/>
              <a:buSzTx/>
              <a:buFontTx/>
              <a:buNone/>
              <a:tabLst/>
              <a:defRPr/>
            </a:pPr>
            <a:r>
              <a:rPr kumimoji="0" lang="en-US" sz="3242" b="1" i="0" u="none" strike="noStrike" kern="1200" cap="none" spc="0" normalizeH="0" baseline="0" noProof="0" dirty="0">
                <a:ln>
                  <a:noFill/>
                </a:ln>
                <a:solidFill>
                  <a:srgbClr val="0070C0"/>
                </a:solidFill>
                <a:effectLst/>
                <a:uLnTx/>
                <a:uFillTx/>
                <a:latin typeface="Lato Regular" panose="020F0502020204030203" pitchFamily="34" charset="0"/>
                <a:ea typeface="Lato Regular" panose="020F0502020204030203" pitchFamily="34" charset="0"/>
                <a:cs typeface="Lato Regular" panose="020F0502020204030203" pitchFamily="34" charset="0"/>
              </a:rPr>
              <a:t>Profitability Analysis I</a:t>
            </a:r>
          </a:p>
        </p:txBody>
      </p:sp>
      <p:sp>
        <p:nvSpPr>
          <p:cNvPr id="12" name="Text Placeholder 2">
            <a:extLst>
              <a:ext uri="{FF2B5EF4-FFF2-40B4-BE49-F238E27FC236}">
                <a16:creationId xmlns:a16="http://schemas.microsoft.com/office/drawing/2014/main" id="{1B9DD37E-55FF-FB89-D254-1C1410F39702}"/>
              </a:ext>
            </a:extLst>
          </p:cNvPr>
          <p:cNvSpPr txBox="1">
            <a:spLocks/>
          </p:cNvSpPr>
          <p:nvPr/>
        </p:nvSpPr>
        <p:spPr>
          <a:xfrm>
            <a:off x="573834" y="763399"/>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marL="617614" indent="-205871" algn="l" defTabSz="823485" rtl="0" eaLnBrk="1" latinLnBrk="0" hangingPunct="1">
              <a:lnSpc>
                <a:spcPct val="90000"/>
              </a:lnSpc>
              <a:spcBef>
                <a:spcPts val="450"/>
              </a:spcBef>
              <a:buFont typeface="Arial" panose="020B0604020202020204" pitchFamily="34" charset="0"/>
              <a:buChar char="•"/>
              <a:defRPr sz="2161" kern="1200">
                <a:solidFill>
                  <a:schemeClr val="bg1">
                    <a:lumMod val="50000"/>
                  </a:schemeClr>
                </a:solidFill>
                <a:latin typeface="+mn-lt"/>
                <a:ea typeface="+mn-ea"/>
                <a:cs typeface="+mn-cs"/>
              </a:defRPr>
            </a:lvl2pPr>
            <a:lvl3pPr marL="1029357" indent="-205871" algn="l" defTabSz="823485" rtl="0" eaLnBrk="1" latinLnBrk="0" hangingPunct="1">
              <a:lnSpc>
                <a:spcPct val="90000"/>
              </a:lnSpc>
              <a:spcBef>
                <a:spcPts val="450"/>
              </a:spcBef>
              <a:buFont typeface="Arial" panose="020B0604020202020204" pitchFamily="34" charset="0"/>
              <a:buChar char="•"/>
              <a:defRPr sz="1801" kern="1200">
                <a:solidFill>
                  <a:schemeClr val="bg1">
                    <a:lumMod val="50000"/>
                  </a:schemeClr>
                </a:solidFill>
                <a:latin typeface="+mn-lt"/>
                <a:ea typeface="+mn-ea"/>
                <a:cs typeface="+mn-cs"/>
              </a:defRPr>
            </a:lvl3pPr>
            <a:lvl4pPr marL="1441100" indent="-205871" algn="l" defTabSz="823485" rtl="0" eaLnBrk="1" latinLnBrk="0" hangingPunct="1">
              <a:lnSpc>
                <a:spcPct val="90000"/>
              </a:lnSpc>
              <a:spcBef>
                <a:spcPts val="450"/>
              </a:spcBef>
              <a:buFont typeface="Arial" panose="020B0604020202020204" pitchFamily="34" charset="0"/>
              <a:buChar char="•"/>
              <a:defRPr sz="1621" kern="1200">
                <a:solidFill>
                  <a:schemeClr val="bg1">
                    <a:lumMod val="50000"/>
                  </a:schemeClr>
                </a:solidFill>
                <a:latin typeface="+mn-lt"/>
                <a:ea typeface="+mn-ea"/>
                <a:cs typeface="+mn-cs"/>
              </a:defRPr>
            </a:lvl4pPr>
            <a:lvl5pPr marL="1235228" indent="0" algn="l" defTabSz="823485" rtl="0" eaLnBrk="1" latinLnBrk="0" hangingPunct="1">
              <a:lnSpc>
                <a:spcPct val="90000"/>
              </a:lnSpc>
              <a:spcBef>
                <a:spcPts val="450"/>
              </a:spcBef>
              <a:buFont typeface="Arial" panose="020B0604020202020204" pitchFamily="34" charset="0"/>
              <a:buNone/>
              <a:defRPr sz="1621" kern="1200">
                <a:solidFill>
                  <a:schemeClr val="bg1">
                    <a:lumMod val="50000"/>
                  </a:schemeClr>
                </a:solidFill>
                <a:latin typeface="+mn-lt"/>
                <a:ea typeface="+mn-ea"/>
                <a:cs typeface="+mn-cs"/>
              </a:defRPr>
            </a:lvl5pPr>
            <a:lvl6pPr marL="1544036"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6pPr>
            <a:lvl7pPr marL="1852843"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7pPr>
            <a:lvl8pPr marL="2161650"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8pPr>
            <a:lvl9pPr marL="2470457"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9pPr>
          </a:lstStyle>
          <a:p>
            <a:pPr marL="0" marR="0" lvl="0" indent="0" algn="l" defTabSz="823485" rtl="0" eaLnBrk="1" fontAlgn="auto" latinLnBrk="0" hangingPunct="1">
              <a:lnSpc>
                <a:spcPct val="90000"/>
              </a:lnSpc>
              <a:spcBef>
                <a:spcPts val="901"/>
              </a:spcBef>
              <a:spcAft>
                <a:spcPts val="0"/>
              </a:spcAft>
              <a:buClrTx/>
              <a:buSzTx/>
              <a:buFont typeface="Arial" panose="020B0604020202020204" pitchFamily="34" charset="0"/>
              <a:buNone/>
              <a:tabLst/>
              <a:defRPr/>
            </a:pPr>
            <a:r>
              <a:rPr kumimoji="0" lang="en-US" sz="1621" b="0" i="0" u="none" strike="noStrike" kern="1200" cap="none" spc="0" normalizeH="0" baseline="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rPr>
              <a:t>First</a:t>
            </a:r>
            <a:r>
              <a:rPr kumimoji="0" lang="en-US" sz="1621" b="0" i="0" u="none" strike="noStrike" kern="1200" cap="none" spc="0" normalizeH="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rPr>
              <a:t> glance by Diet </a:t>
            </a:r>
            <a:endParaRPr kumimoji="0" lang="en-US" sz="1621" b="0" i="0" u="none" strike="noStrike" kern="1200" cap="none" spc="0" normalizeH="0" baseline="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endParaRPr>
          </a:p>
        </p:txBody>
      </p:sp>
      <p:sp>
        <p:nvSpPr>
          <p:cNvPr id="15" name="Text Placeholder 32">
            <a:extLst>
              <a:ext uri="{FF2B5EF4-FFF2-40B4-BE49-F238E27FC236}">
                <a16:creationId xmlns:a16="http://schemas.microsoft.com/office/drawing/2014/main" id="{255A6F7E-A5EA-B44D-5930-67E913F8C71C}"/>
              </a:ext>
            </a:extLst>
          </p:cNvPr>
          <p:cNvSpPr txBox="1">
            <a:spLocks/>
          </p:cNvSpPr>
          <p:nvPr/>
        </p:nvSpPr>
        <p:spPr>
          <a:xfrm>
            <a:off x="7306761" y="1116751"/>
            <a:ext cx="4275639" cy="99693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None/>
            </a:pPr>
            <a:endParaRPr lang="en-US" sz="1575" dirty="0">
              <a:solidFill>
                <a:srgbClr val="111111"/>
              </a:solidFill>
              <a:latin typeface="Lato" panose="020F0502020204030203" pitchFamily="34" charset="0"/>
              <a:ea typeface="Lato" panose="020F0502020204030203" pitchFamily="34" charset="0"/>
              <a:cs typeface="Lato" panose="020F0502020204030203" pitchFamily="34" charset="0"/>
            </a:endParaRPr>
          </a:p>
          <a:p>
            <a:pPr marL="685800" lvl="2" indent="0" algn="just">
              <a:buNone/>
            </a:pPr>
            <a:r>
              <a:rPr lang="en-US" sz="1400" b="1" dirty="0">
                <a:solidFill>
                  <a:srgbClr val="111111"/>
                </a:solidFill>
                <a:latin typeface="Lato" panose="020F0502020204030203" pitchFamily="34" charset="0"/>
                <a:ea typeface="Lato" panose="020F0502020204030203" pitchFamily="34" charset="0"/>
                <a:cs typeface="Lato" panose="020F0502020204030203" pitchFamily="34" charset="0"/>
              </a:rPr>
              <a:t>Herbivore and </a:t>
            </a:r>
            <a:r>
              <a:rPr lang="en-US" sz="1400" b="1" dirty="0">
                <a:latin typeface="Lato" panose="020F0502020204030203" pitchFamily="34" charset="0"/>
                <a:ea typeface="Lato" panose="020F0502020204030203" pitchFamily="34" charset="0"/>
                <a:cs typeface="Lato" panose="020F0502020204030203" pitchFamily="34" charset="0"/>
              </a:rPr>
              <a:t>Omnivore </a:t>
            </a:r>
            <a:r>
              <a:rPr lang="en-US" sz="1400" b="1" dirty="0">
                <a:solidFill>
                  <a:srgbClr val="111111"/>
                </a:solidFill>
                <a:latin typeface="Lato" panose="020F0502020204030203" pitchFamily="34" charset="0"/>
                <a:ea typeface="Lato" panose="020F0502020204030203" pitchFamily="34" charset="0"/>
                <a:cs typeface="Lato" panose="020F0502020204030203" pitchFamily="34" charset="0"/>
              </a:rPr>
              <a:t>diet</a:t>
            </a:r>
            <a:r>
              <a:rPr lang="en-US" sz="1400" dirty="0">
                <a:solidFill>
                  <a:srgbClr val="111111"/>
                </a:solidFill>
                <a:latin typeface="Lato" panose="020F0502020204030203" pitchFamily="34" charset="0"/>
                <a:ea typeface="Lato" panose="020F0502020204030203" pitchFamily="34" charset="0"/>
                <a:cs typeface="Lato" panose="020F0502020204030203" pitchFamily="34" charset="0"/>
              </a:rPr>
              <a:t> remain the </a:t>
            </a:r>
            <a:r>
              <a:rPr lang="en-US" sz="1400" b="1" dirty="0">
                <a:solidFill>
                  <a:srgbClr val="00B050"/>
                </a:solidFill>
                <a:latin typeface="Lato" panose="020F0502020204030203" pitchFamily="34" charset="0"/>
                <a:ea typeface="Lato" panose="020F0502020204030203" pitchFamily="34" charset="0"/>
                <a:cs typeface="Lato" panose="020F0502020204030203" pitchFamily="34" charset="0"/>
              </a:rPr>
              <a:t>most profitable. </a:t>
            </a:r>
            <a:endParaRPr lang="en-US" sz="1400" dirty="0">
              <a:latin typeface="Lato" panose="020F0502020204030203" pitchFamily="34" charset="0"/>
              <a:ea typeface="Lato" panose="020F0502020204030203" pitchFamily="34" charset="0"/>
              <a:cs typeface="Lato" panose="020F0502020204030203" pitchFamily="34" charset="0"/>
            </a:endParaRPr>
          </a:p>
        </p:txBody>
      </p:sp>
      <p:pic>
        <p:nvPicPr>
          <p:cNvPr id="16" name="Picture 15" descr="A black background with a black square&#10;&#10;Description automatically generated with medium confidence">
            <a:extLst>
              <a:ext uri="{FF2B5EF4-FFF2-40B4-BE49-F238E27FC236}">
                <a16:creationId xmlns:a16="http://schemas.microsoft.com/office/drawing/2014/main" id="{64D5D051-3FC1-0CBF-E1E0-F9B50CF5BF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1295400"/>
            <a:ext cx="535038" cy="535038"/>
          </a:xfrm>
          <a:prstGeom prst="rect">
            <a:avLst/>
          </a:prstGeom>
        </p:spPr>
      </p:pic>
      <p:sp>
        <p:nvSpPr>
          <p:cNvPr id="17" name="TextBox 16">
            <a:extLst>
              <a:ext uri="{FF2B5EF4-FFF2-40B4-BE49-F238E27FC236}">
                <a16:creationId xmlns:a16="http://schemas.microsoft.com/office/drawing/2014/main" id="{FF189F16-3A98-7EEC-5591-12493D8364B7}"/>
              </a:ext>
            </a:extLst>
          </p:cNvPr>
          <p:cNvSpPr txBox="1"/>
          <p:nvPr/>
        </p:nvSpPr>
        <p:spPr>
          <a:xfrm>
            <a:off x="6934200" y="2133600"/>
            <a:ext cx="5028812" cy="307777"/>
          </a:xfrm>
          <a:prstGeom prst="rect">
            <a:avLst/>
          </a:prstGeom>
          <a:noFill/>
        </p:spPr>
        <p:txBody>
          <a:bodyPr wrap="square">
            <a:spAutoFit/>
          </a:bodyPr>
          <a:lstStyle/>
          <a:p>
            <a:pPr lvl="2" algn="just"/>
            <a:r>
              <a:rPr lang="en-US" sz="1400" b="1" dirty="0">
                <a:solidFill>
                  <a:srgbClr val="111111"/>
                </a:solidFill>
                <a:latin typeface="Lato" panose="020F0502020204030203" pitchFamily="34" charset="0"/>
                <a:ea typeface="Lato" panose="020F0502020204030203" pitchFamily="34" charset="0"/>
                <a:cs typeface="Lato" panose="020F0502020204030203" pitchFamily="34" charset="0"/>
              </a:rPr>
              <a:t>Carnivore diet </a:t>
            </a:r>
            <a:r>
              <a:rPr lang="en-US" sz="1400" dirty="0">
                <a:solidFill>
                  <a:srgbClr val="111111"/>
                </a:solidFill>
                <a:latin typeface="Lato" panose="020F0502020204030203" pitchFamily="34" charset="0"/>
                <a:ea typeface="Lato" panose="020F0502020204030203" pitchFamily="34" charset="0"/>
                <a:cs typeface="Lato" panose="020F0502020204030203" pitchFamily="34" charset="0"/>
              </a:rPr>
              <a:t>has </a:t>
            </a:r>
            <a:r>
              <a:rPr lang="en-US" sz="1400" b="1" dirty="0">
                <a:solidFill>
                  <a:srgbClr val="C00000"/>
                </a:solidFill>
                <a:latin typeface="Lato" panose="020F0502020204030203" pitchFamily="34" charset="0"/>
                <a:ea typeface="Lato" panose="020F0502020204030203" pitchFamily="34" charset="0"/>
                <a:cs typeface="Lato" panose="020F0502020204030203" pitchFamily="34" charset="0"/>
              </a:rPr>
              <a:t>negative profit margin</a:t>
            </a:r>
          </a:p>
        </p:txBody>
      </p:sp>
      <p:pic>
        <p:nvPicPr>
          <p:cNvPr id="18" name="Picture 17" descr="A black background with a black square&#10;&#10;Description automatically generated with medium confidence">
            <a:extLst>
              <a:ext uri="{FF2B5EF4-FFF2-40B4-BE49-F238E27FC236}">
                <a16:creationId xmlns:a16="http://schemas.microsoft.com/office/drawing/2014/main" id="{94F3D013-F366-373D-F3DB-1DECEC1AFC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162" y="2089271"/>
            <a:ext cx="535038" cy="535038"/>
          </a:xfrm>
          <a:prstGeom prst="rect">
            <a:avLst/>
          </a:prstGeom>
        </p:spPr>
      </p:pic>
      <p:sp>
        <p:nvSpPr>
          <p:cNvPr id="21" name="Freeform 9">
            <a:extLst>
              <a:ext uri="{FF2B5EF4-FFF2-40B4-BE49-F238E27FC236}">
                <a16:creationId xmlns:a16="http://schemas.microsoft.com/office/drawing/2014/main" id="{C869C52E-ED14-7343-3338-8A5032C6CB6F}"/>
              </a:ext>
            </a:extLst>
          </p:cNvPr>
          <p:cNvSpPr>
            <a:spLocks/>
          </p:cNvSpPr>
          <p:nvPr/>
        </p:nvSpPr>
        <p:spPr bwMode="auto">
          <a:xfrm rot="10800000">
            <a:off x="1929714" y="3074584"/>
            <a:ext cx="740997" cy="152399"/>
          </a:xfrm>
          <a:custGeom>
            <a:avLst/>
            <a:gdLst>
              <a:gd name="T0" fmla="*/ 0 w 2352"/>
              <a:gd name="T1" fmla="*/ 475 h 931"/>
              <a:gd name="T2" fmla="*/ 789 w 2352"/>
              <a:gd name="T3" fmla="*/ 931 h 931"/>
              <a:gd name="T4" fmla="*/ 789 w 2352"/>
              <a:gd name="T5" fmla="*/ 699 h 931"/>
              <a:gd name="T6" fmla="*/ 2352 w 2352"/>
              <a:gd name="T7" fmla="*/ 699 h 931"/>
              <a:gd name="T8" fmla="*/ 2352 w 2352"/>
              <a:gd name="T9" fmla="*/ 245 h 931"/>
              <a:gd name="T10" fmla="*/ 789 w 2352"/>
              <a:gd name="T11" fmla="*/ 245 h 931"/>
              <a:gd name="T12" fmla="*/ 794 w 2352"/>
              <a:gd name="T13" fmla="*/ 0 h 931"/>
              <a:gd name="T14" fmla="*/ 0 w 2352"/>
              <a:gd name="T15" fmla="*/ 475 h 9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2" h="931">
                <a:moveTo>
                  <a:pt x="0" y="475"/>
                </a:moveTo>
                <a:lnTo>
                  <a:pt x="789" y="931"/>
                </a:lnTo>
                <a:lnTo>
                  <a:pt x="789" y="699"/>
                </a:lnTo>
                <a:lnTo>
                  <a:pt x="2352" y="699"/>
                </a:lnTo>
                <a:lnTo>
                  <a:pt x="2352" y="245"/>
                </a:lnTo>
                <a:lnTo>
                  <a:pt x="789" y="245"/>
                </a:lnTo>
                <a:lnTo>
                  <a:pt x="794" y="0"/>
                </a:lnTo>
                <a:lnTo>
                  <a:pt x="0" y="475"/>
                </a:lnTo>
                <a:close/>
              </a:path>
            </a:pathLst>
          </a:custGeom>
          <a:solidFill>
            <a:srgbClr val="00B050"/>
          </a:solidFill>
          <a:ln>
            <a:noFill/>
          </a:ln>
        </p:spPr>
        <p:txBody>
          <a:bodyPr vert="horz" wrap="square" lIns="60008" tIns="30004" rIns="60008" bIns="30004" numCol="1" anchor="t" anchorCtr="0" compatLnSpc="1">
            <a:prstTxWarp prst="textNoShape">
              <a:avLst/>
            </a:prstTxWarp>
          </a:bodyPr>
          <a:lstStyle/>
          <a:p>
            <a:pPr defTabSz="1200241"/>
            <a:endParaRPr lang="en-US" sz="2363" dirty="0">
              <a:solidFill>
                <a:srgbClr val="00B050"/>
              </a:solidFill>
              <a:latin typeface="Lato" panose="020F0502020204030203" pitchFamily="34" charset="0"/>
            </a:endParaRPr>
          </a:p>
        </p:txBody>
      </p:sp>
      <p:sp>
        <p:nvSpPr>
          <p:cNvPr id="22" name="Freeform 9">
            <a:extLst>
              <a:ext uri="{FF2B5EF4-FFF2-40B4-BE49-F238E27FC236}">
                <a16:creationId xmlns:a16="http://schemas.microsoft.com/office/drawing/2014/main" id="{E5637526-1E70-1D81-876D-C81F47C8D521}"/>
              </a:ext>
            </a:extLst>
          </p:cNvPr>
          <p:cNvSpPr>
            <a:spLocks/>
          </p:cNvSpPr>
          <p:nvPr/>
        </p:nvSpPr>
        <p:spPr bwMode="auto">
          <a:xfrm rot="10800000">
            <a:off x="1947008" y="3328787"/>
            <a:ext cx="740997" cy="152399"/>
          </a:xfrm>
          <a:custGeom>
            <a:avLst/>
            <a:gdLst>
              <a:gd name="T0" fmla="*/ 0 w 2352"/>
              <a:gd name="T1" fmla="*/ 475 h 931"/>
              <a:gd name="T2" fmla="*/ 789 w 2352"/>
              <a:gd name="T3" fmla="*/ 931 h 931"/>
              <a:gd name="T4" fmla="*/ 789 w 2352"/>
              <a:gd name="T5" fmla="*/ 699 h 931"/>
              <a:gd name="T6" fmla="*/ 2352 w 2352"/>
              <a:gd name="T7" fmla="*/ 699 h 931"/>
              <a:gd name="T8" fmla="*/ 2352 w 2352"/>
              <a:gd name="T9" fmla="*/ 245 h 931"/>
              <a:gd name="T10" fmla="*/ 789 w 2352"/>
              <a:gd name="T11" fmla="*/ 245 h 931"/>
              <a:gd name="T12" fmla="*/ 794 w 2352"/>
              <a:gd name="T13" fmla="*/ 0 h 931"/>
              <a:gd name="T14" fmla="*/ 0 w 2352"/>
              <a:gd name="T15" fmla="*/ 475 h 9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2" h="931">
                <a:moveTo>
                  <a:pt x="0" y="475"/>
                </a:moveTo>
                <a:lnTo>
                  <a:pt x="789" y="931"/>
                </a:lnTo>
                <a:lnTo>
                  <a:pt x="789" y="699"/>
                </a:lnTo>
                <a:lnTo>
                  <a:pt x="2352" y="699"/>
                </a:lnTo>
                <a:lnTo>
                  <a:pt x="2352" y="245"/>
                </a:lnTo>
                <a:lnTo>
                  <a:pt x="789" y="245"/>
                </a:lnTo>
                <a:lnTo>
                  <a:pt x="794" y="0"/>
                </a:lnTo>
                <a:lnTo>
                  <a:pt x="0" y="475"/>
                </a:lnTo>
                <a:close/>
              </a:path>
            </a:pathLst>
          </a:custGeom>
          <a:solidFill>
            <a:srgbClr val="00B050"/>
          </a:solidFill>
          <a:ln>
            <a:noFill/>
          </a:ln>
        </p:spPr>
        <p:txBody>
          <a:bodyPr vert="horz" wrap="square" lIns="60008" tIns="30004" rIns="60008" bIns="30004" numCol="1" anchor="t" anchorCtr="0" compatLnSpc="1">
            <a:prstTxWarp prst="textNoShape">
              <a:avLst/>
            </a:prstTxWarp>
          </a:bodyPr>
          <a:lstStyle/>
          <a:p>
            <a:pPr defTabSz="1200241"/>
            <a:endParaRPr lang="en-US" sz="2363" dirty="0">
              <a:solidFill>
                <a:srgbClr val="00B050"/>
              </a:solidFill>
              <a:latin typeface="Lato" panose="020F0502020204030203" pitchFamily="34" charset="0"/>
            </a:endParaRPr>
          </a:p>
        </p:txBody>
      </p:sp>
      <p:sp>
        <p:nvSpPr>
          <p:cNvPr id="23" name="Freeform 9">
            <a:extLst>
              <a:ext uri="{FF2B5EF4-FFF2-40B4-BE49-F238E27FC236}">
                <a16:creationId xmlns:a16="http://schemas.microsoft.com/office/drawing/2014/main" id="{5E79EDC4-E61A-F155-C26D-74DC5A972446}"/>
              </a:ext>
            </a:extLst>
          </p:cNvPr>
          <p:cNvSpPr>
            <a:spLocks/>
          </p:cNvSpPr>
          <p:nvPr/>
        </p:nvSpPr>
        <p:spPr bwMode="auto">
          <a:xfrm>
            <a:off x="8975332" y="3485410"/>
            <a:ext cx="740997" cy="152399"/>
          </a:xfrm>
          <a:custGeom>
            <a:avLst/>
            <a:gdLst>
              <a:gd name="T0" fmla="*/ 0 w 2352"/>
              <a:gd name="T1" fmla="*/ 475 h 931"/>
              <a:gd name="T2" fmla="*/ 789 w 2352"/>
              <a:gd name="T3" fmla="*/ 931 h 931"/>
              <a:gd name="T4" fmla="*/ 789 w 2352"/>
              <a:gd name="T5" fmla="*/ 699 h 931"/>
              <a:gd name="T6" fmla="*/ 2352 w 2352"/>
              <a:gd name="T7" fmla="*/ 699 h 931"/>
              <a:gd name="T8" fmla="*/ 2352 w 2352"/>
              <a:gd name="T9" fmla="*/ 245 h 931"/>
              <a:gd name="T10" fmla="*/ 789 w 2352"/>
              <a:gd name="T11" fmla="*/ 245 h 931"/>
              <a:gd name="T12" fmla="*/ 794 w 2352"/>
              <a:gd name="T13" fmla="*/ 0 h 931"/>
              <a:gd name="T14" fmla="*/ 0 w 2352"/>
              <a:gd name="T15" fmla="*/ 475 h 9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2" h="931">
                <a:moveTo>
                  <a:pt x="0" y="475"/>
                </a:moveTo>
                <a:lnTo>
                  <a:pt x="789" y="931"/>
                </a:lnTo>
                <a:lnTo>
                  <a:pt x="789" y="699"/>
                </a:lnTo>
                <a:lnTo>
                  <a:pt x="2352" y="699"/>
                </a:lnTo>
                <a:lnTo>
                  <a:pt x="2352" y="245"/>
                </a:lnTo>
                <a:lnTo>
                  <a:pt x="789" y="245"/>
                </a:lnTo>
                <a:lnTo>
                  <a:pt x="794" y="0"/>
                </a:lnTo>
                <a:lnTo>
                  <a:pt x="0" y="47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008" tIns="30004" rIns="60008" bIns="30004" numCol="1" anchor="t" anchorCtr="0" compatLnSpc="1">
            <a:prstTxWarp prst="textNoShape">
              <a:avLst/>
            </a:prstTxWarp>
          </a:bodyPr>
          <a:lstStyle/>
          <a:p>
            <a:pPr defTabSz="1200241"/>
            <a:endParaRPr lang="en-US" sz="2363" dirty="0">
              <a:solidFill>
                <a:srgbClr val="FFFFFF"/>
              </a:solidFill>
              <a:latin typeface="Lato" panose="020F0502020204030203" pitchFamily="34" charset="0"/>
            </a:endParaRPr>
          </a:p>
        </p:txBody>
      </p:sp>
      <p:sp>
        <p:nvSpPr>
          <p:cNvPr id="24" name="TextBox 23">
            <a:extLst>
              <a:ext uri="{FF2B5EF4-FFF2-40B4-BE49-F238E27FC236}">
                <a16:creationId xmlns:a16="http://schemas.microsoft.com/office/drawing/2014/main" id="{77899CE7-31C7-7C2F-F5EB-497ECD4E4E89}"/>
              </a:ext>
            </a:extLst>
          </p:cNvPr>
          <p:cNvSpPr txBox="1"/>
          <p:nvPr/>
        </p:nvSpPr>
        <p:spPr>
          <a:xfrm>
            <a:off x="63038" y="4744322"/>
            <a:ext cx="4403916" cy="1169551"/>
          </a:xfrm>
          <a:prstGeom prst="rect">
            <a:avLst/>
          </a:prstGeom>
          <a:noFill/>
        </p:spPr>
        <p:txBody>
          <a:bodyPr wrap="square">
            <a:spAutoFit/>
          </a:bodyPr>
          <a:lstStyle/>
          <a:p>
            <a:pPr lvl="2" algn="just"/>
            <a:r>
              <a:rPr lang="en-US" sz="1400" dirty="0">
                <a:solidFill>
                  <a:srgbClr val="111111"/>
                </a:solidFill>
                <a:latin typeface="Lato" panose="020F0502020204030203" pitchFamily="34" charset="0"/>
                <a:ea typeface="Lato" panose="020F0502020204030203" pitchFamily="34" charset="0"/>
                <a:cs typeface="Lato" panose="020F0502020204030203" pitchFamily="34" charset="0"/>
              </a:rPr>
              <a:t>Yet, participants with </a:t>
            </a:r>
            <a:r>
              <a:rPr lang="en-US" sz="1400" b="1" dirty="0">
                <a:solidFill>
                  <a:srgbClr val="111111"/>
                </a:solidFill>
                <a:latin typeface="Lato" panose="020F0502020204030203" pitchFamily="34" charset="0"/>
                <a:ea typeface="Lato" panose="020F0502020204030203" pitchFamily="34" charset="0"/>
                <a:cs typeface="Lato" panose="020F0502020204030203" pitchFamily="34" charset="0"/>
              </a:rPr>
              <a:t>Herbivore diet </a:t>
            </a:r>
            <a:r>
              <a:rPr lang="en-US" sz="1400" dirty="0">
                <a:solidFill>
                  <a:srgbClr val="111111"/>
                </a:solidFill>
                <a:latin typeface="Lato" panose="020F0502020204030203" pitchFamily="34" charset="0"/>
                <a:ea typeface="Lato" panose="020F0502020204030203" pitchFamily="34" charset="0"/>
                <a:cs typeface="Lato" panose="020F0502020204030203" pitchFamily="34" charset="0"/>
              </a:rPr>
              <a:t>is still the </a:t>
            </a:r>
            <a:r>
              <a:rPr lang="en-US" sz="1400" b="1" dirty="0">
                <a:solidFill>
                  <a:srgbClr val="111111"/>
                </a:solidFill>
                <a:latin typeface="Lato" panose="020F0502020204030203" pitchFamily="34" charset="0"/>
                <a:ea typeface="Lato" panose="020F0502020204030203" pitchFamily="34" charset="0"/>
                <a:cs typeface="Lato" panose="020F0502020204030203" pitchFamily="34" charset="0"/>
              </a:rPr>
              <a:t>smallest group</a:t>
            </a:r>
            <a:r>
              <a:rPr lang="en-US" sz="1400" dirty="0">
                <a:solidFill>
                  <a:srgbClr val="111111"/>
                </a:solidFill>
                <a:latin typeface="Lato" panose="020F0502020204030203" pitchFamily="34" charset="0"/>
                <a:ea typeface="Lato" panose="020F0502020204030203" pitchFamily="34" charset="0"/>
                <a:cs typeface="Lato" panose="020F0502020204030203" pitchFamily="34" charset="0"/>
              </a:rPr>
              <a:t> and has </a:t>
            </a:r>
            <a:r>
              <a:rPr lang="en-US" sz="1400" b="1" dirty="0">
                <a:solidFill>
                  <a:srgbClr val="111111"/>
                </a:solidFill>
                <a:latin typeface="Lato" panose="020F0502020204030203" pitchFamily="34" charset="0"/>
                <a:ea typeface="Lato" panose="020F0502020204030203" pitchFamily="34" charset="0"/>
                <a:cs typeface="Lato" panose="020F0502020204030203" pitchFamily="34" charset="0"/>
              </a:rPr>
              <a:t>lowest % of first-time participants </a:t>
            </a:r>
            <a:r>
              <a:rPr lang="en-US" sz="1400" dirty="0">
                <a:solidFill>
                  <a:srgbClr val="111111"/>
                </a:solidFill>
                <a:latin typeface="Lato" panose="020F0502020204030203" pitchFamily="34" charset="0"/>
                <a:ea typeface="Lato" panose="020F0502020204030203" pitchFamily="34" charset="0"/>
                <a:cs typeface="Lato" panose="020F0502020204030203" pitchFamily="34" charset="0"/>
              </a:rPr>
              <a:t>this year</a:t>
            </a:r>
          </a:p>
          <a:p>
            <a:pPr lvl="2" algn="just"/>
            <a:endParaRPr lang="en-US" sz="1400" dirty="0">
              <a:solidFill>
                <a:srgbClr val="111111"/>
              </a:solidFill>
              <a:latin typeface="Lato" panose="020F0502020204030203" pitchFamily="34" charset="0"/>
              <a:ea typeface="Lato" panose="020F0502020204030203" pitchFamily="34" charset="0"/>
              <a:cs typeface="Lato" panose="020F0502020204030203" pitchFamily="34" charset="0"/>
            </a:endParaRPr>
          </a:p>
          <a:p>
            <a:pPr lvl="2" algn="just"/>
            <a:r>
              <a:rPr lang="en-US" sz="1400" dirty="0">
                <a:solidFill>
                  <a:srgbClr val="111111"/>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High growth potential</a:t>
            </a:r>
            <a:endParaRPr lang="en-US" sz="1400" dirty="0">
              <a:solidFill>
                <a:srgbClr val="C00000"/>
              </a:solidFill>
              <a:latin typeface="Lato" panose="020F0502020204030203" pitchFamily="34" charset="0"/>
              <a:ea typeface="Lato" panose="020F0502020204030203" pitchFamily="34" charset="0"/>
              <a:cs typeface="Lato" panose="020F0502020204030203" pitchFamily="34" charset="0"/>
            </a:endParaRPr>
          </a:p>
        </p:txBody>
      </p:sp>
      <p:pic>
        <p:nvPicPr>
          <p:cNvPr id="29" name="Picture 28">
            <a:extLst>
              <a:ext uri="{FF2B5EF4-FFF2-40B4-BE49-F238E27FC236}">
                <a16:creationId xmlns:a16="http://schemas.microsoft.com/office/drawing/2014/main" id="{653ECA04-29B8-4444-5B61-FECA7F1FA73E}"/>
              </a:ext>
            </a:extLst>
          </p:cNvPr>
          <p:cNvPicPr>
            <a:picLocks noChangeAspect="1"/>
          </p:cNvPicPr>
          <p:nvPr/>
        </p:nvPicPr>
        <p:blipFill>
          <a:blip r:embed="rId5"/>
          <a:stretch>
            <a:fillRect/>
          </a:stretch>
        </p:blipFill>
        <p:spPr>
          <a:xfrm>
            <a:off x="2819400" y="2819193"/>
            <a:ext cx="5958840" cy="1070073"/>
          </a:xfrm>
          <a:prstGeom prst="rect">
            <a:avLst/>
          </a:prstGeom>
        </p:spPr>
      </p:pic>
      <p:pic>
        <p:nvPicPr>
          <p:cNvPr id="8" name="Picture 7">
            <a:extLst>
              <a:ext uri="{FF2B5EF4-FFF2-40B4-BE49-F238E27FC236}">
                <a16:creationId xmlns:a16="http://schemas.microsoft.com/office/drawing/2014/main" id="{C6543219-D6D8-51D0-DDEB-0C816F008610}"/>
              </a:ext>
            </a:extLst>
          </p:cNvPr>
          <p:cNvPicPr>
            <a:picLocks noChangeAspect="1"/>
          </p:cNvPicPr>
          <p:nvPr/>
        </p:nvPicPr>
        <p:blipFill>
          <a:blip r:embed="rId6"/>
          <a:stretch>
            <a:fillRect/>
          </a:stretch>
        </p:blipFill>
        <p:spPr>
          <a:xfrm>
            <a:off x="8153400" y="4111796"/>
            <a:ext cx="3125858" cy="2466205"/>
          </a:xfrm>
          <a:prstGeom prst="rect">
            <a:avLst/>
          </a:prstGeom>
        </p:spPr>
      </p:pic>
      <p:sp>
        <p:nvSpPr>
          <p:cNvPr id="9" name="Rectangle 8">
            <a:extLst>
              <a:ext uri="{FF2B5EF4-FFF2-40B4-BE49-F238E27FC236}">
                <a16:creationId xmlns:a16="http://schemas.microsoft.com/office/drawing/2014/main" id="{210B6B1B-50FC-3367-1FB0-47B53692A65D}"/>
              </a:ext>
            </a:extLst>
          </p:cNvPr>
          <p:cNvSpPr/>
          <p:nvPr/>
        </p:nvSpPr>
        <p:spPr>
          <a:xfrm>
            <a:off x="10180320" y="5474873"/>
            <a:ext cx="944880" cy="113218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D855FBC-8BC9-6DAD-ED48-300488CF86C1}"/>
              </a:ext>
            </a:extLst>
          </p:cNvPr>
          <p:cNvPicPr>
            <a:picLocks noChangeAspect="1"/>
          </p:cNvPicPr>
          <p:nvPr/>
        </p:nvPicPr>
        <p:blipFill>
          <a:blip r:embed="rId7"/>
          <a:stretch>
            <a:fillRect/>
          </a:stretch>
        </p:blipFill>
        <p:spPr>
          <a:xfrm>
            <a:off x="4863325" y="4117697"/>
            <a:ext cx="3125858" cy="2460304"/>
          </a:xfrm>
          <a:prstGeom prst="rect">
            <a:avLst/>
          </a:prstGeom>
        </p:spPr>
      </p:pic>
      <p:sp>
        <p:nvSpPr>
          <p:cNvPr id="14" name="Rectangle 13">
            <a:extLst>
              <a:ext uri="{FF2B5EF4-FFF2-40B4-BE49-F238E27FC236}">
                <a16:creationId xmlns:a16="http://schemas.microsoft.com/office/drawing/2014/main" id="{1C6996FF-F04B-6708-CD71-AE9896F633F9}"/>
              </a:ext>
            </a:extLst>
          </p:cNvPr>
          <p:cNvSpPr/>
          <p:nvPr/>
        </p:nvSpPr>
        <p:spPr>
          <a:xfrm>
            <a:off x="6858000" y="5497217"/>
            <a:ext cx="944880" cy="113218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6B1C19-213D-F74F-6F02-7CAFF9D96501}"/>
              </a:ext>
            </a:extLst>
          </p:cNvPr>
          <p:cNvSpPr txBox="1"/>
          <p:nvPr/>
        </p:nvSpPr>
        <p:spPr>
          <a:xfrm>
            <a:off x="953319" y="1425984"/>
            <a:ext cx="5791200" cy="461665"/>
          </a:xfrm>
          <a:prstGeom prst="rect">
            <a:avLst/>
          </a:prstGeom>
          <a:noFill/>
        </p:spPr>
        <p:txBody>
          <a:bodyPr wrap="square">
            <a:spAutoFit/>
          </a:bodyPr>
          <a:lstStyle/>
          <a:p>
            <a:pPr marL="0" indent="0" algn="just">
              <a:buNone/>
            </a:pPr>
            <a:r>
              <a:rPr lang="en-US" sz="1800" dirty="0">
                <a:solidFill>
                  <a:srgbClr val="111111"/>
                </a:solidFill>
                <a:latin typeface="Lato" panose="020F0502020204030203" pitchFamily="34" charset="0"/>
                <a:ea typeface="Lato" panose="020F0502020204030203" pitchFamily="34" charset="0"/>
                <a:cs typeface="Lato" panose="020F0502020204030203" pitchFamily="34" charset="0"/>
              </a:rPr>
              <a:t>Event is profitable </a:t>
            </a:r>
            <a:r>
              <a:rPr lang="en-US" dirty="0">
                <a:solidFill>
                  <a:srgbClr val="111111"/>
                </a:solidFill>
                <a:latin typeface="Lato" panose="020F0502020204030203" pitchFamily="34" charset="0"/>
                <a:ea typeface="Lato" panose="020F0502020204030203" pitchFamily="34" charset="0"/>
                <a:cs typeface="Lato" panose="020F0502020204030203" pitchFamily="34" charset="0"/>
              </a:rPr>
              <a:t>with</a:t>
            </a:r>
            <a:r>
              <a:rPr lang="en-US" sz="1800" dirty="0">
                <a:solidFill>
                  <a:srgbClr val="111111"/>
                </a:solidFill>
                <a:latin typeface="Lato" panose="020F0502020204030203" pitchFamily="34" charset="0"/>
                <a:ea typeface="Lato" panose="020F0502020204030203" pitchFamily="34" charset="0"/>
                <a:cs typeface="Lato" panose="020F0502020204030203" pitchFamily="34" charset="0"/>
              </a:rPr>
              <a:t> a healthy </a:t>
            </a:r>
            <a:r>
              <a:rPr lang="en-US" sz="2000" b="1" dirty="0">
                <a:solidFill>
                  <a:srgbClr val="00B050"/>
                </a:solidFill>
                <a:latin typeface="Lato" panose="020F0502020204030203" pitchFamily="34" charset="0"/>
                <a:ea typeface="Lato" panose="020F0502020204030203" pitchFamily="34" charset="0"/>
                <a:cs typeface="Lato" panose="020F0502020204030203" pitchFamily="34" charset="0"/>
              </a:rPr>
              <a:t>11.4%</a:t>
            </a:r>
            <a:r>
              <a:rPr lang="en-US" sz="2400" b="1" dirty="0">
                <a:solidFill>
                  <a:srgbClr val="00B050"/>
                </a:solidFill>
                <a:latin typeface="Lato" panose="020F0502020204030203" pitchFamily="34" charset="0"/>
                <a:ea typeface="Lato" panose="020F0502020204030203" pitchFamily="34" charset="0"/>
                <a:cs typeface="Lato" panose="020F0502020204030203" pitchFamily="34" charset="0"/>
              </a:rPr>
              <a:t> </a:t>
            </a:r>
            <a:r>
              <a:rPr lang="en-US" dirty="0">
                <a:solidFill>
                  <a:srgbClr val="111111"/>
                </a:solidFill>
                <a:latin typeface="Lato" panose="020F0502020204030203" pitchFamily="34" charset="0"/>
                <a:ea typeface="Lato" panose="020F0502020204030203" pitchFamily="34" charset="0"/>
                <a:cs typeface="Lato" panose="020F0502020204030203" pitchFamily="34" charset="0"/>
              </a:rPr>
              <a:t>profit margin.</a:t>
            </a:r>
            <a:endParaRPr lang="en-US" sz="18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5915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1" grpId="0" animBg="1"/>
      <p:bldP spid="22" grpId="0" animBg="1"/>
      <p:bldP spid="23" grpId="0" animBg="1"/>
      <p:bldP spid="24" grpId="0"/>
      <p:bldP spid="9" grpId="0" animBg="1"/>
      <p:bldP spid="14"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70"/>
          <p:cNvSpPr txBox="1"/>
          <p:nvPr/>
        </p:nvSpPr>
        <p:spPr>
          <a:xfrm>
            <a:off x="11190223" y="36321"/>
            <a:ext cx="610235"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FFFFFF"/>
                </a:solidFill>
                <a:latin typeface="Trebuchet MS"/>
                <a:cs typeface="Trebuchet MS"/>
              </a:rPr>
              <a:t>P</a:t>
            </a:r>
            <a:r>
              <a:rPr sz="1200" dirty="0">
                <a:solidFill>
                  <a:srgbClr val="FFFFFF"/>
                </a:solidFill>
                <a:latin typeface="Trebuchet MS"/>
                <a:cs typeface="Trebuchet MS"/>
              </a:rPr>
              <a:t>r</a:t>
            </a:r>
            <a:r>
              <a:rPr sz="1200" spc="5" dirty="0">
                <a:solidFill>
                  <a:srgbClr val="FFFFFF"/>
                </a:solidFill>
                <a:latin typeface="Trebuchet MS"/>
                <a:cs typeface="Trebuchet MS"/>
              </a:rPr>
              <a:t>e</a:t>
            </a:r>
            <a:r>
              <a:rPr sz="1200" dirty="0">
                <a:solidFill>
                  <a:srgbClr val="FFFFFF"/>
                </a:solidFill>
                <a:latin typeface="Trebuchet MS"/>
                <a:cs typeface="Trebuchet MS"/>
              </a:rPr>
              <a:t>-r</a:t>
            </a:r>
            <a:r>
              <a:rPr sz="1200" spc="5" dirty="0">
                <a:solidFill>
                  <a:srgbClr val="FFFFFF"/>
                </a:solidFill>
                <a:latin typeface="Trebuchet MS"/>
                <a:cs typeface="Trebuchet MS"/>
              </a:rPr>
              <a:t>e</a:t>
            </a:r>
            <a:r>
              <a:rPr sz="1200" spc="-10" dirty="0">
                <a:solidFill>
                  <a:srgbClr val="FFFFFF"/>
                </a:solidFill>
                <a:latin typeface="Trebuchet MS"/>
                <a:cs typeface="Trebuchet MS"/>
              </a:rPr>
              <a:t>a</a:t>
            </a:r>
            <a:r>
              <a:rPr sz="1200" dirty="0">
                <a:solidFill>
                  <a:srgbClr val="FFFFFF"/>
                </a:solidFill>
                <a:latin typeface="Trebuchet MS"/>
                <a:cs typeface="Trebuchet MS"/>
              </a:rPr>
              <a:t>d</a:t>
            </a:r>
            <a:endParaRPr sz="1200">
              <a:latin typeface="Trebuchet MS"/>
              <a:cs typeface="Trebuchet MS"/>
            </a:endParaRPr>
          </a:p>
        </p:txBody>
      </p:sp>
      <p:sp>
        <p:nvSpPr>
          <p:cNvPr id="4" name="Slide Number Placeholder 3">
            <a:extLst>
              <a:ext uri="{FF2B5EF4-FFF2-40B4-BE49-F238E27FC236}">
                <a16:creationId xmlns:a16="http://schemas.microsoft.com/office/drawing/2014/main" id="{4775D454-C248-F0E9-FF43-F24F816FC656}"/>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12" name="Title 1">
            <a:extLst>
              <a:ext uri="{FF2B5EF4-FFF2-40B4-BE49-F238E27FC236}">
                <a16:creationId xmlns:a16="http://schemas.microsoft.com/office/drawing/2014/main" id="{8DA4E427-AFB0-64E6-E53C-683B57DB3292}"/>
              </a:ext>
            </a:extLst>
          </p:cNvPr>
          <p:cNvSpPr txBox="1">
            <a:spLocks/>
          </p:cNvSpPr>
          <p:nvPr/>
        </p:nvSpPr>
        <p:spPr>
          <a:xfrm>
            <a:off x="574675" y="355791"/>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marL="0" marR="0" lvl="0" indent="0" algn="l" defTabSz="617614" rtl="0" eaLnBrk="1" fontAlgn="auto" latinLnBrk="0" hangingPunct="1">
              <a:lnSpc>
                <a:spcPct val="90000"/>
              </a:lnSpc>
              <a:spcBef>
                <a:spcPct val="0"/>
              </a:spcBef>
              <a:spcAft>
                <a:spcPts val="0"/>
              </a:spcAft>
              <a:buClrTx/>
              <a:buSzTx/>
              <a:buFontTx/>
              <a:buNone/>
              <a:tabLst/>
              <a:defRPr/>
            </a:pPr>
            <a:r>
              <a:rPr kumimoji="0" lang="en-US" sz="3242" b="1" i="0" u="none" strike="noStrike" kern="1200" cap="none" spc="0" normalizeH="0" baseline="0" noProof="0" dirty="0">
                <a:ln>
                  <a:noFill/>
                </a:ln>
                <a:solidFill>
                  <a:srgbClr val="0070C0"/>
                </a:solidFill>
                <a:effectLst/>
                <a:uLnTx/>
                <a:uFillTx/>
                <a:latin typeface="Lato Regular" panose="020F0502020204030203" pitchFamily="34" charset="0"/>
                <a:ea typeface="Lato Regular" panose="020F0502020204030203" pitchFamily="34" charset="0"/>
                <a:cs typeface="Lato Regular" panose="020F0502020204030203" pitchFamily="34" charset="0"/>
              </a:rPr>
              <a:t>Profitability Analysis II</a:t>
            </a:r>
          </a:p>
        </p:txBody>
      </p:sp>
      <p:sp>
        <p:nvSpPr>
          <p:cNvPr id="13" name="Text Placeholder 2">
            <a:extLst>
              <a:ext uri="{FF2B5EF4-FFF2-40B4-BE49-F238E27FC236}">
                <a16:creationId xmlns:a16="http://schemas.microsoft.com/office/drawing/2014/main" id="{2DDC972E-EEC8-1867-B4D0-9D2046668134}"/>
              </a:ext>
            </a:extLst>
          </p:cNvPr>
          <p:cNvSpPr txBox="1">
            <a:spLocks/>
          </p:cNvSpPr>
          <p:nvPr/>
        </p:nvSpPr>
        <p:spPr>
          <a:xfrm>
            <a:off x="573834" y="763399"/>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marL="617614" indent="-205871" algn="l" defTabSz="823485" rtl="0" eaLnBrk="1" latinLnBrk="0" hangingPunct="1">
              <a:lnSpc>
                <a:spcPct val="90000"/>
              </a:lnSpc>
              <a:spcBef>
                <a:spcPts val="450"/>
              </a:spcBef>
              <a:buFont typeface="Arial" panose="020B0604020202020204" pitchFamily="34" charset="0"/>
              <a:buChar char="•"/>
              <a:defRPr sz="2161" kern="1200">
                <a:solidFill>
                  <a:schemeClr val="bg1">
                    <a:lumMod val="50000"/>
                  </a:schemeClr>
                </a:solidFill>
                <a:latin typeface="+mn-lt"/>
                <a:ea typeface="+mn-ea"/>
                <a:cs typeface="+mn-cs"/>
              </a:defRPr>
            </a:lvl2pPr>
            <a:lvl3pPr marL="1029357" indent="-205871" algn="l" defTabSz="823485" rtl="0" eaLnBrk="1" latinLnBrk="0" hangingPunct="1">
              <a:lnSpc>
                <a:spcPct val="90000"/>
              </a:lnSpc>
              <a:spcBef>
                <a:spcPts val="450"/>
              </a:spcBef>
              <a:buFont typeface="Arial" panose="020B0604020202020204" pitchFamily="34" charset="0"/>
              <a:buChar char="•"/>
              <a:defRPr sz="1801" kern="1200">
                <a:solidFill>
                  <a:schemeClr val="bg1">
                    <a:lumMod val="50000"/>
                  </a:schemeClr>
                </a:solidFill>
                <a:latin typeface="+mn-lt"/>
                <a:ea typeface="+mn-ea"/>
                <a:cs typeface="+mn-cs"/>
              </a:defRPr>
            </a:lvl3pPr>
            <a:lvl4pPr marL="1441100" indent="-205871" algn="l" defTabSz="823485" rtl="0" eaLnBrk="1" latinLnBrk="0" hangingPunct="1">
              <a:lnSpc>
                <a:spcPct val="90000"/>
              </a:lnSpc>
              <a:spcBef>
                <a:spcPts val="450"/>
              </a:spcBef>
              <a:buFont typeface="Arial" panose="020B0604020202020204" pitchFamily="34" charset="0"/>
              <a:buChar char="•"/>
              <a:defRPr sz="1621" kern="1200">
                <a:solidFill>
                  <a:schemeClr val="bg1">
                    <a:lumMod val="50000"/>
                  </a:schemeClr>
                </a:solidFill>
                <a:latin typeface="+mn-lt"/>
                <a:ea typeface="+mn-ea"/>
                <a:cs typeface="+mn-cs"/>
              </a:defRPr>
            </a:lvl4pPr>
            <a:lvl5pPr marL="1235228" indent="0" algn="l" defTabSz="823485" rtl="0" eaLnBrk="1" latinLnBrk="0" hangingPunct="1">
              <a:lnSpc>
                <a:spcPct val="90000"/>
              </a:lnSpc>
              <a:spcBef>
                <a:spcPts val="450"/>
              </a:spcBef>
              <a:buFont typeface="Arial" panose="020B0604020202020204" pitchFamily="34" charset="0"/>
              <a:buNone/>
              <a:defRPr sz="1621" kern="1200">
                <a:solidFill>
                  <a:schemeClr val="bg1">
                    <a:lumMod val="50000"/>
                  </a:schemeClr>
                </a:solidFill>
                <a:latin typeface="+mn-lt"/>
                <a:ea typeface="+mn-ea"/>
                <a:cs typeface="+mn-cs"/>
              </a:defRPr>
            </a:lvl5pPr>
            <a:lvl6pPr marL="1544036"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6pPr>
            <a:lvl7pPr marL="1852843"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7pPr>
            <a:lvl8pPr marL="2161650"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8pPr>
            <a:lvl9pPr marL="2470457"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9pPr>
          </a:lstStyle>
          <a:p>
            <a:pPr marL="0" marR="0" lvl="0" indent="0" algn="l" defTabSz="823485" rtl="0" eaLnBrk="1" fontAlgn="auto" latinLnBrk="0" hangingPunct="1">
              <a:lnSpc>
                <a:spcPct val="90000"/>
              </a:lnSpc>
              <a:spcBef>
                <a:spcPts val="901"/>
              </a:spcBef>
              <a:spcAft>
                <a:spcPts val="0"/>
              </a:spcAft>
              <a:buClrTx/>
              <a:buSzTx/>
              <a:buFont typeface="Arial" panose="020B0604020202020204" pitchFamily="34" charset="0"/>
              <a:buNone/>
              <a:tabLst/>
              <a:defRPr/>
            </a:pPr>
            <a:r>
              <a:rPr kumimoji="0" lang="en-US" sz="1621" b="0" i="0" u="none" strike="noStrike" kern="1200" cap="none" spc="0" normalizeH="0" baseline="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rPr>
              <a:t>Deep-dive</a:t>
            </a:r>
            <a:r>
              <a:rPr kumimoji="0" lang="en-US" sz="1621" b="0" i="0" u="none" strike="noStrike" kern="1200" cap="none" spc="0" normalizeH="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rPr>
              <a:t> by Diet and Region</a:t>
            </a:r>
            <a:endParaRPr kumimoji="0" lang="en-US" sz="1621" b="0" i="0" u="none" strike="noStrike" kern="1200" cap="none" spc="0" normalizeH="0" baseline="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endParaRPr>
          </a:p>
        </p:txBody>
      </p:sp>
      <p:sp>
        <p:nvSpPr>
          <p:cNvPr id="15" name="Text Placeholder 32">
            <a:extLst>
              <a:ext uri="{FF2B5EF4-FFF2-40B4-BE49-F238E27FC236}">
                <a16:creationId xmlns:a16="http://schemas.microsoft.com/office/drawing/2014/main" id="{F2B4C899-71CC-78C8-5A32-24F73B69DD3C}"/>
              </a:ext>
            </a:extLst>
          </p:cNvPr>
          <p:cNvSpPr txBox="1">
            <a:spLocks/>
          </p:cNvSpPr>
          <p:nvPr/>
        </p:nvSpPr>
        <p:spPr>
          <a:xfrm>
            <a:off x="1753643" y="1357987"/>
            <a:ext cx="4531748" cy="1918613"/>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sz="1600" dirty="0">
              <a:solidFill>
                <a:srgbClr val="111111"/>
              </a:solidFill>
              <a:latin typeface="Lato" panose="020F0502020204030203" pitchFamily="34" charset="0"/>
              <a:ea typeface="Lato" panose="020F0502020204030203" pitchFamily="34" charset="0"/>
              <a:cs typeface="Lato" panose="020F0502020204030203" pitchFamily="34" charset="0"/>
            </a:endParaRPr>
          </a:p>
          <a:p>
            <a:r>
              <a:rPr lang="en-US" sz="1600" b="1" dirty="0">
                <a:solidFill>
                  <a:srgbClr val="111111"/>
                </a:solidFill>
                <a:latin typeface="Lato" panose="020F0502020204030203" pitchFamily="34" charset="0"/>
                <a:ea typeface="Lato" panose="020F0502020204030203" pitchFamily="34" charset="0"/>
                <a:cs typeface="Lato" panose="020F0502020204030203" pitchFamily="34" charset="0"/>
              </a:rPr>
              <a:t>Asia Pacific </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consistently leads with the </a:t>
            </a:r>
            <a:r>
              <a:rPr lang="en-US" sz="1600" dirty="0">
                <a:solidFill>
                  <a:srgbClr val="00B050"/>
                </a:solidFill>
                <a:latin typeface="Lato" panose="020F0502020204030203" pitchFamily="34" charset="0"/>
                <a:ea typeface="Lato" panose="020F0502020204030203" pitchFamily="34" charset="0"/>
                <a:cs typeface="Lato" panose="020F0502020204030203" pitchFamily="34" charset="0"/>
              </a:rPr>
              <a:t>highest profit margins</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 across </a:t>
            </a:r>
            <a:r>
              <a:rPr lang="en-US" sz="1600" b="1" dirty="0">
                <a:solidFill>
                  <a:srgbClr val="111111"/>
                </a:solidFill>
                <a:latin typeface="Lato" panose="020F0502020204030203" pitchFamily="34" charset="0"/>
                <a:ea typeface="Lato" panose="020F0502020204030203" pitchFamily="34" charset="0"/>
                <a:cs typeface="Lato" panose="020F0502020204030203" pitchFamily="34" charset="0"/>
              </a:rPr>
              <a:t>all diet types</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 followed by </a:t>
            </a:r>
            <a:r>
              <a:rPr lang="en-US" sz="1600" b="1" dirty="0">
                <a:solidFill>
                  <a:srgbClr val="111111"/>
                </a:solidFill>
                <a:latin typeface="Lato" panose="020F0502020204030203" pitchFamily="34" charset="0"/>
                <a:ea typeface="Lato" panose="020F0502020204030203" pitchFamily="34" charset="0"/>
                <a:cs typeface="Lato" panose="020F0502020204030203" pitchFamily="34" charset="0"/>
              </a:rPr>
              <a:t>Greater China </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and </a:t>
            </a:r>
            <a:r>
              <a:rPr lang="en-US" sz="1600" b="1" dirty="0">
                <a:solidFill>
                  <a:srgbClr val="111111"/>
                </a:solidFill>
                <a:latin typeface="Lato" panose="020F0502020204030203" pitchFamily="34" charset="0"/>
                <a:ea typeface="Lato" panose="020F0502020204030203" pitchFamily="34" charset="0"/>
                <a:cs typeface="Lato" panose="020F0502020204030203" pitchFamily="34" charset="0"/>
              </a:rPr>
              <a:t>Africa &amp; MENA</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a:t>
            </a:r>
          </a:p>
          <a:p>
            <a:r>
              <a:rPr lang="en-US" sz="1600" b="1" dirty="0">
                <a:solidFill>
                  <a:srgbClr val="111111"/>
                </a:solidFill>
                <a:latin typeface="Lato" panose="020F0502020204030203" pitchFamily="34" charset="0"/>
                <a:ea typeface="Lato" panose="020F0502020204030203" pitchFamily="34" charset="0"/>
                <a:cs typeface="Lato" panose="020F0502020204030203" pitchFamily="34" charset="0"/>
              </a:rPr>
              <a:t>Herbivore diet </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maintains </a:t>
            </a:r>
            <a:r>
              <a:rPr lang="en-US" sz="1600" dirty="0">
                <a:solidFill>
                  <a:srgbClr val="00B050"/>
                </a:solidFill>
                <a:latin typeface="Lato" panose="020F0502020204030203" pitchFamily="34" charset="0"/>
                <a:ea typeface="Lato" panose="020F0502020204030203" pitchFamily="34" charset="0"/>
                <a:cs typeface="Lato" panose="020F0502020204030203" pitchFamily="34" charset="0"/>
              </a:rPr>
              <a:t>high profit margins </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in most regions, indicating efficient cost management.</a:t>
            </a:r>
          </a:p>
          <a:p>
            <a:endParaRPr lang="en-US" sz="1600" b="1" dirty="0">
              <a:solidFill>
                <a:srgbClr val="111111"/>
              </a:solidFill>
              <a:latin typeface="Lato" panose="020F0502020204030203" pitchFamily="34" charset="0"/>
              <a:ea typeface="Lato" panose="020F0502020204030203" pitchFamily="34" charset="0"/>
              <a:cs typeface="Lato" panose="020F0502020204030203" pitchFamily="34" charset="0"/>
            </a:endParaRPr>
          </a:p>
          <a:p>
            <a:pPr marL="0" indent="0">
              <a:buNone/>
            </a:pPr>
            <a:endParaRPr lang="en-US" sz="1600" b="1" dirty="0">
              <a:solidFill>
                <a:srgbClr val="111111"/>
              </a:solidFill>
              <a:latin typeface="Lato" panose="020F0502020204030203" pitchFamily="34" charset="0"/>
              <a:ea typeface="Lato" panose="020F0502020204030203" pitchFamily="34" charset="0"/>
              <a:cs typeface="Lato" panose="020F0502020204030203" pitchFamily="34" charset="0"/>
            </a:endParaRPr>
          </a:p>
          <a:p>
            <a:pPr algn="just"/>
            <a:endParaRPr lang="en-US" sz="1600" b="1" dirty="0">
              <a:solidFill>
                <a:srgbClr val="111111"/>
              </a:solidFill>
              <a:latin typeface="Lato" panose="020F0502020204030203" pitchFamily="34" charset="0"/>
              <a:ea typeface="Lato" panose="020F0502020204030203" pitchFamily="34" charset="0"/>
              <a:cs typeface="Lato" panose="020F0502020204030203" pitchFamily="34" charset="0"/>
            </a:endParaRPr>
          </a:p>
          <a:p>
            <a:pPr algn="just"/>
            <a:endParaRPr lang="en-US" sz="1600" dirty="0">
              <a:solidFill>
                <a:srgbClr val="111111"/>
              </a:solidFill>
              <a:latin typeface="Lato" panose="020F0502020204030203" pitchFamily="34" charset="0"/>
              <a:ea typeface="Lato" panose="020F0502020204030203" pitchFamily="34" charset="0"/>
              <a:cs typeface="Lato" panose="020F0502020204030203" pitchFamily="34" charset="0"/>
            </a:endParaRPr>
          </a:p>
          <a:p>
            <a:pPr algn="just"/>
            <a:endParaRPr lang="en-US" sz="1600" dirty="0">
              <a:solidFill>
                <a:srgbClr val="111111"/>
              </a:solidFill>
              <a:latin typeface="Lato" panose="020F0502020204030203" pitchFamily="34" charset="0"/>
              <a:ea typeface="Lato" panose="020F0502020204030203" pitchFamily="34" charset="0"/>
              <a:cs typeface="Lato" panose="020F0502020204030203" pitchFamily="34" charset="0"/>
            </a:endParaRPr>
          </a:p>
        </p:txBody>
      </p:sp>
      <p:pic>
        <p:nvPicPr>
          <p:cNvPr id="8" name="Picture 7">
            <a:extLst>
              <a:ext uri="{FF2B5EF4-FFF2-40B4-BE49-F238E27FC236}">
                <a16:creationId xmlns:a16="http://schemas.microsoft.com/office/drawing/2014/main" id="{B2ADF4B1-D9E8-8ABD-3BAD-23B9AB8C4B91}"/>
              </a:ext>
            </a:extLst>
          </p:cNvPr>
          <p:cNvPicPr>
            <a:picLocks noChangeAspect="1"/>
          </p:cNvPicPr>
          <p:nvPr/>
        </p:nvPicPr>
        <p:blipFill>
          <a:blip r:embed="rId3"/>
          <a:stretch>
            <a:fillRect/>
          </a:stretch>
        </p:blipFill>
        <p:spPr>
          <a:xfrm>
            <a:off x="6945064" y="798959"/>
            <a:ext cx="4283518" cy="5156656"/>
          </a:xfrm>
          <a:prstGeom prst="rect">
            <a:avLst/>
          </a:prstGeom>
        </p:spPr>
      </p:pic>
      <p:pic>
        <p:nvPicPr>
          <p:cNvPr id="9" name="Picture 8" descr="A black background with a black square&#10;&#10;Description automatically generated with medium confidence">
            <a:extLst>
              <a:ext uri="{FF2B5EF4-FFF2-40B4-BE49-F238E27FC236}">
                <a16:creationId xmlns:a16="http://schemas.microsoft.com/office/drawing/2014/main" id="{719532B6-F9ED-3320-5347-AD9A8535BA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70" y="1600200"/>
            <a:ext cx="686141" cy="686141"/>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D81FF5D8-AD17-075C-BC83-4F4C4EFE18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491" y="3886200"/>
            <a:ext cx="762300" cy="762300"/>
          </a:xfrm>
          <a:prstGeom prst="rect">
            <a:avLst/>
          </a:prstGeom>
        </p:spPr>
      </p:pic>
      <p:sp>
        <p:nvSpPr>
          <p:cNvPr id="2" name="TextBox 1">
            <a:extLst>
              <a:ext uri="{FF2B5EF4-FFF2-40B4-BE49-F238E27FC236}">
                <a16:creationId xmlns:a16="http://schemas.microsoft.com/office/drawing/2014/main" id="{5377EE51-5481-3B3A-F0BA-251020877D25}"/>
              </a:ext>
            </a:extLst>
          </p:cNvPr>
          <p:cNvSpPr txBox="1"/>
          <p:nvPr/>
        </p:nvSpPr>
        <p:spPr>
          <a:xfrm>
            <a:off x="1574412" y="3725170"/>
            <a:ext cx="4531748" cy="184665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Participants with </a:t>
            </a:r>
            <a:r>
              <a:rPr lang="en-US" sz="1600" b="1" dirty="0">
                <a:solidFill>
                  <a:srgbClr val="111111"/>
                </a:solidFill>
                <a:latin typeface="Lato" panose="020F0502020204030203" pitchFamily="34" charset="0"/>
                <a:ea typeface="Lato" panose="020F0502020204030203" pitchFamily="34" charset="0"/>
                <a:cs typeface="Lato" panose="020F0502020204030203" pitchFamily="34" charset="0"/>
              </a:rPr>
              <a:t>Carnivore diet </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from </a:t>
            </a:r>
            <a:r>
              <a:rPr lang="en-US" sz="1600" b="1" dirty="0">
                <a:solidFill>
                  <a:srgbClr val="111111"/>
                </a:solidFill>
                <a:latin typeface="Lato" panose="020F0502020204030203" pitchFamily="34" charset="0"/>
                <a:ea typeface="Lato" panose="020F0502020204030203" pitchFamily="34" charset="0"/>
                <a:cs typeface="Lato" panose="020F0502020204030203" pitchFamily="34" charset="0"/>
              </a:rPr>
              <a:t>Europe &amp; Eurasia</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 and </a:t>
            </a:r>
            <a:r>
              <a:rPr lang="en-US" sz="1600" b="1" dirty="0">
                <a:solidFill>
                  <a:srgbClr val="111111"/>
                </a:solidFill>
                <a:latin typeface="Lato" panose="020F0502020204030203" pitchFamily="34" charset="0"/>
                <a:ea typeface="Lato" panose="020F0502020204030203" pitchFamily="34" charset="0"/>
                <a:cs typeface="Lato" panose="020F0502020204030203" pitchFamily="34" charset="0"/>
              </a:rPr>
              <a:t>North America </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remain </a:t>
            </a:r>
            <a:r>
              <a:rPr lang="en-US" sz="1600" dirty="0">
                <a:solidFill>
                  <a:srgbClr val="C00000"/>
                </a:solidFill>
                <a:latin typeface="Lato" panose="020F0502020204030203" pitchFamily="34" charset="0"/>
                <a:ea typeface="Lato" panose="020F0502020204030203" pitchFamily="34" charset="0"/>
                <a:cs typeface="Lato" panose="020F0502020204030203" pitchFamily="34" charset="0"/>
              </a:rPr>
              <a:t>unprofitable</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 due to high diet costs,</a:t>
            </a:r>
            <a:endParaRPr lang="en-US" sz="1600" b="1" dirty="0">
              <a:solidFill>
                <a:srgbClr val="11111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600" b="1" dirty="0">
                <a:solidFill>
                  <a:srgbClr val="111111"/>
                </a:solidFill>
                <a:latin typeface="Lato" panose="020F0502020204030203" pitchFamily="34" charset="0"/>
                <a:ea typeface="Lato" panose="020F0502020204030203" pitchFamily="34" charset="0"/>
                <a:cs typeface="Lato" panose="020F0502020204030203" pitchFamily="34" charset="0"/>
              </a:rPr>
              <a:t>Latin America </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and </a:t>
            </a:r>
            <a:r>
              <a:rPr lang="en-US" sz="1600" b="1" dirty="0">
                <a:solidFill>
                  <a:srgbClr val="111111"/>
                </a:solidFill>
                <a:latin typeface="Lato" panose="020F0502020204030203" pitchFamily="34" charset="0"/>
                <a:ea typeface="Lato" panose="020F0502020204030203" pitchFamily="34" charset="0"/>
                <a:cs typeface="Lato" panose="020F0502020204030203" pitchFamily="34" charset="0"/>
              </a:rPr>
              <a:t>Japan</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 due to overall low per-participant revenue, incurs overall </a:t>
            </a:r>
            <a:r>
              <a:rPr lang="en-US" sz="1600" dirty="0">
                <a:solidFill>
                  <a:srgbClr val="C00000"/>
                </a:solidFill>
                <a:latin typeface="Lato" panose="020F0502020204030203" pitchFamily="34" charset="0"/>
                <a:ea typeface="Lato" panose="020F0502020204030203" pitchFamily="34" charset="0"/>
                <a:cs typeface="Lato" panose="020F0502020204030203" pitchFamily="34" charset="0"/>
              </a:rPr>
              <a:t>negative profit margins</a:t>
            </a:r>
            <a:r>
              <a:rPr lang="en-US" sz="1600" dirty="0">
                <a:solidFill>
                  <a:srgbClr val="111111"/>
                </a:solidFill>
                <a:latin typeface="Lato" panose="020F0502020204030203" pitchFamily="34" charset="0"/>
                <a:ea typeface="Lato" panose="020F0502020204030203" pitchFamily="34" charset="0"/>
                <a:cs typeface="Lato" panose="020F0502020204030203" pitchFamily="34" charset="0"/>
              </a:rPr>
              <a:t>. </a:t>
            </a:r>
          </a:p>
          <a:p>
            <a:endParaRPr lang="en-US" dirty="0"/>
          </a:p>
        </p:txBody>
      </p:sp>
    </p:spTree>
    <p:extLst>
      <p:ext uri="{BB962C8B-B14F-4D97-AF65-F5344CB8AC3E}">
        <p14:creationId xmlns:p14="http://schemas.microsoft.com/office/powerpoint/2010/main" val="22902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p:cNvSpPr>
            <a:spLocks noChangeArrowheads="1"/>
          </p:cNvSpPr>
          <p:nvPr/>
        </p:nvSpPr>
        <p:spPr bwMode="auto">
          <a:xfrm>
            <a:off x="6064450" y="1447800"/>
            <a:ext cx="49074" cy="2232968"/>
          </a:xfrm>
          <a:prstGeom prst="rect">
            <a:avLst/>
          </a:prstGeom>
          <a:solidFill>
            <a:schemeClr val="accent2"/>
          </a:solidFill>
          <a:ln>
            <a:noFill/>
          </a:ln>
        </p:spPr>
        <p:txBody>
          <a:bodyPr vert="horz" wrap="square" lIns="82347" tIns="41173" rIns="82347" bIns="41173"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sp>
        <p:nvSpPr>
          <p:cNvPr id="122" name="Rectangle 121"/>
          <p:cNvSpPr>
            <a:spLocks noChangeArrowheads="1"/>
          </p:cNvSpPr>
          <p:nvPr/>
        </p:nvSpPr>
        <p:spPr bwMode="auto">
          <a:xfrm>
            <a:off x="6064451" y="5715000"/>
            <a:ext cx="56245" cy="858568"/>
          </a:xfrm>
          <a:prstGeom prst="rect">
            <a:avLst/>
          </a:prstGeom>
          <a:solidFill>
            <a:schemeClr val="accent3"/>
          </a:solidFill>
          <a:ln>
            <a:noFill/>
          </a:ln>
        </p:spPr>
        <p:txBody>
          <a:bodyPr vert="horz" wrap="square" lIns="82347" tIns="41173" rIns="82347" bIns="41173"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grpSp>
        <p:nvGrpSpPr>
          <p:cNvPr id="11" name="Group 10"/>
          <p:cNvGrpSpPr/>
          <p:nvPr/>
        </p:nvGrpSpPr>
        <p:grpSpPr>
          <a:xfrm>
            <a:off x="5937226" y="2120538"/>
            <a:ext cx="318813" cy="317862"/>
            <a:chOff x="5918994" y="3280833"/>
            <a:chExt cx="354012" cy="352956"/>
          </a:xfrm>
          <a:solidFill>
            <a:schemeClr val="accent1"/>
          </a:solidFill>
        </p:grpSpPr>
        <p:sp>
          <p:nvSpPr>
            <p:cNvPr id="6" name="Oval 5"/>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98" tIns="54899" rIns="109798" bIns="54899"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sp>
          <p:nvSpPr>
            <p:cNvPr id="9" name="Freeform 8"/>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98" tIns="54899" rIns="109798" bIns="54899"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grpSp>
      <p:grpSp>
        <p:nvGrpSpPr>
          <p:cNvPr id="119" name="Group 118"/>
          <p:cNvGrpSpPr/>
          <p:nvPr/>
        </p:nvGrpSpPr>
        <p:grpSpPr>
          <a:xfrm>
            <a:off x="5937226" y="3034938"/>
            <a:ext cx="318813" cy="317862"/>
            <a:chOff x="5918994" y="3280833"/>
            <a:chExt cx="354012" cy="352956"/>
          </a:xfrm>
          <a:solidFill>
            <a:schemeClr val="accent2"/>
          </a:solidFill>
        </p:grpSpPr>
        <p:sp>
          <p:nvSpPr>
            <p:cNvPr id="120" name="Oval 119"/>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98" tIns="54899" rIns="109798" bIns="54899"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sp>
          <p:nvSpPr>
            <p:cNvPr id="121" name="Freeform 120"/>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98" tIns="54899" rIns="109798" bIns="54899"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grpSp>
      <p:cxnSp>
        <p:nvCxnSpPr>
          <p:cNvPr id="13" name="Straight Connector 12"/>
          <p:cNvCxnSpPr>
            <a:cxnSpLocks/>
          </p:cNvCxnSpPr>
          <p:nvPr/>
        </p:nvCxnSpPr>
        <p:spPr>
          <a:xfrm>
            <a:off x="6468857" y="4565469"/>
            <a:ext cx="1379743" cy="0"/>
          </a:xfrm>
          <a:prstGeom prst="line">
            <a:avLst/>
          </a:prstGeom>
          <a:ln w="19050">
            <a:solidFill>
              <a:schemeClr val="bg1">
                <a:lumMod val="8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cxnSpLocks/>
          </p:cNvCxnSpPr>
          <p:nvPr/>
        </p:nvCxnSpPr>
        <p:spPr>
          <a:xfrm>
            <a:off x="6441536" y="3193869"/>
            <a:ext cx="1102264" cy="0"/>
          </a:xfrm>
          <a:prstGeom prst="line">
            <a:avLst/>
          </a:prstGeom>
          <a:ln w="19050">
            <a:solidFill>
              <a:schemeClr val="bg1">
                <a:lumMod val="8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76654" y="1957481"/>
            <a:ext cx="3575287" cy="729481"/>
          </a:xfrm>
          <a:prstGeom prst="rect">
            <a:avLst/>
          </a:prstGeom>
          <a:noFill/>
        </p:spPr>
        <p:txBody>
          <a:bodyPr wrap="square" lIns="82347" tIns="41173" rIns="82347" bIns="41173" rtlCol="0">
            <a:spAutoFit/>
          </a:bodyPr>
          <a:lstStyle/>
          <a:p>
            <a:pPr marL="285750" indent="-285750" defTabSz="823485">
              <a:buFont typeface="Arial" panose="020B0604020202020204" pitchFamily="34" charset="0"/>
              <a:buChar char="•"/>
            </a:pPr>
            <a:r>
              <a:rPr lang="en-US" sz="1400" dirty="0">
                <a:solidFill>
                  <a:schemeClr val="bg2"/>
                </a:solidFill>
                <a:latin typeface="Lato Regular" panose="020F0502020204030203" pitchFamily="34" charset="0"/>
                <a:ea typeface="Lato Regular" panose="020F0502020204030203" pitchFamily="34" charset="0"/>
                <a:cs typeface="Lato" panose="020F0502020204030203" pitchFamily="34" charset="0"/>
              </a:rPr>
              <a:t>Optimize costs</a:t>
            </a:r>
          </a:p>
          <a:p>
            <a:pPr marL="285750" indent="-285750" defTabSz="823485">
              <a:buFont typeface="Arial" panose="020B0604020202020204" pitchFamily="34" charset="0"/>
              <a:buChar char="•"/>
            </a:pPr>
            <a:r>
              <a:rPr lang="en-US" sz="1400" dirty="0">
                <a:solidFill>
                  <a:schemeClr val="bg2"/>
                </a:solidFill>
                <a:latin typeface="Lato Regular" panose="020F0502020204030203" pitchFamily="34" charset="0"/>
                <a:ea typeface="Lato Regular" panose="020F0502020204030203" pitchFamily="34" charset="0"/>
                <a:cs typeface="Lato" panose="020F0502020204030203" pitchFamily="34" charset="0"/>
              </a:rPr>
              <a:t>Balance out regional and diet over-representation</a:t>
            </a:r>
          </a:p>
        </p:txBody>
      </p:sp>
      <p:sp>
        <p:nvSpPr>
          <p:cNvPr id="135" name="TextBox 134"/>
          <p:cNvSpPr txBox="1"/>
          <p:nvPr/>
        </p:nvSpPr>
        <p:spPr>
          <a:xfrm>
            <a:off x="1152303" y="3717490"/>
            <a:ext cx="2574013" cy="332577"/>
          </a:xfrm>
          <a:prstGeom prst="rect">
            <a:avLst/>
          </a:prstGeom>
          <a:noFill/>
        </p:spPr>
        <p:txBody>
          <a:bodyPr wrap="none" lIns="82347" tIns="41173" rIns="82347" bIns="41173" rtlCol="0">
            <a:spAutoFit/>
          </a:bodyPr>
          <a:lstStyle/>
          <a:p>
            <a:pPr algn="ctr" defTabSz="823485"/>
            <a:r>
              <a:rPr lang="en-US" sz="1600" b="1" dirty="0">
                <a:solidFill>
                  <a:schemeClr val="bg2"/>
                </a:solidFill>
                <a:latin typeface="Lato Regular" panose="020F0502020204030203" pitchFamily="34" charset="0"/>
                <a:ea typeface="Lato Regular" panose="020F0502020204030203" pitchFamily="34" charset="0"/>
                <a:cs typeface="Lato" panose="020F0502020204030203" pitchFamily="34" charset="0"/>
              </a:rPr>
              <a:t>Cost-saving Opportunities:</a:t>
            </a:r>
            <a:endParaRPr lang="id-ID" sz="1600" b="1" dirty="0">
              <a:solidFill>
                <a:schemeClr val="bg2"/>
              </a:solidFill>
              <a:latin typeface="Lato Regular" panose="020F0502020204030203" pitchFamily="34" charset="0"/>
              <a:ea typeface="Lato Regular" panose="020F0502020204030203" pitchFamily="34" charset="0"/>
              <a:cs typeface="Lato" panose="020F0502020204030203" pitchFamily="34" charset="0"/>
            </a:endParaRPr>
          </a:p>
        </p:txBody>
      </p:sp>
      <p:grpSp>
        <p:nvGrpSpPr>
          <p:cNvPr id="150" name="Group 149"/>
          <p:cNvGrpSpPr/>
          <p:nvPr/>
        </p:nvGrpSpPr>
        <p:grpSpPr>
          <a:xfrm>
            <a:off x="5551241" y="591941"/>
            <a:ext cx="1124565" cy="1023713"/>
            <a:chOff x="15417801" y="3171825"/>
            <a:chExt cx="5227637" cy="4592638"/>
          </a:xfrm>
        </p:grpSpPr>
        <p:sp>
          <p:nvSpPr>
            <p:cNvPr id="16" name="Rectangle 5"/>
            <p:cNvSpPr>
              <a:spLocks noChangeArrowheads="1"/>
            </p:cNvSpPr>
            <p:nvPr/>
          </p:nvSpPr>
          <p:spPr bwMode="auto">
            <a:xfrm>
              <a:off x="17956213" y="3575050"/>
              <a:ext cx="33338" cy="39528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7" name="Freeform 6"/>
            <p:cNvSpPr>
              <a:spLocks/>
            </p:cNvSpPr>
            <p:nvPr/>
          </p:nvSpPr>
          <p:spPr bwMode="auto">
            <a:xfrm>
              <a:off x="17433926" y="3643313"/>
              <a:ext cx="134938" cy="385763"/>
            </a:xfrm>
            <a:custGeom>
              <a:avLst/>
              <a:gdLst>
                <a:gd name="T0" fmla="*/ 64 w 85"/>
                <a:gd name="T1" fmla="*/ 243 h 243"/>
                <a:gd name="T2" fmla="*/ 0 w 85"/>
                <a:gd name="T3" fmla="*/ 5 h 243"/>
                <a:gd name="T4" fmla="*/ 22 w 85"/>
                <a:gd name="T5" fmla="*/ 0 h 243"/>
                <a:gd name="T6" fmla="*/ 85 w 85"/>
                <a:gd name="T7" fmla="*/ 238 h 243"/>
                <a:gd name="T8" fmla="*/ 64 w 85"/>
                <a:gd name="T9" fmla="*/ 243 h 243"/>
              </a:gdLst>
              <a:ahLst/>
              <a:cxnLst>
                <a:cxn ang="0">
                  <a:pos x="T0" y="T1"/>
                </a:cxn>
                <a:cxn ang="0">
                  <a:pos x="T2" y="T3"/>
                </a:cxn>
                <a:cxn ang="0">
                  <a:pos x="T4" y="T5"/>
                </a:cxn>
                <a:cxn ang="0">
                  <a:pos x="T6" y="T7"/>
                </a:cxn>
                <a:cxn ang="0">
                  <a:pos x="T8" y="T9"/>
                </a:cxn>
              </a:cxnLst>
              <a:rect l="0" t="0" r="r" b="b"/>
              <a:pathLst>
                <a:path w="85" h="243">
                  <a:moveTo>
                    <a:pt x="64" y="243"/>
                  </a:moveTo>
                  <a:lnTo>
                    <a:pt x="0" y="5"/>
                  </a:lnTo>
                  <a:lnTo>
                    <a:pt x="22" y="0"/>
                  </a:lnTo>
                  <a:lnTo>
                    <a:pt x="85" y="238"/>
                  </a:lnTo>
                  <a:lnTo>
                    <a:pt x="64" y="243"/>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8" name="Freeform 7"/>
            <p:cNvSpPr>
              <a:spLocks/>
            </p:cNvSpPr>
            <p:nvPr/>
          </p:nvSpPr>
          <p:spPr bwMode="auto">
            <a:xfrm>
              <a:off x="16719551" y="3416300"/>
              <a:ext cx="463550" cy="781050"/>
            </a:xfrm>
            <a:custGeom>
              <a:avLst/>
              <a:gdLst>
                <a:gd name="T0" fmla="*/ 276 w 292"/>
                <a:gd name="T1" fmla="*/ 492 h 492"/>
                <a:gd name="T2" fmla="*/ 0 w 292"/>
                <a:gd name="T3" fmla="*/ 10 h 492"/>
                <a:gd name="T4" fmla="*/ 16 w 292"/>
                <a:gd name="T5" fmla="*/ 0 h 492"/>
                <a:gd name="T6" fmla="*/ 292 w 292"/>
                <a:gd name="T7" fmla="*/ 482 h 492"/>
                <a:gd name="T8" fmla="*/ 276 w 292"/>
                <a:gd name="T9" fmla="*/ 492 h 492"/>
              </a:gdLst>
              <a:ahLst/>
              <a:cxnLst>
                <a:cxn ang="0">
                  <a:pos x="T0" y="T1"/>
                </a:cxn>
                <a:cxn ang="0">
                  <a:pos x="T2" y="T3"/>
                </a:cxn>
                <a:cxn ang="0">
                  <a:pos x="T4" y="T5"/>
                </a:cxn>
                <a:cxn ang="0">
                  <a:pos x="T6" y="T7"/>
                </a:cxn>
                <a:cxn ang="0">
                  <a:pos x="T8" y="T9"/>
                </a:cxn>
              </a:cxnLst>
              <a:rect l="0" t="0" r="r" b="b"/>
              <a:pathLst>
                <a:path w="292" h="492">
                  <a:moveTo>
                    <a:pt x="276" y="492"/>
                  </a:moveTo>
                  <a:lnTo>
                    <a:pt x="0" y="10"/>
                  </a:lnTo>
                  <a:lnTo>
                    <a:pt x="16" y="0"/>
                  </a:lnTo>
                  <a:lnTo>
                    <a:pt x="292" y="482"/>
                  </a:lnTo>
                  <a:lnTo>
                    <a:pt x="276" y="492"/>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9" name="Freeform 8"/>
            <p:cNvSpPr>
              <a:spLocks/>
            </p:cNvSpPr>
            <p:nvPr/>
          </p:nvSpPr>
          <p:spPr bwMode="auto">
            <a:xfrm>
              <a:off x="16552863" y="4164013"/>
              <a:ext cx="301625" cy="295275"/>
            </a:xfrm>
            <a:custGeom>
              <a:avLst/>
              <a:gdLst>
                <a:gd name="T0" fmla="*/ 174 w 190"/>
                <a:gd name="T1" fmla="*/ 186 h 186"/>
                <a:gd name="T2" fmla="*/ 0 w 190"/>
                <a:gd name="T3" fmla="*/ 16 h 186"/>
                <a:gd name="T4" fmla="*/ 15 w 190"/>
                <a:gd name="T5" fmla="*/ 0 h 186"/>
                <a:gd name="T6" fmla="*/ 190 w 190"/>
                <a:gd name="T7" fmla="*/ 175 h 186"/>
                <a:gd name="T8" fmla="*/ 174 w 190"/>
                <a:gd name="T9" fmla="*/ 186 h 186"/>
              </a:gdLst>
              <a:ahLst/>
              <a:cxnLst>
                <a:cxn ang="0">
                  <a:pos x="T0" y="T1"/>
                </a:cxn>
                <a:cxn ang="0">
                  <a:pos x="T2" y="T3"/>
                </a:cxn>
                <a:cxn ang="0">
                  <a:pos x="T4" y="T5"/>
                </a:cxn>
                <a:cxn ang="0">
                  <a:pos x="T6" y="T7"/>
                </a:cxn>
                <a:cxn ang="0">
                  <a:pos x="T8" y="T9"/>
                </a:cxn>
              </a:cxnLst>
              <a:rect l="0" t="0" r="r" b="b"/>
              <a:pathLst>
                <a:path w="190" h="186">
                  <a:moveTo>
                    <a:pt x="174" y="186"/>
                  </a:moveTo>
                  <a:lnTo>
                    <a:pt x="0" y="16"/>
                  </a:lnTo>
                  <a:lnTo>
                    <a:pt x="15" y="0"/>
                  </a:lnTo>
                  <a:lnTo>
                    <a:pt x="190" y="175"/>
                  </a:lnTo>
                  <a:lnTo>
                    <a:pt x="174" y="186"/>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0" name="Freeform 9"/>
            <p:cNvSpPr>
              <a:spLocks/>
            </p:cNvSpPr>
            <p:nvPr/>
          </p:nvSpPr>
          <p:spPr bwMode="auto">
            <a:xfrm>
              <a:off x="16241713" y="4576763"/>
              <a:ext cx="352425" cy="227013"/>
            </a:xfrm>
            <a:custGeom>
              <a:avLst/>
              <a:gdLst>
                <a:gd name="T0" fmla="*/ 211 w 222"/>
                <a:gd name="T1" fmla="*/ 143 h 143"/>
                <a:gd name="T2" fmla="*/ 0 w 222"/>
                <a:gd name="T3" fmla="*/ 16 h 143"/>
                <a:gd name="T4" fmla="*/ 10 w 222"/>
                <a:gd name="T5" fmla="*/ 0 h 143"/>
                <a:gd name="T6" fmla="*/ 222 w 222"/>
                <a:gd name="T7" fmla="*/ 122 h 143"/>
                <a:gd name="T8" fmla="*/ 211 w 222"/>
                <a:gd name="T9" fmla="*/ 143 h 143"/>
              </a:gdLst>
              <a:ahLst/>
              <a:cxnLst>
                <a:cxn ang="0">
                  <a:pos x="T0" y="T1"/>
                </a:cxn>
                <a:cxn ang="0">
                  <a:pos x="T2" y="T3"/>
                </a:cxn>
                <a:cxn ang="0">
                  <a:pos x="T4" y="T5"/>
                </a:cxn>
                <a:cxn ang="0">
                  <a:pos x="T6" y="T7"/>
                </a:cxn>
                <a:cxn ang="0">
                  <a:pos x="T8" y="T9"/>
                </a:cxn>
              </a:cxnLst>
              <a:rect l="0" t="0" r="r" b="b"/>
              <a:pathLst>
                <a:path w="222" h="143">
                  <a:moveTo>
                    <a:pt x="211" y="143"/>
                  </a:moveTo>
                  <a:lnTo>
                    <a:pt x="0" y="16"/>
                  </a:lnTo>
                  <a:lnTo>
                    <a:pt x="10" y="0"/>
                  </a:lnTo>
                  <a:lnTo>
                    <a:pt x="222" y="122"/>
                  </a:lnTo>
                  <a:lnTo>
                    <a:pt x="211" y="143"/>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1" name="Freeform 10"/>
            <p:cNvSpPr>
              <a:spLocks/>
            </p:cNvSpPr>
            <p:nvPr/>
          </p:nvSpPr>
          <p:spPr bwMode="auto">
            <a:xfrm>
              <a:off x="16014701" y="5038725"/>
              <a:ext cx="454025" cy="168275"/>
            </a:xfrm>
            <a:custGeom>
              <a:avLst/>
              <a:gdLst>
                <a:gd name="T0" fmla="*/ 50 w 54"/>
                <a:gd name="T1" fmla="*/ 20 h 20"/>
                <a:gd name="T2" fmla="*/ 49 w 54"/>
                <a:gd name="T3" fmla="*/ 20 h 20"/>
                <a:gd name="T4" fmla="*/ 4 w 54"/>
                <a:gd name="T5" fmla="*/ 8 h 20"/>
                <a:gd name="T6" fmla="*/ 1 w 54"/>
                <a:gd name="T7" fmla="*/ 3 h 20"/>
                <a:gd name="T8" fmla="*/ 6 w 54"/>
                <a:gd name="T9" fmla="*/ 0 h 20"/>
                <a:gd name="T10" fmla="*/ 51 w 54"/>
                <a:gd name="T11" fmla="*/ 12 h 20"/>
                <a:gd name="T12" fmla="*/ 54 w 54"/>
                <a:gd name="T13" fmla="*/ 17 h 20"/>
                <a:gd name="T14" fmla="*/ 50 w 54"/>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20">
                  <a:moveTo>
                    <a:pt x="50" y="20"/>
                  </a:moveTo>
                  <a:cubicBezTo>
                    <a:pt x="49" y="20"/>
                    <a:pt x="49" y="20"/>
                    <a:pt x="49" y="20"/>
                  </a:cubicBezTo>
                  <a:cubicBezTo>
                    <a:pt x="4" y="8"/>
                    <a:pt x="4" y="8"/>
                    <a:pt x="4" y="8"/>
                  </a:cubicBezTo>
                  <a:cubicBezTo>
                    <a:pt x="2" y="7"/>
                    <a:pt x="0" y="5"/>
                    <a:pt x="1" y="3"/>
                  </a:cubicBezTo>
                  <a:cubicBezTo>
                    <a:pt x="1" y="1"/>
                    <a:pt x="4" y="0"/>
                    <a:pt x="6" y="0"/>
                  </a:cubicBezTo>
                  <a:cubicBezTo>
                    <a:pt x="51" y="12"/>
                    <a:pt x="51" y="12"/>
                    <a:pt x="51" y="12"/>
                  </a:cubicBezTo>
                  <a:cubicBezTo>
                    <a:pt x="53" y="13"/>
                    <a:pt x="54" y="15"/>
                    <a:pt x="54" y="17"/>
                  </a:cubicBezTo>
                  <a:cubicBezTo>
                    <a:pt x="53" y="19"/>
                    <a:pt x="52" y="20"/>
                    <a:pt x="50" y="20"/>
                  </a:cubicBez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2" name="Freeform 11"/>
            <p:cNvSpPr>
              <a:spLocks/>
            </p:cNvSpPr>
            <p:nvPr/>
          </p:nvSpPr>
          <p:spPr bwMode="auto">
            <a:xfrm>
              <a:off x="15501938" y="5561013"/>
              <a:ext cx="915988" cy="66675"/>
            </a:xfrm>
            <a:custGeom>
              <a:avLst/>
              <a:gdLst>
                <a:gd name="T0" fmla="*/ 4 w 109"/>
                <a:gd name="T1" fmla="*/ 8 h 8"/>
                <a:gd name="T2" fmla="*/ 0 w 109"/>
                <a:gd name="T3" fmla="*/ 4 h 8"/>
                <a:gd name="T4" fmla="*/ 4 w 109"/>
                <a:gd name="T5" fmla="*/ 0 h 8"/>
                <a:gd name="T6" fmla="*/ 105 w 109"/>
                <a:gd name="T7" fmla="*/ 0 h 8"/>
                <a:gd name="T8" fmla="*/ 109 w 109"/>
                <a:gd name="T9" fmla="*/ 4 h 8"/>
                <a:gd name="T10" fmla="*/ 105 w 109"/>
                <a:gd name="T11" fmla="*/ 8 h 8"/>
                <a:gd name="T12" fmla="*/ 4 w 109"/>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9" h="8">
                  <a:moveTo>
                    <a:pt x="4" y="8"/>
                  </a:moveTo>
                  <a:cubicBezTo>
                    <a:pt x="1" y="8"/>
                    <a:pt x="0" y="6"/>
                    <a:pt x="0" y="4"/>
                  </a:cubicBezTo>
                  <a:cubicBezTo>
                    <a:pt x="0" y="2"/>
                    <a:pt x="1" y="0"/>
                    <a:pt x="4" y="0"/>
                  </a:cubicBezTo>
                  <a:cubicBezTo>
                    <a:pt x="105" y="0"/>
                    <a:pt x="105" y="0"/>
                    <a:pt x="105" y="0"/>
                  </a:cubicBezTo>
                  <a:cubicBezTo>
                    <a:pt x="107" y="0"/>
                    <a:pt x="109" y="2"/>
                    <a:pt x="109" y="4"/>
                  </a:cubicBezTo>
                  <a:cubicBezTo>
                    <a:pt x="109" y="6"/>
                    <a:pt x="107" y="8"/>
                    <a:pt x="105" y="8"/>
                  </a:cubicBezTo>
                  <a:lnTo>
                    <a:pt x="4" y="8"/>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3" name="Freeform 12"/>
            <p:cNvSpPr>
              <a:spLocks/>
            </p:cNvSpPr>
            <p:nvPr/>
          </p:nvSpPr>
          <p:spPr bwMode="auto">
            <a:xfrm>
              <a:off x="16055976" y="5989638"/>
              <a:ext cx="387350" cy="134938"/>
            </a:xfrm>
            <a:custGeom>
              <a:avLst/>
              <a:gdLst>
                <a:gd name="T0" fmla="*/ 5 w 244"/>
                <a:gd name="T1" fmla="*/ 85 h 85"/>
                <a:gd name="T2" fmla="*/ 0 w 244"/>
                <a:gd name="T3" fmla="*/ 64 h 85"/>
                <a:gd name="T4" fmla="*/ 238 w 244"/>
                <a:gd name="T5" fmla="*/ 0 h 85"/>
                <a:gd name="T6" fmla="*/ 244 w 244"/>
                <a:gd name="T7" fmla="*/ 21 h 85"/>
                <a:gd name="T8" fmla="*/ 5 w 244"/>
                <a:gd name="T9" fmla="*/ 85 h 85"/>
              </a:gdLst>
              <a:ahLst/>
              <a:cxnLst>
                <a:cxn ang="0">
                  <a:pos x="T0" y="T1"/>
                </a:cxn>
                <a:cxn ang="0">
                  <a:pos x="T2" y="T3"/>
                </a:cxn>
                <a:cxn ang="0">
                  <a:pos x="T4" y="T5"/>
                </a:cxn>
                <a:cxn ang="0">
                  <a:pos x="T6" y="T7"/>
                </a:cxn>
                <a:cxn ang="0">
                  <a:pos x="T8" y="T9"/>
                </a:cxn>
              </a:cxnLst>
              <a:rect l="0" t="0" r="r" b="b"/>
              <a:pathLst>
                <a:path w="244" h="85">
                  <a:moveTo>
                    <a:pt x="5" y="85"/>
                  </a:moveTo>
                  <a:lnTo>
                    <a:pt x="0" y="64"/>
                  </a:lnTo>
                  <a:lnTo>
                    <a:pt x="238" y="0"/>
                  </a:lnTo>
                  <a:lnTo>
                    <a:pt x="244" y="21"/>
                  </a:lnTo>
                  <a:lnTo>
                    <a:pt x="5" y="85"/>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4" name="Freeform 13"/>
            <p:cNvSpPr>
              <a:spLocks/>
            </p:cNvSpPr>
            <p:nvPr/>
          </p:nvSpPr>
          <p:spPr bwMode="auto">
            <a:xfrm>
              <a:off x="16257588" y="6376988"/>
              <a:ext cx="354013" cy="227013"/>
            </a:xfrm>
            <a:custGeom>
              <a:avLst/>
              <a:gdLst>
                <a:gd name="T0" fmla="*/ 11 w 223"/>
                <a:gd name="T1" fmla="*/ 143 h 143"/>
                <a:gd name="T2" fmla="*/ 0 w 223"/>
                <a:gd name="T3" fmla="*/ 127 h 143"/>
                <a:gd name="T4" fmla="*/ 212 w 223"/>
                <a:gd name="T5" fmla="*/ 0 h 143"/>
                <a:gd name="T6" fmla="*/ 223 w 223"/>
                <a:gd name="T7" fmla="*/ 21 h 143"/>
                <a:gd name="T8" fmla="*/ 11 w 223"/>
                <a:gd name="T9" fmla="*/ 143 h 143"/>
              </a:gdLst>
              <a:ahLst/>
              <a:cxnLst>
                <a:cxn ang="0">
                  <a:pos x="T0" y="T1"/>
                </a:cxn>
                <a:cxn ang="0">
                  <a:pos x="T2" y="T3"/>
                </a:cxn>
                <a:cxn ang="0">
                  <a:pos x="T4" y="T5"/>
                </a:cxn>
                <a:cxn ang="0">
                  <a:pos x="T6" y="T7"/>
                </a:cxn>
                <a:cxn ang="0">
                  <a:pos x="T8" y="T9"/>
                </a:cxn>
              </a:cxnLst>
              <a:rect l="0" t="0" r="r" b="b"/>
              <a:pathLst>
                <a:path w="223" h="143">
                  <a:moveTo>
                    <a:pt x="11" y="143"/>
                  </a:moveTo>
                  <a:lnTo>
                    <a:pt x="0" y="127"/>
                  </a:lnTo>
                  <a:lnTo>
                    <a:pt x="212" y="0"/>
                  </a:lnTo>
                  <a:lnTo>
                    <a:pt x="223" y="21"/>
                  </a:lnTo>
                  <a:lnTo>
                    <a:pt x="11" y="143"/>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5" name="Freeform 14"/>
            <p:cNvSpPr>
              <a:spLocks/>
            </p:cNvSpPr>
            <p:nvPr/>
          </p:nvSpPr>
          <p:spPr bwMode="auto">
            <a:xfrm>
              <a:off x="16576676" y="6713538"/>
              <a:ext cx="303213" cy="303213"/>
            </a:xfrm>
            <a:custGeom>
              <a:avLst/>
              <a:gdLst>
                <a:gd name="T0" fmla="*/ 16 w 191"/>
                <a:gd name="T1" fmla="*/ 191 h 191"/>
                <a:gd name="T2" fmla="*/ 0 w 191"/>
                <a:gd name="T3" fmla="*/ 175 h 191"/>
                <a:gd name="T4" fmla="*/ 175 w 191"/>
                <a:gd name="T5" fmla="*/ 0 h 191"/>
                <a:gd name="T6" fmla="*/ 191 w 191"/>
                <a:gd name="T7" fmla="*/ 16 h 191"/>
                <a:gd name="T8" fmla="*/ 16 w 191"/>
                <a:gd name="T9" fmla="*/ 191 h 191"/>
              </a:gdLst>
              <a:ahLst/>
              <a:cxnLst>
                <a:cxn ang="0">
                  <a:pos x="T0" y="T1"/>
                </a:cxn>
                <a:cxn ang="0">
                  <a:pos x="T2" y="T3"/>
                </a:cxn>
                <a:cxn ang="0">
                  <a:pos x="T4" y="T5"/>
                </a:cxn>
                <a:cxn ang="0">
                  <a:pos x="T6" y="T7"/>
                </a:cxn>
                <a:cxn ang="0">
                  <a:pos x="T8" y="T9"/>
                </a:cxn>
              </a:cxnLst>
              <a:rect l="0" t="0" r="r" b="b"/>
              <a:pathLst>
                <a:path w="191" h="191">
                  <a:moveTo>
                    <a:pt x="16" y="191"/>
                  </a:moveTo>
                  <a:lnTo>
                    <a:pt x="0" y="175"/>
                  </a:lnTo>
                  <a:lnTo>
                    <a:pt x="175" y="0"/>
                  </a:lnTo>
                  <a:lnTo>
                    <a:pt x="191" y="16"/>
                  </a:lnTo>
                  <a:lnTo>
                    <a:pt x="16" y="191"/>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6" name="Freeform 15"/>
            <p:cNvSpPr>
              <a:spLocks/>
            </p:cNvSpPr>
            <p:nvPr/>
          </p:nvSpPr>
          <p:spPr bwMode="auto">
            <a:xfrm>
              <a:off x="16989426" y="6965950"/>
              <a:ext cx="227013" cy="361950"/>
            </a:xfrm>
            <a:custGeom>
              <a:avLst/>
              <a:gdLst>
                <a:gd name="T0" fmla="*/ 21 w 143"/>
                <a:gd name="T1" fmla="*/ 228 h 228"/>
                <a:gd name="T2" fmla="*/ 0 w 143"/>
                <a:gd name="T3" fmla="*/ 217 h 228"/>
                <a:gd name="T4" fmla="*/ 122 w 143"/>
                <a:gd name="T5" fmla="*/ 0 h 228"/>
                <a:gd name="T6" fmla="*/ 143 w 143"/>
                <a:gd name="T7" fmla="*/ 10 h 228"/>
                <a:gd name="T8" fmla="*/ 21 w 143"/>
                <a:gd name="T9" fmla="*/ 228 h 228"/>
              </a:gdLst>
              <a:ahLst/>
              <a:cxnLst>
                <a:cxn ang="0">
                  <a:pos x="T0" y="T1"/>
                </a:cxn>
                <a:cxn ang="0">
                  <a:pos x="T2" y="T3"/>
                </a:cxn>
                <a:cxn ang="0">
                  <a:pos x="T4" y="T5"/>
                </a:cxn>
                <a:cxn ang="0">
                  <a:pos x="T6" y="T7"/>
                </a:cxn>
                <a:cxn ang="0">
                  <a:pos x="T8" y="T9"/>
                </a:cxn>
              </a:cxnLst>
              <a:rect l="0" t="0" r="r" b="b"/>
              <a:pathLst>
                <a:path w="143" h="228">
                  <a:moveTo>
                    <a:pt x="21" y="228"/>
                  </a:moveTo>
                  <a:lnTo>
                    <a:pt x="0" y="217"/>
                  </a:lnTo>
                  <a:lnTo>
                    <a:pt x="122" y="0"/>
                  </a:lnTo>
                  <a:lnTo>
                    <a:pt x="143" y="10"/>
                  </a:lnTo>
                  <a:lnTo>
                    <a:pt x="21" y="228"/>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7" name="Freeform 16"/>
            <p:cNvSpPr>
              <a:spLocks/>
            </p:cNvSpPr>
            <p:nvPr/>
          </p:nvSpPr>
          <p:spPr bwMode="auto">
            <a:xfrm>
              <a:off x="17468851" y="7124700"/>
              <a:ext cx="133350" cy="387350"/>
            </a:xfrm>
            <a:custGeom>
              <a:avLst/>
              <a:gdLst>
                <a:gd name="T0" fmla="*/ 21 w 84"/>
                <a:gd name="T1" fmla="*/ 244 h 244"/>
                <a:gd name="T2" fmla="*/ 0 w 84"/>
                <a:gd name="T3" fmla="*/ 239 h 244"/>
                <a:gd name="T4" fmla="*/ 63 w 84"/>
                <a:gd name="T5" fmla="*/ 0 h 244"/>
                <a:gd name="T6" fmla="*/ 84 w 84"/>
                <a:gd name="T7" fmla="*/ 6 h 244"/>
                <a:gd name="T8" fmla="*/ 21 w 84"/>
                <a:gd name="T9" fmla="*/ 244 h 244"/>
              </a:gdLst>
              <a:ahLst/>
              <a:cxnLst>
                <a:cxn ang="0">
                  <a:pos x="T0" y="T1"/>
                </a:cxn>
                <a:cxn ang="0">
                  <a:pos x="T2" y="T3"/>
                </a:cxn>
                <a:cxn ang="0">
                  <a:pos x="T4" y="T5"/>
                </a:cxn>
                <a:cxn ang="0">
                  <a:pos x="T6" y="T7"/>
                </a:cxn>
                <a:cxn ang="0">
                  <a:pos x="T8" y="T9"/>
                </a:cxn>
              </a:cxnLst>
              <a:rect l="0" t="0" r="r" b="b"/>
              <a:pathLst>
                <a:path w="84" h="244">
                  <a:moveTo>
                    <a:pt x="21" y="244"/>
                  </a:moveTo>
                  <a:lnTo>
                    <a:pt x="0" y="239"/>
                  </a:lnTo>
                  <a:lnTo>
                    <a:pt x="63" y="0"/>
                  </a:lnTo>
                  <a:lnTo>
                    <a:pt x="84" y="6"/>
                  </a:lnTo>
                  <a:lnTo>
                    <a:pt x="21" y="244"/>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8" name="Rectangle 17"/>
            <p:cNvSpPr>
              <a:spLocks noChangeArrowheads="1"/>
            </p:cNvSpPr>
            <p:nvPr/>
          </p:nvSpPr>
          <p:spPr bwMode="auto">
            <a:xfrm>
              <a:off x="17989551" y="7185025"/>
              <a:ext cx="33338" cy="385763"/>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29" name="Freeform 18"/>
            <p:cNvSpPr>
              <a:spLocks/>
            </p:cNvSpPr>
            <p:nvPr/>
          </p:nvSpPr>
          <p:spPr bwMode="auto">
            <a:xfrm>
              <a:off x="18400713" y="7116763"/>
              <a:ext cx="134938" cy="387350"/>
            </a:xfrm>
            <a:custGeom>
              <a:avLst/>
              <a:gdLst>
                <a:gd name="T0" fmla="*/ 64 w 85"/>
                <a:gd name="T1" fmla="*/ 244 h 244"/>
                <a:gd name="T2" fmla="*/ 0 w 85"/>
                <a:gd name="T3" fmla="*/ 5 h 244"/>
                <a:gd name="T4" fmla="*/ 22 w 85"/>
                <a:gd name="T5" fmla="*/ 0 h 244"/>
                <a:gd name="T6" fmla="*/ 85 w 85"/>
                <a:gd name="T7" fmla="*/ 239 h 244"/>
                <a:gd name="T8" fmla="*/ 64 w 85"/>
                <a:gd name="T9" fmla="*/ 244 h 244"/>
              </a:gdLst>
              <a:ahLst/>
              <a:cxnLst>
                <a:cxn ang="0">
                  <a:pos x="T0" y="T1"/>
                </a:cxn>
                <a:cxn ang="0">
                  <a:pos x="T2" y="T3"/>
                </a:cxn>
                <a:cxn ang="0">
                  <a:pos x="T4" y="T5"/>
                </a:cxn>
                <a:cxn ang="0">
                  <a:pos x="T6" y="T7"/>
                </a:cxn>
                <a:cxn ang="0">
                  <a:pos x="T8" y="T9"/>
                </a:cxn>
              </a:cxnLst>
              <a:rect l="0" t="0" r="r" b="b"/>
              <a:pathLst>
                <a:path w="85" h="244">
                  <a:moveTo>
                    <a:pt x="64" y="244"/>
                  </a:moveTo>
                  <a:lnTo>
                    <a:pt x="0" y="5"/>
                  </a:lnTo>
                  <a:lnTo>
                    <a:pt x="22" y="0"/>
                  </a:lnTo>
                  <a:lnTo>
                    <a:pt x="85" y="239"/>
                  </a:lnTo>
                  <a:lnTo>
                    <a:pt x="64" y="244"/>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30" name="Freeform 19"/>
            <p:cNvSpPr>
              <a:spLocks/>
            </p:cNvSpPr>
            <p:nvPr/>
          </p:nvSpPr>
          <p:spPr bwMode="auto">
            <a:xfrm>
              <a:off x="18788063" y="6948488"/>
              <a:ext cx="227013" cy="361950"/>
            </a:xfrm>
            <a:custGeom>
              <a:avLst/>
              <a:gdLst>
                <a:gd name="T0" fmla="*/ 127 w 143"/>
                <a:gd name="T1" fmla="*/ 228 h 228"/>
                <a:gd name="T2" fmla="*/ 0 w 143"/>
                <a:gd name="T3" fmla="*/ 11 h 228"/>
                <a:gd name="T4" fmla="*/ 21 w 143"/>
                <a:gd name="T5" fmla="*/ 0 h 228"/>
                <a:gd name="T6" fmla="*/ 143 w 143"/>
                <a:gd name="T7" fmla="*/ 217 h 228"/>
                <a:gd name="T8" fmla="*/ 127 w 143"/>
                <a:gd name="T9" fmla="*/ 228 h 228"/>
              </a:gdLst>
              <a:ahLst/>
              <a:cxnLst>
                <a:cxn ang="0">
                  <a:pos x="T0" y="T1"/>
                </a:cxn>
                <a:cxn ang="0">
                  <a:pos x="T2" y="T3"/>
                </a:cxn>
                <a:cxn ang="0">
                  <a:pos x="T4" y="T5"/>
                </a:cxn>
                <a:cxn ang="0">
                  <a:pos x="T6" y="T7"/>
                </a:cxn>
                <a:cxn ang="0">
                  <a:pos x="T8" y="T9"/>
                </a:cxn>
              </a:cxnLst>
              <a:rect l="0" t="0" r="r" b="b"/>
              <a:pathLst>
                <a:path w="143" h="228">
                  <a:moveTo>
                    <a:pt x="127" y="228"/>
                  </a:moveTo>
                  <a:lnTo>
                    <a:pt x="0" y="11"/>
                  </a:lnTo>
                  <a:lnTo>
                    <a:pt x="21" y="0"/>
                  </a:lnTo>
                  <a:lnTo>
                    <a:pt x="143" y="217"/>
                  </a:lnTo>
                  <a:lnTo>
                    <a:pt x="127" y="228"/>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31" name="Freeform 20"/>
            <p:cNvSpPr>
              <a:spLocks/>
            </p:cNvSpPr>
            <p:nvPr/>
          </p:nvSpPr>
          <p:spPr bwMode="auto">
            <a:xfrm>
              <a:off x="19124613" y="6688138"/>
              <a:ext cx="301625" cy="303213"/>
            </a:xfrm>
            <a:custGeom>
              <a:avLst/>
              <a:gdLst>
                <a:gd name="T0" fmla="*/ 174 w 190"/>
                <a:gd name="T1" fmla="*/ 191 h 191"/>
                <a:gd name="T2" fmla="*/ 0 w 190"/>
                <a:gd name="T3" fmla="*/ 16 h 191"/>
                <a:gd name="T4" fmla="*/ 16 w 190"/>
                <a:gd name="T5" fmla="*/ 0 h 191"/>
                <a:gd name="T6" fmla="*/ 190 w 190"/>
                <a:gd name="T7" fmla="*/ 175 h 191"/>
                <a:gd name="T8" fmla="*/ 174 w 190"/>
                <a:gd name="T9" fmla="*/ 191 h 191"/>
              </a:gdLst>
              <a:ahLst/>
              <a:cxnLst>
                <a:cxn ang="0">
                  <a:pos x="T0" y="T1"/>
                </a:cxn>
                <a:cxn ang="0">
                  <a:pos x="T2" y="T3"/>
                </a:cxn>
                <a:cxn ang="0">
                  <a:pos x="T4" y="T5"/>
                </a:cxn>
                <a:cxn ang="0">
                  <a:pos x="T6" y="T7"/>
                </a:cxn>
                <a:cxn ang="0">
                  <a:pos x="T8" y="T9"/>
                </a:cxn>
              </a:cxnLst>
              <a:rect l="0" t="0" r="r" b="b"/>
              <a:pathLst>
                <a:path w="190" h="191">
                  <a:moveTo>
                    <a:pt x="174" y="191"/>
                  </a:moveTo>
                  <a:lnTo>
                    <a:pt x="0" y="16"/>
                  </a:lnTo>
                  <a:lnTo>
                    <a:pt x="16" y="0"/>
                  </a:lnTo>
                  <a:lnTo>
                    <a:pt x="190" y="175"/>
                  </a:lnTo>
                  <a:lnTo>
                    <a:pt x="174" y="191"/>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96" name="Freeform 21"/>
            <p:cNvSpPr>
              <a:spLocks/>
            </p:cNvSpPr>
            <p:nvPr/>
          </p:nvSpPr>
          <p:spPr bwMode="auto">
            <a:xfrm>
              <a:off x="19375438" y="6351588"/>
              <a:ext cx="361950" cy="219075"/>
            </a:xfrm>
            <a:custGeom>
              <a:avLst/>
              <a:gdLst>
                <a:gd name="T0" fmla="*/ 218 w 228"/>
                <a:gd name="T1" fmla="*/ 138 h 138"/>
                <a:gd name="T2" fmla="*/ 0 w 228"/>
                <a:gd name="T3" fmla="*/ 16 h 138"/>
                <a:gd name="T4" fmla="*/ 11 w 228"/>
                <a:gd name="T5" fmla="*/ 0 h 138"/>
                <a:gd name="T6" fmla="*/ 228 w 228"/>
                <a:gd name="T7" fmla="*/ 122 h 138"/>
                <a:gd name="T8" fmla="*/ 218 w 228"/>
                <a:gd name="T9" fmla="*/ 138 h 138"/>
              </a:gdLst>
              <a:ahLst/>
              <a:cxnLst>
                <a:cxn ang="0">
                  <a:pos x="T0" y="T1"/>
                </a:cxn>
                <a:cxn ang="0">
                  <a:pos x="T2" y="T3"/>
                </a:cxn>
                <a:cxn ang="0">
                  <a:pos x="T4" y="T5"/>
                </a:cxn>
                <a:cxn ang="0">
                  <a:pos x="T6" y="T7"/>
                </a:cxn>
                <a:cxn ang="0">
                  <a:pos x="T8" y="T9"/>
                </a:cxn>
              </a:cxnLst>
              <a:rect l="0" t="0" r="r" b="b"/>
              <a:pathLst>
                <a:path w="228" h="138">
                  <a:moveTo>
                    <a:pt x="218" y="138"/>
                  </a:moveTo>
                  <a:lnTo>
                    <a:pt x="0" y="16"/>
                  </a:lnTo>
                  <a:lnTo>
                    <a:pt x="11" y="0"/>
                  </a:lnTo>
                  <a:lnTo>
                    <a:pt x="228" y="122"/>
                  </a:lnTo>
                  <a:lnTo>
                    <a:pt x="218" y="138"/>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97" name="Freeform 22"/>
            <p:cNvSpPr>
              <a:spLocks/>
            </p:cNvSpPr>
            <p:nvPr/>
          </p:nvSpPr>
          <p:spPr bwMode="auto">
            <a:xfrm>
              <a:off x="19502438" y="5938838"/>
              <a:ext cx="454025" cy="168275"/>
            </a:xfrm>
            <a:custGeom>
              <a:avLst/>
              <a:gdLst>
                <a:gd name="T0" fmla="*/ 50 w 54"/>
                <a:gd name="T1" fmla="*/ 20 h 20"/>
                <a:gd name="T2" fmla="*/ 49 w 54"/>
                <a:gd name="T3" fmla="*/ 20 h 20"/>
                <a:gd name="T4" fmla="*/ 4 w 54"/>
                <a:gd name="T5" fmla="*/ 8 h 20"/>
                <a:gd name="T6" fmla="*/ 1 w 54"/>
                <a:gd name="T7" fmla="*/ 3 h 20"/>
                <a:gd name="T8" fmla="*/ 6 w 54"/>
                <a:gd name="T9" fmla="*/ 0 h 20"/>
                <a:gd name="T10" fmla="*/ 51 w 54"/>
                <a:gd name="T11" fmla="*/ 12 h 20"/>
                <a:gd name="T12" fmla="*/ 54 w 54"/>
                <a:gd name="T13" fmla="*/ 17 h 20"/>
                <a:gd name="T14" fmla="*/ 50 w 54"/>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20">
                  <a:moveTo>
                    <a:pt x="50" y="20"/>
                  </a:moveTo>
                  <a:cubicBezTo>
                    <a:pt x="50" y="20"/>
                    <a:pt x="49" y="20"/>
                    <a:pt x="49" y="20"/>
                  </a:cubicBezTo>
                  <a:cubicBezTo>
                    <a:pt x="4" y="8"/>
                    <a:pt x="4" y="8"/>
                    <a:pt x="4" y="8"/>
                  </a:cubicBezTo>
                  <a:cubicBezTo>
                    <a:pt x="2" y="7"/>
                    <a:pt x="0" y="5"/>
                    <a:pt x="1" y="3"/>
                  </a:cubicBezTo>
                  <a:cubicBezTo>
                    <a:pt x="2" y="1"/>
                    <a:pt x="4" y="0"/>
                    <a:pt x="6" y="0"/>
                  </a:cubicBezTo>
                  <a:cubicBezTo>
                    <a:pt x="51" y="12"/>
                    <a:pt x="51" y="12"/>
                    <a:pt x="51" y="12"/>
                  </a:cubicBezTo>
                  <a:cubicBezTo>
                    <a:pt x="53" y="13"/>
                    <a:pt x="54" y="15"/>
                    <a:pt x="54" y="17"/>
                  </a:cubicBezTo>
                  <a:cubicBezTo>
                    <a:pt x="53" y="19"/>
                    <a:pt x="52" y="20"/>
                    <a:pt x="50" y="20"/>
                  </a:cubicBez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98" name="Rectangle 23"/>
            <p:cNvSpPr>
              <a:spLocks noChangeArrowheads="1"/>
            </p:cNvSpPr>
            <p:nvPr/>
          </p:nvSpPr>
          <p:spPr bwMode="auto">
            <a:xfrm>
              <a:off x="19594513" y="5543550"/>
              <a:ext cx="395288" cy="33338"/>
            </a:xfrm>
            <a:prstGeom prst="rect">
              <a:avLst/>
            </a:prstGeom>
            <a:solidFill>
              <a:srgbClr val="B7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99" name="Freeform 24"/>
            <p:cNvSpPr>
              <a:spLocks/>
            </p:cNvSpPr>
            <p:nvPr/>
          </p:nvSpPr>
          <p:spPr bwMode="auto">
            <a:xfrm>
              <a:off x="19527838" y="5022850"/>
              <a:ext cx="385763" cy="134938"/>
            </a:xfrm>
            <a:custGeom>
              <a:avLst/>
              <a:gdLst>
                <a:gd name="T0" fmla="*/ 5 w 243"/>
                <a:gd name="T1" fmla="*/ 85 h 85"/>
                <a:gd name="T2" fmla="*/ 0 w 243"/>
                <a:gd name="T3" fmla="*/ 63 h 85"/>
                <a:gd name="T4" fmla="*/ 238 w 243"/>
                <a:gd name="T5" fmla="*/ 0 h 85"/>
                <a:gd name="T6" fmla="*/ 243 w 243"/>
                <a:gd name="T7" fmla="*/ 21 h 85"/>
                <a:gd name="T8" fmla="*/ 5 w 243"/>
                <a:gd name="T9" fmla="*/ 85 h 85"/>
              </a:gdLst>
              <a:ahLst/>
              <a:cxnLst>
                <a:cxn ang="0">
                  <a:pos x="T0" y="T1"/>
                </a:cxn>
                <a:cxn ang="0">
                  <a:pos x="T2" y="T3"/>
                </a:cxn>
                <a:cxn ang="0">
                  <a:pos x="T4" y="T5"/>
                </a:cxn>
                <a:cxn ang="0">
                  <a:pos x="T6" y="T7"/>
                </a:cxn>
                <a:cxn ang="0">
                  <a:pos x="T8" y="T9"/>
                </a:cxn>
              </a:cxnLst>
              <a:rect l="0" t="0" r="r" b="b"/>
              <a:pathLst>
                <a:path w="243" h="85">
                  <a:moveTo>
                    <a:pt x="5" y="85"/>
                  </a:moveTo>
                  <a:lnTo>
                    <a:pt x="0" y="63"/>
                  </a:lnTo>
                  <a:lnTo>
                    <a:pt x="238" y="0"/>
                  </a:lnTo>
                  <a:lnTo>
                    <a:pt x="243" y="21"/>
                  </a:lnTo>
                  <a:lnTo>
                    <a:pt x="5" y="85"/>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00" name="Freeform 25"/>
            <p:cNvSpPr>
              <a:spLocks/>
            </p:cNvSpPr>
            <p:nvPr/>
          </p:nvSpPr>
          <p:spPr bwMode="auto">
            <a:xfrm>
              <a:off x="19359563" y="4291013"/>
              <a:ext cx="814388" cy="479425"/>
            </a:xfrm>
            <a:custGeom>
              <a:avLst/>
              <a:gdLst>
                <a:gd name="T0" fmla="*/ 10 w 513"/>
                <a:gd name="T1" fmla="*/ 302 h 302"/>
                <a:gd name="T2" fmla="*/ 0 w 513"/>
                <a:gd name="T3" fmla="*/ 286 h 302"/>
                <a:gd name="T4" fmla="*/ 503 w 513"/>
                <a:gd name="T5" fmla="*/ 0 h 302"/>
                <a:gd name="T6" fmla="*/ 513 w 513"/>
                <a:gd name="T7" fmla="*/ 21 h 302"/>
                <a:gd name="T8" fmla="*/ 10 w 513"/>
                <a:gd name="T9" fmla="*/ 302 h 302"/>
              </a:gdLst>
              <a:ahLst/>
              <a:cxnLst>
                <a:cxn ang="0">
                  <a:pos x="T0" y="T1"/>
                </a:cxn>
                <a:cxn ang="0">
                  <a:pos x="T2" y="T3"/>
                </a:cxn>
                <a:cxn ang="0">
                  <a:pos x="T4" y="T5"/>
                </a:cxn>
                <a:cxn ang="0">
                  <a:pos x="T6" y="T7"/>
                </a:cxn>
                <a:cxn ang="0">
                  <a:pos x="T8" y="T9"/>
                </a:cxn>
              </a:cxnLst>
              <a:rect l="0" t="0" r="r" b="b"/>
              <a:pathLst>
                <a:path w="513" h="302">
                  <a:moveTo>
                    <a:pt x="10" y="302"/>
                  </a:moveTo>
                  <a:lnTo>
                    <a:pt x="0" y="286"/>
                  </a:lnTo>
                  <a:lnTo>
                    <a:pt x="503" y="0"/>
                  </a:lnTo>
                  <a:lnTo>
                    <a:pt x="513" y="21"/>
                  </a:lnTo>
                  <a:lnTo>
                    <a:pt x="10" y="302"/>
                  </a:ln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01" name="Freeform 26"/>
            <p:cNvSpPr>
              <a:spLocks/>
            </p:cNvSpPr>
            <p:nvPr/>
          </p:nvSpPr>
          <p:spPr bwMode="auto">
            <a:xfrm>
              <a:off x="19099213" y="4138613"/>
              <a:ext cx="301625" cy="303213"/>
            </a:xfrm>
            <a:custGeom>
              <a:avLst/>
              <a:gdLst>
                <a:gd name="T0" fmla="*/ 16 w 190"/>
                <a:gd name="T1" fmla="*/ 191 h 191"/>
                <a:gd name="T2" fmla="*/ 0 w 190"/>
                <a:gd name="T3" fmla="*/ 175 h 191"/>
                <a:gd name="T4" fmla="*/ 174 w 190"/>
                <a:gd name="T5" fmla="*/ 0 h 191"/>
                <a:gd name="T6" fmla="*/ 190 w 190"/>
                <a:gd name="T7" fmla="*/ 16 h 191"/>
                <a:gd name="T8" fmla="*/ 16 w 190"/>
                <a:gd name="T9" fmla="*/ 191 h 191"/>
              </a:gdLst>
              <a:ahLst/>
              <a:cxnLst>
                <a:cxn ang="0">
                  <a:pos x="T0" y="T1"/>
                </a:cxn>
                <a:cxn ang="0">
                  <a:pos x="T2" y="T3"/>
                </a:cxn>
                <a:cxn ang="0">
                  <a:pos x="T4" y="T5"/>
                </a:cxn>
                <a:cxn ang="0">
                  <a:pos x="T6" y="T7"/>
                </a:cxn>
                <a:cxn ang="0">
                  <a:pos x="T8" y="T9"/>
                </a:cxn>
              </a:cxnLst>
              <a:rect l="0" t="0" r="r" b="b"/>
              <a:pathLst>
                <a:path w="190" h="191">
                  <a:moveTo>
                    <a:pt x="16" y="191"/>
                  </a:moveTo>
                  <a:lnTo>
                    <a:pt x="0" y="175"/>
                  </a:lnTo>
                  <a:lnTo>
                    <a:pt x="174" y="0"/>
                  </a:lnTo>
                  <a:lnTo>
                    <a:pt x="190" y="16"/>
                  </a:lnTo>
                  <a:lnTo>
                    <a:pt x="16" y="191"/>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02" name="Freeform 27"/>
            <p:cNvSpPr>
              <a:spLocks/>
            </p:cNvSpPr>
            <p:nvPr/>
          </p:nvSpPr>
          <p:spPr bwMode="auto">
            <a:xfrm>
              <a:off x="18762663" y="3827463"/>
              <a:ext cx="227013" cy="354013"/>
            </a:xfrm>
            <a:custGeom>
              <a:avLst/>
              <a:gdLst>
                <a:gd name="T0" fmla="*/ 16 w 143"/>
                <a:gd name="T1" fmla="*/ 223 h 223"/>
                <a:gd name="T2" fmla="*/ 0 w 143"/>
                <a:gd name="T3" fmla="*/ 212 h 223"/>
                <a:gd name="T4" fmla="*/ 122 w 143"/>
                <a:gd name="T5" fmla="*/ 0 h 223"/>
                <a:gd name="T6" fmla="*/ 143 w 143"/>
                <a:gd name="T7" fmla="*/ 11 h 223"/>
                <a:gd name="T8" fmla="*/ 16 w 143"/>
                <a:gd name="T9" fmla="*/ 223 h 223"/>
              </a:gdLst>
              <a:ahLst/>
              <a:cxnLst>
                <a:cxn ang="0">
                  <a:pos x="T0" y="T1"/>
                </a:cxn>
                <a:cxn ang="0">
                  <a:pos x="T2" y="T3"/>
                </a:cxn>
                <a:cxn ang="0">
                  <a:pos x="T4" y="T5"/>
                </a:cxn>
                <a:cxn ang="0">
                  <a:pos x="T6" y="T7"/>
                </a:cxn>
                <a:cxn ang="0">
                  <a:pos x="T8" y="T9"/>
                </a:cxn>
              </a:cxnLst>
              <a:rect l="0" t="0" r="r" b="b"/>
              <a:pathLst>
                <a:path w="143" h="223">
                  <a:moveTo>
                    <a:pt x="16" y="223"/>
                  </a:moveTo>
                  <a:lnTo>
                    <a:pt x="0" y="212"/>
                  </a:lnTo>
                  <a:lnTo>
                    <a:pt x="122" y="0"/>
                  </a:lnTo>
                  <a:lnTo>
                    <a:pt x="143" y="11"/>
                  </a:lnTo>
                  <a:lnTo>
                    <a:pt x="16" y="223"/>
                  </a:lnTo>
                  <a:close/>
                </a:path>
              </a:pathLst>
            </a:custGeom>
            <a:solidFill>
              <a:srgbClr val="B7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03" name="Freeform 28"/>
            <p:cNvSpPr>
              <a:spLocks/>
            </p:cNvSpPr>
            <p:nvPr/>
          </p:nvSpPr>
          <p:spPr bwMode="auto">
            <a:xfrm>
              <a:off x="18351501" y="3600450"/>
              <a:ext cx="176213" cy="454025"/>
            </a:xfrm>
            <a:custGeom>
              <a:avLst/>
              <a:gdLst>
                <a:gd name="T0" fmla="*/ 4 w 21"/>
                <a:gd name="T1" fmla="*/ 54 h 54"/>
                <a:gd name="T2" fmla="*/ 3 w 21"/>
                <a:gd name="T3" fmla="*/ 54 h 54"/>
                <a:gd name="T4" fmla="*/ 0 w 21"/>
                <a:gd name="T5" fmla="*/ 49 h 54"/>
                <a:gd name="T6" fmla="*/ 13 w 21"/>
                <a:gd name="T7" fmla="*/ 4 h 54"/>
                <a:gd name="T8" fmla="*/ 17 w 21"/>
                <a:gd name="T9" fmla="*/ 1 h 54"/>
                <a:gd name="T10" fmla="*/ 20 w 21"/>
                <a:gd name="T11" fmla="*/ 6 h 54"/>
                <a:gd name="T12" fmla="*/ 8 w 21"/>
                <a:gd name="T13" fmla="*/ 51 h 54"/>
                <a:gd name="T14" fmla="*/ 4 w 21"/>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4">
                  <a:moveTo>
                    <a:pt x="4" y="54"/>
                  </a:moveTo>
                  <a:cubicBezTo>
                    <a:pt x="4" y="54"/>
                    <a:pt x="4" y="54"/>
                    <a:pt x="3" y="54"/>
                  </a:cubicBezTo>
                  <a:cubicBezTo>
                    <a:pt x="1" y="53"/>
                    <a:pt x="0" y="51"/>
                    <a:pt x="0" y="49"/>
                  </a:cubicBezTo>
                  <a:cubicBezTo>
                    <a:pt x="13" y="4"/>
                    <a:pt x="13" y="4"/>
                    <a:pt x="13" y="4"/>
                  </a:cubicBezTo>
                  <a:cubicBezTo>
                    <a:pt x="13" y="1"/>
                    <a:pt x="15" y="0"/>
                    <a:pt x="17" y="1"/>
                  </a:cubicBezTo>
                  <a:cubicBezTo>
                    <a:pt x="20" y="1"/>
                    <a:pt x="21" y="3"/>
                    <a:pt x="20" y="6"/>
                  </a:cubicBezTo>
                  <a:cubicBezTo>
                    <a:pt x="8" y="51"/>
                    <a:pt x="8" y="51"/>
                    <a:pt x="8" y="51"/>
                  </a:cubicBezTo>
                  <a:cubicBezTo>
                    <a:pt x="8" y="52"/>
                    <a:pt x="6" y="54"/>
                    <a:pt x="4" y="54"/>
                  </a:cubicBez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04" name="Freeform 29"/>
            <p:cNvSpPr>
              <a:spLocks/>
            </p:cNvSpPr>
            <p:nvPr/>
          </p:nvSpPr>
          <p:spPr bwMode="auto">
            <a:xfrm>
              <a:off x="17494251" y="7646988"/>
              <a:ext cx="982663" cy="117475"/>
            </a:xfrm>
            <a:custGeom>
              <a:avLst/>
              <a:gdLst>
                <a:gd name="T0" fmla="*/ 7 w 117"/>
                <a:gd name="T1" fmla="*/ 14 h 14"/>
                <a:gd name="T2" fmla="*/ 111 w 117"/>
                <a:gd name="T3" fmla="*/ 14 h 14"/>
                <a:gd name="T4" fmla="*/ 117 w 117"/>
                <a:gd name="T5" fmla="*/ 7 h 14"/>
                <a:gd name="T6" fmla="*/ 111 w 117"/>
                <a:gd name="T7" fmla="*/ 0 h 14"/>
                <a:gd name="T8" fmla="*/ 7 w 117"/>
                <a:gd name="T9" fmla="*/ 0 h 14"/>
                <a:gd name="T10" fmla="*/ 0 w 117"/>
                <a:gd name="T11" fmla="*/ 7 h 14"/>
                <a:gd name="T12" fmla="*/ 7 w 11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17" h="14">
                  <a:moveTo>
                    <a:pt x="7" y="14"/>
                  </a:moveTo>
                  <a:cubicBezTo>
                    <a:pt x="111" y="14"/>
                    <a:pt x="111" y="14"/>
                    <a:pt x="111" y="14"/>
                  </a:cubicBezTo>
                  <a:cubicBezTo>
                    <a:pt x="114" y="14"/>
                    <a:pt x="117" y="11"/>
                    <a:pt x="117" y="7"/>
                  </a:cubicBezTo>
                  <a:cubicBezTo>
                    <a:pt x="117" y="3"/>
                    <a:pt x="114" y="0"/>
                    <a:pt x="111" y="0"/>
                  </a:cubicBezTo>
                  <a:cubicBezTo>
                    <a:pt x="7" y="0"/>
                    <a:pt x="7" y="0"/>
                    <a:pt x="7" y="0"/>
                  </a:cubicBezTo>
                  <a:cubicBezTo>
                    <a:pt x="3" y="0"/>
                    <a:pt x="0" y="3"/>
                    <a:pt x="0" y="7"/>
                  </a:cubicBezTo>
                  <a:cubicBezTo>
                    <a:pt x="0" y="11"/>
                    <a:pt x="3" y="14"/>
                    <a:pt x="7" y="14"/>
                  </a:cubicBezTo>
                  <a:close/>
                </a:path>
              </a:pathLst>
            </a:custGeom>
            <a:solidFill>
              <a:srgbClr val="282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05" name="Freeform 30"/>
            <p:cNvSpPr>
              <a:spLocks/>
            </p:cNvSpPr>
            <p:nvPr/>
          </p:nvSpPr>
          <p:spPr bwMode="auto">
            <a:xfrm>
              <a:off x="16905288" y="4433888"/>
              <a:ext cx="2168525" cy="2632075"/>
            </a:xfrm>
            <a:custGeom>
              <a:avLst/>
              <a:gdLst>
                <a:gd name="T0" fmla="*/ 0 w 258"/>
                <a:gd name="T1" fmla="*/ 130 h 313"/>
                <a:gd name="T2" fmla="*/ 129 w 258"/>
                <a:gd name="T3" fmla="*/ 0 h 313"/>
                <a:gd name="T4" fmla="*/ 258 w 258"/>
                <a:gd name="T5" fmla="*/ 130 h 313"/>
                <a:gd name="T6" fmla="*/ 206 w 258"/>
                <a:gd name="T7" fmla="*/ 256 h 313"/>
                <a:gd name="T8" fmla="*/ 195 w 258"/>
                <a:gd name="T9" fmla="*/ 313 h 313"/>
                <a:gd name="T10" fmla="*/ 138 w 258"/>
                <a:gd name="T11" fmla="*/ 313 h 313"/>
                <a:gd name="T12" fmla="*/ 120 w 258"/>
                <a:gd name="T13" fmla="*/ 313 h 313"/>
                <a:gd name="T14" fmla="*/ 63 w 258"/>
                <a:gd name="T15" fmla="*/ 313 h 313"/>
                <a:gd name="T16" fmla="*/ 51 w 258"/>
                <a:gd name="T17" fmla="*/ 256 h 313"/>
                <a:gd name="T18" fmla="*/ 0 w 258"/>
                <a:gd name="T19" fmla="*/ 13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13">
                  <a:moveTo>
                    <a:pt x="0" y="130"/>
                  </a:moveTo>
                  <a:cubicBezTo>
                    <a:pt x="0" y="58"/>
                    <a:pt x="57" y="0"/>
                    <a:pt x="129" y="0"/>
                  </a:cubicBezTo>
                  <a:cubicBezTo>
                    <a:pt x="200" y="0"/>
                    <a:pt x="258" y="58"/>
                    <a:pt x="258" y="130"/>
                  </a:cubicBezTo>
                  <a:cubicBezTo>
                    <a:pt x="258" y="134"/>
                    <a:pt x="255" y="194"/>
                    <a:pt x="206" y="256"/>
                  </a:cubicBezTo>
                  <a:cubicBezTo>
                    <a:pt x="192" y="275"/>
                    <a:pt x="194" y="313"/>
                    <a:pt x="195" y="313"/>
                  </a:cubicBezTo>
                  <a:cubicBezTo>
                    <a:pt x="175" y="313"/>
                    <a:pt x="158" y="313"/>
                    <a:pt x="138" y="313"/>
                  </a:cubicBezTo>
                  <a:cubicBezTo>
                    <a:pt x="132" y="313"/>
                    <a:pt x="126" y="313"/>
                    <a:pt x="120" y="313"/>
                  </a:cubicBezTo>
                  <a:cubicBezTo>
                    <a:pt x="100" y="313"/>
                    <a:pt x="83" y="313"/>
                    <a:pt x="63" y="313"/>
                  </a:cubicBezTo>
                  <a:cubicBezTo>
                    <a:pt x="63" y="313"/>
                    <a:pt x="66" y="275"/>
                    <a:pt x="51" y="256"/>
                  </a:cubicBezTo>
                  <a:cubicBezTo>
                    <a:pt x="3" y="194"/>
                    <a:pt x="0" y="134"/>
                    <a:pt x="0" y="130"/>
                  </a:cubicBezTo>
                  <a:close/>
                </a:path>
              </a:pathLst>
            </a:custGeom>
            <a:solidFill>
              <a:srgbClr val="F3B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06" name="Freeform 31"/>
            <p:cNvSpPr>
              <a:spLocks/>
            </p:cNvSpPr>
            <p:nvPr/>
          </p:nvSpPr>
          <p:spPr bwMode="auto">
            <a:xfrm>
              <a:off x="17106901" y="4492625"/>
              <a:ext cx="1890713" cy="2430463"/>
            </a:xfrm>
            <a:custGeom>
              <a:avLst/>
              <a:gdLst>
                <a:gd name="T0" fmla="*/ 63 w 225"/>
                <a:gd name="T1" fmla="*/ 289 h 289"/>
                <a:gd name="T2" fmla="*/ 48 w 225"/>
                <a:gd name="T3" fmla="*/ 229 h 289"/>
                <a:gd name="T4" fmla="*/ 0 w 225"/>
                <a:gd name="T5" fmla="*/ 112 h 289"/>
                <a:gd name="T6" fmla="*/ 112 w 225"/>
                <a:gd name="T7" fmla="*/ 0 h 289"/>
                <a:gd name="T8" fmla="*/ 225 w 225"/>
                <a:gd name="T9" fmla="*/ 112 h 289"/>
                <a:gd name="T10" fmla="*/ 177 w 225"/>
                <a:gd name="T11" fmla="*/ 229 h 289"/>
                <a:gd name="T12" fmla="*/ 161 w 225"/>
                <a:gd name="T13" fmla="*/ 289 h 289"/>
                <a:gd name="T14" fmla="*/ 63 w 225"/>
                <a:gd name="T15" fmla="*/ 289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289">
                  <a:moveTo>
                    <a:pt x="63" y="289"/>
                  </a:moveTo>
                  <a:cubicBezTo>
                    <a:pt x="63" y="273"/>
                    <a:pt x="59" y="242"/>
                    <a:pt x="48" y="229"/>
                  </a:cubicBezTo>
                  <a:cubicBezTo>
                    <a:pt x="2" y="169"/>
                    <a:pt x="0" y="113"/>
                    <a:pt x="0" y="112"/>
                  </a:cubicBezTo>
                  <a:cubicBezTo>
                    <a:pt x="0" y="51"/>
                    <a:pt x="50" y="0"/>
                    <a:pt x="112" y="0"/>
                  </a:cubicBezTo>
                  <a:cubicBezTo>
                    <a:pt x="174" y="0"/>
                    <a:pt x="225" y="51"/>
                    <a:pt x="225" y="112"/>
                  </a:cubicBezTo>
                  <a:cubicBezTo>
                    <a:pt x="225" y="113"/>
                    <a:pt x="223" y="169"/>
                    <a:pt x="177" y="229"/>
                  </a:cubicBezTo>
                  <a:cubicBezTo>
                    <a:pt x="166" y="242"/>
                    <a:pt x="162" y="273"/>
                    <a:pt x="161" y="289"/>
                  </a:cubicBezTo>
                  <a:lnTo>
                    <a:pt x="63" y="289"/>
                  </a:lnTo>
                  <a:close/>
                </a:path>
              </a:pathLst>
            </a:custGeom>
            <a:solidFill>
              <a:srgbClr val="F0C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07" name="Freeform 32"/>
            <p:cNvSpPr>
              <a:spLocks/>
            </p:cNvSpPr>
            <p:nvPr/>
          </p:nvSpPr>
          <p:spPr bwMode="auto">
            <a:xfrm>
              <a:off x="17997488" y="4584700"/>
              <a:ext cx="933450" cy="925513"/>
            </a:xfrm>
            <a:custGeom>
              <a:avLst/>
              <a:gdLst>
                <a:gd name="T0" fmla="*/ 102 w 111"/>
                <a:gd name="T1" fmla="*/ 110 h 110"/>
                <a:gd name="T2" fmla="*/ 92 w 111"/>
                <a:gd name="T3" fmla="*/ 101 h 110"/>
                <a:gd name="T4" fmla="*/ 10 w 111"/>
                <a:gd name="T5" fmla="*/ 18 h 110"/>
                <a:gd name="T6" fmla="*/ 0 w 111"/>
                <a:gd name="T7" fmla="*/ 9 h 110"/>
                <a:gd name="T8" fmla="*/ 10 w 111"/>
                <a:gd name="T9" fmla="*/ 0 h 110"/>
                <a:gd name="T10" fmla="*/ 111 w 111"/>
                <a:gd name="T11" fmla="*/ 101 h 110"/>
                <a:gd name="T12" fmla="*/ 102 w 111"/>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111" h="110">
                  <a:moveTo>
                    <a:pt x="102" y="110"/>
                  </a:moveTo>
                  <a:cubicBezTo>
                    <a:pt x="97" y="110"/>
                    <a:pt x="92" y="106"/>
                    <a:pt x="92" y="101"/>
                  </a:cubicBezTo>
                  <a:cubicBezTo>
                    <a:pt x="92" y="55"/>
                    <a:pt x="55" y="18"/>
                    <a:pt x="10" y="18"/>
                  </a:cubicBezTo>
                  <a:cubicBezTo>
                    <a:pt x="5" y="18"/>
                    <a:pt x="0" y="14"/>
                    <a:pt x="0" y="9"/>
                  </a:cubicBezTo>
                  <a:cubicBezTo>
                    <a:pt x="0" y="4"/>
                    <a:pt x="5" y="0"/>
                    <a:pt x="10" y="0"/>
                  </a:cubicBezTo>
                  <a:cubicBezTo>
                    <a:pt x="65" y="0"/>
                    <a:pt x="111" y="45"/>
                    <a:pt x="111" y="101"/>
                  </a:cubicBezTo>
                  <a:cubicBezTo>
                    <a:pt x="111" y="106"/>
                    <a:pt x="107" y="110"/>
                    <a:pt x="102" y="110"/>
                  </a:cubicBezTo>
                  <a:close/>
                </a:path>
              </a:pathLst>
            </a:custGeom>
            <a:solidFill>
              <a:srgbClr val="F4D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08" name="Freeform 33"/>
            <p:cNvSpPr>
              <a:spLocks/>
            </p:cNvSpPr>
            <p:nvPr/>
          </p:nvSpPr>
          <p:spPr bwMode="auto">
            <a:xfrm>
              <a:off x="17433926" y="7075488"/>
              <a:ext cx="1109663" cy="638175"/>
            </a:xfrm>
            <a:custGeom>
              <a:avLst/>
              <a:gdLst>
                <a:gd name="T0" fmla="*/ 132 w 132"/>
                <a:gd name="T1" fmla="*/ 0 h 76"/>
                <a:gd name="T2" fmla="*/ 132 w 132"/>
                <a:gd name="T3" fmla="*/ 68 h 76"/>
                <a:gd name="T4" fmla="*/ 123 w 132"/>
                <a:gd name="T5" fmla="*/ 76 h 76"/>
                <a:gd name="T6" fmla="*/ 9 w 132"/>
                <a:gd name="T7" fmla="*/ 76 h 76"/>
                <a:gd name="T8" fmla="*/ 0 w 132"/>
                <a:gd name="T9" fmla="*/ 68 h 76"/>
                <a:gd name="T10" fmla="*/ 0 w 132"/>
                <a:gd name="T11" fmla="*/ 0 h 76"/>
                <a:gd name="T12" fmla="*/ 132 w 132"/>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32" h="76">
                  <a:moveTo>
                    <a:pt x="132" y="0"/>
                  </a:moveTo>
                  <a:cubicBezTo>
                    <a:pt x="132" y="68"/>
                    <a:pt x="132" y="68"/>
                    <a:pt x="132" y="68"/>
                  </a:cubicBezTo>
                  <a:cubicBezTo>
                    <a:pt x="132" y="72"/>
                    <a:pt x="128" y="76"/>
                    <a:pt x="123" y="76"/>
                  </a:cubicBezTo>
                  <a:cubicBezTo>
                    <a:pt x="9" y="76"/>
                    <a:pt x="9" y="76"/>
                    <a:pt x="9" y="76"/>
                  </a:cubicBezTo>
                  <a:cubicBezTo>
                    <a:pt x="4" y="76"/>
                    <a:pt x="0" y="72"/>
                    <a:pt x="0" y="68"/>
                  </a:cubicBezTo>
                  <a:cubicBezTo>
                    <a:pt x="0" y="0"/>
                    <a:pt x="0" y="0"/>
                    <a:pt x="0" y="0"/>
                  </a:cubicBezTo>
                  <a:lnTo>
                    <a:pt x="132" y="0"/>
                  </a:lnTo>
                  <a:close/>
                </a:path>
              </a:pathLst>
            </a:custGeom>
            <a:solidFill>
              <a:srgbClr val="282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09" name="Freeform 34"/>
            <p:cNvSpPr>
              <a:spLocks/>
            </p:cNvSpPr>
            <p:nvPr/>
          </p:nvSpPr>
          <p:spPr bwMode="auto">
            <a:xfrm>
              <a:off x="17359313" y="7075488"/>
              <a:ext cx="1260475" cy="109538"/>
            </a:xfrm>
            <a:custGeom>
              <a:avLst/>
              <a:gdLst>
                <a:gd name="T0" fmla="*/ 143 w 150"/>
                <a:gd name="T1" fmla="*/ 13 h 13"/>
                <a:gd name="T2" fmla="*/ 6 w 150"/>
                <a:gd name="T3" fmla="*/ 13 h 13"/>
                <a:gd name="T4" fmla="*/ 0 w 150"/>
                <a:gd name="T5" fmla="*/ 6 h 13"/>
                <a:gd name="T6" fmla="*/ 6 w 150"/>
                <a:gd name="T7" fmla="*/ 0 h 13"/>
                <a:gd name="T8" fmla="*/ 143 w 150"/>
                <a:gd name="T9" fmla="*/ 0 h 13"/>
                <a:gd name="T10" fmla="*/ 150 w 150"/>
                <a:gd name="T11" fmla="*/ 6 h 13"/>
                <a:gd name="T12" fmla="*/ 143 w 15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0" h="13">
                  <a:moveTo>
                    <a:pt x="143" y="13"/>
                  </a:moveTo>
                  <a:cubicBezTo>
                    <a:pt x="6" y="13"/>
                    <a:pt x="6" y="13"/>
                    <a:pt x="6" y="13"/>
                  </a:cubicBezTo>
                  <a:cubicBezTo>
                    <a:pt x="3" y="13"/>
                    <a:pt x="0" y="10"/>
                    <a:pt x="0" y="6"/>
                  </a:cubicBezTo>
                  <a:cubicBezTo>
                    <a:pt x="0" y="3"/>
                    <a:pt x="3" y="0"/>
                    <a:pt x="6" y="0"/>
                  </a:cubicBezTo>
                  <a:cubicBezTo>
                    <a:pt x="143" y="0"/>
                    <a:pt x="143" y="0"/>
                    <a:pt x="143" y="0"/>
                  </a:cubicBezTo>
                  <a:cubicBezTo>
                    <a:pt x="147" y="0"/>
                    <a:pt x="150" y="3"/>
                    <a:pt x="150" y="6"/>
                  </a:cubicBezTo>
                  <a:cubicBezTo>
                    <a:pt x="150" y="10"/>
                    <a:pt x="147" y="13"/>
                    <a:pt x="143" y="13"/>
                  </a:cubicBezTo>
                  <a:close/>
                </a:path>
              </a:pathLst>
            </a:custGeom>
            <a:solidFill>
              <a:srgbClr val="282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10" name="Freeform 35"/>
            <p:cNvSpPr>
              <a:spLocks/>
            </p:cNvSpPr>
            <p:nvPr/>
          </p:nvSpPr>
          <p:spPr bwMode="auto">
            <a:xfrm>
              <a:off x="17384713" y="7091363"/>
              <a:ext cx="696913" cy="68263"/>
            </a:xfrm>
            <a:custGeom>
              <a:avLst/>
              <a:gdLst>
                <a:gd name="T0" fmla="*/ 80 w 83"/>
                <a:gd name="T1" fmla="*/ 8 h 8"/>
                <a:gd name="T2" fmla="*/ 4 w 83"/>
                <a:gd name="T3" fmla="*/ 8 h 8"/>
                <a:gd name="T4" fmla="*/ 0 w 83"/>
                <a:gd name="T5" fmla="*/ 4 h 8"/>
                <a:gd name="T6" fmla="*/ 4 w 83"/>
                <a:gd name="T7" fmla="*/ 0 h 8"/>
                <a:gd name="T8" fmla="*/ 80 w 83"/>
                <a:gd name="T9" fmla="*/ 0 h 8"/>
                <a:gd name="T10" fmla="*/ 83 w 83"/>
                <a:gd name="T11" fmla="*/ 4 h 8"/>
                <a:gd name="T12" fmla="*/ 80 w 8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3" h="8">
                  <a:moveTo>
                    <a:pt x="80" y="8"/>
                  </a:moveTo>
                  <a:cubicBezTo>
                    <a:pt x="4" y="8"/>
                    <a:pt x="4" y="8"/>
                    <a:pt x="4" y="8"/>
                  </a:cubicBezTo>
                  <a:cubicBezTo>
                    <a:pt x="2" y="8"/>
                    <a:pt x="0" y="6"/>
                    <a:pt x="0" y="4"/>
                  </a:cubicBezTo>
                  <a:cubicBezTo>
                    <a:pt x="0" y="2"/>
                    <a:pt x="2" y="0"/>
                    <a:pt x="4" y="0"/>
                  </a:cubicBezTo>
                  <a:cubicBezTo>
                    <a:pt x="80" y="0"/>
                    <a:pt x="80" y="0"/>
                    <a:pt x="80" y="0"/>
                  </a:cubicBezTo>
                  <a:cubicBezTo>
                    <a:pt x="82" y="0"/>
                    <a:pt x="83" y="2"/>
                    <a:pt x="83" y="4"/>
                  </a:cubicBezTo>
                  <a:cubicBezTo>
                    <a:pt x="83" y="6"/>
                    <a:pt x="82" y="8"/>
                    <a:pt x="80" y="8"/>
                  </a:cubicBezTo>
                  <a:close/>
                </a:path>
              </a:pathLst>
            </a:custGeom>
            <a:solidFill>
              <a:srgbClr val="48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11" name="Freeform 36"/>
            <p:cNvSpPr>
              <a:spLocks/>
            </p:cNvSpPr>
            <p:nvPr/>
          </p:nvSpPr>
          <p:spPr bwMode="auto">
            <a:xfrm>
              <a:off x="17359313" y="7259638"/>
              <a:ext cx="1260475" cy="109538"/>
            </a:xfrm>
            <a:custGeom>
              <a:avLst/>
              <a:gdLst>
                <a:gd name="T0" fmla="*/ 143 w 150"/>
                <a:gd name="T1" fmla="*/ 13 h 13"/>
                <a:gd name="T2" fmla="*/ 6 w 150"/>
                <a:gd name="T3" fmla="*/ 13 h 13"/>
                <a:gd name="T4" fmla="*/ 0 w 150"/>
                <a:gd name="T5" fmla="*/ 7 h 13"/>
                <a:gd name="T6" fmla="*/ 6 w 150"/>
                <a:gd name="T7" fmla="*/ 0 h 13"/>
                <a:gd name="T8" fmla="*/ 143 w 150"/>
                <a:gd name="T9" fmla="*/ 0 h 13"/>
                <a:gd name="T10" fmla="*/ 150 w 150"/>
                <a:gd name="T11" fmla="*/ 7 h 13"/>
                <a:gd name="T12" fmla="*/ 143 w 15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0" h="13">
                  <a:moveTo>
                    <a:pt x="143" y="13"/>
                  </a:moveTo>
                  <a:cubicBezTo>
                    <a:pt x="6" y="13"/>
                    <a:pt x="6" y="13"/>
                    <a:pt x="6" y="13"/>
                  </a:cubicBezTo>
                  <a:cubicBezTo>
                    <a:pt x="3" y="13"/>
                    <a:pt x="0" y="10"/>
                    <a:pt x="0" y="7"/>
                  </a:cubicBezTo>
                  <a:cubicBezTo>
                    <a:pt x="0" y="3"/>
                    <a:pt x="3" y="0"/>
                    <a:pt x="6" y="0"/>
                  </a:cubicBezTo>
                  <a:cubicBezTo>
                    <a:pt x="143" y="0"/>
                    <a:pt x="143" y="0"/>
                    <a:pt x="143" y="0"/>
                  </a:cubicBezTo>
                  <a:cubicBezTo>
                    <a:pt x="147" y="0"/>
                    <a:pt x="150" y="3"/>
                    <a:pt x="150" y="7"/>
                  </a:cubicBezTo>
                  <a:cubicBezTo>
                    <a:pt x="150" y="10"/>
                    <a:pt x="147" y="13"/>
                    <a:pt x="143" y="13"/>
                  </a:cubicBezTo>
                  <a:close/>
                </a:path>
              </a:pathLst>
            </a:custGeom>
            <a:solidFill>
              <a:srgbClr val="282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12" name="Freeform 37"/>
            <p:cNvSpPr>
              <a:spLocks/>
            </p:cNvSpPr>
            <p:nvPr/>
          </p:nvSpPr>
          <p:spPr bwMode="auto">
            <a:xfrm>
              <a:off x="17359313" y="7445375"/>
              <a:ext cx="1260475" cy="109538"/>
            </a:xfrm>
            <a:custGeom>
              <a:avLst/>
              <a:gdLst>
                <a:gd name="T0" fmla="*/ 143 w 150"/>
                <a:gd name="T1" fmla="*/ 13 h 13"/>
                <a:gd name="T2" fmla="*/ 6 w 150"/>
                <a:gd name="T3" fmla="*/ 13 h 13"/>
                <a:gd name="T4" fmla="*/ 0 w 150"/>
                <a:gd name="T5" fmla="*/ 7 h 13"/>
                <a:gd name="T6" fmla="*/ 6 w 150"/>
                <a:gd name="T7" fmla="*/ 0 h 13"/>
                <a:gd name="T8" fmla="*/ 143 w 150"/>
                <a:gd name="T9" fmla="*/ 0 h 13"/>
                <a:gd name="T10" fmla="*/ 150 w 150"/>
                <a:gd name="T11" fmla="*/ 7 h 13"/>
                <a:gd name="T12" fmla="*/ 143 w 15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0" h="13">
                  <a:moveTo>
                    <a:pt x="143" y="13"/>
                  </a:moveTo>
                  <a:cubicBezTo>
                    <a:pt x="6" y="13"/>
                    <a:pt x="6" y="13"/>
                    <a:pt x="6" y="13"/>
                  </a:cubicBezTo>
                  <a:cubicBezTo>
                    <a:pt x="3" y="13"/>
                    <a:pt x="0" y="10"/>
                    <a:pt x="0" y="7"/>
                  </a:cubicBezTo>
                  <a:cubicBezTo>
                    <a:pt x="0" y="3"/>
                    <a:pt x="3" y="0"/>
                    <a:pt x="6" y="0"/>
                  </a:cubicBezTo>
                  <a:cubicBezTo>
                    <a:pt x="143" y="0"/>
                    <a:pt x="143" y="0"/>
                    <a:pt x="143" y="0"/>
                  </a:cubicBezTo>
                  <a:cubicBezTo>
                    <a:pt x="147" y="0"/>
                    <a:pt x="150" y="3"/>
                    <a:pt x="150" y="7"/>
                  </a:cubicBezTo>
                  <a:cubicBezTo>
                    <a:pt x="150" y="10"/>
                    <a:pt x="147" y="13"/>
                    <a:pt x="143" y="13"/>
                  </a:cubicBezTo>
                  <a:close/>
                </a:path>
              </a:pathLst>
            </a:custGeom>
            <a:solidFill>
              <a:srgbClr val="282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13" name="Freeform 38"/>
            <p:cNvSpPr>
              <a:spLocks/>
            </p:cNvSpPr>
            <p:nvPr/>
          </p:nvSpPr>
          <p:spPr bwMode="auto">
            <a:xfrm>
              <a:off x="17384713" y="7269163"/>
              <a:ext cx="696913" cy="66675"/>
            </a:xfrm>
            <a:custGeom>
              <a:avLst/>
              <a:gdLst>
                <a:gd name="T0" fmla="*/ 80 w 83"/>
                <a:gd name="T1" fmla="*/ 8 h 8"/>
                <a:gd name="T2" fmla="*/ 4 w 83"/>
                <a:gd name="T3" fmla="*/ 8 h 8"/>
                <a:gd name="T4" fmla="*/ 0 w 83"/>
                <a:gd name="T5" fmla="*/ 4 h 8"/>
                <a:gd name="T6" fmla="*/ 4 w 83"/>
                <a:gd name="T7" fmla="*/ 0 h 8"/>
                <a:gd name="T8" fmla="*/ 80 w 83"/>
                <a:gd name="T9" fmla="*/ 0 h 8"/>
                <a:gd name="T10" fmla="*/ 83 w 83"/>
                <a:gd name="T11" fmla="*/ 4 h 8"/>
                <a:gd name="T12" fmla="*/ 80 w 8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3" h="8">
                  <a:moveTo>
                    <a:pt x="80" y="8"/>
                  </a:moveTo>
                  <a:cubicBezTo>
                    <a:pt x="4" y="8"/>
                    <a:pt x="4" y="8"/>
                    <a:pt x="4" y="8"/>
                  </a:cubicBezTo>
                  <a:cubicBezTo>
                    <a:pt x="2" y="8"/>
                    <a:pt x="0" y="6"/>
                    <a:pt x="0" y="4"/>
                  </a:cubicBezTo>
                  <a:cubicBezTo>
                    <a:pt x="0" y="2"/>
                    <a:pt x="2" y="0"/>
                    <a:pt x="4" y="0"/>
                  </a:cubicBezTo>
                  <a:cubicBezTo>
                    <a:pt x="80" y="0"/>
                    <a:pt x="80" y="0"/>
                    <a:pt x="80" y="0"/>
                  </a:cubicBezTo>
                  <a:cubicBezTo>
                    <a:pt x="82" y="0"/>
                    <a:pt x="83" y="2"/>
                    <a:pt x="83" y="4"/>
                  </a:cubicBezTo>
                  <a:cubicBezTo>
                    <a:pt x="83" y="6"/>
                    <a:pt x="82" y="8"/>
                    <a:pt x="80" y="8"/>
                  </a:cubicBezTo>
                  <a:close/>
                </a:path>
              </a:pathLst>
            </a:custGeom>
            <a:solidFill>
              <a:srgbClr val="48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14" name="Freeform 39"/>
            <p:cNvSpPr>
              <a:spLocks/>
            </p:cNvSpPr>
            <p:nvPr/>
          </p:nvSpPr>
          <p:spPr bwMode="auto">
            <a:xfrm>
              <a:off x="17384713" y="7461250"/>
              <a:ext cx="696913" cy="60325"/>
            </a:xfrm>
            <a:custGeom>
              <a:avLst/>
              <a:gdLst>
                <a:gd name="T0" fmla="*/ 80 w 83"/>
                <a:gd name="T1" fmla="*/ 7 h 7"/>
                <a:gd name="T2" fmla="*/ 4 w 83"/>
                <a:gd name="T3" fmla="*/ 7 h 7"/>
                <a:gd name="T4" fmla="*/ 0 w 83"/>
                <a:gd name="T5" fmla="*/ 3 h 7"/>
                <a:gd name="T6" fmla="*/ 4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4" y="7"/>
                    <a:pt x="4" y="7"/>
                    <a:pt x="4" y="7"/>
                  </a:cubicBezTo>
                  <a:cubicBezTo>
                    <a:pt x="2" y="7"/>
                    <a:pt x="0" y="5"/>
                    <a:pt x="0" y="3"/>
                  </a:cubicBezTo>
                  <a:cubicBezTo>
                    <a:pt x="0" y="1"/>
                    <a:pt x="2" y="0"/>
                    <a:pt x="4" y="0"/>
                  </a:cubicBezTo>
                  <a:cubicBezTo>
                    <a:pt x="80" y="0"/>
                    <a:pt x="80" y="0"/>
                    <a:pt x="80" y="0"/>
                  </a:cubicBezTo>
                  <a:cubicBezTo>
                    <a:pt x="82" y="0"/>
                    <a:pt x="83" y="1"/>
                    <a:pt x="83" y="3"/>
                  </a:cubicBezTo>
                  <a:cubicBezTo>
                    <a:pt x="83" y="5"/>
                    <a:pt x="82" y="7"/>
                    <a:pt x="80" y="7"/>
                  </a:cubicBezTo>
                  <a:close/>
                </a:path>
              </a:pathLst>
            </a:custGeom>
            <a:solidFill>
              <a:srgbClr val="48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15" name="Rectangle 40"/>
            <p:cNvSpPr>
              <a:spLocks noChangeArrowheads="1"/>
            </p:cNvSpPr>
            <p:nvPr/>
          </p:nvSpPr>
          <p:spPr bwMode="auto">
            <a:xfrm>
              <a:off x="17586326" y="7185025"/>
              <a:ext cx="546100" cy="58738"/>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16" name="Rectangle 41"/>
            <p:cNvSpPr>
              <a:spLocks noChangeArrowheads="1"/>
            </p:cNvSpPr>
            <p:nvPr/>
          </p:nvSpPr>
          <p:spPr bwMode="auto">
            <a:xfrm>
              <a:off x="17586326" y="7369175"/>
              <a:ext cx="546100" cy="50800"/>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17" name="Rectangle 42"/>
            <p:cNvSpPr>
              <a:spLocks noChangeArrowheads="1"/>
            </p:cNvSpPr>
            <p:nvPr/>
          </p:nvSpPr>
          <p:spPr bwMode="auto">
            <a:xfrm>
              <a:off x="17586326" y="7545388"/>
              <a:ext cx="546100" cy="60325"/>
            </a:xfrm>
            <a:prstGeom prst="rect">
              <a:avLst/>
            </a:prstGeom>
            <a:solidFill>
              <a:srgbClr val="303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24" name="Freeform 43"/>
            <p:cNvSpPr>
              <a:spLocks noEditPoints="1"/>
            </p:cNvSpPr>
            <p:nvPr/>
          </p:nvSpPr>
          <p:spPr bwMode="auto">
            <a:xfrm>
              <a:off x="17351376" y="4895850"/>
              <a:ext cx="1319213" cy="1328738"/>
            </a:xfrm>
            <a:custGeom>
              <a:avLst/>
              <a:gdLst>
                <a:gd name="T0" fmla="*/ 0 w 157"/>
                <a:gd name="T1" fmla="*/ 79 h 158"/>
                <a:gd name="T2" fmla="*/ 78 w 157"/>
                <a:gd name="T3" fmla="*/ 158 h 158"/>
                <a:gd name="T4" fmla="*/ 157 w 157"/>
                <a:gd name="T5" fmla="*/ 79 h 158"/>
                <a:gd name="T6" fmla="*/ 78 w 157"/>
                <a:gd name="T7" fmla="*/ 0 h 158"/>
                <a:gd name="T8" fmla="*/ 0 w 157"/>
                <a:gd name="T9" fmla="*/ 79 h 158"/>
                <a:gd name="T10" fmla="*/ 120 w 157"/>
                <a:gd name="T11" fmla="*/ 79 h 158"/>
                <a:gd name="T12" fmla="*/ 78 w 157"/>
                <a:gd name="T13" fmla="*/ 120 h 158"/>
                <a:gd name="T14" fmla="*/ 37 w 157"/>
                <a:gd name="T15" fmla="*/ 79 h 158"/>
                <a:gd name="T16" fmla="*/ 78 w 157"/>
                <a:gd name="T17" fmla="*/ 38 h 158"/>
                <a:gd name="T18" fmla="*/ 120 w 157"/>
                <a:gd name="T19"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8">
                  <a:moveTo>
                    <a:pt x="0" y="79"/>
                  </a:moveTo>
                  <a:cubicBezTo>
                    <a:pt x="0" y="122"/>
                    <a:pt x="35" y="158"/>
                    <a:pt x="78" y="158"/>
                  </a:cubicBezTo>
                  <a:cubicBezTo>
                    <a:pt x="122" y="158"/>
                    <a:pt x="157" y="122"/>
                    <a:pt x="157" y="79"/>
                  </a:cubicBezTo>
                  <a:cubicBezTo>
                    <a:pt x="157" y="35"/>
                    <a:pt x="122" y="0"/>
                    <a:pt x="78" y="0"/>
                  </a:cubicBezTo>
                  <a:cubicBezTo>
                    <a:pt x="35" y="0"/>
                    <a:pt x="0" y="35"/>
                    <a:pt x="0" y="79"/>
                  </a:cubicBezTo>
                  <a:close/>
                  <a:moveTo>
                    <a:pt x="120" y="79"/>
                  </a:moveTo>
                  <a:cubicBezTo>
                    <a:pt x="120" y="102"/>
                    <a:pt x="101" y="120"/>
                    <a:pt x="78" y="120"/>
                  </a:cubicBezTo>
                  <a:cubicBezTo>
                    <a:pt x="55" y="120"/>
                    <a:pt x="37" y="102"/>
                    <a:pt x="37" y="79"/>
                  </a:cubicBezTo>
                  <a:cubicBezTo>
                    <a:pt x="37" y="56"/>
                    <a:pt x="55" y="38"/>
                    <a:pt x="78" y="38"/>
                  </a:cubicBezTo>
                  <a:cubicBezTo>
                    <a:pt x="101" y="38"/>
                    <a:pt x="120" y="56"/>
                    <a:pt x="120" y="79"/>
                  </a:cubicBez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25" name="Freeform 44"/>
            <p:cNvSpPr>
              <a:spLocks noEditPoints="1"/>
            </p:cNvSpPr>
            <p:nvPr/>
          </p:nvSpPr>
          <p:spPr bwMode="auto">
            <a:xfrm>
              <a:off x="17494251" y="5038725"/>
              <a:ext cx="1033463" cy="1035050"/>
            </a:xfrm>
            <a:custGeom>
              <a:avLst/>
              <a:gdLst>
                <a:gd name="T0" fmla="*/ 0 w 123"/>
                <a:gd name="T1" fmla="*/ 62 h 123"/>
                <a:gd name="T2" fmla="*/ 61 w 123"/>
                <a:gd name="T3" fmla="*/ 123 h 123"/>
                <a:gd name="T4" fmla="*/ 123 w 123"/>
                <a:gd name="T5" fmla="*/ 62 h 123"/>
                <a:gd name="T6" fmla="*/ 61 w 123"/>
                <a:gd name="T7" fmla="*/ 0 h 123"/>
                <a:gd name="T8" fmla="*/ 0 w 123"/>
                <a:gd name="T9" fmla="*/ 62 h 123"/>
                <a:gd name="T10" fmla="*/ 110 w 123"/>
                <a:gd name="T11" fmla="*/ 62 h 123"/>
                <a:gd name="T12" fmla="*/ 61 w 123"/>
                <a:gd name="T13" fmla="*/ 111 h 123"/>
                <a:gd name="T14" fmla="*/ 13 w 123"/>
                <a:gd name="T15" fmla="*/ 62 h 123"/>
                <a:gd name="T16" fmla="*/ 61 w 123"/>
                <a:gd name="T17" fmla="*/ 13 h 123"/>
                <a:gd name="T18" fmla="*/ 110 w 123"/>
                <a:gd name="T19" fmla="*/ 6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0" y="62"/>
                  </a:moveTo>
                  <a:cubicBezTo>
                    <a:pt x="0" y="96"/>
                    <a:pt x="27" y="123"/>
                    <a:pt x="61" y="123"/>
                  </a:cubicBezTo>
                  <a:cubicBezTo>
                    <a:pt x="95" y="123"/>
                    <a:pt x="123" y="96"/>
                    <a:pt x="123" y="62"/>
                  </a:cubicBezTo>
                  <a:cubicBezTo>
                    <a:pt x="123" y="28"/>
                    <a:pt x="95" y="0"/>
                    <a:pt x="61" y="0"/>
                  </a:cubicBezTo>
                  <a:cubicBezTo>
                    <a:pt x="27" y="0"/>
                    <a:pt x="0" y="28"/>
                    <a:pt x="0" y="62"/>
                  </a:cubicBezTo>
                  <a:close/>
                  <a:moveTo>
                    <a:pt x="110" y="62"/>
                  </a:moveTo>
                  <a:cubicBezTo>
                    <a:pt x="110" y="89"/>
                    <a:pt x="88" y="111"/>
                    <a:pt x="61" y="111"/>
                  </a:cubicBezTo>
                  <a:cubicBezTo>
                    <a:pt x="34" y="111"/>
                    <a:pt x="13" y="89"/>
                    <a:pt x="13" y="62"/>
                  </a:cubicBezTo>
                  <a:cubicBezTo>
                    <a:pt x="13" y="35"/>
                    <a:pt x="34" y="13"/>
                    <a:pt x="61" y="13"/>
                  </a:cubicBezTo>
                  <a:cubicBezTo>
                    <a:pt x="88" y="13"/>
                    <a:pt x="110" y="35"/>
                    <a:pt x="110" y="62"/>
                  </a:cubicBezTo>
                  <a:close/>
                </a:path>
              </a:pathLst>
            </a:custGeom>
            <a:solidFill>
              <a:srgbClr val="E5E8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26" name="Freeform 45"/>
            <p:cNvSpPr>
              <a:spLocks/>
            </p:cNvSpPr>
            <p:nvPr/>
          </p:nvSpPr>
          <p:spPr bwMode="auto">
            <a:xfrm>
              <a:off x="17232313" y="5408613"/>
              <a:ext cx="227013" cy="303213"/>
            </a:xfrm>
            <a:custGeom>
              <a:avLst/>
              <a:gdLst>
                <a:gd name="T0" fmla="*/ 143 w 143"/>
                <a:gd name="T1" fmla="*/ 0 h 191"/>
                <a:gd name="T2" fmla="*/ 143 w 143"/>
                <a:gd name="T3" fmla="*/ 191 h 191"/>
                <a:gd name="T4" fmla="*/ 0 w 143"/>
                <a:gd name="T5" fmla="*/ 159 h 191"/>
                <a:gd name="T6" fmla="*/ 0 w 143"/>
                <a:gd name="T7" fmla="*/ 32 h 191"/>
                <a:gd name="T8" fmla="*/ 143 w 143"/>
                <a:gd name="T9" fmla="*/ 0 h 191"/>
              </a:gdLst>
              <a:ahLst/>
              <a:cxnLst>
                <a:cxn ang="0">
                  <a:pos x="T0" y="T1"/>
                </a:cxn>
                <a:cxn ang="0">
                  <a:pos x="T2" y="T3"/>
                </a:cxn>
                <a:cxn ang="0">
                  <a:pos x="T4" y="T5"/>
                </a:cxn>
                <a:cxn ang="0">
                  <a:pos x="T6" y="T7"/>
                </a:cxn>
                <a:cxn ang="0">
                  <a:pos x="T8" y="T9"/>
                </a:cxn>
              </a:cxnLst>
              <a:rect l="0" t="0" r="r" b="b"/>
              <a:pathLst>
                <a:path w="143" h="191">
                  <a:moveTo>
                    <a:pt x="143" y="0"/>
                  </a:moveTo>
                  <a:lnTo>
                    <a:pt x="143" y="191"/>
                  </a:lnTo>
                  <a:lnTo>
                    <a:pt x="0" y="159"/>
                  </a:lnTo>
                  <a:lnTo>
                    <a:pt x="0" y="32"/>
                  </a:lnTo>
                  <a:lnTo>
                    <a:pt x="143" y="0"/>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27" name="Freeform 46"/>
            <p:cNvSpPr>
              <a:spLocks/>
            </p:cNvSpPr>
            <p:nvPr/>
          </p:nvSpPr>
          <p:spPr bwMode="auto">
            <a:xfrm>
              <a:off x="17283113" y="5686425"/>
              <a:ext cx="328613" cy="346075"/>
            </a:xfrm>
            <a:custGeom>
              <a:avLst/>
              <a:gdLst>
                <a:gd name="T0" fmla="*/ 111 w 207"/>
                <a:gd name="T1" fmla="*/ 0 h 218"/>
                <a:gd name="T2" fmla="*/ 207 w 207"/>
                <a:gd name="T3" fmla="*/ 170 h 218"/>
                <a:gd name="T4" fmla="*/ 69 w 207"/>
                <a:gd name="T5" fmla="*/ 218 h 218"/>
                <a:gd name="T6" fmla="*/ 0 w 207"/>
                <a:gd name="T7" fmla="*/ 101 h 218"/>
                <a:gd name="T8" fmla="*/ 111 w 207"/>
                <a:gd name="T9" fmla="*/ 0 h 218"/>
              </a:gdLst>
              <a:ahLst/>
              <a:cxnLst>
                <a:cxn ang="0">
                  <a:pos x="T0" y="T1"/>
                </a:cxn>
                <a:cxn ang="0">
                  <a:pos x="T2" y="T3"/>
                </a:cxn>
                <a:cxn ang="0">
                  <a:pos x="T4" y="T5"/>
                </a:cxn>
                <a:cxn ang="0">
                  <a:pos x="T6" y="T7"/>
                </a:cxn>
                <a:cxn ang="0">
                  <a:pos x="T8" y="T9"/>
                </a:cxn>
              </a:cxnLst>
              <a:rect l="0" t="0" r="r" b="b"/>
              <a:pathLst>
                <a:path w="207" h="218">
                  <a:moveTo>
                    <a:pt x="111" y="0"/>
                  </a:moveTo>
                  <a:lnTo>
                    <a:pt x="207" y="170"/>
                  </a:lnTo>
                  <a:lnTo>
                    <a:pt x="69" y="218"/>
                  </a:lnTo>
                  <a:lnTo>
                    <a:pt x="0" y="101"/>
                  </a:lnTo>
                  <a:lnTo>
                    <a:pt x="111" y="0"/>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28" name="Freeform 47"/>
            <p:cNvSpPr>
              <a:spLocks/>
            </p:cNvSpPr>
            <p:nvPr/>
          </p:nvSpPr>
          <p:spPr bwMode="auto">
            <a:xfrm>
              <a:off x="17527588" y="5930900"/>
              <a:ext cx="334963" cy="336550"/>
            </a:xfrm>
            <a:custGeom>
              <a:avLst/>
              <a:gdLst>
                <a:gd name="T0" fmla="*/ 47 w 211"/>
                <a:gd name="T1" fmla="*/ 0 h 212"/>
                <a:gd name="T2" fmla="*/ 211 w 211"/>
                <a:gd name="T3" fmla="*/ 101 h 212"/>
                <a:gd name="T4" fmla="*/ 111 w 211"/>
                <a:gd name="T5" fmla="*/ 212 h 212"/>
                <a:gd name="T6" fmla="*/ 0 w 211"/>
                <a:gd name="T7" fmla="*/ 143 h 212"/>
                <a:gd name="T8" fmla="*/ 47 w 211"/>
                <a:gd name="T9" fmla="*/ 0 h 212"/>
              </a:gdLst>
              <a:ahLst/>
              <a:cxnLst>
                <a:cxn ang="0">
                  <a:pos x="T0" y="T1"/>
                </a:cxn>
                <a:cxn ang="0">
                  <a:pos x="T2" y="T3"/>
                </a:cxn>
                <a:cxn ang="0">
                  <a:pos x="T4" y="T5"/>
                </a:cxn>
                <a:cxn ang="0">
                  <a:pos x="T6" y="T7"/>
                </a:cxn>
                <a:cxn ang="0">
                  <a:pos x="T8" y="T9"/>
                </a:cxn>
              </a:cxnLst>
              <a:rect l="0" t="0" r="r" b="b"/>
              <a:pathLst>
                <a:path w="211" h="212">
                  <a:moveTo>
                    <a:pt x="47" y="0"/>
                  </a:moveTo>
                  <a:lnTo>
                    <a:pt x="211" y="101"/>
                  </a:lnTo>
                  <a:lnTo>
                    <a:pt x="111" y="212"/>
                  </a:lnTo>
                  <a:lnTo>
                    <a:pt x="0" y="143"/>
                  </a:lnTo>
                  <a:lnTo>
                    <a:pt x="47" y="0"/>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29" name="Freeform 48"/>
            <p:cNvSpPr>
              <a:spLocks/>
            </p:cNvSpPr>
            <p:nvPr/>
          </p:nvSpPr>
          <p:spPr bwMode="auto">
            <a:xfrm>
              <a:off x="17846676" y="6073775"/>
              <a:ext cx="301625" cy="234950"/>
            </a:xfrm>
            <a:custGeom>
              <a:avLst/>
              <a:gdLst>
                <a:gd name="T0" fmla="*/ 0 w 190"/>
                <a:gd name="T1" fmla="*/ 0 h 148"/>
                <a:gd name="T2" fmla="*/ 190 w 190"/>
                <a:gd name="T3" fmla="*/ 0 h 148"/>
                <a:gd name="T4" fmla="*/ 159 w 190"/>
                <a:gd name="T5" fmla="*/ 148 h 148"/>
                <a:gd name="T6" fmla="*/ 32 w 190"/>
                <a:gd name="T7" fmla="*/ 148 h 148"/>
                <a:gd name="T8" fmla="*/ 0 w 190"/>
                <a:gd name="T9" fmla="*/ 0 h 148"/>
              </a:gdLst>
              <a:ahLst/>
              <a:cxnLst>
                <a:cxn ang="0">
                  <a:pos x="T0" y="T1"/>
                </a:cxn>
                <a:cxn ang="0">
                  <a:pos x="T2" y="T3"/>
                </a:cxn>
                <a:cxn ang="0">
                  <a:pos x="T4" y="T5"/>
                </a:cxn>
                <a:cxn ang="0">
                  <a:pos x="T6" y="T7"/>
                </a:cxn>
                <a:cxn ang="0">
                  <a:pos x="T8" y="T9"/>
                </a:cxn>
              </a:cxnLst>
              <a:rect l="0" t="0" r="r" b="b"/>
              <a:pathLst>
                <a:path w="190" h="148">
                  <a:moveTo>
                    <a:pt x="0" y="0"/>
                  </a:moveTo>
                  <a:lnTo>
                    <a:pt x="190" y="0"/>
                  </a:lnTo>
                  <a:lnTo>
                    <a:pt x="159" y="148"/>
                  </a:lnTo>
                  <a:lnTo>
                    <a:pt x="32" y="148"/>
                  </a:lnTo>
                  <a:lnTo>
                    <a:pt x="0" y="0"/>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30" name="Freeform 49"/>
            <p:cNvSpPr>
              <a:spLocks/>
            </p:cNvSpPr>
            <p:nvPr/>
          </p:nvSpPr>
          <p:spPr bwMode="auto">
            <a:xfrm>
              <a:off x="18124488" y="5930900"/>
              <a:ext cx="334963" cy="328613"/>
            </a:xfrm>
            <a:custGeom>
              <a:avLst/>
              <a:gdLst>
                <a:gd name="T0" fmla="*/ 0 w 211"/>
                <a:gd name="T1" fmla="*/ 95 h 207"/>
                <a:gd name="T2" fmla="*/ 169 w 211"/>
                <a:gd name="T3" fmla="*/ 0 h 207"/>
                <a:gd name="T4" fmla="*/ 211 w 211"/>
                <a:gd name="T5" fmla="*/ 138 h 207"/>
                <a:gd name="T6" fmla="*/ 100 w 211"/>
                <a:gd name="T7" fmla="*/ 207 h 207"/>
                <a:gd name="T8" fmla="*/ 0 w 211"/>
                <a:gd name="T9" fmla="*/ 95 h 207"/>
              </a:gdLst>
              <a:ahLst/>
              <a:cxnLst>
                <a:cxn ang="0">
                  <a:pos x="T0" y="T1"/>
                </a:cxn>
                <a:cxn ang="0">
                  <a:pos x="T2" y="T3"/>
                </a:cxn>
                <a:cxn ang="0">
                  <a:pos x="T4" y="T5"/>
                </a:cxn>
                <a:cxn ang="0">
                  <a:pos x="T6" y="T7"/>
                </a:cxn>
                <a:cxn ang="0">
                  <a:pos x="T8" y="T9"/>
                </a:cxn>
              </a:cxnLst>
              <a:rect l="0" t="0" r="r" b="b"/>
              <a:pathLst>
                <a:path w="211" h="207">
                  <a:moveTo>
                    <a:pt x="0" y="95"/>
                  </a:moveTo>
                  <a:lnTo>
                    <a:pt x="169" y="0"/>
                  </a:lnTo>
                  <a:lnTo>
                    <a:pt x="211" y="138"/>
                  </a:lnTo>
                  <a:lnTo>
                    <a:pt x="100" y="207"/>
                  </a:lnTo>
                  <a:lnTo>
                    <a:pt x="0" y="95"/>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31" name="Freeform 50"/>
            <p:cNvSpPr>
              <a:spLocks/>
            </p:cNvSpPr>
            <p:nvPr/>
          </p:nvSpPr>
          <p:spPr bwMode="auto">
            <a:xfrm>
              <a:off x="18367376" y="5678488"/>
              <a:ext cx="336550" cy="336550"/>
            </a:xfrm>
            <a:custGeom>
              <a:avLst/>
              <a:gdLst>
                <a:gd name="T0" fmla="*/ 0 w 212"/>
                <a:gd name="T1" fmla="*/ 164 h 212"/>
                <a:gd name="T2" fmla="*/ 101 w 212"/>
                <a:gd name="T3" fmla="*/ 0 h 212"/>
                <a:gd name="T4" fmla="*/ 212 w 212"/>
                <a:gd name="T5" fmla="*/ 101 h 212"/>
                <a:gd name="T6" fmla="*/ 143 w 212"/>
                <a:gd name="T7" fmla="*/ 212 h 212"/>
                <a:gd name="T8" fmla="*/ 0 w 212"/>
                <a:gd name="T9" fmla="*/ 164 h 212"/>
              </a:gdLst>
              <a:ahLst/>
              <a:cxnLst>
                <a:cxn ang="0">
                  <a:pos x="T0" y="T1"/>
                </a:cxn>
                <a:cxn ang="0">
                  <a:pos x="T2" y="T3"/>
                </a:cxn>
                <a:cxn ang="0">
                  <a:pos x="T4" y="T5"/>
                </a:cxn>
                <a:cxn ang="0">
                  <a:pos x="T6" y="T7"/>
                </a:cxn>
                <a:cxn ang="0">
                  <a:pos x="T8" y="T9"/>
                </a:cxn>
              </a:cxnLst>
              <a:rect l="0" t="0" r="r" b="b"/>
              <a:pathLst>
                <a:path w="212" h="212">
                  <a:moveTo>
                    <a:pt x="0" y="164"/>
                  </a:moveTo>
                  <a:lnTo>
                    <a:pt x="101" y="0"/>
                  </a:lnTo>
                  <a:lnTo>
                    <a:pt x="212" y="101"/>
                  </a:lnTo>
                  <a:lnTo>
                    <a:pt x="143" y="212"/>
                  </a:lnTo>
                  <a:lnTo>
                    <a:pt x="0" y="164"/>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32" name="Freeform 51"/>
            <p:cNvSpPr>
              <a:spLocks/>
            </p:cNvSpPr>
            <p:nvPr/>
          </p:nvSpPr>
          <p:spPr bwMode="auto">
            <a:xfrm>
              <a:off x="18510251" y="5392738"/>
              <a:ext cx="234950" cy="303213"/>
            </a:xfrm>
            <a:custGeom>
              <a:avLst/>
              <a:gdLst>
                <a:gd name="T0" fmla="*/ 0 w 148"/>
                <a:gd name="T1" fmla="*/ 191 h 191"/>
                <a:gd name="T2" fmla="*/ 0 w 148"/>
                <a:gd name="T3" fmla="*/ 0 h 191"/>
                <a:gd name="T4" fmla="*/ 148 w 148"/>
                <a:gd name="T5" fmla="*/ 32 h 191"/>
                <a:gd name="T6" fmla="*/ 148 w 148"/>
                <a:gd name="T7" fmla="*/ 159 h 191"/>
                <a:gd name="T8" fmla="*/ 0 w 148"/>
                <a:gd name="T9" fmla="*/ 191 h 191"/>
              </a:gdLst>
              <a:ahLst/>
              <a:cxnLst>
                <a:cxn ang="0">
                  <a:pos x="T0" y="T1"/>
                </a:cxn>
                <a:cxn ang="0">
                  <a:pos x="T2" y="T3"/>
                </a:cxn>
                <a:cxn ang="0">
                  <a:pos x="T4" y="T5"/>
                </a:cxn>
                <a:cxn ang="0">
                  <a:pos x="T6" y="T7"/>
                </a:cxn>
                <a:cxn ang="0">
                  <a:pos x="T8" y="T9"/>
                </a:cxn>
              </a:cxnLst>
              <a:rect l="0" t="0" r="r" b="b"/>
              <a:pathLst>
                <a:path w="148" h="191">
                  <a:moveTo>
                    <a:pt x="0" y="191"/>
                  </a:moveTo>
                  <a:lnTo>
                    <a:pt x="0" y="0"/>
                  </a:lnTo>
                  <a:lnTo>
                    <a:pt x="148" y="32"/>
                  </a:lnTo>
                  <a:lnTo>
                    <a:pt x="148" y="159"/>
                  </a:lnTo>
                  <a:lnTo>
                    <a:pt x="0" y="191"/>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33" name="Freeform 52"/>
            <p:cNvSpPr>
              <a:spLocks/>
            </p:cNvSpPr>
            <p:nvPr/>
          </p:nvSpPr>
          <p:spPr bwMode="auto">
            <a:xfrm>
              <a:off x="18359438" y="5073650"/>
              <a:ext cx="336550" cy="344488"/>
            </a:xfrm>
            <a:custGeom>
              <a:avLst/>
              <a:gdLst>
                <a:gd name="T0" fmla="*/ 100 w 212"/>
                <a:gd name="T1" fmla="*/ 217 h 217"/>
                <a:gd name="T2" fmla="*/ 0 w 212"/>
                <a:gd name="T3" fmla="*/ 47 h 217"/>
                <a:gd name="T4" fmla="*/ 143 w 212"/>
                <a:gd name="T5" fmla="*/ 0 h 217"/>
                <a:gd name="T6" fmla="*/ 212 w 212"/>
                <a:gd name="T7" fmla="*/ 116 h 217"/>
                <a:gd name="T8" fmla="*/ 100 w 212"/>
                <a:gd name="T9" fmla="*/ 217 h 217"/>
              </a:gdLst>
              <a:ahLst/>
              <a:cxnLst>
                <a:cxn ang="0">
                  <a:pos x="T0" y="T1"/>
                </a:cxn>
                <a:cxn ang="0">
                  <a:pos x="T2" y="T3"/>
                </a:cxn>
                <a:cxn ang="0">
                  <a:pos x="T4" y="T5"/>
                </a:cxn>
                <a:cxn ang="0">
                  <a:pos x="T6" y="T7"/>
                </a:cxn>
                <a:cxn ang="0">
                  <a:pos x="T8" y="T9"/>
                </a:cxn>
              </a:cxnLst>
              <a:rect l="0" t="0" r="r" b="b"/>
              <a:pathLst>
                <a:path w="212" h="217">
                  <a:moveTo>
                    <a:pt x="100" y="217"/>
                  </a:moveTo>
                  <a:lnTo>
                    <a:pt x="0" y="47"/>
                  </a:lnTo>
                  <a:lnTo>
                    <a:pt x="143" y="0"/>
                  </a:lnTo>
                  <a:lnTo>
                    <a:pt x="212" y="116"/>
                  </a:lnTo>
                  <a:lnTo>
                    <a:pt x="100" y="217"/>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37" name="Freeform 53"/>
            <p:cNvSpPr>
              <a:spLocks/>
            </p:cNvSpPr>
            <p:nvPr/>
          </p:nvSpPr>
          <p:spPr bwMode="auto">
            <a:xfrm>
              <a:off x="18114963" y="4837113"/>
              <a:ext cx="336550" cy="328613"/>
            </a:xfrm>
            <a:custGeom>
              <a:avLst/>
              <a:gdLst>
                <a:gd name="T0" fmla="*/ 164 w 212"/>
                <a:gd name="T1" fmla="*/ 207 h 207"/>
                <a:gd name="T2" fmla="*/ 0 w 212"/>
                <a:gd name="T3" fmla="*/ 111 h 207"/>
                <a:gd name="T4" fmla="*/ 96 w 212"/>
                <a:gd name="T5" fmla="*/ 0 h 207"/>
                <a:gd name="T6" fmla="*/ 212 w 212"/>
                <a:gd name="T7" fmla="*/ 69 h 207"/>
                <a:gd name="T8" fmla="*/ 164 w 212"/>
                <a:gd name="T9" fmla="*/ 207 h 207"/>
              </a:gdLst>
              <a:ahLst/>
              <a:cxnLst>
                <a:cxn ang="0">
                  <a:pos x="T0" y="T1"/>
                </a:cxn>
                <a:cxn ang="0">
                  <a:pos x="T2" y="T3"/>
                </a:cxn>
                <a:cxn ang="0">
                  <a:pos x="T4" y="T5"/>
                </a:cxn>
                <a:cxn ang="0">
                  <a:pos x="T6" y="T7"/>
                </a:cxn>
                <a:cxn ang="0">
                  <a:pos x="T8" y="T9"/>
                </a:cxn>
              </a:cxnLst>
              <a:rect l="0" t="0" r="r" b="b"/>
              <a:pathLst>
                <a:path w="212" h="207">
                  <a:moveTo>
                    <a:pt x="164" y="207"/>
                  </a:moveTo>
                  <a:lnTo>
                    <a:pt x="0" y="111"/>
                  </a:lnTo>
                  <a:lnTo>
                    <a:pt x="96" y="0"/>
                  </a:lnTo>
                  <a:lnTo>
                    <a:pt x="212" y="69"/>
                  </a:lnTo>
                  <a:lnTo>
                    <a:pt x="164" y="207"/>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38" name="Freeform 54"/>
            <p:cNvSpPr>
              <a:spLocks/>
            </p:cNvSpPr>
            <p:nvPr/>
          </p:nvSpPr>
          <p:spPr bwMode="auto">
            <a:xfrm>
              <a:off x="17829213" y="4795838"/>
              <a:ext cx="303213" cy="227013"/>
            </a:xfrm>
            <a:custGeom>
              <a:avLst/>
              <a:gdLst>
                <a:gd name="T0" fmla="*/ 191 w 191"/>
                <a:gd name="T1" fmla="*/ 143 h 143"/>
                <a:gd name="T2" fmla="*/ 0 w 191"/>
                <a:gd name="T3" fmla="*/ 143 h 143"/>
                <a:gd name="T4" fmla="*/ 32 w 191"/>
                <a:gd name="T5" fmla="*/ 0 h 143"/>
                <a:gd name="T6" fmla="*/ 159 w 191"/>
                <a:gd name="T7" fmla="*/ 0 h 143"/>
                <a:gd name="T8" fmla="*/ 191 w 191"/>
                <a:gd name="T9" fmla="*/ 143 h 143"/>
              </a:gdLst>
              <a:ahLst/>
              <a:cxnLst>
                <a:cxn ang="0">
                  <a:pos x="T0" y="T1"/>
                </a:cxn>
                <a:cxn ang="0">
                  <a:pos x="T2" y="T3"/>
                </a:cxn>
                <a:cxn ang="0">
                  <a:pos x="T4" y="T5"/>
                </a:cxn>
                <a:cxn ang="0">
                  <a:pos x="T6" y="T7"/>
                </a:cxn>
                <a:cxn ang="0">
                  <a:pos x="T8" y="T9"/>
                </a:cxn>
              </a:cxnLst>
              <a:rect l="0" t="0" r="r" b="b"/>
              <a:pathLst>
                <a:path w="191" h="143">
                  <a:moveTo>
                    <a:pt x="191" y="143"/>
                  </a:moveTo>
                  <a:lnTo>
                    <a:pt x="0" y="143"/>
                  </a:lnTo>
                  <a:lnTo>
                    <a:pt x="32" y="0"/>
                  </a:lnTo>
                  <a:lnTo>
                    <a:pt x="159" y="0"/>
                  </a:lnTo>
                  <a:lnTo>
                    <a:pt x="191" y="143"/>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39" name="Freeform 55"/>
            <p:cNvSpPr>
              <a:spLocks/>
            </p:cNvSpPr>
            <p:nvPr/>
          </p:nvSpPr>
          <p:spPr bwMode="auto">
            <a:xfrm>
              <a:off x="17510126" y="4845050"/>
              <a:ext cx="344488" cy="328613"/>
            </a:xfrm>
            <a:custGeom>
              <a:avLst/>
              <a:gdLst>
                <a:gd name="T0" fmla="*/ 217 w 217"/>
                <a:gd name="T1" fmla="*/ 112 h 207"/>
                <a:gd name="T2" fmla="*/ 48 w 217"/>
                <a:gd name="T3" fmla="*/ 207 h 207"/>
                <a:gd name="T4" fmla="*/ 0 w 217"/>
                <a:gd name="T5" fmla="*/ 69 h 207"/>
                <a:gd name="T6" fmla="*/ 117 w 217"/>
                <a:gd name="T7" fmla="*/ 0 h 207"/>
                <a:gd name="T8" fmla="*/ 217 w 217"/>
                <a:gd name="T9" fmla="*/ 112 h 207"/>
              </a:gdLst>
              <a:ahLst/>
              <a:cxnLst>
                <a:cxn ang="0">
                  <a:pos x="T0" y="T1"/>
                </a:cxn>
                <a:cxn ang="0">
                  <a:pos x="T2" y="T3"/>
                </a:cxn>
                <a:cxn ang="0">
                  <a:pos x="T4" y="T5"/>
                </a:cxn>
                <a:cxn ang="0">
                  <a:pos x="T6" y="T7"/>
                </a:cxn>
                <a:cxn ang="0">
                  <a:pos x="T8" y="T9"/>
                </a:cxn>
              </a:cxnLst>
              <a:rect l="0" t="0" r="r" b="b"/>
              <a:pathLst>
                <a:path w="217" h="207">
                  <a:moveTo>
                    <a:pt x="217" y="112"/>
                  </a:moveTo>
                  <a:lnTo>
                    <a:pt x="48" y="207"/>
                  </a:lnTo>
                  <a:lnTo>
                    <a:pt x="0" y="69"/>
                  </a:lnTo>
                  <a:lnTo>
                    <a:pt x="117" y="0"/>
                  </a:lnTo>
                  <a:lnTo>
                    <a:pt x="217" y="112"/>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40" name="Freeform 56"/>
            <p:cNvSpPr>
              <a:spLocks/>
            </p:cNvSpPr>
            <p:nvPr/>
          </p:nvSpPr>
          <p:spPr bwMode="auto">
            <a:xfrm>
              <a:off x="17275176" y="5089525"/>
              <a:ext cx="327025" cy="336550"/>
            </a:xfrm>
            <a:custGeom>
              <a:avLst/>
              <a:gdLst>
                <a:gd name="T0" fmla="*/ 206 w 206"/>
                <a:gd name="T1" fmla="*/ 48 h 212"/>
                <a:gd name="T2" fmla="*/ 111 w 206"/>
                <a:gd name="T3" fmla="*/ 212 h 212"/>
                <a:gd name="T4" fmla="*/ 0 w 206"/>
                <a:gd name="T5" fmla="*/ 111 h 212"/>
                <a:gd name="T6" fmla="*/ 69 w 206"/>
                <a:gd name="T7" fmla="*/ 0 h 212"/>
                <a:gd name="T8" fmla="*/ 206 w 206"/>
                <a:gd name="T9" fmla="*/ 48 h 212"/>
              </a:gdLst>
              <a:ahLst/>
              <a:cxnLst>
                <a:cxn ang="0">
                  <a:pos x="T0" y="T1"/>
                </a:cxn>
                <a:cxn ang="0">
                  <a:pos x="T2" y="T3"/>
                </a:cxn>
                <a:cxn ang="0">
                  <a:pos x="T4" y="T5"/>
                </a:cxn>
                <a:cxn ang="0">
                  <a:pos x="T6" y="T7"/>
                </a:cxn>
                <a:cxn ang="0">
                  <a:pos x="T8" y="T9"/>
                </a:cxn>
              </a:cxnLst>
              <a:rect l="0" t="0" r="r" b="b"/>
              <a:pathLst>
                <a:path w="206" h="212">
                  <a:moveTo>
                    <a:pt x="206" y="48"/>
                  </a:moveTo>
                  <a:lnTo>
                    <a:pt x="111" y="212"/>
                  </a:lnTo>
                  <a:lnTo>
                    <a:pt x="0" y="111"/>
                  </a:lnTo>
                  <a:lnTo>
                    <a:pt x="69" y="0"/>
                  </a:lnTo>
                  <a:lnTo>
                    <a:pt x="206" y="48"/>
                  </a:lnTo>
                  <a:close/>
                </a:path>
              </a:pathLst>
            </a:custGeom>
            <a:solidFill>
              <a:srgbClr val="F7F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41" name="Freeform 57"/>
            <p:cNvSpPr>
              <a:spLocks/>
            </p:cNvSpPr>
            <p:nvPr/>
          </p:nvSpPr>
          <p:spPr bwMode="auto">
            <a:xfrm>
              <a:off x="19864388" y="4475163"/>
              <a:ext cx="663575" cy="295275"/>
            </a:xfrm>
            <a:custGeom>
              <a:avLst/>
              <a:gdLst>
                <a:gd name="T0" fmla="*/ 5 w 79"/>
                <a:gd name="T1" fmla="*/ 35 h 35"/>
                <a:gd name="T2" fmla="*/ 1 w 79"/>
                <a:gd name="T3" fmla="*/ 32 h 35"/>
                <a:gd name="T4" fmla="*/ 3 w 79"/>
                <a:gd name="T5" fmla="*/ 27 h 35"/>
                <a:gd name="T6" fmla="*/ 73 w 79"/>
                <a:gd name="T7" fmla="*/ 1 h 35"/>
                <a:gd name="T8" fmla="*/ 78 w 79"/>
                <a:gd name="T9" fmla="*/ 4 h 35"/>
                <a:gd name="T10" fmla="*/ 76 w 79"/>
                <a:gd name="T11" fmla="*/ 9 h 35"/>
                <a:gd name="T12" fmla="*/ 6 w 79"/>
                <a:gd name="T13" fmla="*/ 35 h 35"/>
                <a:gd name="T14" fmla="*/ 5 w 79"/>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5">
                  <a:moveTo>
                    <a:pt x="5" y="35"/>
                  </a:moveTo>
                  <a:cubicBezTo>
                    <a:pt x="3" y="35"/>
                    <a:pt x="1" y="34"/>
                    <a:pt x="1" y="32"/>
                  </a:cubicBezTo>
                  <a:cubicBezTo>
                    <a:pt x="0" y="30"/>
                    <a:pt x="1" y="28"/>
                    <a:pt x="3" y="27"/>
                  </a:cubicBezTo>
                  <a:cubicBezTo>
                    <a:pt x="73" y="1"/>
                    <a:pt x="73" y="1"/>
                    <a:pt x="73" y="1"/>
                  </a:cubicBezTo>
                  <a:cubicBezTo>
                    <a:pt x="75" y="0"/>
                    <a:pt x="78" y="1"/>
                    <a:pt x="78" y="4"/>
                  </a:cubicBezTo>
                  <a:cubicBezTo>
                    <a:pt x="79" y="6"/>
                    <a:pt x="78" y="8"/>
                    <a:pt x="76" y="9"/>
                  </a:cubicBezTo>
                  <a:cubicBezTo>
                    <a:pt x="6" y="35"/>
                    <a:pt x="6" y="35"/>
                    <a:pt x="6" y="35"/>
                  </a:cubicBezTo>
                  <a:cubicBezTo>
                    <a:pt x="5" y="35"/>
                    <a:pt x="5" y="35"/>
                    <a:pt x="5" y="35"/>
                  </a:cubicBez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42" name="Freeform 58"/>
            <p:cNvSpPr>
              <a:spLocks/>
            </p:cNvSpPr>
            <p:nvPr/>
          </p:nvSpPr>
          <p:spPr bwMode="auto">
            <a:xfrm>
              <a:off x="16341726" y="3860800"/>
              <a:ext cx="84138" cy="84138"/>
            </a:xfrm>
            <a:custGeom>
              <a:avLst/>
              <a:gdLst>
                <a:gd name="T0" fmla="*/ 4 w 10"/>
                <a:gd name="T1" fmla="*/ 9 h 10"/>
                <a:gd name="T2" fmla="*/ 0 w 10"/>
                <a:gd name="T3" fmla="*/ 4 h 10"/>
                <a:gd name="T4" fmla="*/ 5 w 10"/>
                <a:gd name="T5" fmla="*/ 0 h 10"/>
                <a:gd name="T6" fmla="*/ 10 w 10"/>
                <a:gd name="T7" fmla="*/ 5 h 10"/>
                <a:gd name="T8" fmla="*/ 4 w 10"/>
                <a:gd name="T9" fmla="*/ 9 h 10"/>
              </a:gdLst>
              <a:ahLst/>
              <a:cxnLst>
                <a:cxn ang="0">
                  <a:pos x="T0" y="T1"/>
                </a:cxn>
                <a:cxn ang="0">
                  <a:pos x="T2" y="T3"/>
                </a:cxn>
                <a:cxn ang="0">
                  <a:pos x="T4" y="T5"/>
                </a:cxn>
                <a:cxn ang="0">
                  <a:pos x="T6" y="T7"/>
                </a:cxn>
                <a:cxn ang="0">
                  <a:pos x="T8" y="T9"/>
                </a:cxn>
              </a:cxnLst>
              <a:rect l="0" t="0" r="r" b="b"/>
              <a:pathLst>
                <a:path w="10" h="10">
                  <a:moveTo>
                    <a:pt x="4" y="9"/>
                  </a:moveTo>
                  <a:cubicBezTo>
                    <a:pt x="2" y="9"/>
                    <a:pt x="0" y="7"/>
                    <a:pt x="0" y="4"/>
                  </a:cubicBezTo>
                  <a:cubicBezTo>
                    <a:pt x="0" y="1"/>
                    <a:pt x="3" y="0"/>
                    <a:pt x="5" y="0"/>
                  </a:cubicBezTo>
                  <a:cubicBezTo>
                    <a:pt x="8" y="0"/>
                    <a:pt x="10" y="3"/>
                    <a:pt x="10" y="5"/>
                  </a:cubicBezTo>
                  <a:cubicBezTo>
                    <a:pt x="9" y="8"/>
                    <a:pt x="7" y="10"/>
                    <a:pt x="4" y="9"/>
                  </a:cubicBez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43" name="Freeform 59"/>
            <p:cNvSpPr>
              <a:spLocks/>
            </p:cNvSpPr>
            <p:nvPr/>
          </p:nvSpPr>
          <p:spPr bwMode="auto">
            <a:xfrm>
              <a:off x="16433801" y="3457575"/>
              <a:ext cx="463550" cy="571500"/>
            </a:xfrm>
            <a:custGeom>
              <a:avLst/>
              <a:gdLst>
                <a:gd name="T0" fmla="*/ 50 w 55"/>
                <a:gd name="T1" fmla="*/ 68 h 68"/>
                <a:gd name="T2" fmla="*/ 47 w 55"/>
                <a:gd name="T3" fmla="*/ 66 h 68"/>
                <a:gd name="T4" fmla="*/ 2 w 55"/>
                <a:gd name="T5" fmla="*/ 7 h 68"/>
                <a:gd name="T6" fmla="*/ 2 w 55"/>
                <a:gd name="T7" fmla="*/ 2 h 68"/>
                <a:gd name="T8" fmla="*/ 8 w 55"/>
                <a:gd name="T9" fmla="*/ 2 h 68"/>
                <a:gd name="T10" fmla="*/ 54 w 55"/>
                <a:gd name="T11" fmla="*/ 61 h 68"/>
                <a:gd name="T12" fmla="*/ 53 w 55"/>
                <a:gd name="T13" fmla="*/ 67 h 68"/>
                <a:gd name="T14" fmla="*/ 50 w 55"/>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68">
                  <a:moveTo>
                    <a:pt x="50" y="68"/>
                  </a:moveTo>
                  <a:cubicBezTo>
                    <a:pt x="49" y="68"/>
                    <a:pt x="48" y="67"/>
                    <a:pt x="47" y="66"/>
                  </a:cubicBezTo>
                  <a:cubicBezTo>
                    <a:pt x="2" y="7"/>
                    <a:pt x="2" y="7"/>
                    <a:pt x="2" y="7"/>
                  </a:cubicBezTo>
                  <a:cubicBezTo>
                    <a:pt x="0" y="5"/>
                    <a:pt x="1" y="3"/>
                    <a:pt x="2" y="2"/>
                  </a:cubicBezTo>
                  <a:cubicBezTo>
                    <a:pt x="4" y="0"/>
                    <a:pt x="7" y="1"/>
                    <a:pt x="8" y="2"/>
                  </a:cubicBezTo>
                  <a:cubicBezTo>
                    <a:pt x="54" y="61"/>
                    <a:pt x="54" y="61"/>
                    <a:pt x="54" y="61"/>
                  </a:cubicBezTo>
                  <a:cubicBezTo>
                    <a:pt x="55" y="63"/>
                    <a:pt x="55" y="66"/>
                    <a:pt x="53" y="67"/>
                  </a:cubicBezTo>
                  <a:cubicBezTo>
                    <a:pt x="52" y="68"/>
                    <a:pt x="51" y="68"/>
                    <a:pt x="50" y="68"/>
                  </a:cubicBez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44" name="Freeform 60"/>
            <p:cNvSpPr>
              <a:spLocks/>
            </p:cNvSpPr>
            <p:nvPr/>
          </p:nvSpPr>
          <p:spPr bwMode="auto">
            <a:xfrm>
              <a:off x="20578763" y="4845050"/>
              <a:ext cx="66675" cy="68263"/>
            </a:xfrm>
            <a:custGeom>
              <a:avLst/>
              <a:gdLst>
                <a:gd name="T0" fmla="*/ 15 w 42"/>
                <a:gd name="T1" fmla="*/ 43 h 43"/>
                <a:gd name="T2" fmla="*/ 0 w 42"/>
                <a:gd name="T3" fmla="*/ 32 h 43"/>
                <a:gd name="T4" fmla="*/ 26 w 42"/>
                <a:gd name="T5" fmla="*/ 0 h 43"/>
                <a:gd name="T6" fmla="*/ 42 w 42"/>
                <a:gd name="T7" fmla="*/ 16 h 43"/>
                <a:gd name="T8" fmla="*/ 15 w 42"/>
                <a:gd name="T9" fmla="*/ 43 h 43"/>
              </a:gdLst>
              <a:ahLst/>
              <a:cxnLst>
                <a:cxn ang="0">
                  <a:pos x="T0" y="T1"/>
                </a:cxn>
                <a:cxn ang="0">
                  <a:pos x="T2" y="T3"/>
                </a:cxn>
                <a:cxn ang="0">
                  <a:pos x="T4" y="T5"/>
                </a:cxn>
                <a:cxn ang="0">
                  <a:pos x="T6" y="T7"/>
                </a:cxn>
                <a:cxn ang="0">
                  <a:pos x="T8" y="T9"/>
                </a:cxn>
              </a:cxnLst>
              <a:rect l="0" t="0" r="r" b="b"/>
              <a:pathLst>
                <a:path w="42" h="43">
                  <a:moveTo>
                    <a:pt x="15" y="43"/>
                  </a:moveTo>
                  <a:lnTo>
                    <a:pt x="0" y="32"/>
                  </a:lnTo>
                  <a:lnTo>
                    <a:pt x="26" y="0"/>
                  </a:lnTo>
                  <a:lnTo>
                    <a:pt x="42" y="16"/>
                  </a:lnTo>
                  <a:lnTo>
                    <a:pt x="15" y="43"/>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45" name="Freeform 61"/>
            <p:cNvSpPr>
              <a:spLocks/>
            </p:cNvSpPr>
            <p:nvPr/>
          </p:nvSpPr>
          <p:spPr bwMode="auto">
            <a:xfrm>
              <a:off x="20459701" y="4964113"/>
              <a:ext cx="68263" cy="66675"/>
            </a:xfrm>
            <a:custGeom>
              <a:avLst/>
              <a:gdLst>
                <a:gd name="T0" fmla="*/ 16 w 43"/>
                <a:gd name="T1" fmla="*/ 42 h 42"/>
                <a:gd name="T2" fmla="*/ 0 w 43"/>
                <a:gd name="T3" fmla="*/ 26 h 42"/>
                <a:gd name="T4" fmla="*/ 32 w 43"/>
                <a:gd name="T5" fmla="*/ 0 h 42"/>
                <a:gd name="T6" fmla="*/ 43 w 43"/>
                <a:gd name="T7" fmla="*/ 16 h 42"/>
                <a:gd name="T8" fmla="*/ 16 w 43"/>
                <a:gd name="T9" fmla="*/ 42 h 42"/>
              </a:gdLst>
              <a:ahLst/>
              <a:cxnLst>
                <a:cxn ang="0">
                  <a:pos x="T0" y="T1"/>
                </a:cxn>
                <a:cxn ang="0">
                  <a:pos x="T2" y="T3"/>
                </a:cxn>
                <a:cxn ang="0">
                  <a:pos x="T4" y="T5"/>
                </a:cxn>
                <a:cxn ang="0">
                  <a:pos x="T6" y="T7"/>
                </a:cxn>
                <a:cxn ang="0">
                  <a:pos x="T8" y="T9"/>
                </a:cxn>
              </a:cxnLst>
              <a:rect l="0" t="0" r="r" b="b"/>
              <a:pathLst>
                <a:path w="43" h="42">
                  <a:moveTo>
                    <a:pt x="16" y="42"/>
                  </a:moveTo>
                  <a:lnTo>
                    <a:pt x="0" y="26"/>
                  </a:lnTo>
                  <a:lnTo>
                    <a:pt x="32" y="0"/>
                  </a:lnTo>
                  <a:lnTo>
                    <a:pt x="43" y="16"/>
                  </a:lnTo>
                  <a:lnTo>
                    <a:pt x="16" y="42"/>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46" name="Freeform 62"/>
            <p:cNvSpPr>
              <a:spLocks/>
            </p:cNvSpPr>
            <p:nvPr/>
          </p:nvSpPr>
          <p:spPr bwMode="auto">
            <a:xfrm>
              <a:off x="20578763" y="4964113"/>
              <a:ext cx="66675" cy="66675"/>
            </a:xfrm>
            <a:custGeom>
              <a:avLst/>
              <a:gdLst>
                <a:gd name="T0" fmla="*/ 26 w 42"/>
                <a:gd name="T1" fmla="*/ 42 h 42"/>
                <a:gd name="T2" fmla="*/ 0 w 42"/>
                <a:gd name="T3" fmla="*/ 16 h 42"/>
                <a:gd name="T4" fmla="*/ 15 w 42"/>
                <a:gd name="T5" fmla="*/ 0 h 42"/>
                <a:gd name="T6" fmla="*/ 42 w 42"/>
                <a:gd name="T7" fmla="*/ 26 h 42"/>
                <a:gd name="T8" fmla="*/ 26 w 42"/>
                <a:gd name="T9" fmla="*/ 42 h 42"/>
              </a:gdLst>
              <a:ahLst/>
              <a:cxnLst>
                <a:cxn ang="0">
                  <a:pos x="T0" y="T1"/>
                </a:cxn>
                <a:cxn ang="0">
                  <a:pos x="T2" y="T3"/>
                </a:cxn>
                <a:cxn ang="0">
                  <a:pos x="T4" y="T5"/>
                </a:cxn>
                <a:cxn ang="0">
                  <a:pos x="T6" y="T7"/>
                </a:cxn>
                <a:cxn ang="0">
                  <a:pos x="T8" y="T9"/>
                </a:cxn>
              </a:cxnLst>
              <a:rect l="0" t="0" r="r" b="b"/>
              <a:pathLst>
                <a:path w="42" h="42">
                  <a:moveTo>
                    <a:pt x="26" y="42"/>
                  </a:moveTo>
                  <a:lnTo>
                    <a:pt x="0" y="16"/>
                  </a:lnTo>
                  <a:lnTo>
                    <a:pt x="15" y="0"/>
                  </a:lnTo>
                  <a:lnTo>
                    <a:pt x="42" y="26"/>
                  </a:lnTo>
                  <a:lnTo>
                    <a:pt x="26" y="42"/>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47" name="Freeform 63"/>
            <p:cNvSpPr>
              <a:spLocks/>
            </p:cNvSpPr>
            <p:nvPr/>
          </p:nvSpPr>
          <p:spPr bwMode="auto">
            <a:xfrm>
              <a:off x="20459701" y="4845050"/>
              <a:ext cx="68263" cy="68263"/>
            </a:xfrm>
            <a:custGeom>
              <a:avLst/>
              <a:gdLst>
                <a:gd name="T0" fmla="*/ 32 w 43"/>
                <a:gd name="T1" fmla="*/ 43 h 43"/>
                <a:gd name="T2" fmla="*/ 0 w 43"/>
                <a:gd name="T3" fmla="*/ 16 h 43"/>
                <a:gd name="T4" fmla="*/ 16 w 43"/>
                <a:gd name="T5" fmla="*/ 0 h 43"/>
                <a:gd name="T6" fmla="*/ 43 w 43"/>
                <a:gd name="T7" fmla="*/ 32 h 43"/>
                <a:gd name="T8" fmla="*/ 32 w 43"/>
                <a:gd name="T9" fmla="*/ 43 h 43"/>
              </a:gdLst>
              <a:ahLst/>
              <a:cxnLst>
                <a:cxn ang="0">
                  <a:pos x="T0" y="T1"/>
                </a:cxn>
                <a:cxn ang="0">
                  <a:pos x="T2" y="T3"/>
                </a:cxn>
                <a:cxn ang="0">
                  <a:pos x="T4" y="T5"/>
                </a:cxn>
                <a:cxn ang="0">
                  <a:pos x="T6" y="T7"/>
                </a:cxn>
                <a:cxn ang="0">
                  <a:pos x="T8" y="T9"/>
                </a:cxn>
              </a:cxnLst>
              <a:rect l="0" t="0" r="r" b="b"/>
              <a:pathLst>
                <a:path w="43" h="43">
                  <a:moveTo>
                    <a:pt x="32" y="43"/>
                  </a:moveTo>
                  <a:lnTo>
                    <a:pt x="0" y="16"/>
                  </a:lnTo>
                  <a:lnTo>
                    <a:pt x="16" y="0"/>
                  </a:lnTo>
                  <a:lnTo>
                    <a:pt x="43" y="32"/>
                  </a:lnTo>
                  <a:lnTo>
                    <a:pt x="32" y="43"/>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48" name="Freeform 64"/>
            <p:cNvSpPr>
              <a:spLocks noEditPoints="1"/>
            </p:cNvSpPr>
            <p:nvPr/>
          </p:nvSpPr>
          <p:spPr bwMode="auto">
            <a:xfrm>
              <a:off x="15417801" y="5872163"/>
              <a:ext cx="377825" cy="377825"/>
            </a:xfrm>
            <a:custGeom>
              <a:avLst/>
              <a:gdLst>
                <a:gd name="T0" fmla="*/ 116 w 238"/>
                <a:gd name="T1" fmla="*/ 238 h 238"/>
                <a:gd name="T2" fmla="*/ 0 w 238"/>
                <a:gd name="T3" fmla="*/ 117 h 238"/>
                <a:gd name="T4" fmla="*/ 116 w 238"/>
                <a:gd name="T5" fmla="*/ 0 h 238"/>
                <a:gd name="T6" fmla="*/ 238 w 238"/>
                <a:gd name="T7" fmla="*/ 117 h 238"/>
                <a:gd name="T8" fmla="*/ 116 w 238"/>
                <a:gd name="T9" fmla="*/ 238 h 238"/>
                <a:gd name="T10" fmla="*/ 26 w 238"/>
                <a:gd name="T11" fmla="*/ 117 h 238"/>
                <a:gd name="T12" fmla="*/ 116 w 238"/>
                <a:gd name="T13" fmla="*/ 207 h 238"/>
                <a:gd name="T14" fmla="*/ 206 w 238"/>
                <a:gd name="T15" fmla="*/ 117 h 238"/>
                <a:gd name="T16" fmla="*/ 116 w 238"/>
                <a:gd name="T17" fmla="*/ 26 h 238"/>
                <a:gd name="T18" fmla="*/ 26 w 238"/>
                <a:gd name="T19" fmla="*/ 11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8">
                  <a:moveTo>
                    <a:pt x="116" y="238"/>
                  </a:moveTo>
                  <a:lnTo>
                    <a:pt x="0" y="117"/>
                  </a:lnTo>
                  <a:lnTo>
                    <a:pt x="116" y="0"/>
                  </a:lnTo>
                  <a:lnTo>
                    <a:pt x="238" y="117"/>
                  </a:lnTo>
                  <a:lnTo>
                    <a:pt x="116" y="238"/>
                  </a:lnTo>
                  <a:close/>
                  <a:moveTo>
                    <a:pt x="26" y="117"/>
                  </a:moveTo>
                  <a:lnTo>
                    <a:pt x="116" y="207"/>
                  </a:lnTo>
                  <a:lnTo>
                    <a:pt x="206" y="117"/>
                  </a:lnTo>
                  <a:lnTo>
                    <a:pt x="116" y="26"/>
                  </a:lnTo>
                  <a:lnTo>
                    <a:pt x="26" y="117"/>
                  </a:lnTo>
                  <a:close/>
                </a:path>
              </a:pathLst>
            </a:custGeom>
            <a:solidFill>
              <a:srgbClr val="FF8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sp>
          <p:nvSpPr>
            <p:cNvPr id="149" name="Freeform 65"/>
            <p:cNvSpPr>
              <a:spLocks noEditPoints="1"/>
            </p:cNvSpPr>
            <p:nvPr/>
          </p:nvSpPr>
          <p:spPr bwMode="auto">
            <a:xfrm>
              <a:off x="17232313" y="3171825"/>
              <a:ext cx="252413" cy="227013"/>
            </a:xfrm>
            <a:custGeom>
              <a:avLst/>
              <a:gdLst>
                <a:gd name="T0" fmla="*/ 159 w 159"/>
                <a:gd name="T1" fmla="*/ 143 h 143"/>
                <a:gd name="T2" fmla="*/ 0 w 159"/>
                <a:gd name="T3" fmla="*/ 143 h 143"/>
                <a:gd name="T4" fmla="*/ 80 w 159"/>
                <a:gd name="T5" fmla="*/ 0 h 143"/>
                <a:gd name="T6" fmla="*/ 159 w 159"/>
                <a:gd name="T7" fmla="*/ 143 h 143"/>
                <a:gd name="T8" fmla="*/ 37 w 159"/>
                <a:gd name="T9" fmla="*/ 122 h 143"/>
                <a:gd name="T10" fmla="*/ 127 w 159"/>
                <a:gd name="T11" fmla="*/ 122 h 143"/>
                <a:gd name="T12" fmla="*/ 80 w 159"/>
                <a:gd name="T13" fmla="*/ 42 h 143"/>
                <a:gd name="T14" fmla="*/ 37 w 159"/>
                <a:gd name="T15" fmla="*/ 122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43">
                  <a:moveTo>
                    <a:pt x="159" y="143"/>
                  </a:moveTo>
                  <a:lnTo>
                    <a:pt x="0" y="143"/>
                  </a:lnTo>
                  <a:lnTo>
                    <a:pt x="80" y="0"/>
                  </a:lnTo>
                  <a:lnTo>
                    <a:pt x="159" y="143"/>
                  </a:lnTo>
                  <a:close/>
                  <a:moveTo>
                    <a:pt x="37" y="122"/>
                  </a:moveTo>
                  <a:lnTo>
                    <a:pt x="127" y="122"/>
                  </a:lnTo>
                  <a:lnTo>
                    <a:pt x="80" y="42"/>
                  </a:lnTo>
                  <a:lnTo>
                    <a:pt x="37" y="122"/>
                  </a:lnTo>
                  <a:close/>
                </a:path>
              </a:pathLst>
            </a:custGeom>
            <a:solidFill>
              <a:srgbClr val="01C6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1174" tIns="20587" rIns="41174" bIns="20587" numCol="1" anchor="t" anchorCtr="0" compatLnSpc="1">
              <a:prstTxWarp prst="textNoShape">
                <a:avLst/>
              </a:prstTxWarp>
            </a:bodyPr>
            <a:lstStyle/>
            <a:p>
              <a:pPr defTabSz="823485"/>
              <a:endParaRPr lang="en-US" sz="1621" dirty="0">
                <a:solidFill>
                  <a:srgbClr val="FFFFFF"/>
                </a:solidFill>
                <a:latin typeface="Lato" panose="020F0502020204030203" pitchFamily="34" charset="0"/>
              </a:endParaRPr>
            </a:p>
          </p:txBody>
        </p:sp>
      </p:grpSp>
      <p:sp>
        <p:nvSpPr>
          <p:cNvPr id="35" name="Title 1">
            <a:extLst>
              <a:ext uri="{FF2B5EF4-FFF2-40B4-BE49-F238E27FC236}">
                <a16:creationId xmlns:a16="http://schemas.microsoft.com/office/drawing/2014/main" id="{1FFC6F9D-A5F5-8B0B-DDE9-F1AB0D9273DB}"/>
              </a:ext>
            </a:extLst>
          </p:cNvPr>
          <p:cNvSpPr txBox="1">
            <a:spLocks/>
          </p:cNvSpPr>
          <p:nvPr/>
        </p:nvSpPr>
        <p:spPr>
          <a:xfrm>
            <a:off x="574675" y="355791"/>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marL="0" marR="0" lvl="0" indent="0" algn="l" defTabSz="617614" rtl="0" eaLnBrk="1" fontAlgn="auto" latinLnBrk="0" hangingPunct="1">
              <a:lnSpc>
                <a:spcPct val="90000"/>
              </a:lnSpc>
              <a:spcBef>
                <a:spcPct val="0"/>
              </a:spcBef>
              <a:spcAft>
                <a:spcPts val="0"/>
              </a:spcAft>
              <a:buClrTx/>
              <a:buSzTx/>
              <a:buFontTx/>
              <a:buNone/>
              <a:tabLst/>
              <a:defRPr/>
            </a:pPr>
            <a:r>
              <a:rPr kumimoji="0" lang="en-US" sz="3242" b="1" i="0" u="none" strike="noStrike" kern="1200" cap="none" spc="0" normalizeH="0" baseline="0" noProof="0" dirty="0">
                <a:ln>
                  <a:noFill/>
                </a:ln>
                <a:solidFill>
                  <a:srgbClr val="0070C0"/>
                </a:solidFill>
                <a:effectLst/>
                <a:uLnTx/>
                <a:uFillTx/>
                <a:latin typeface="Lato Regular" panose="020F0502020204030203" pitchFamily="34" charset="0"/>
                <a:ea typeface="Lato Regular" panose="020F0502020204030203" pitchFamily="34" charset="0"/>
                <a:cs typeface="Lato Regular" panose="020F0502020204030203" pitchFamily="34" charset="0"/>
              </a:rPr>
              <a:t>Recommendations</a:t>
            </a:r>
          </a:p>
        </p:txBody>
      </p:sp>
      <p:sp>
        <p:nvSpPr>
          <p:cNvPr id="36" name="TextBox 35">
            <a:extLst>
              <a:ext uri="{FF2B5EF4-FFF2-40B4-BE49-F238E27FC236}">
                <a16:creationId xmlns:a16="http://schemas.microsoft.com/office/drawing/2014/main" id="{8A1085CE-BC87-A6B8-1458-0469EB1FF075}"/>
              </a:ext>
            </a:extLst>
          </p:cNvPr>
          <p:cNvSpPr txBox="1"/>
          <p:nvPr/>
        </p:nvSpPr>
        <p:spPr>
          <a:xfrm>
            <a:off x="1757170" y="4214336"/>
            <a:ext cx="3875523" cy="738664"/>
          </a:xfrm>
          <a:prstGeom prst="rect">
            <a:avLst/>
          </a:prstGeom>
          <a:noFill/>
        </p:spPr>
        <p:txBody>
          <a:bodyPr wrap="square">
            <a:spAutoFit/>
          </a:bodyPr>
          <a:lstStyle/>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Cost review and/or reduce attendance of </a:t>
            </a:r>
            <a:r>
              <a:rPr kumimoji="0" lang="en-US" sz="1400" b="1" i="0" u="none" strike="noStrike" kern="1200" cap="none" spc="0" normalizeH="0" baseline="0" noProof="0" dirty="0">
                <a:ln>
                  <a:noFill/>
                </a:ln>
                <a:solidFill>
                  <a:srgbClr val="C0000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Carnivore</a:t>
            </a:r>
            <a:r>
              <a:rPr kumimoji="0" lang="en-US" sz="14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participants from </a:t>
            </a:r>
            <a:r>
              <a:rPr kumimoji="0" lang="en-US" sz="1400" b="1" i="0" u="none" strike="noStrike" kern="1200" cap="none" spc="0" normalizeH="0" baseline="0" noProof="0" dirty="0">
                <a:ln>
                  <a:noFill/>
                </a:ln>
                <a:solidFill>
                  <a:srgbClr val="C0000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North America</a:t>
            </a:r>
            <a:r>
              <a:rPr kumimoji="0" lang="en-US" sz="1400" b="0" i="0" u="none" strike="noStrike" kern="1200" cap="none" spc="0" normalizeH="0" baseline="0" noProof="0" dirty="0">
                <a:ln>
                  <a:noFill/>
                </a:ln>
                <a:solidFill>
                  <a:srgbClr val="C0000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a:t>
            </a:r>
            <a:r>
              <a:rPr kumimoji="0" lang="en-US" sz="1400" b="1" i="0" u="none" strike="noStrike" kern="1200" cap="none" spc="0" normalizeH="0" baseline="0" noProof="0" dirty="0">
                <a:ln>
                  <a:noFill/>
                </a:ln>
                <a:solidFill>
                  <a:srgbClr val="C0000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Europe &amp; Eurasia</a:t>
            </a:r>
          </a:p>
        </p:txBody>
      </p:sp>
      <p:sp>
        <p:nvSpPr>
          <p:cNvPr id="37" name="TextBox 36">
            <a:extLst>
              <a:ext uri="{FF2B5EF4-FFF2-40B4-BE49-F238E27FC236}">
                <a16:creationId xmlns:a16="http://schemas.microsoft.com/office/drawing/2014/main" id="{0CBB5CA0-7DD1-13B2-0953-11F9C242BD16}"/>
              </a:ext>
            </a:extLst>
          </p:cNvPr>
          <p:cNvSpPr txBox="1"/>
          <p:nvPr/>
        </p:nvSpPr>
        <p:spPr>
          <a:xfrm>
            <a:off x="1222610" y="1703840"/>
            <a:ext cx="2206926" cy="332577"/>
          </a:xfrm>
          <a:prstGeom prst="rect">
            <a:avLst/>
          </a:prstGeom>
          <a:noFill/>
        </p:spPr>
        <p:txBody>
          <a:bodyPr wrap="none" lIns="82347" tIns="41173" rIns="82347" bIns="41173" rtlCol="0">
            <a:spAutoFit/>
          </a:bodyPr>
          <a:lstStyle/>
          <a:p>
            <a:pPr algn="ctr" defTabSz="823485"/>
            <a:r>
              <a:rPr lang="en-US" sz="1621" b="1" dirty="0">
                <a:solidFill>
                  <a:schemeClr val="bg2"/>
                </a:solidFill>
                <a:latin typeface="Lato Regular" panose="020F0502020204030203" pitchFamily="34" charset="0"/>
                <a:ea typeface="Lato Regular" panose="020F0502020204030203" pitchFamily="34" charset="0"/>
                <a:cs typeface="Lato" panose="020F0502020204030203" pitchFamily="34" charset="0"/>
              </a:rPr>
              <a:t>Growth Opportunities:</a:t>
            </a:r>
            <a:endParaRPr lang="id-ID" sz="1621" b="1" dirty="0">
              <a:solidFill>
                <a:schemeClr val="bg2"/>
              </a:solidFill>
              <a:latin typeface="Lato Regular" panose="020F0502020204030203" pitchFamily="34" charset="0"/>
              <a:ea typeface="Lato Regular" panose="020F0502020204030203" pitchFamily="34" charset="0"/>
              <a:cs typeface="Lato" panose="020F0502020204030203" pitchFamily="34" charset="0"/>
            </a:endParaRPr>
          </a:p>
        </p:txBody>
      </p:sp>
      <p:sp>
        <p:nvSpPr>
          <p:cNvPr id="43" name="TextBox 42">
            <a:extLst>
              <a:ext uri="{FF2B5EF4-FFF2-40B4-BE49-F238E27FC236}">
                <a16:creationId xmlns:a16="http://schemas.microsoft.com/office/drawing/2014/main" id="{D82578C9-40BB-A889-2D5E-7EBF1B305488}"/>
              </a:ext>
            </a:extLst>
          </p:cNvPr>
          <p:cNvSpPr txBox="1"/>
          <p:nvPr/>
        </p:nvSpPr>
        <p:spPr>
          <a:xfrm>
            <a:off x="1340059" y="2057162"/>
            <a:ext cx="4485889" cy="1384995"/>
          </a:xfrm>
          <a:prstGeom prst="rect">
            <a:avLst/>
          </a:prstGeom>
          <a:noFill/>
        </p:spPr>
        <p:txBody>
          <a:bodyPr wrap="square">
            <a:spAutoFit/>
          </a:bodyPr>
          <a:lstStyle/>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rPr>
              <a:t>Develop targeted growth strategy </a:t>
            </a:r>
            <a:r>
              <a:rPr kumimoji="0" lang="en-US" sz="14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for </a:t>
            </a:r>
            <a:r>
              <a:rPr kumimoji="0" lang="en-US" sz="1400" b="1" i="0" u="none" strike="noStrike" kern="1200" cap="none" spc="0" normalizeH="0" baseline="0" noProof="0" dirty="0">
                <a:ln>
                  <a:noFill/>
                </a:ln>
                <a:solidFill>
                  <a:srgbClr val="00B05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Asia Pacific</a:t>
            </a:r>
            <a:r>
              <a:rPr kumimoji="0" lang="en-US" sz="1400" b="0" i="0" u="none" strike="noStrike" kern="1200" cap="none" spc="0" normalizeH="0" baseline="0" noProof="0" dirty="0">
                <a:ln>
                  <a:noFill/>
                </a:ln>
                <a:solidFill>
                  <a:srgbClr val="00B05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a:t>
            </a:r>
            <a:r>
              <a:rPr kumimoji="0" lang="en-US" sz="1400" b="1" i="0" u="none" strike="noStrike" kern="1200" cap="none" spc="0" normalizeH="0" baseline="0" noProof="0" dirty="0">
                <a:ln>
                  <a:noFill/>
                </a:ln>
                <a:solidFill>
                  <a:srgbClr val="00B05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Africa &amp; MENA </a:t>
            </a:r>
            <a:r>
              <a:rPr kumimoji="0" lang="en-US" sz="14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and </a:t>
            </a:r>
            <a:r>
              <a:rPr kumimoji="0" lang="en-US" sz="1400" b="1" i="0" u="none" strike="noStrike" kern="1200" cap="none" spc="0" normalizeH="0" baseline="0" noProof="0" dirty="0">
                <a:ln>
                  <a:noFill/>
                </a:ln>
                <a:solidFill>
                  <a:srgbClr val="00B05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Greater China </a:t>
            </a:r>
            <a:r>
              <a:rPr kumimoji="0" lang="en-US" sz="1400" i="0" u="none" strike="noStrike" kern="1200" cap="none" spc="0" normalizeH="0" baseline="0" noProof="0" dirty="0">
                <a:ln>
                  <a:noFill/>
                </a:ln>
                <a:solidFill>
                  <a:schemeClr val="bg2"/>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participants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Increase attendance of </a:t>
            </a:r>
            <a:r>
              <a:rPr kumimoji="0" lang="en-US" sz="1400" b="1" i="0" u="none" strike="noStrike" kern="1200" cap="none" spc="0" normalizeH="0" baseline="0" noProof="0" dirty="0">
                <a:ln>
                  <a:noFill/>
                </a:ln>
                <a:solidFill>
                  <a:srgbClr val="00B05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Herbivore </a:t>
            </a:r>
            <a:r>
              <a:rPr kumimoji="0" lang="en-US" sz="14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participants + sustain growth of </a:t>
            </a:r>
            <a:r>
              <a:rPr kumimoji="0" lang="en-US" sz="1400" b="1" i="0" u="none" strike="noStrike" kern="1200" cap="none" spc="0" normalizeH="0" baseline="0" noProof="0" dirty="0">
                <a:ln>
                  <a:noFill/>
                </a:ln>
                <a:solidFill>
                  <a:srgbClr val="00B05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Omnivore</a:t>
            </a:r>
            <a:r>
              <a:rPr kumimoji="0" lang="en-US" sz="14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participants</a:t>
            </a:r>
          </a:p>
        </p:txBody>
      </p:sp>
      <p:sp>
        <p:nvSpPr>
          <p:cNvPr id="44" name="TextBox 43">
            <a:extLst>
              <a:ext uri="{FF2B5EF4-FFF2-40B4-BE49-F238E27FC236}">
                <a16:creationId xmlns:a16="http://schemas.microsoft.com/office/drawing/2014/main" id="{B2EE3652-D5DA-8510-312A-C7887DCF8BCE}"/>
              </a:ext>
            </a:extLst>
          </p:cNvPr>
          <p:cNvSpPr txBox="1"/>
          <p:nvPr/>
        </p:nvSpPr>
        <p:spPr>
          <a:xfrm>
            <a:off x="7729975" y="2988009"/>
            <a:ext cx="4539861" cy="729481"/>
          </a:xfrm>
          <a:prstGeom prst="rect">
            <a:avLst/>
          </a:prstGeom>
          <a:noFill/>
        </p:spPr>
        <p:txBody>
          <a:bodyPr wrap="square" lIns="82347" tIns="41173" rIns="82347" bIns="41173" rtlCol="0">
            <a:spAutoFit/>
          </a:bodyPr>
          <a:lstStyle/>
          <a:p>
            <a:pPr marL="285750" indent="-285750" defTabSz="823485">
              <a:buFont typeface="Arial" panose="020B0604020202020204" pitchFamily="34" charset="0"/>
              <a:buChar char="•"/>
            </a:pPr>
            <a:r>
              <a:rPr lang="en-US" sz="1400" dirty="0">
                <a:solidFill>
                  <a:schemeClr val="bg2"/>
                </a:solidFill>
                <a:latin typeface="Lato Regular" panose="020F0502020204030203" pitchFamily="34" charset="0"/>
                <a:ea typeface="Lato Regular" panose="020F0502020204030203" pitchFamily="34" charset="0"/>
                <a:cs typeface="Lato" panose="020F0502020204030203" pitchFamily="34" charset="0"/>
              </a:rPr>
              <a:t>Contribute to overall financial performance</a:t>
            </a:r>
          </a:p>
          <a:p>
            <a:pPr marL="285750" indent="-285750" defTabSz="823485">
              <a:buFont typeface="Arial" panose="020B0604020202020204" pitchFamily="34" charset="0"/>
              <a:buChar char="•"/>
            </a:pPr>
            <a:r>
              <a:rPr lang="en-US" sz="1400" dirty="0">
                <a:solidFill>
                  <a:schemeClr val="bg2"/>
                </a:solidFill>
                <a:latin typeface="Lato Regular" panose="020F0502020204030203" pitchFamily="34" charset="0"/>
                <a:ea typeface="Lato Regular" panose="020F0502020204030203" pitchFamily="34" charset="0"/>
                <a:cs typeface="Lato" panose="020F0502020204030203" pitchFamily="34" charset="0"/>
              </a:rPr>
              <a:t>Boost representation from under-represented regions</a:t>
            </a:r>
          </a:p>
        </p:txBody>
      </p:sp>
      <p:sp>
        <p:nvSpPr>
          <p:cNvPr id="45" name="TextBox 44">
            <a:extLst>
              <a:ext uri="{FF2B5EF4-FFF2-40B4-BE49-F238E27FC236}">
                <a16:creationId xmlns:a16="http://schemas.microsoft.com/office/drawing/2014/main" id="{60AF93D3-2F57-5F78-150D-4132B5B9CE40}"/>
              </a:ext>
            </a:extLst>
          </p:cNvPr>
          <p:cNvSpPr txBox="1"/>
          <p:nvPr/>
        </p:nvSpPr>
        <p:spPr>
          <a:xfrm>
            <a:off x="8062049" y="4308450"/>
            <a:ext cx="3766647" cy="514037"/>
          </a:xfrm>
          <a:prstGeom prst="rect">
            <a:avLst/>
          </a:prstGeom>
          <a:noFill/>
        </p:spPr>
        <p:txBody>
          <a:bodyPr wrap="none" lIns="82347" tIns="41173" rIns="82347" bIns="41173" rtlCol="0">
            <a:spAutoFit/>
          </a:bodyPr>
          <a:lstStyle/>
          <a:p>
            <a:pPr marL="285750" indent="-285750" defTabSz="823485">
              <a:buFont typeface="Arial" panose="020B0604020202020204" pitchFamily="34" charset="0"/>
              <a:buChar char="•"/>
            </a:pPr>
            <a:r>
              <a:rPr lang="en-US" sz="1400" dirty="0">
                <a:solidFill>
                  <a:schemeClr val="bg2"/>
                </a:solidFill>
                <a:latin typeface="Lato Regular" panose="020F0502020204030203" pitchFamily="34" charset="0"/>
                <a:ea typeface="Lato Regular" panose="020F0502020204030203" pitchFamily="34" charset="0"/>
                <a:cs typeface="Lato" panose="020F0502020204030203" pitchFamily="34" charset="0"/>
              </a:rPr>
              <a:t>Reduce cost and support profitability goal</a:t>
            </a:r>
          </a:p>
          <a:p>
            <a:pPr marL="285750" indent="-285750" defTabSz="823485">
              <a:buFont typeface="Arial" panose="020B0604020202020204" pitchFamily="34" charset="0"/>
              <a:buChar char="•"/>
            </a:pPr>
            <a:r>
              <a:rPr lang="en-US" sz="1400" dirty="0">
                <a:solidFill>
                  <a:schemeClr val="bg2"/>
                </a:solidFill>
                <a:latin typeface="Lato Regular" panose="020F0502020204030203" pitchFamily="34" charset="0"/>
                <a:ea typeface="Lato Regular" panose="020F0502020204030203" pitchFamily="34" charset="0"/>
                <a:cs typeface="Lato" panose="020F0502020204030203" pitchFamily="34" charset="0"/>
              </a:rPr>
              <a:t>Boost diet diversity</a:t>
            </a:r>
          </a:p>
        </p:txBody>
      </p:sp>
      <p:grpSp>
        <p:nvGrpSpPr>
          <p:cNvPr id="47" name="Group 46">
            <a:extLst>
              <a:ext uri="{FF2B5EF4-FFF2-40B4-BE49-F238E27FC236}">
                <a16:creationId xmlns:a16="http://schemas.microsoft.com/office/drawing/2014/main" id="{6CD41A7F-679B-D618-DBA0-73670E4D286D}"/>
              </a:ext>
            </a:extLst>
          </p:cNvPr>
          <p:cNvGrpSpPr/>
          <p:nvPr/>
        </p:nvGrpSpPr>
        <p:grpSpPr>
          <a:xfrm>
            <a:off x="5936595" y="4406538"/>
            <a:ext cx="318813" cy="317862"/>
            <a:chOff x="5918994" y="3280833"/>
            <a:chExt cx="354012" cy="352956"/>
          </a:xfrm>
          <a:solidFill>
            <a:srgbClr val="00B050"/>
          </a:solidFill>
        </p:grpSpPr>
        <p:sp>
          <p:nvSpPr>
            <p:cNvPr id="48" name="Oval 47">
              <a:extLst>
                <a:ext uri="{FF2B5EF4-FFF2-40B4-BE49-F238E27FC236}">
                  <a16:creationId xmlns:a16="http://schemas.microsoft.com/office/drawing/2014/main" id="{AA625C58-29A6-59BF-5F41-92332C4C1D8C}"/>
                </a:ext>
              </a:extLst>
            </p:cNvPr>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98" tIns="54899" rIns="109798" bIns="54899"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sp>
          <p:nvSpPr>
            <p:cNvPr id="49" name="Freeform 120">
              <a:extLst>
                <a:ext uri="{FF2B5EF4-FFF2-40B4-BE49-F238E27FC236}">
                  <a16:creationId xmlns:a16="http://schemas.microsoft.com/office/drawing/2014/main" id="{C369218C-FDCD-CF81-D059-FC640753AB45}"/>
                </a:ext>
              </a:extLst>
            </p:cNvPr>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98" tIns="54899" rIns="109798" bIns="54899"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grpSp>
      <p:cxnSp>
        <p:nvCxnSpPr>
          <p:cNvPr id="50" name="Straight Connector 49">
            <a:extLst>
              <a:ext uri="{FF2B5EF4-FFF2-40B4-BE49-F238E27FC236}">
                <a16:creationId xmlns:a16="http://schemas.microsoft.com/office/drawing/2014/main" id="{8B9DA948-CFF3-6778-2A10-35B73D2FFD68}"/>
              </a:ext>
            </a:extLst>
          </p:cNvPr>
          <p:cNvCxnSpPr>
            <a:cxnSpLocks/>
          </p:cNvCxnSpPr>
          <p:nvPr/>
        </p:nvCxnSpPr>
        <p:spPr>
          <a:xfrm>
            <a:off x="6468857" y="2286000"/>
            <a:ext cx="569184" cy="0"/>
          </a:xfrm>
          <a:prstGeom prst="line">
            <a:avLst/>
          </a:prstGeom>
          <a:ln w="19050">
            <a:solidFill>
              <a:schemeClr val="bg1">
                <a:lumMod val="8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pic>
        <p:nvPicPr>
          <p:cNvPr id="52" name="Picture 51" descr="A black background with a black square&#10;&#10;Description automatically generated with medium confidence">
            <a:extLst>
              <a:ext uri="{FF2B5EF4-FFF2-40B4-BE49-F238E27FC236}">
                <a16:creationId xmlns:a16="http://schemas.microsoft.com/office/drawing/2014/main" id="{30079F49-2E63-0F3D-D724-8A34BF2EF3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270" y="1597493"/>
            <a:ext cx="565157" cy="565157"/>
          </a:xfrm>
          <a:prstGeom prst="rect">
            <a:avLst/>
          </a:prstGeom>
          <a:ln>
            <a:solidFill>
              <a:srgbClr val="FFFFFF"/>
            </a:solidFill>
          </a:ln>
        </p:spPr>
      </p:pic>
      <p:pic>
        <p:nvPicPr>
          <p:cNvPr id="53" name="Picture 52" descr="A black background with a black square&#10;&#10;Description automatically generated with medium confidence">
            <a:extLst>
              <a:ext uri="{FF2B5EF4-FFF2-40B4-BE49-F238E27FC236}">
                <a16:creationId xmlns:a16="http://schemas.microsoft.com/office/drawing/2014/main" id="{FA7F86AC-36EE-448C-F794-8399A92269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179" y="3575308"/>
            <a:ext cx="565157" cy="565157"/>
          </a:xfrm>
          <a:prstGeom prst="rect">
            <a:avLst/>
          </a:prstGeom>
        </p:spPr>
      </p:pic>
      <p:sp>
        <p:nvSpPr>
          <p:cNvPr id="54" name="Text Placeholder 2">
            <a:extLst>
              <a:ext uri="{FF2B5EF4-FFF2-40B4-BE49-F238E27FC236}">
                <a16:creationId xmlns:a16="http://schemas.microsoft.com/office/drawing/2014/main" id="{875F7D1B-C1DF-AE93-59C3-5966BAF688A7}"/>
              </a:ext>
            </a:extLst>
          </p:cNvPr>
          <p:cNvSpPr txBox="1">
            <a:spLocks/>
          </p:cNvSpPr>
          <p:nvPr/>
        </p:nvSpPr>
        <p:spPr>
          <a:xfrm>
            <a:off x="573834" y="763399"/>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marL="617614" indent="-205871" algn="l" defTabSz="823485" rtl="0" eaLnBrk="1" latinLnBrk="0" hangingPunct="1">
              <a:lnSpc>
                <a:spcPct val="90000"/>
              </a:lnSpc>
              <a:spcBef>
                <a:spcPts val="450"/>
              </a:spcBef>
              <a:buFont typeface="Arial" panose="020B0604020202020204" pitchFamily="34" charset="0"/>
              <a:buChar char="•"/>
              <a:defRPr sz="2161" kern="1200">
                <a:solidFill>
                  <a:schemeClr val="bg1">
                    <a:lumMod val="50000"/>
                  </a:schemeClr>
                </a:solidFill>
                <a:latin typeface="+mn-lt"/>
                <a:ea typeface="+mn-ea"/>
                <a:cs typeface="+mn-cs"/>
              </a:defRPr>
            </a:lvl2pPr>
            <a:lvl3pPr marL="1029357" indent="-205871" algn="l" defTabSz="823485" rtl="0" eaLnBrk="1" latinLnBrk="0" hangingPunct="1">
              <a:lnSpc>
                <a:spcPct val="90000"/>
              </a:lnSpc>
              <a:spcBef>
                <a:spcPts val="450"/>
              </a:spcBef>
              <a:buFont typeface="Arial" panose="020B0604020202020204" pitchFamily="34" charset="0"/>
              <a:buChar char="•"/>
              <a:defRPr sz="1801" kern="1200">
                <a:solidFill>
                  <a:schemeClr val="bg1">
                    <a:lumMod val="50000"/>
                  </a:schemeClr>
                </a:solidFill>
                <a:latin typeface="+mn-lt"/>
                <a:ea typeface="+mn-ea"/>
                <a:cs typeface="+mn-cs"/>
              </a:defRPr>
            </a:lvl3pPr>
            <a:lvl4pPr marL="1441100" indent="-205871" algn="l" defTabSz="823485" rtl="0" eaLnBrk="1" latinLnBrk="0" hangingPunct="1">
              <a:lnSpc>
                <a:spcPct val="90000"/>
              </a:lnSpc>
              <a:spcBef>
                <a:spcPts val="450"/>
              </a:spcBef>
              <a:buFont typeface="Arial" panose="020B0604020202020204" pitchFamily="34" charset="0"/>
              <a:buChar char="•"/>
              <a:defRPr sz="1621" kern="1200">
                <a:solidFill>
                  <a:schemeClr val="bg1">
                    <a:lumMod val="50000"/>
                  </a:schemeClr>
                </a:solidFill>
                <a:latin typeface="+mn-lt"/>
                <a:ea typeface="+mn-ea"/>
                <a:cs typeface="+mn-cs"/>
              </a:defRPr>
            </a:lvl4pPr>
            <a:lvl5pPr marL="1235228" indent="0" algn="l" defTabSz="823485" rtl="0" eaLnBrk="1" latinLnBrk="0" hangingPunct="1">
              <a:lnSpc>
                <a:spcPct val="90000"/>
              </a:lnSpc>
              <a:spcBef>
                <a:spcPts val="450"/>
              </a:spcBef>
              <a:buFont typeface="Arial" panose="020B0604020202020204" pitchFamily="34" charset="0"/>
              <a:buNone/>
              <a:defRPr sz="1621" kern="1200">
                <a:solidFill>
                  <a:schemeClr val="bg1">
                    <a:lumMod val="50000"/>
                  </a:schemeClr>
                </a:solidFill>
                <a:latin typeface="+mn-lt"/>
                <a:ea typeface="+mn-ea"/>
                <a:cs typeface="+mn-cs"/>
              </a:defRPr>
            </a:lvl5pPr>
            <a:lvl6pPr marL="1544036"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6pPr>
            <a:lvl7pPr marL="1852843"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7pPr>
            <a:lvl8pPr marL="2161650"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8pPr>
            <a:lvl9pPr marL="2470457"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9pPr>
          </a:lstStyle>
          <a:p>
            <a:pPr marL="0" marR="0" lvl="0" indent="0" algn="l" defTabSz="823485" rtl="0" eaLnBrk="1" fontAlgn="auto" latinLnBrk="0" hangingPunct="1">
              <a:lnSpc>
                <a:spcPct val="90000"/>
              </a:lnSpc>
              <a:spcBef>
                <a:spcPts val="901"/>
              </a:spcBef>
              <a:spcAft>
                <a:spcPts val="0"/>
              </a:spcAft>
              <a:buClrTx/>
              <a:buSzTx/>
              <a:buFont typeface="Arial" panose="020B0604020202020204" pitchFamily="34" charset="0"/>
              <a:buNone/>
              <a:tabLst/>
              <a:defRPr/>
            </a:pPr>
            <a:r>
              <a:rPr kumimoji="0" lang="en-US" sz="1621" b="0" i="0" u="none" strike="noStrike" kern="1200" cap="none" spc="0" normalizeH="0" baseline="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rPr>
              <a:t>For next year’s event</a:t>
            </a:r>
          </a:p>
        </p:txBody>
      </p:sp>
      <p:sp>
        <p:nvSpPr>
          <p:cNvPr id="55" name="Slide Number Placeholder 3">
            <a:extLst>
              <a:ext uri="{FF2B5EF4-FFF2-40B4-BE49-F238E27FC236}">
                <a16:creationId xmlns:a16="http://schemas.microsoft.com/office/drawing/2014/main" id="{4F16204A-06DC-F3FD-FEEA-9C8F544CD524}"/>
              </a:ext>
            </a:extLst>
          </p:cNvPr>
          <p:cNvSpPr txBox="1">
            <a:spLocks/>
          </p:cNvSpPr>
          <p:nvPr/>
        </p:nvSpPr>
        <p:spPr>
          <a:xfrm>
            <a:off x="8778240" y="6377940"/>
            <a:ext cx="2804160" cy="3429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a:t>
            </a:fld>
            <a:endParaRPr lang="en-US" dirty="0"/>
          </a:p>
        </p:txBody>
      </p:sp>
      <p:pic>
        <p:nvPicPr>
          <p:cNvPr id="57" name="Picture 56" descr="A black background with a black square&#10;&#10;Description automatically generated with medium confidence">
            <a:extLst>
              <a:ext uri="{FF2B5EF4-FFF2-40B4-BE49-F238E27FC236}">
                <a16:creationId xmlns:a16="http://schemas.microsoft.com/office/drawing/2014/main" id="{1D2923B2-0DF1-3EC2-004B-20F27BC7A7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302" y="5051420"/>
            <a:ext cx="544034" cy="544034"/>
          </a:xfrm>
          <a:prstGeom prst="rect">
            <a:avLst/>
          </a:prstGeom>
        </p:spPr>
      </p:pic>
      <p:sp>
        <p:nvSpPr>
          <p:cNvPr id="59" name="TextBox 58">
            <a:extLst>
              <a:ext uri="{FF2B5EF4-FFF2-40B4-BE49-F238E27FC236}">
                <a16:creationId xmlns:a16="http://schemas.microsoft.com/office/drawing/2014/main" id="{51996E58-2D97-8B14-9C98-D611975E3FB6}"/>
              </a:ext>
            </a:extLst>
          </p:cNvPr>
          <p:cNvSpPr txBox="1"/>
          <p:nvPr/>
        </p:nvSpPr>
        <p:spPr>
          <a:xfrm>
            <a:off x="437385" y="5154160"/>
            <a:ext cx="3777376" cy="338554"/>
          </a:xfrm>
          <a:prstGeom prst="rect">
            <a:avLst/>
          </a:prstGeom>
          <a:noFill/>
        </p:spPr>
        <p:txBody>
          <a:bodyPr wrap="square">
            <a:spAutoFit/>
          </a:bodyPr>
          <a:lstStyle/>
          <a:p>
            <a:pPr algn="ctr" defTabSz="823485"/>
            <a:r>
              <a:rPr lang="en-US" sz="1600" b="1" dirty="0">
                <a:solidFill>
                  <a:schemeClr val="bg2"/>
                </a:solidFill>
                <a:latin typeface="Lato Regular" panose="020F0502020204030203" pitchFamily="34" charset="0"/>
                <a:ea typeface="Lato Regular" panose="020F0502020204030203" pitchFamily="34" charset="0"/>
                <a:cs typeface="Lato" panose="020F0502020204030203" pitchFamily="34" charset="0"/>
              </a:rPr>
              <a:t>Diversity Consideration:</a:t>
            </a:r>
            <a:endParaRPr lang="id-ID" sz="1600" b="1" dirty="0">
              <a:solidFill>
                <a:schemeClr val="bg2"/>
              </a:solidFill>
              <a:latin typeface="Lato Regular" panose="020F0502020204030203" pitchFamily="34" charset="0"/>
              <a:ea typeface="Lato Regular" panose="020F0502020204030203" pitchFamily="34" charset="0"/>
              <a:cs typeface="Lato" panose="020F0502020204030203" pitchFamily="34" charset="0"/>
            </a:endParaRPr>
          </a:p>
        </p:txBody>
      </p:sp>
      <p:sp>
        <p:nvSpPr>
          <p:cNvPr id="60" name="TextBox 59">
            <a:extLst>
              <a:ext uri="{FF2B5EF4-FFF2-40B4-BE49-F238E27FC236}">
                <a16:creationId xmlns:a16="http://schemas.microsoft.com/office/drawing/2014/main" id="{1EAD3F87-17B1-719D-A254-507799E56AF5}"/>
              </a:ext>
            </a:extLst>
          </p:cNvPr>
          <p:cNvSpPr txBox="1"/>
          <p:nvPr/>
        </p:nvSpPr>
        <p:spPr>
          <a:xfrm>
            <a:off x="1704766" y="5557119"/>
            <a:ext cx="3875523" cy="738664"/>
          </a:xfrm>
          <a:prstGeom prst="rect">
            <a:avLst/>
          </a:prstGeom>
          <a:noFill/>
        </p:spPr>
        <p:txBody>
          <a:bodyPr wrap="square">
            <a:spAutoFit/>
          </a:bodyPr>
          <a:lstStyle/>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Essential to include participants </a:t>
            </a:r>
            <a:r>
              <a:rPr kumimoji="0" lang="en-US" sz="1400" b="0" i="0" u="none" strike="noStrike" kern="1200" cap="none" spc="0" normalizeH="0" baseline="0" noProof="0" dirty="0" err="1">
                <a:ln>
                  <a:noFill/>
                </a:ln>
                <a:solidFill>
                  <a:prstClr val="black"/>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fro</a:t>
            </a:r>
            <a:r>
              <a:rPr lang="en-US" sz="1400"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m under-represented </a:t>
            </a:r>
            <a:r>
              <a:rPr lang="en-US" sz="1400" b="1"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Latin America, </a:t>
            </a:r>
            <a:r>
              <a:rPr lang="en-US" sz="1400"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and </a:t>
            </a:r>
            <a:r>
              <a:rPr lang="en-US" sz="1400" b="1"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Japan</a:t>
            </a:r>
            <a:r>
              <a:rPr lang="en-US" sz="1400"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a:t>
            </a:r>
            <a:r>
              <a:rPr lang="en-US" sz="1400" i="1"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(depending on diversity criteria)</a:t>
            </a:r>
            <a:r>
              <a:rPr lang="en-US" sz="1400" b="1" i="1"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a:t>
            </a:r>
            <a:endParaRPr kumimoji="0" lang="en-US" sz="1400" b="1" i="1" u="none" strike="noStrike" kern="1200" cap="none" spc="0" normalizeH="0" baseline="0" noProof="0" dirty="0">
              <a:ln>
                <a:noFill/>
              </a:ln>
              <a:solidFill>
                <a:srgbClr val="C00000"/>
              </a:solidFill>
              <a:effectLst/>
              <a:uLnTx/>
              <a:uFillTx/>
              <a:latin typeface="Lato" panose="020F0502020204030203" pitchFamily="34" charset="0"/>
              <a:ea typeface="Lato" panose="020F0502020204030203" pitchFamily="34" charset="0"/>
              <a:cs typeface="Lato" panose="020F0502020204030203" pitchFamily="34" charset="0"/>
              <a:sym typeface="Wingdings" panose="05000000000000000000" pitchFamily="2" charset="2"/>
            </a:endParaRPr>
          </a:p>
        </p:txBody>
      </p:sp>
      <p:grpSp>
        <p:nvGrpSpPr>
          <p:cNvPr id="62" name="Group 61">
            <a:extLst>
              <a:ext uri="{FF2B5EF4-FFF2-40B4-BE49-F238E27FC236}">
                <a16:creationId xmlns:a16="http://schemas.microsoft.com/office/drawing/2014/main" id="{86F041A0-BCCB-FBF5-DEE9-D2ECA016AB61}"/>
              </a:ext>
            </a:extLst>
          </p:cNvPr>
          <p:cNvGrpSpPr/>
          <p:nvPr/>
        </p:nvGrpSpPr>
        <p:grpSpPr>
          <a:xfrm>
            <a:off x="5929587" y="5562600"/>
            <a:ext cx="318813" cy="317862"/>
            <a:chOff x="5918994" y="3280833"/>
            <a:chExt cx="354012" cy="352956"/>
          </a:xfrm>
          <a:solidFill>
            <a:srgbClr val="00B050"/>
          </a:solidFill>
        </p:grpSpPr>
        <p:sp>
          <p:nvSpPr>
            <p:cNvPr id="63" name="Oval 62">
              <a:extLst>
                <a:ext uri="{FF2B5EF4-FFF2-40B4-BE49-F238E27FC236}">
                  <a16:creationId xmlns:a16="http://schemas.microsoft.com/office/drawing/2014/main" id="{E27FD03E-4A2B-F636-494C-751CE2CFB446}"/>
                </a:ext>
              </a:extLst>
            </p:cNvPr>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98" tIns="54899" rIns="109798" bIns="54899"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sp>
          <p:nvSpPr>
            <p:cNvPr id="64" name="Freeform 120">
              <a:extLst>
                <a:ext uri="{FF2B5EF4-FFF2-40B4-BE49-F238E27FC236}">
                  <a16:creationId xmlns:a16="http://schemas.microsoft.com/office/drawing/2014/main" id="{CA91F549-4973-554B-E12B-E4850D6B494D}"/>
                </a:ext>
              </a:extLst>
            </p:cNvPr>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98" tIns="54899" rIns="109798" bIns="54899"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grpSp>
      <p:sp>
        <p:nvSpPr>
          <p:cNvPr id="65" name="Rectangle 64">
            <a:extLst>
              <a:ext uri="{FF2B5EF4-FFF2-40B4-BE49-F238E27FC236}">
                <a16:creationId xmlns:a16="http://schemas.microsoft.com/office/drawing/2014/main" id="{B92CFB42-4C5B-7214-C0B9-B3928448FB67}"/>
              </a:ext>
            </a:extLst>
          </p:cNvPr>
          <p:cNvSpPr>
            <a:spLocks noChangeArrowheads="1"/>
          </p:cNvSpPr>
          <p:nvPr/>
        </p:nvSpPr>
        <p:spPr bwMode="auto">
          <a:xfrm>
            <a:off x="6067803" y="3656119"/>
            <a:ext cx="49074" cy="2232968"/>
          </a:xfrm>
          <a:prstGeom prst="rect">
            <a:avLst/>
          </a:prstGeom>
          <a:solidFill>
            <a:schemeClr val="accent2"/>
          </a:solidFill>
          <a:ln>
            <a:noFill/>
          </a:ln>
        </p:spPr>
        <p:txBody>
          <a:bodyPr vert="horz" wrap="square" lIns="82347" tIns="41173" rIns="82347" bIns="41173" numCol="1" anchor="t" anchorCtr="0" compatLnSpc="1">
            <a:prstTxWarp prst="textNoShape">
              <a:avLst/>
            </a:prstTxWarp>
          </a:bodyPr>
          <a:lstStyle/>
          <a:p>
            <a:pPr defTabSz="823476"/>
            <a:endParaRPr lang="id-ID" sz="1681" dirty="0">
              <a:solidFill>
                <a:srgbClr val="19252F"/>
              </a:solidFill>
              <a:latin typeface="Lato" panose="020F0502020204030203" pitchFamily="34" charset="0"/>
            </a:endParaRPr>
          </a:p>
        </p:txBody>
      </p:sp>
      <p:cxnSp>
        <p:nvCxnSpPr>
          <p:cNvPr id="67" name="Straight Connector 66">
            <a:extLst>
              <a:ext uri="{FF2B5EF4-FFF2-40B4-BE49-F238E27FC236}">
                <a16:creationId xmlns:a16="http://schemas.microsoft.com/office/drawing/2014/main" id="{A958DFAA-ECF0-EA1B-855D-A28E8CE9C43A}"/>
              </a:ext>
            </a:extLst>
          </p:cNvPr>
          <p:cNvCxnSpPr>
            <a:cxnSpLocks/>
          </p:cNvCxnSpPr>
          <p:nvPr/>
        </p:nvCxnSpPr>
        <p:spPr>
          <a:xfrm>
            <a:off x="6486785" y="5721531"/>
            <a:ext cx="1895215" cy="0"/>
          </a:xfrm>
          <a:prstGeom prst="line">
            <a:avLst/>
          </a:prstGeom>
          <a:ln w="19050">
            <a:solidFill>
              <a:schemeClr val="bg1">
                <a:lumMod val="8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5660223-CCC1-36D2-FDB6-D4D11E12F5D2}"/>
              </a:ext>
            </a:extLst>
          </p:cNvPr>
          <p:cNvSpPr txBox="1"/>
          <p:nvPr/>
        </p:nvSpPr>
        <p:spPr>
          <a:xfrm>
            <a:off x="8589887" y="5534454"/>
            <a:ext cx="2902629" cy="298594"/>
          </a:xfrm>
          <a:prstGeom prst="rect">
            <a:avLst/>
          </a:prstGeom>
          <a:noFill/>
        </p:spPr>
        <p:txBody>
          <a:bodyPr wrap="none" lIns="82347" tIns="41173" rIns="82347" bIns="41173" rtlCol="0">
            <a:spAutoFit/>
          </a:bodyPr>
          <a:lstStyle/>
          <a:p>
            <a:pPr marL="285750" indent="-285750" defTabSz="823485">
              <a:buFont typeface="Arial" panose="020B0604020202020204" pitchFamily="34" charset="0"/>
              <a:buChar char="•"/>
            </a:pPr>
            <a:r>
              <a:rPr lang="en-US" sz="1400" dirty="0">
                <a:solidFill>
                  <a:schemeClr val="bg2"/>
                </a:solidFill>
                <a:latin typeface="Lato Regular" panose="020F0502020204030203" pitchFamily="34" charset="0"/>
                <a:ea typeface="Lato Regular" panose="020F0502020204030203" pitchFamily="34" charset="0"/>
                <a:cs typeface="Lato" panose="020F0502020204030203" pitchFamily="34" charset="0"/>
              </a:rPr>
              <a:t>Ensuring geographical diversity</a:t>
            </a:r>
          </a:p>
        </p:txBody>
      </p:sp>
      <p:sp>
        <p:nvSpPr>
          <p:cNvPr id="74" name="Slide Number Placeholder 3">
            <a:extLst>
              <a:ext uri="{FF2B5EF4-FFF2-40B4-BE49-F238E27FC236}">
                <a16:creationId xmlns:a16="http://schemas.microsoft.com/office/drawing/2014/main" id="{B6092048-6BB5-861A-8BBF-F1852BB650E3}"/>
              </a:ext>
            </a:extLst>
          </p:cNvPr>
          <p:cNvSpPr txBox="1">
            <a:spLocks/>
          </p:cNvSpPr>
          <p:nvPr/>
        </p:nvSpPr>
        <p:spPr>
          <a:xfrm>
            <a:off x="8929297" y="6377940"/>
            <a:ext cx="2804160" cy="342900"/>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121376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5" grpId="0"/>
      <p:bldP spid="36" grpId="0"/>
      <p:bldP spid="37" grpId="0"/>
      <p:bldP spid="43" grpId="0"/>
      <p:bldP spid="44" grpId="0"/>
      <p:bldP spid="45" grpId="0"/>
      <p:bldP spid="59" grpId="0"/>
      <p:bldP spid="60" grpId="0"/>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3E1FF9F-E0ED-AFCD-3107-24F3F5D4BD53}"/>
              </a:ext>
            </a:extLst>
          </p:cNvPr>
          <p:cNvSpPr txBox="1">
            <a:spLocks/>
          </p:cNvSpPr>
          <p:nvPr/>
        </p:nvSpPr>
        <p:spPr>
          <a:xfrm>
            <a:off x="574675" y="355791"/>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marL="0" marR="0" lvl="0" indent="0" algn="l" defTabSz="617614" rtl="0" eaLnBrk="1" fontAlgn="auto" latinLnBrk="0" hangingPunct="1">
              <a:lnSpc>
                <a:spcPct val="90000"/>
              </a:lnSpc>
              <a:spcBef>
                <a:spcPct val="0"/>
              </a:spcBef>
              <a:spcAft>
                <a:spcPts val="0"/>
              </a:spcAft>
              <a:buClrTx/>
              <a:buSzTx/>
              <a:buFontTx/>
              <a:buNone/>
              <a:tabLst/>
              <a:defRPr/>
            </a:pPr>
            <a:r>
              <a:rPr kumimoji="0" lang="en-US" sz="3242" b="1" i="0" u="none" strike="noStrike" kern="1200" cap="none" spc="0" normalizeH="0" baseline="0" noProof="0" dirty="0">
                <a:ln>
                  <a:noFill/>
                </a:ln>
                <a:solidFill>
                  <a:srgbClr val="0070C0"/>
                </a:solidFill>
                <a:effectLst/>
                <a:uLnTx/>
                <a:uFillTx/>
                <a:latin typeface="Lato Regular" panose="020F0502020204030203" pitchFamily="34" charset="0"/>
                <a:ea typeface="Lato Regular" panose="020F0502020204030203" pitchFamily="34" charset="0"/>
                <a:cs typeface="Lato Regular" panose="020F0502020204030203" pitchFamily="34" charset="0"/>
              </a:rPr>
              <a:t>Appendix I</a:t>
            </a:r>
          </a:p>
        </p:txBody>
      </p:sp>
      <p:sp>
        <p:nvSpPr>
          <p:cNvPr id="7" name="Text Placeholder 2">
            <a:extLst>
              <a:ext uri="{FF2B5EF4-FFF2-40B4-BE49-F238E27FC236}">
                <a16:creationId xmlns:a16="http://schemas.microsoft.com/office/drawing/2014/main" id="{F16F21E0-2A99-F997-36F2-BDC86726543D}"/>
              </a:ext>
            </a:extLst>
          </p:cNvPr>
          <p:cNvSpPr txBox="1">
            <a:spLocks/>
          </p:cNvSpPr>
          <p:nvPr/>
        </p:nvSpPr>
        <p:spPr>
          <a:xfrm>
            <a:off x="573834" y="763399"/>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marL="617614" indent="-205871" algn="l" defTabSz="823485" rtl="0" eaLnBrk="1" latinLnBrk="0" hangingPunct="1">
              <a:lnSpc>
                <a:spcPct val="90000"/>
              </a:lnSpc>
              <a:spcBef>
                <a:spcPts val="450"/>
              </a:spcBef>
              <a:buFont typeface="Arial" panose="020B0604020202020204" pitchFamily="34" charset="0"/>
              <a:buChar char="•"/>
              <a:defRPr sz="2161" kern="1200">
                <a:solidFill>
                  <a:schemeClr val="bg1">
                    <a:lumMod val="50000"/>
                  </a:schemeClr>
                </a:solidFill>
                <a:latin typeface="+mn-lt"/>
                <a:ea typeface="+mn-ea"/>
                <a:cs typeface="+mn-cs"/>
              </a:defRPr>
            </a:lvl2pPr>
            <a:lvl3pPr marL="1029357" indent="-205871" algn="l" defTabSz="823485" rtl="0" eaLnBrk="1" latinLnBrk="0" hangingPunct="1">
              <a:lnSpc>
                <a:spcPct val="90000"/>
              </a:lnSpc>
              <a:spcBef>
                <a:spcPts val="450"/>
              </a:spcBef>
              <a:buFont typeface="Arial" panose="020B0604020202020204" pitchFamily="34" charset="0"/>
              <a:buChar char="•"/>
              <a:defRPr sz="1801" kern="1200">
                <a:solidFill>
                  <a:schemeClr val="bg1">
                    <a:lumMod val="50000"/>
                  </a:schemeClr>
                </a:solidFill>
                <a:latin typeface="+mn-lt"/>
                <a:ea typeface="+mn-ea"/>
                <a:cs typeface="+mn-cs"/>
              </a:defRPr>
            </a:lvl3pPr>
            <a:lvl4pPr marL="1441100" indent="-205871" algn="l" defTabSz="823485" rtl="0" eaLnBrk="1" latinLnBrk="0" hangingPunct="1">
              <a:lnSpc>
                <a:spcPct val="90000"/>
              </a:lnSpc>
              <a:spcBef>
                <a:spcPts val="450"/>
              </a:spcBef>
              <a:buFont typeface="Arial" panose="020B0604020202020204" pitchFamily="34" charset="0"/>
              <a:buChar char="•"/>
              <a:defRPr sz="1621" kern="1200">
                <a:solidFill>
                  <a:schemeClr val="bg1">
                    <a:lumMod val="50000"/>
                  </a:schemeClr>
                </a:solidFill>
                <a:latin typeface="+mn-lt"/>
                <a:ea typeface="+mn-ea"/>
                <a:cs typeface="+mn-cs"/>
              </a:defRPr>
            </a:lvl4pPr>
            <a:lvl5pPr marL="1235228" indent="0" algn="l" defTabSz="823485" rtl="0" eaLnBrk="1" latinLnBrk="0" hangingPunct="1">
              <a:lnSpc>
                <a:spcPct val="90000"/>
              </a:lnSpc>
              <a:spcBef>
                <a:spcPts val="450"/>
              </a:spcBef>
              <a:buFont typeface="Arial" panose="020B0604020202020204" pitchFamily="34" charset="0"/>
              <a:buNone/>
              <a:defRPr sz="1621" kern="1200">
                <a:solidFill>
                  <a:schemeClr val="bg1">
                    <a:lumMod val="50000"/>
                  </a:schemeClr>
                </a:solidFill>
                <a:latin typeface="+mn-lt"/>
                <a:ea typeface="+mn-ea"/>
                <a:cs typeface="+mn-cs"/>
              </a:defRPr>
            </a:lvl5pPr>
            <a:lvl6pPr marL="1544036"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6pPr>
            <a:lvl7pPr marL="1852843"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7pPr>
            <a:lvl8pPr marL="2161650"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8pPr>
            <a:lvl9pPr marL="2470457"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9pPr>
          </a:lstStyle>
          <a:p>
            <a:pPr marL="0" marR="0" lvl="0" indent="0" algn="l" defTabSz="823485" rtl="0" eaLnBrk="1" fontAlgn="auto" latinLnBrk="0" hangingPunct="1">
              <a:lnSpc>
                <a:spcPct val="90000"/>
              </a:lnSpc>
              <a:spcBef>
                <a:spcPts val="901"/>
              </a:spcBef>
              <a:spcAft>
                <a:spcPts val="0"/>
              </a:spcAft>
              <a:buClrTx/>
              <a:buSzTx/>
              <a:buFont typeface="Arial" panose="020B0604020202020204" pitchFamily="34" charset="0"/>
              <a:buNone/>
              <a:tabLst/>
              <a:defRPr/>
            </a:pPr>
            <a:r>
              <a:rPr kumimoji="0" lang="en-US" sz="1621" b="0" i="0" u="none" strike="noStrike" kern="1200" cap="none" spc="0" normalizeH="0" baseline="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rPr>
              <a:t>Lifespan Group and Weight Group by Diet</a:t>
            </a:r>
          </a:p>
        </p:txBody>
      </p:sp>
      <p:pic>
        <p:nvPicPr>
          <p:cNvPr id="12" name="Picture 11">
            <a:extLst>
              <a:ext uri="{FF2B5EF4-FFF2-40B4-BE49-F238E27FC236}">
                <a16:creationId xmlns:a16="http://schemas.microsoft.com/office/drawing/2014/main" id="{7E1C2029-FE5E-52BD-DE7C-CBA6041FD716}"/>
              </a:ext>
            </a:extLst>
          </p:cNvPr>
          <p:cNvPicPr>
            <a:picLocks noChangeAspect="1"/>
          </p:cNvPicPr>
          <p:nvPr/>
        </p:nvPicPr>
        <p:blipFill>
          <a:blip r:embed="rId2"/>
          <a:stretch>
            <a:fillRect/>
          </a:stretch>
        </p:blipFill>
        <p:spPr>
          <a:xfrm>
            <a:off x="5486400" y="3657600"/>
            <a:ext cx="5734050" cy="1819275"/>
          </a:xfrm>
          <a:prstGeom prst="rect">
            <a:avLst/>
          </a:prstGeom>
        </p:spPr>
      </p:pic>
      <p:pic>
        <p:nvPicPr>
          <p:cNvPr id="13" name="Picture 12">
            <a:extLst>
              <a:ext uri="{FF2B5EF4-FFF2-40B4-BE49-F238E27FC236}">
                <a16:creationId xmlns:a16="http://schemas.microsoft.com/office/drawing/2014/main" id="{CF504433-96E6-FC9F-FFA2-9AD8048A7451}"/>
              </a:ext>
            </a:extLst>
          </p:cNvPr>
          <p:cNvPicPr>
            <a:picLocks noChangeAspect="1"/>
          </p:cNvPicPr>
          <p:nvPr/>
        </p:nvPicPr>
        <p:blipFill>
          <a:blip r:embed="rId3"/>
          <a:stretch>
            <a:fillRect/>
          </a:stretch>
        </p:blipFill>
        <p:spPr>
          <a:xfrm>
            <a:off x="5486400" y="1584397"/>
            <a:ext cx="5734050" cy="1419225"/>
          </a:xfrm>
          <a:prstGeom prst="rect">
            <a:avLst/>
          </a:prstGeom>
        </p:spPr>
      </p:pic>
      <p:sp>
        <p:nvSpPr>
          <p:cNvPr id="14" name="TextBox 13">
            <a:extLst>
              <a:ext uri="{FF2B5EF4-FFF2-40B4-BE49-F238E27FC236}">
                <a16:creationId xmlns:a16="http://schemas.microsoft.com/office/drawing/2014/main" id="{A847999A-840E-764E-7FE9-6C93C200A969}"/>
              </a:ext>
            </a:extLst>
          </p:cNvPr>
          <p:cNvSpPr txBox="1"/>
          <p:nvPr/>
        </p:nvSpPr>
        <p:spPr>
          <a:xfrm>
            <a:off x="563674" y="2294010"/>
            <a:ext cx="3875523" cy="2246769"/>
          </a:xfrm>
          <a:prstGeom prst="rect">
            <a:avLst/>
          </a:prstGeom>
          <a:noFill/>
        </p:spPr>
        <p:txBody>
          <a:bodyPr wrap="square">
            <a:spAutoFit/>
          </a:bodyPr>
          <a:lstStyle/>
          <a:p>
            <a:pPr marL="285750" indent="-285750">
              <a:buFont typeface="Arial" panose="020B0604020202020204" pitchFamily="34" charset="0"/>
              <a:buChar char="•"/>
              <a:defRPr/>
            </a:pPr>
            <a:r>
              <a:rPr lang="en-US" sz="1400"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Many participants in the Carnivore and Omnivore diets falling into the &lt;25 years of lifespan and &lt;100 </a:t>
            </a:r>
            <a:r>
              <a:rPr lang="en-US" sz="1400" dirty="0" err="1">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lbs</a:t>
            </a:r>
            <a:r>
              <a:rPr lang="en-US" sz="1400"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weight group.</a:t>
            </a:r>
            <a:endParaRPr lang="en-US" sz="1400" b="1" i="1" dirty="0">
              <a:solidFill>
                <a:srgbClr val="C00000"/>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endParaRPr>
          </a:p>
          <a:p>
            <a:pPr>
              <a:defRPr/>
            </a:pPr>
            <a:endParaRPr lang="en-US" sz="1400"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endParaRPr>
          </a:p>
          <a:p>
            <a:pPr marL="285750" indent="-285750">
              <a:buFont typeface="Arial" panose="020B0604020202020204" pitchFamily="34" charset="0"/>
              <a:buChar char="•"/>
              <a:defRPr/>
            </a:pPr>
            <a:endParaRPr lang="en-US" sz="1400"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endParaRPr>
          </a:p>
          <a:p>
            <a:pPr marL="285750" indent="-285750">
              <a:buFont typeface="Arial" panose="020B0604020202020204" pitchFamily="34" charset="0"/>
              <a:buChar char="•"/>
              <a:defRPr/>
            </a:pPr>
            <a:r>
              <a:rPr lang="en-US" sz="1400"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No straightforward pattern indicating that a specific diet is inherently linked to a particular lifespan or weight category.</a:t>
            </a:r>
          </a:p>
          <a:p>
            <a:pPr marL="285750" indent="-285750">
              <a:buFont typeface="Arial" panose="020B0604020202020204" pitchFamily="34" charset="0"/>
              <a:buChar char="•"/>
              <a:defRPr/>
            </a:pPr>
            <a:endParaRPr lang="en-US" sz="1400"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endParaRPr>
          </a:p>
          <a:p>
            <a:pPr>
              <a:defRPr/>
            </a:pPr>
            <a:r>
              <a:rPr lang="en-US" sz="1400" dirty="0">
                <a:solidFill>
                  <a:prstClr val="black"/>
                </a:solidFill>
                <a:latin typeface="Lato" panose="020F0502020204030203" pitchFamily="34" charset="0"/>
                <a:ea typeface="Lato" panose="020F0502020204030203" pitchFamily="34" charset="0"/>
                <a:cs typeface="Lato" panose="020F0502020204030203" pitchFamily="34" charset="0"/>
                <a:sym typeface="Wingdings" panose="05000000000000000000" pitchFamily="2" charset="2"/>
              </a:rPr>
              <a:t> </a:t>
            </a:r>
          </a:p>
        </p:txBody>
      </p:sp>
    </p:spTree>
    <p:extLst>
      <p:ext uri="{BB962C8B-B14F-4D97-AF65-F5344CB8AC3E}">
        <p14:creationId xmlns:p14="http://schemas.microsoft.com/office/powerpoint/2010/main" val="207864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38D9D2-81D8-1F15-02A5-52C05E21A023}"/>
              </a:ext>
            </a:extLst>
          </p:cNvPr>
          <p:cNvPicPr>
            <a:picLocks noChangeAspect="1"/>
          </p:cNvPicPr>
          <p:nvPr/>
        </p:nvPicPr>
        <p:blipFill>
          <a:blip r:embed="rId2"/>
          <a:stretch>
            <a:fillRect/>
          </a:stretch>
        </p:blipFill>
        <p:spPr>
          <a:xfrm>
            <a:off x="2678490" y="1066802"/>
            <a:ext cx="7272942" cy="5245714"/>
          </a:xfrm>
          <a:prstGeom prst="rect">
            <a:avLst/>
          </a:prstGeom>
        </p:spPr>
      </p:pic>
      <p:sp>
        <p:nvSpPr>
          <p:cNvPr id="6" name="Title 1">
            <a:extLst>
              <a:ext uri="{FF2B5EF4-FFF2-40B4-BE49-F238E27FC236}">
                <a16:creationId xmlns:a16="http://schemas.microsoft.com/office/drawing/2014/main" id="{F3E1FF9F-E0ED-AFCD-3107-24F3F5D4BD53}"/>
              </a:ext>
            </a:extLst>
          </p:cNvPr>
          <p:cNvSpPr txBox="1">
            <a:spLocks/>
          </p:cNvSpPr>
          <p:nvPr/>
        </p:nvSpPr>
        <p:spPr>
          <a:xfrm>
            <a:off x="574675" y="355791"/>
            <a:ext cx="8308521" cy="396235"/>
          </a:xfrm>
          <a:prstGeom prst="rect">
            <a:avLst/>
          </a:prstGeom>
        </p:spPr>
        <p:txBody>
          <a:bodyPr anchor="ctr">
            <a:noAutofit/>
          </a:bodyPr>
          <a:lstStyle>
            <a:lvl1pPr algn="l" defTabSz="617614" rtl="0" eaLnBrk="1" latinLnBrk="0" hangingPunct="1">
              <a:lnSpc>
                <a:spcPct val="90000"/>
              </a:lnSpc>
              <a:spcBef>
                <a:spcPct val="0"/>
              </a:spcBef>
              <a:buNone/>
              <a:defRPr lang="en-US" sz="3242" b="1" kern="1200" dirty="0">
                <a:solidFill>
                  <a:schemeClr val="bg2"/>
                </a:solidFill>
                <a:latin typeface="Lato Regular" panose="020F0502020204030203" pitchFamily="34" charset="0"/>
                <a:ea typeface="Lato Regular" panose="020F0502020204030203" pitchFamily="34" charset="0"/>
                <a:cs typeface="Lato Regular" panose="020F0502020204030203" pitchFamily="34" charset="0"/>
              </a:defRPr>
            </a:lvl1pPr>
          </a:lstStyle>
          <a:p>
            <a:pPr marL="0" marR="0" lvl="0" indent="0" algn="l" defTabSz="617614" rtl="0" eaLnBrk="1" fontAlgn="auto" latinLnBrk="0" hangingPunct="1">
              <a:lnSpc>
                <a:spcPct val="90000"/>
              </a:lnSpc>
              <a:spcBef>
                <a:spcPct val="0"/>
              </a:spcBef>
              <a:spcAft>
                <a:spcPts val="0"/>
              </a:spcAft>
              <a:buClrTx/>
              <a:buSzTx/>
              <a:buFontTx/>
              <a:buNone/>
              <a:tabLst/>
              <a:defRPr/>
            </a:pPr>
            <a:r>
              <a:rPr kumimoji="0" lang="en-US" sz="3242" b="1" i="0" u="none" strike="noStrike" kern="1200" cap="none" spc="0" normalizeH="0" baseline="0" noProof="0" dirty="0">
                <a:ln>
                  <a:noFill/>
                </a:ln>
                <a:solidFill>
                  <a:srgbClr val="0070C0"/>
                </a:solidFill>
                <a:effectLst/>
                <a:uLnTx/>
                <a:uFillTx/>
                <a:latin typeface="Lato Regular" panose="020F0502020204030203" pitchFamily="34" charset="0"/>
                <a:ea typeface="Lato Regular" panose="020F0502020204030203" pitchFamily="34" charset="0"/>
                <a:cs typeface="Lato Regular" panose="020F0502020204030203" pitchFamily="34" charset="0"/>
              </a:rPr>
              <a:t>Appendix II</a:t>
            </a:r>
          </a:p>
        </p:txBody>
      </p:sp>
      <p:sp>
        <p:nvSpPr>
          <p:cNvPr id="7" name="Text Placeholder 2">
            <a:extLst>
              <a:ext uri="{FF2B5EF4-FFF2-40B4-BE49-F238E27FC236}">
                <a16:creationId xmlns:a16="http://schemas.microsoft.com/office/drawing/2014/main" id="{F16F21E0-2A99-F997-36F2-BDC86726543D}"/>
              </a:ext>
            </a:extLst>
          </p:cNvPr>
          <p:cNvSpPr txBox="1">
            <a:spLocks/>
          </p:cNvSpPr>
          <p:nvPr/>
        </p:nvSpPr>
        <p:spPr>
          <a:xfrm>
            <a:off x="573834" y="763399"/>
            <a:ext cx="8341178" cy="228598"/>
          </a:xfrm>
          <a:prstGeom prst="rect">
            <a:avLst/>
          </a:prstGeom>
        </p:spPr>
        <p:txBody>
          <a:bodyPr anchor="ctr">
            <a:noAutofit/>
          </a:bodyPr>
          <a:lstStyle>
            <a:lvl1pPr marL="0" indent="0" algn="l" defTabSz="823485" rtl="0" eaLnBrk="1" latinLnBrk="0" hangingPunct="1">
              <a:lnSpc>
                <a:spcPct val="90000"/>
              </a:lnSpc>
              <a:spcBef>
                <a:spcPts val="901"/>
              </a:spcBef>
              <a:buFont typeface="Arial" panose="020B0604020202020204" pitchFamily="34" charset="0"/>
              <a:buNone/>
              <a:defRPr lang="en-US" sz="1621" kern="12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defRPr>
            </a:lvl1pPr>
            <a:lvl2pPr marL="617614" indent="-205871" algn="l" defTabSz="823485" rtl="0" eaLnBrk="1" latinLnBrk="0" hangingPunct="1">
              <a:lnSpc>
                <a:spcPct val="90000"/>
              </a:lnSpc>
              <a:spcBef>
                <a:spcPts val="450"/>
              </a:spcBef>
              <a:buFont typeface="Arial" panose="020B0604020202020204" pitchFamily="34" charset="0"/>
              <a:buChar char="•"/>
              <a:defRPr sz="2161" kern="1200">
                <a:solidFill>
                  <a:schemeClr val="bg1">
                    <a:lumMod val="50000"/>
                  </a:schemeClr>
                </a:solidFill>
                <a:latin typeface="+mn-lt"/>
                <a:ea typeface="+mn-ea"/>
                <a:cs typeface="+mn-cs"/>
              </a:defRPr>
            </a:lvl2pPr>
            <a:lvl3pPr marL="1029357" indent="-205871" algn="l" defTabSz="823485" rtl="0" eaLnBrk="1" latinLnBrk="0" hangingPunct="1">
              <a:lnSpc>
                <a:spcPct val="90000"/>
              </a:lnSpc>
              <a:spcBef>
                <a:spcPts val="450"/>
              </a:spcBef>
              <a:buFont typeface="Arial" panose="020B0604020202020204" pitchFamily="34" charset="0"/>
              <a:buChar char="•"/>
              <a:defRPr sz="1801" kern="1200">
                <a:solidFill>
                  <a:schemeClr val="bg1">
                    <a:lumMod val="50000"/>
                  </a:schemeClr>
                </a:solidFill>
                <a:latin typeface="+mn-lt"/>
                <a:ea typeface="+mn-ea"/>
                <a:cs typeface="+mn-cs"/>
              </a:defRPr>
            </a:lvl3pPr>
            <a:lvl4pPr marL="1441100" indent="-205871" algn="l" defTabSz="823485" rtl="0" eaLnBrk="1" latinLnBrk="0" hangingPunct="1">
              <a:lnSpc>
                <a:spcPct val="90000"/>
              </a:lnSpc>
              <a:spcBef>
                <a:spcPts val="450"/>
              </a:spcBef>
              <a:buFont typeface="Arial" panose="020B0604020202020204" pitchFamily="34" charset="0"/>
              <a:buChar char="•"/>
              <a:defRPr sz="1621" kern="1200">
                <a:solidFill>
                  <a:schemeClr val="bg1">
                    <a:lumMod val="50000"/>
                  </a:schemeClr>
                </a:solidFill>
                <a:latin typeface="+mn-lt"/>
                <a:ea typeface="+mn-ea"/>
                <a:cs typeface="+mn-cs"/>
              </a:defRPr>
            </a:lvl4pPr>
            <a:lvl5pPr marL="1235228" indent="0" algn="l" defTabSz="823485" rtl="0" eaLnBrk="1" latinLnBrk="0" hangingPunct="1">
              <a:lnSpc>
                <a:spcPct val="90000"/>
              </a:lnSpc>
              <a:spcBef>
                <a:spcPts val="450"/>
              </a:spcBef>
              <a:buFont typeface="Arial" panose="020B0604020202020204" pitchFamily="34" charset="0"/>
              <a:buNone/>
              <a:defRPr sz="1621" kern="1200">
                <a:solidFill>
                  <a:schemeClr val="bg1">
                    <a:lumMod val="50000"/>
                  </a:schemeClr>
                </a:solidFill>
                <a:latin typeface="+mn-lt"/>
                <a:ea typeface="+mn-ea"/>
                <a:cs typeface="+mn-cs"/>
              </a:defRPr>
            </a:lvl5pPr>
            <a:lvl6pPr marL="1544036"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6pPr>
            <a:lvl7pPr marL="1852843"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7pPr>
            <a:lvl8pPr marL="2161650"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8pPr>
            <a:lvl9pPr marL="2470457" indent="0" algn="l" defTabSz="823485" rtl="0" eaLnBrk="1" latinLnBrk="0" hangingPunct="1">
              <a:lnSpc>
                <a:spcPct val="90000"/>
              </a:lnSpc>
              <a:spcBef>
                <a:spcPts val="450"/>
              </a:spcBef>
              <a:buFont typeface="Arial" panose="020B0604020202020204" pitchFamily="34" charset="0"/>
              <a:buNone/>
              <a:defRPr sz="1621" kern="1200">
                <a:solidFill>
                  <a:schemeClr val="tx1"/>
                </a:solidFill>
                <a:latin typeface="+mn-lt"/>
                <a:ea typeface="+mn-ea"/>
                <a:cs typeface="+mn-cs"/>
              </a:defRPr>
            </a:lvl9pPr>
          </a:lstStyle>
          <a:p>
            <a:pPr marL="0" marR="0" lvl="0" indent="0" algn="l" defTabSz="823485" rtl="0" eaLnBrk="1" fontAlgn="auto" latinLnBrk="0" hangingPunct="1">
              <a:lnSpc>
                <a:spcPct val="90000"/>
              </a:lnSpc>
              <a:spcBef>
                <a:spcPts val="901"/>
              </a:spcBef>
              <a:spcAft>
                <a:spcPts val="0"/>
              </a:spcAft>
              <a:buClrTx/>
              <a:buSzTx/>
              <a:buFont typeface="Arial" panose="020B0604020202020204" pitchFamily="34" charset="0"/>
              <a:buNone/>
              <a:tabLst/>
              <a:defRPr/>
            </a:pPr>
            <a:r>
              <a:rPr kumimoji="0" lang="en-US" sz="1621" b="0" i="0" u="none" strike="noStrike" kern="1200" cap="none" spc="0" normalizeH="0" baseline="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rPr>
              <a:t>Deep-dive</a:t>
            </a:r>
            <a:r>
              <a:rPr kumimoji="0" lang="en-US" sz="1621" b="0" i="0" u="none" strike="noStrike" kern="1200" cap="none" spc="0" normalizeH="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rPr>
              <a:t> by Diet and Region with Revenue and Cost</a:t>
            </a:r>
            <a:endParaRPr kumimoji="0" lang="en-US" sz="1621" b="0" i="0" u="none" strike="noStrike" kern="1200" cap="none" spc="0" normalizeH="0" baseline="0" noProof="0" dirty="0">
              <a:ln>
                <a:noFill/>
              </a:ln>
              <a:solidFill>
                <a:sysClr val="window" lastClr="FFFFFF">
                  <a:lumMod val="50000"/>
                </a:sysClr>
              </a:solidFill>
              <a:effectLst/>
              <a:uLnTx/>
              <a:uFillTx/>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861390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D355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Bazaar-9 BlueGreen-Light">
      <a:dk1>
        <a:srgbClr val="FFFFFF"/>
      </a:dk1>
      <a:lt1>
        <a:sysClr val="window" lastClr="FFFFFF"/>
      </a:lt1>
      <a:dk2>
        <a:srgbClr val="FFFFFF"/>
      </a:dk2>
      <a:lt2>
        <a:srgbClr val="111111"/>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2473</TotalTime>
  <Words>1410</Words>
  <Application>Microsoft Office PowerPoint</Application>
  <PresentationFormat>Widescreen</PresentationFormat>
  <Paragraphs>159</Paragraphs>
  <Slides>9</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Lato</vt:lpstr>
      <vt:lpstr>Lato Light</vt:lpstr>
      <vt:lpstr>Lato Regular</vt:lpstr>
      <vt:lpstr>Lato Thin</vt:lpstr>
      <vt:lpstr>Söhne</vt:lpstr>
      <vt:lpstr>Trebuchet MS</vt:lpstr>
      <vt:lpstr>Office Theme</vt:lpstr>
      <vt:lpstr>1_Office Theme</vt:lpstr>
      <vt:lpstr>PowerPoint Presentation</vt:lpstr>
      <vt:lpstr>PowerPoint Presentation</vt:lpstr>
      <vt:lpstr>Participant Analysis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Lan Hoang</cp:lastModifiedBy>
  <cp:revision>91</cp:revision>
  <cp:lastPrinted>2023-08-16T08:26:20Z</cp:lastPrinted>
  <dcterms:created xsi:type="dcterms:W3CDTF">2023-08-07T08:53:59Z</dcterms:created>
  <dcterms:modified xsi:type="dcterms:W3CDTF">2023-12-14T13:48:04Z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2021-11-04T00:00:00Z</vt:filetime>
  </property>
  <property fmtid="{D5CDD505-2E9C-101B-9397-08002B2CF9AE}" pid="3" name="Creator">
    <vt:lpwstr>Microsoft® PowerPoint® for Microsoft 365</vt:lpwstr>
  </property>
  <property fmtid="{D5CDD505-2E9C-101B-9397-08002B2CF9AE}" pid="4" name="LastSaved">
    <vt:filetime>2023-08-07T00:00:00Z</vt:filetime>
  </property>
</Properties>
</file>