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571" r:id="rId3"/>
    <p:sldId id="572" r:id="rId4"/>
    <p:sldId id="265" r:id="rId5"/>
    <p:sldId id="562" r:id="rId6"/>
    <p:sldId id="563" r:id="rId7"/>
    <p:sldId id="564" r:id="rId8"/>
    <p:sldId id="565" r:id="rId9"/>
    <p:sldId id="261" r:id="rId10"/>
    <p:sldId id="559" r:id="rId11"/>
    <p:sldId id="552" r:id="rId12"/>
    <p:sldId id="553" r:id="rId13"/>
    <p:sldId id="560" r:id="rId14"/>
    <p:sldId id="567" r:id="rId15"/>
    <p:sldId id="554" r:id="rId16"/>
    <p:sldId id="555" r:id="rId17"/>
    <p:sldId id="569" r:id="rId18"/>
    <p:sldId id="561" r:id="rId19"/>
    <p:sldId id="557" r:id="rId20"/>
    <p:sldId id="570" r:id="rId21"/>
    <p:sldId id="558" r:id="rId22"/>
    <p:sldId id="566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434" autoAdjust="0"/>
  </p:normalViewPr>
  <p:slideViewPr>
    <p:cSldViewPr snapToGrid="0" snapToObjects="1">
      <p:cViewPr varScale="1">
        <p:scale>
          <a:sx n="83" d="100"/>
          <a:sy n="83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93355-3BBB-2342-B4EA-703E01A6890A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A6065-9821-3E48-B928-E7BDDBB9E1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94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44d3f6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db44d3f6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7274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have many students in one classroom</a:t>
            </a:r>
            <a:br>
              <a:rPr lang="en-GB" dirty="0"/>
            </a:br>
            <a:r>
              <a:rPr lang="en-GB" dirty="0"/>
              <a:t>You have one classroom for each student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6065-9821-3E48-B928-E7BDDBB9E12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028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173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4383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</a:t>
            </a:r>
            <a:r>
              <a:rPr lang="en-GB" dirty="0" err="1"/>
              <a:t>mysql</a:t>
            </a:r>
            <a:r>
              <a:rPr lang="en-GB" dirty="0"/>
              <a:t>/</a:t>
            </a:r>
            <a:r>
              <a:rPr lang="en-GB" dirty="0" err="1"/>
              <a:t>mysql_datatypes.asp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6065-9821-3E48-B928-E7BDDBB9E12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381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</a:t>
            </a:r>
            <a:r>
              <a:rPr lang="en-GB" dirty="0" err="1"/>
              <a:t>mysql</a:t>
            </a:r>
            <a:r>
              <a:rPr lang="en-GB" dirty="0"/>
              <a:t>/</a:t>
            </a:r>
            <a:r>
              <a:rPr lang="en-GB" dirty="0" err="1"/>
              <a:t>mysql_datatypes.asp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6065-9821-3E48-B928-E7BDDBB9E12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49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yourself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5 min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presenting</a:t>
            </a:r>
            <a:r>
              <a:rPr lang="fr-FR" dirty="0"/>
              <a:t>.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</a:t>
            </a:r>
            <a:r>
              <a:rPr lang="fr-FR" dirty="0" err="1"/>
              <a:t>execution</a:t>
            </a:r>
            <a:r>
              <a:rPr lang="fr-FR" dirty="0"/>
              <a:t> of javascript server </a:t>
            </a:r>
            <a:r>
              <a:rPr lang="fr-FR" dirty="0" err="1"/>
              <a:t>side</a:t>
            </a:r>
            <a:r>
              <a:rPr lang="fr-FR" dirty="0"/>
              <a:t> (on </a:t>
            </a:r>
            <a:r>
              <a:rPr lang="fr-FR" dirty="0" err="1"/>
              <a:t>your</a:t>
            </a:r>
            <a:r>
              <a:rPr lang="fr-FR" dirty="0"/>
              <a:t> computer, </a:t>
            </a:r>
            <a:r>
              <a:rPr lang="fr-FR" dirty="0" err="1"/>
              <a:t>without</a:t>
            </a:r>
            <a:r>
              <a:rPr lang="fr-FR" dirty="0"/>
              <a:t> browser).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36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yourself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5 min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presenting</a:t>
            </a:r>
            <a:r>
              <a:rPr lang="fr-FR" dirty="0"/>
              <a:t>.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</a:t>
            </a:r>
            <a:r>
              <a:rPr lang="fr-FR" dirty="0" err="1"/>
              <a:t>execution</a:t>
            </a:r>
            <a:r>
              <a:rPr lang="fr-FR" dirty="0"/>
              <a:t> of javascript server </a:t>
            </a:r>
            <a:r>
              <a:rPr lang="fr-FR" dirty="0" err="1"/>
              <a:t>side</a:t>
            </a:r>
            <a:r>
              <a:rPr lang="fr-FR" dirty="0"/>
              <a:t> (on </a:t>
            </a:r>
            <a:r>
              <a:rPr lang="fr-FR" dirty="0" err="1"/>
              <a:t>your</a:t>
            </a:r>
            <a:r>
              <a:rPr lang="fr-FR" dirty="0"/>
              <a:t> computer, </a:t>
            </a:r>
            <a:r>
              <a:rPr lang="fr-FR" dirty="0" err="1"/>
              <a:t>without</a:t>
            </a:r>
            <a:r>
              <a:rPr lang="fr-FR" dirty="0"/>
              <a:t> browser).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11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yourself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5 min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presenting</a:t>
            </a:r>
            <a:r>
              <a:rPr lang="fr-FR" dirty="0"/>
              <a:t>.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</a:t>
            </a:r>
            <a:r>
              <a:rPr lang="fr-FR" dirty="0" err="1"/>
              <a:t>execution</a:t>
            </a:r>
            <a:r>
              <a:rPr lang="fr-FR" dirty="0"/>
              <a:t> of javascript server </a:t>
            </a:r>
            <a:r>
              <a:rPr lang="fr-FR" dirty="0" err="1"/>
              <a:t>side</a:t>
            </a:r>
            <a:r>
              <a:rPr lang="fr-FR" dirty="0"/>
              <a:t> (on </a:t>
            </a:r>
            <a:r>
              <a:rPr lang="fr-FR" dirty="0" err="1"/>
              <a:t>your</a:t>
            </a:r>
            <a:r>
              <a:rPr lang="fr-FR" dirty="0"/>
              <a:t> computer, </a:t>
            </a:r>
            <a:r>
              <a:rPr lang="fr-FR" dirty="0" err="1"/>
              <a:t>without</a:t>
            </a:r>
            <a:r>
              <a:rPr lang="fr-FR" dirty="0"/>
              <a:t> browser).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74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to the students in what class is </a:t>
            </a:r>
            <a:r>
              <a:rPr lang="en-GB" dirty="0" err="1"/>
              <a:t>Lyhour</a:t>
            </a:r>
            <a:r>
              <a:rPr lang="en-GB" dirty="0"/>
              <a:t> ?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How many students are in SNA 2</a:t>
            </a:r>
            <a:r>
              <a:rPr lang="en-GB" baseline="30000" dirty="0"/>
              <a:t>nd</a:t>
            </a:r>
            <a:r>
              <a:rPr lang="en-GB" dirty="0"/>
              <a:t> year ?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6065-9821-3E48-B928-E7BDDBB9E12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00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to the students in what class is </a:t>
            </a:r>
            <a:r>
              <a:rPr lang="en-GB" dirty="0" err="1"/>
              <a:t>Lyhour</a:t>
            </a:r>
            <a:r>
              <a:rPr lang="en-GB" dirty="0"/>
              <a:t> ?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How many students are in SNA 2</a:t>
            </a:r>
            <a:r>
              <a:rPr lang="en-GB" baseline="30000" dirty="0"/>
              <a:t>nd</a:t>
            </a:r>
            <a:r>
              <a:rPr lang="en-GB" dirty="0"/>
              <a:t> year ?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6065-9821-3E48-B928-E7BDDBB9E12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77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20A4D-928D-F94C-AD41-E8C977E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D07EB-AED5-7A48-A15A-01CEE3BC6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CF0E7D-09FB-1A42-AC9E-65815BB6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0946-854F-C846-AE54-19893193023C}" type="datetime1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7B3059-D2E0-A84D-B6ED-67299FC2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8FF47D-89AB-1840-A43E-1091EFFE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35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5A7EF-DBCE-C74B-8189-9E29EE6B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3B7698-0497-8444-BAB2-D3478BC1B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F9F7E7-EC96-124B-A280-7E49CB1C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CD02-A221-F744-85B6-FD30A78A0DAC}" type="datetime1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FE773-1FE7-214D-A928-1E32B39E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143162-6BAC-D246-954A-5DE15C85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00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70A406-D774-5F49-947B-4C0093918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576AC1-F6A0-4342-9074-B767C98BD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7657F4-4204-BA4E-A7DB-88245ADB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FE7A-9CA9-024B-91A8-DEC2ACC5C324}" type="datetime1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67B002-E37B-5246-A9E9-275F62F2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5B25C2-FFAD-3D47-9BE3-6E68E0A6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17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EA32F-E0AC-094E-9275-839378FA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D7F27-42BF-B948-AAD9-CC6DC777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D4D5C0-7BA5-1B4E-A394-D525A5C8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09DE-AF2A-C346-817F-57D761F3509B}" type="datetime1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782FD0-0C3E-2447-8E75-6DF75637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B79B2B-448F-4143-9EAD-7751334D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2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F59537-53EF-EB49-A11F-5E330D17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5D16CB-B8C7-E946-B695-B21D301C5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3D5EAE-44D2-8F49-82E7-464FB56B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38FD-CD72-D843-8B6F-FFCD73F7DC65}" type="datetime1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741427-91C2-6641-B41C-8D6A847C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670445-0573-774E-95FE-73CC9521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88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596D2-2F9E-D345-9587-257397DE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FE01E-767B-8C4D-8566-571D519A8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8DADB8-2174-E943-9C3D-2D61AFFD0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11D8FA-9098-F54D-B861-AEFBF11C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5DCA-1D45-C74F-B980-48E319F8CF84}" type="datetime1">
              <a:rPr lang="fr-FR" smtClean="0"/>
              <a:t>01/06/2021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85509D-DF83-6849-89FC-70FFB446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432577-901B-B143-A124-6CAF2C0D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55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14EC1-1FE2-9143-BA3A-541F7423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1348C7-043C-EB46-B82C-9F3ECF44B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C49DE1-D8C2-1247-AA72-10A86E093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3539CD-567C-964E-8E91-498810960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89FE92-F091-5542-854B-10B952E14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8FC345-D862-654A-B5DA-63499630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8E1-700C-A047-A2C4-3E92F3E3E7B1}" type="datetime1">
              <a:rPr lang="fr-FR" smtClean="0"/>
              <a:t>01/06/2021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F83E38-3B3D-C44E-AF33-6B05E47B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01EC20-11A4-5B4E-A211-92DE9E72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73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C522E-F2B1-A541-BE07-D99660E9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040FE2-25C1-544F-AEBD-0DD3AF16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86D2-6E6F-E344-A855-F9B1C3B15D3D}" type="datetime1">
              <a:rPr lang="fr-FR" smtClean="0"/>
              <a:t>01/06/2021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60481E-7477-7146-A88B-3AC1186E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0379A3-B536-6442-996E-86D757B0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92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69FEB6-6904-B946-81C4-9A35420C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C60-96F7-4B40-B13F-D0AF86E5BBE5}" type="datetime1">
              <a:rPr lang="fr-FR" smtClean="0"/>
              <a:t>01/06/2021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53E796-424C-CA48-95C1-A46BF9F1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EB08CF-C4B6-6C48-B764-0DFD9FFA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10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8484C-4059-3146-A67F-077205F8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81AC19-8BD8-DE47-A6D4-24DC68B1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DC8DA7-65A2-7B49-9100-1FE852AB1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8EE252-F939-9A47-91FF-BE619463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F3C-D77E-654E-8E10-6D889485B080}" type="datetime1">
              <a:rPr lang="fr-FR" smtClean="0"/>
              <a:t>01/06/2021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C4D5BC-AB08-204E-A89F-0BBBDCD0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0BEF58-181D-1845-9D26-74B4BDB1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67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2C1F3-40D0-8A41-B471-E5D6DDAA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1D7BCE-7473-B44C-A4D5-CFF78B87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00E7F6-4E2C-FB4C-A1F7-046277D4E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D5E542-0EE5-7A41-B68A-816D01CB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23E9-02ED-1F4D-BC92-F3EBD9F08F85}" type="datetime1">
              <a:rPr lang="fr-FR" smtClean="0"/>
              <a:t>01/06/2021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C6AD5C-BE1F-F74C-8484-D73C5C40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7A5D88-A197-FE45-BF34-455AF670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55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8085A7-907A-8E42-88D6-971354C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6FF210-2B66-474A-83D7-A03BC8174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63DB31-D0E1-0F41-8CEC-A0AE02736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D8469-4DC7-9C40-8FC2-4C7420D7626C}" type="datetime1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B53036-9905-8149-B977-65B7ADB5A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093C4B-448E-9B4B-90B1-A3C112CFE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C61C1-3E54-EA42-AABD-BBF12AE70B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25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svg.org/cartoon-studen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hyperlink" Target="https://pngimg.com/download/60311" TargetMode="External"/><Relationship Id="rId7" Type="http://schemas.openxmlformats.org/officeDocument/2006/relationships/hyperlink" Target="http://opensource.com/article/17/2/six-open-source-brands" TargetMode="External"/><Relationship Id="rId12" Type="http://schemas.openxmlformats.org/officeDocument/2006/relationships/hyperlink" Target="https://en.m.wikipedia.org/wiki/File:Telegram_2019_Logo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hyperlink" Target="http://blogfbd.blogspot.com/2012/02/recuperar-filas-de-una-tabla.html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hyperlink" Target="https://en.wikipedia.org/wiki/Google_logo" TargetMode="External"/><Relationship Id="rId14" Type="http://schemas.openxmlformats.org/officeDocument/2006/relationships/hyperlink" Target="https://pngimg.com/download/9417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svg.org/cartoon-stud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0000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Relational database</a:t>
            </a: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EC2811-89E0-9F40-B133-7EC7093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0</a:t>
            </a:fld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DE6913-646A-DC4D-AC2C-42C7A1F4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28775" y="6430743"/>
            <a:ext cx="2743200" cy="365125"/>
          </a:xfrm>
        </p:spPr>
        <p:txBody>
          <a:bodyPr/>
          <a:lstStyle/>
          <a:p>
            <a:fld id="{A73C61C1-3E54-EA42-AABD-BBF12AE70BB0}" type="slidenum">
              <a:rPr lang="fr-FR" smtClean="0"/>
              <a:t>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94D328-CDC2-3545-A814-C6359CFBB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0554" y="3058342"/>
            <a:ext cx="1705556" cy="2203560"/>
          </a:xfrm>
          <a:prstGeom prst="rect">
            <a:avLst/>
          </a:prstGeom>
        </p:spPr>
      </p:pic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46660"/>
              </p:ext>
            </p:extLst>
          </p:nvPr>
        </p:nvGraphicFramePr>
        <p:xfrm>
          <a:off x="5067923" y="2611811"/>
          <a:ext cx="2635024" cy="3491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02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796407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Cars </a:t>
                      </a: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695090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car ID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car  Name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Date of birth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Province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Tell 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 flipH="1">
            <a:off x="7762636" y="4787506"/>
            <a:ext cx="1183784" cy="2704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flipH="1">
            <a:off x="7702947" y="2783050"/>
            <a:ext cx="1215058" cy="2473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9006108" y="2706672"/>
            <a:ext cx="2546921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3500"/>
            </a:pPr>
            <a:r>
              <a:rPr lang="en-GB" sz="2500" dirty="0"/>
              <a:t>A student is an </a:t>
            </a:r>
            <a:r>
              <a:rPr lang="en-GB" sz="2500" b="1" dirty="0">
                <a:solidFill>
                  <a:schemeClr val="accent6"/>
                </a:solidFill>
              </a:rPr>
              <a:t>entity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</a:pPr>
            <a:endParaRPr sz="2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8946420" y="4707103"/>
            <a:ext cx="2425884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3500"/>
            </a:pPr>
            <a:r>
              <a:rPr lang="en-US" sz="2500" dirty="0">
                <a:ea typeface="Calibri"/>
                <a:cs typeface="Calibri"/>
                <a:sym typeface="Calibri"/>
              </a:rPr>
              <a:t>The </a:t>
            </a:r>
            <a:r>
              <a:rPr lang="en-US" sz="25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attributes</a:t>
            </a:r>
            <a:r>
              <a:rPr lang="en-US" sz="25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500" dirty="0">
                <a:ea typeface="Calibri"/>
                <a:cs typeface="Calibri"/>
                <a:sym typeface="Calibri"/>
              </a:rPr>
              <a:t>describes the students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ZoneTexte 11">
            <a:extLst>
              <a:ext uri="{FF2B5EF4-FFF2-40B4-BE49-F238E27FC236}">
                <a16:creationId xmlns:a16="http://schemas.microsoft.com/office/drawing/2014/main" id="{C78B7A50-4F49-624A-8DD2-D0FC8D58CA3C}"/>
              </a:ext>
            </a:extLst>
          </p:cNvPr>
          <p:cNvSpPr txBox="1"/>
          <p:nvPr/>
        </p:nvSpPr>
        <p:spPr>
          <a:xfrm>
            <a:off x="2025167" y="577670"/>
            <a:ext cx="902782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tx1"/>
                </a:solidFill>
              </a:rPr>
              <a:t>A table  </a:t>
            </a:r>
            <a:r>
              <a:rPr lang="en-GB" sz="3000" b="1" dirty="0">
                <a:solidFill>
                  <a:srgbClr val="000DFF"/>
                </a:solidFill>
              </a:rPr>
              <a:t>schema</a:t>
            </a:r>
            <a:r>
              <a:rPr lang="en-GB" sz="3000" b="1" dirty="0">
                <a:solidFill>
                  <a:schemeClr val="tx1"/>
                </a:solidFill>
              </a:rPr>
              <a:t>  describes an </a:t>
            </a:r>
            <a:r>
              <a:rPr lang="en-GB" sz="3000" b="1" dirty="0">
                <a:solidFill>
                  <a:schemeClr val="accent6"/>
                </a:solidFill>
              </a:rPr>
              <a:t>entity</a:t>
            </a:r>
            <a:r>
              <a:rPr lang="en-GB" sz="3000" b="1" dirty="0">
                <a:solidFill>
                  <a:schemeClr val="tx1"/>
                </a:solidFill>
              </a:rPr>
              <a:t> and its </a:t>
            </a:r>
            <a:r>
              <a:rPr lang="en-GB" sz="3000" b="1" dirty="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12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2966438" y="3729255"/>
            <a:ext cx="136313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3500"/>
            </a:pPr>
            <a:r>
              <a:rPr lang="en-GB" sz="2500" dirty="0"/>
              <a:t>Table</a:t>
            </a:r>
          </a:p>
          <a:p>
            <a:pPr>
              <a:buClr>
                <a:schemeClr val="dk1"/>
              </a:buClr>
              <a:buSzPts val="3500"/>
            </a:pPr>
            <a:r>
              <a:rPr lang="en-GB" sz="2500" b="1" dirty="0">
                <a:solidFill>
                  <a:srgbClr val="000DFF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endParaRPr sz="2500" b="1" dirty="0">
              <a:solidFill>
                <a:srgbClr val="000D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4430075" y="2236521"/>
            <a:ext cx="436849" cy="40794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5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668646" y="55747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57458" y="1286196"/>
            <a:ext cx="6531446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each attributes </a:t>
            </a:r>
            <a:r>
              <a:rPr lang="en-US" sz="30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-US" sz="3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1D4C722A-92A3-FE45-A876-A58F458CF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028084"/>
              </p:ext>
            </p:extLst>
          </p:nvPr>
        </p:nvGraphicFramePr>
        <p:xfrm>
          <a:off x="1974632" y="2567950"/>
          <a:ext cx="3753055" cy="240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667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  <a:gridCol w="1234388">
                  <a:extLst>
                    <a:ext uri="{9D8B030D-6E8A-4147-A177-3AD203B41FA5}">
                      <a16:colId xmlns:a16="http://schemas.microsoft.com/office/drawing/2014/main" val="317216829"/>
                    </a:ext>
                  </a:extLst>
                </a:gridCol>
              </a:tblGrid>
              <a:tr h="374231">
                <a:tc gridSpan="2"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15264"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Student ID</a:t>
                      </a:r>
                    </a:p>
                    <a:p>
                      <a:pPr algn="l"/>
                      <a:r>
                        <a:rPr lang="en-GB" sz="2400" dirty="0"/>
                        <a:t>Student’s name </a:t>
                      </a:r>
                    </a:p>
                    <a:p>
                      <a:pPr algn="l"/>
                      <a:r>
                        <a:rPr lang="en-GB" sz="2400" dirty="0"/>
                        <a:t>Date of birth</a:t>
                      </a:r>
                    </a:p>
                    <a:p>
                      <a:pPr algn="l"/>
                      <a:r>
                        <a:rPr lang="en-GB" sz="2400" dirty="0"/>
                        <a:t>Province</a:t>
                      </a:r>
                    </a:p>
                    <a:p>
                      <a:endParaRPr lang="en-GB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…</a:t>
                      </a:r>
                    </a:p>
                    <a:p>
                      <a:r>
                        <a:rPr lang="en-GB" sz="2400" dirty="0"/>
                        <a:t>…</a:t>
                      </a:r>
                    </a:p>
                    <a:p>
                      <a:r>
                        <a:rPr lang="en-GB" sz="2400" dirty="0"/>
                        <a:t>…</a:t>
                      </a:r>
                    </a:p>
                    <a:p>
                      <a:r>
                        <a:rPr lang="en-GB" sz="2400" dirty="0"/>
                        <a:t>…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35C87F08-E42A-0848-B642-EE382389A0A7}"/>
              </a:ext>
            </a:extLst>
          </p:cNvPr>
          <p:cNvSpPr txBox="1"/>
          <p:nvPr/>
        </p:nvSpPr>
        <p:spPr>
          <a:xfrm>
            <a:off x="6754236" y="3538589"/>
            <a:ext cx="67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??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A3DE55-68EC-5748-8BE4-DE672B7C41D6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081888" y="3381884"/>
            <a:ext cx="1672348" cy="387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AD87225-935C-E54D-9608-CCC87BB265DB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081888" y="3731322"/>
            <a:ext cx="1672348" cy="38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6244E07-3F8F-E242-A826-144B57DBB837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081888" y="3769422"/>
            <a:ext cx="1672348" cy="270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3DA9805-46AE-0741-BC88-6EE5BF0232B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081888" y="3769422"/>
            <a:ext cx="1672348" cy="618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600132" y="2910505"/>
            <a:ext cx="252272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?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 ?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DATETIME ?</a:t>
            </a:r>
          </a:p>
        </p:txBody>
      </p:sp>
    </p:spTree>
    <p:extLst>
      <p:ext uri="{BB962C8B-B14F-4D97-AF65-F5344CB8AC3E}">
        <p14:creationId xmlns:p14="http://schemas.microsoft.com/office/powerpoint/2010/main" val="271428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A6B530-28CA-4946-A64B-F09CF398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6C374515-4E4E-7542-AF35-C17EDE44B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80401"/>
              </p:ext>
            </p:extLst>
          </p:nvPr>
        </p:nvGraphicFramePr>
        <p:xfrm>
          <a:off x="420200" y="2447193"/>
          <a:ext cx="3313112" cy="17907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74863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  <a:gridCol w="1238249">
                  <a:extLst>
                    <a:ext uri="{9D8B030D-6E8A-4147-A177-3AD203B41FA5}">
                      <a16:colId xmlns:a16="http://schemas.microsoft.com/office/drawing/2014/main" val="317216829"/>
                    </a:ext>
                  </a:extLst>
                </a:gridCol>
              </a:tblGrid>
              <a:tr h="443804"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CLASSROOM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60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346896">
                <a:tc>
                  <a:txBody>
                    <a:bodyPr/>
                    <a:lstStyle/>
                    <a:p>
                      <a:pPr algn="l"/>
                      <a:r>
                        <a:rPr lang="en-GB" sz="1700" i="1" dirty="0"/>
                        <a:t>Classroom ID</a:t>
                      </a:r>
                    </a:p>
                    <a:p>
                      <a:pPr algn="l"/>
                      <a:r>
                        <a:rPr lang="en-GB" sz="1700" i="1" dirty="0"/>
                        <a:t>Section</a:t>
                      </a:r>
                    </a:p>
                    <a:p>
                      <a:pPr algn="l"/>
                      <a:r>
                        <a:rPr lang="en-GB" sz="1700" i="1" dirty="0"/>
                        <a:t>Year</a:t>
                      </a:r>
                    </a:p>
                    <a:p>
                      <a:pPr algn="l"/>
                      <a:r>
                        <a:rPr lang="en-GB" sz="1700" i="1" dirty="0"/>
                        <a:t>Department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numeric</a:t>
                      </a:r>
                    </a:p>
                    <a:p>
                      <a:r>
                        <a:rPr lang="en-GB" sz="1700" dirty="0"/>
                        <a:t>numeric</a:t>
                      </a:r>
                    </a:p>
                    <a:p>
                      <a:r>
                        <a:rPr lang="en-GB" sz="1700" dirty="0"/>
                        <a:t>Numeric </a:t>
                      </a:r>
                    </a:p>
                    <a:p>
                      <a:r>
                        <a:rPr lang="en-GB" sz="1700" dirty="0"/>
                        <a:t>String </a:t>
                      </a:r>
                    </a:p>
                  </a:txBody>
                  <a:tcPr marL="12413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D36642AA-CF1B-D14E-96DD-811581F57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25487"/>
              </p:ext>
            </p:extLst>
          </p:nvPr>
        </p:nvGraphicFramePr>
        <p:xfrm>
          <a:off x="5444454" y="2084162"/>
          <a:ext cx="6332292" cy="32720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42413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62521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947035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917633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53543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classroom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section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year</a:t>
                      </a:r>
                      <a:endParaRPr lang="fr-FR" sz="18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department</a:t>
                      </a:r>
                      <a:endParaRPr lang="fr-FR" sz="18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43627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 A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43627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B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43627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A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SNA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43627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A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GENERAL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9576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B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GENERAL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9576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GENERAL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5A373751-3BAA-C94C-87CC-F9F5FFE4168E}"/>
              </a:ext>
            </a:extLst>
          </p:cNvPr>
          <p:cNvSpPr/>
          <p:nvPr/>
        </p:nvSpPr>
        <p:spPr>
          <a:xfrm>
            <a:off x="4173415" y="3235569"/>
            <a:ext cx="978408" cy="484632"/>
          </a:xfrm>
          <a:prstGeom prst="rightArrow">
            <a:avLst/>
          </a:prstGeom>
          <a:solidFill>
            <a:srgbClr val="000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11">
            <a:extLst>
              <a:ext uri="{FF2B5EF4-FFF2-40B4-BE49-F238E27FC236}">
                <a16:creationId xmlns:a16="http://schemas.microsoft.com/office/drawing/2014/main" id="{C78B7A50-4F49-624A-8DD2-D0FC8D58CA3C}"/>
              </a:ext>
            </a:extLst>
          </p:cNvPr>
          <p:cNvSpPr txBox="1"/>
          <p:nvPr/>
        </p:nvSpPr>
        <p:spPr>
          <a:xfrm>
            <a:off x="3407654" y="369113"/>
            <a:ext cx="5997604" cy="7694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tx1"/>
                </a:solidFill>
              </a:rPr>
              <a:t>From schema to table</a:t>
            </a:r>
            <a:endParaRPr lang="en-GB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2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36642AA-CF1B-D14E-96DD-811581F57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652574"/>
              </p:ext>
            </p:extLst>
          </p:nvPr>
        </p:nvGraphicFramePr>
        <p:xfrm>
          <a:off x="3409591" y="2768958"/>
          <a:ext cx="6332292" cy="32720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42413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62521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947035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917633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53543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Classroom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Section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Year</a:t>
                      </a:r>
                      <a:endParaRPr lang="fr-FR" sz="18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err="1"/>
                        <a:t>Department</a:t>
                      </a:r>
                      <a:endParaRPr lang="fr-FR" sz="180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43627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 A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43627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B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436277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A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SNA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436277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A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GENERAL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9576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B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GENERAL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9576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GENERAL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892380" y="3310690"/>
            <a:ext cx="708338" cy="437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5400000">
            <a:off x="5822321" y="2164073"/>
            <a:ext cx="708338" cy="437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C78B7A50-4F49-624A-8DD2-D0FC8D58CA3C}"/>
              </a:ext>
            </a:extLst>
          </p:cNvPr>
          <p:cNvSpPr txBox="1"/>
          <p:nvPr/>
        </p:nvSpPr>
        <p:spPr>
          <a:xfrm>
            <a:off x="3962502" y="291620"/>
            <a:ext cx="442797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tx1"/>
                </a:solidFill>
              </a:rPr>
              <a:t>A</a:t>
            </a:r>
            <a:r>
              <a:rPr lang="en-GB" sz="3000" b="1" dirty="0">
                <a:solidFill>
                  <a:srgbClr val="000DFF"/>
                </a:solidFill>
              </a:rPr>
              <a:t> </a:t>
            </a:r>
            <a:r>
              <a:rPr lang="en-GB" sz="3000" b="1" dirty="0">
                <a:solidFill>
                  <a:srgbClr val="FF0000"/>
                </a:solidFill>
              </a:rPr>
              <a:t>table</a:t>
            </a:r>
            <a:r>
              <a:rPr lang="en-GB" sz="3000" b="1" dirty="0">
                <a:solidFill>
                  <a:srgbClr val="000DFF"/>
                </a:solidFill>
              </a:rPr>
              <a:t> </a:t>
            </a:r>
            <a:r>
              <a:rPr lang="en-GB" sz="3000" b="1" dirty="0">
                <a:solidFill>
                  <a:schemeClr val="tx1"/>
                </a:solidFill>
              </a:rPr>
              <a:t>is a list of </a:t>
            </a:r>
            <a:r>
              <a:rPr lang="en-GB" sz="3000" b="1" dirty="0">
                <a:solidFill>
                  <a:srgbClr val="00B050"/>
                </a:solidFill>
              </a:rPr>
              <a:t>records</a:t>
            </a: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177315" y="3341078"/>
            <a:ext cx="2558191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lang="en-US" sz="2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records</a:t>
            </a:r>
            <a:endParaRPr sz="25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240892" y="1430282"/>
            <a:ext cx="3433314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Columns</a:t>
            </a: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attributes</a:t>
            </a:r>
            <a:endParaRPr sz="25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27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215;p12"/>
          <p:cNvGraphicFramePr/>
          <p:nvPr>
            <p:extLst>
              <p:ext uri="{D42A27DB-BD31-4B8C-83A1-F6EECF244321}">
                <p14:modId xmlns:p14="http://schemas.microsoft.com/office/powerpoint/2010/main" val="3440347536"/>
              </p:ext>
            </p:extLst>
          </p:nvPr>
        </p:nvGraphicFramePr>
        <p:xfrm>
          <a:off x="1884609" y="2556456"/>
          <a:ext cx="8186670" cy="20670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2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35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 b="0" dirty="0"/>
                        <a:t>Table</a:t>
                      </a:r>
                      <a:endParaRPr sz="3600" b="0" dirty="0"/>
                    </a:p>
                  </a:txBody>
                  <a:tcPr marL="91450" marR="91450" marT="45725" marB="457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 b="0" dirty="0"/>
                        <a:t>Row</a:t>
                      </a:r>
                      <a:endParaRPr sz="3600" b="0" dirty="0"/>
                    </a:p>
                  </a:txBody>
                  <a:tcPr marL="91450" marR="91450" marT="45725" marB="45725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 b="0" dirty="0"/>
                        <a:t>Column</a:t>
                      </a:r>
                      <a:endParaRPr sz="3600" b="0" dirty="0"/>
                    </a:p>
                  </a:txBody>
                  <a:tcPr marL="91450" marR="91450" marT="45725" marB="45725">
                    <a:solidFill>
                      <a:srgbClr val="F2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35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 dirty="0"/>
                        <a:t>Relation</a:t>
                      </a:r>
                      <a:endParaRPr sz="3600" dirty="0"/>
                    </a:p>
                  </a:txBody>
                  <a:tcPr marL="91450" marR="91450" marT="45725" marB="45725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 dirty="0"/>
                        <a:t>Record</a:t>
                      </a:r>
                      <a:endParaRPr sz="3600" dirty="0"/>
                    </a:p>
                  </a:txBody>
                  <a:tcPr marL="91450" marR="91450" marT="45725" marB="45725"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 dirty="0"/>
                        <a:t>Attribute</a:t>
                      </a:r>
                      <a:endParaRPr sz="3600" dirty="0"/>
                    </a:p>
                  </a:txBody>
                  <a:tcPr marL="91450" marR="91450" marT="45725" marB="45725">
                    <a:solidFill>
                      <a:srgbClr val="F2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ZoneTexte 11">
            <a:extLst>
              <a:ext uri="{FF2B5EF4-FFF2-40B4-BE49-F238E27FC236}">
                <a16:creationId xmlns:a16="http://schemas.microsoft.com/office/drawing/2014/main" id="{C78B7A50-4F49-624A-8DD2-D0FC8D58CA3C}"/>
              </a:ext>
            </a:extLst>
          </p:cNvPr>
          <p:cNvSpPr txBox="1"/>
          <p:nvPr/>
        </p:nvSpPr>
        <p:spPr>
          <a:xfrm>
            <a:off x="4361746" y="568619"/>
            <a:ext cx="2747391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/>
                </a:solidFill>
              </a:rPr>
              <a:t>Synonyms</a:t>
            </a:r>
            <a:endParaRPr lang="en-GB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8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579561" y="1506286"/>
            <a:ext cx="1030649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 dirty="0">
                <a:latin typeface="Calibri"/>
                <a:ea typeface="Calibri"/>
                <a:cs typeface="Calibri"/>
                <a:sym typeface="Calibri"/>
              </a:rPr>
              <a:t>Complete the </a:t>
            </a:r>
            <a:r>
              <a:rPr lang="fr-FR" sz="3000" b="1" dirty="0" err="1">
                <a:latin typeface="Calibri"/>
                <a:ea typeface="Calibri"/>
                <a:cs typeface="Calibri"/>
                <a:sym typeface="Calibri"/>
              </a:rPr>
              <a:t>following</a:t>
            </a:r>
            <a:r>
              <a:rPr lang="fr-FR" sz="3000" b="1" dirty="0">
                <a:latin typeface="Calibri"/>
                <a:ea typeface="Calibri"/>
                <a:cs typeface="Calibri"/>
                <a:sym typeface="Calibri"/>
              </a:rPr>
              <a:t> table </a:t>
            </a:r>
            <a:r>
              <a:rPr lang="fr-FR" sz="3000" b="1" dirty="0" err="1"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fr-FR" sz="30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3000" b="1" dirty="0" err="1">
                <a:latin typeface="Calibri"/>
                <a:ea typeface="Calibri"/>
                <a:cs typeface="Calibri"/>
                <a:sym typeface="Calibri"/>
              </a:rPr>
              <a:t>examples</a:t>
            </a:r>
            <a:r>
              <a:rPr lang="fr-FR" sz="3000" b="1" dirty="0"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fr-FR" sz="3000" b="1" dirty="0" err="1">
                <a:latin typeface="Calibri"/>
                <a:ea typeface="Calibri"/>
                <a:cs typeface="Calibri"/>
                <a:sym typeface="Calibri"/>
              </a:rPr>
              <a:t>student’s</a:t>
            </a:r>
            <a:r>
              <a:rPr lang="fr-FR" sz="3000" b="1" dirty="0">
                <a:latin typeface="Calibri"/>
                <a:ea typeface="Calibri"/>
                <a:cs typeface="Calibri"/>
                <a:sym typeface="Calibri"/>
              </a:rPr>
              <a:t> data:</a:t>
            </a:r>
            <a:endParaRPr sz="3000" b="1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" name="Tableau 10">
            <a:extLst>
              <a:ext uri="{FF2B5EF4-FFF2-40B4-BE49-F238E27FC236}">
                <a16:creationId xmlns:a16="http://schemas.microsoft.com/office/drawing/2014/main" id="{EA3D02BD-2823-5544-9BAA-9D3486410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720206"/>
              </p:ext>
            </p:extLst>
          </p:nvPr>
        </p:nvGraphicFramePr>
        <p:xfrm>
          <a:off x="468766" y="3045075"/>
          <a:ext cx="3313112" cy="17907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74863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  <a:gridCol w="1238249">
                  <a:extLst>
                    <a:ext uri="{9D8B030D-6E8A-4147-A177-3AD203B41FA5}">
                      <a16:colId xmlns:a16="http://schemas.microsoft.com/office/drawing/2014/main" val="317216829"/>
                    </a:ext>
                  </a:extLst>
                </a:gridCol>
              </a:tblGrid>
              <a:tr h="443804"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60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346896"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Student ID</a:t>
                      </a:r>
                    </a:p>
                    <a:p>
                      <a:pPr algn="l"/>
                      <a:r>
                        <a:rPr lang="en-GB" sz="1800" dirty="0"/>
                        <a:t>Student Name </a:t>
                      </a:r>
                    </a:p>
                    <a:p>
                      <a:pPr algn="l"/>
                      <a:r>
                        <a:rPr lang="en-GB" sz="1800" dirty="0"/>
                        <a:t>Date of birth</a:t>
                      </a:r>
                    </a:p>
                    <a:p>
                      <a:pPr algn="l"/>
                      <a:r>
                        <a:rPr lang="en-GB" sz="1800" dirty="0"/>
                        <a:t>Province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numeric</a:t>
                      </a:r>
                    </a:p>
                    <a:p>
                      <a:r>
                        <a:rPr lang="en-GB" sz="1800" dirty="0"/>
                        <a:t>string</a:t>
                      </a:r>
                    </a:p>
                    <a:p>
                      <a:r>
                        <a:rPr lang="en-GB" sz="1800" dirty="0" err="1"/>
                        <a:t>DateTime</a:t>
                      </a:r>
                      <a:endParaRPr lang="en-GB" sz="1800" dirty="0"/>
                    </a:p>
                    <a:p>
                      <a:r>
                        <a:rPr lang="en-GB" sz="1800" dirty="0"/>
                        <a:t>string</a:t>
                      </a:r>
                    </a:p>
                  </a:txBody>
                  <a:tcPr marL="12413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23" name="Tableau 4">
            <a:extLst>
              <a:ext uri="{FF2B5EF4-FFF2-40B4-BE49-F238E27FC236}">
                <a16:creationId xmlns:a16="http://schemas.microsoft.com/office/drawing/2014/main" id="{0FEBC652-00B5-8B45-B27D-D57A0A4F4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181911"/>
              </p:ext>
            </p:extLst>
          </p:nvPr>
        </p:nvGraphicFramePr>
        <p:xfrm>
          <a:off x="5493020" y="2682044"/>
          <a:ext cx="6332292" cy="32720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25977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629508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559174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917633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53543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 dirty="0"/>
                        <a:t>Student</a:t>
                      </a:r>
                      <a:r>
                        <a:rPr lang="fr-FR" sz="18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Date of </a:t>
                      </a:r>
                      <a:r>
                        <a:rPr lang="fr-FR" sz="1800" dirty="0" err="1"/>
                        <a:t>birth</a:t>
                      </a:r>
                      <a:endParaRPr lang="fr-FR" sz="18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Province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43627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Kunthy</a:t>
                      </a:r>
                      <a:r>
                        <a:rPr lang="fr-FR" sz="1400" dirty="0"/>
                        <a:t> sen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06 </a:t>
                      </a:r>
                      <a:r>
                        <a:rPr lang="fr-FR" sz="1400" dirty="0" err="1"/>
                        <a:t>jun</a:t>
                      </a:r>
                      <a:r>
                        <a:rPr lang="fr-FR" sz="1400" dirty="0"/>
                        <a:t> 2001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Kampong cham 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43627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sreyTouch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moch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01 </a:t>
                      </a:r>
                      <a:r>
                        <a:rPr lang="fr-FR" sz="1400" dirty="0" err="1"/>
                        <a:t>mar</a:t>
                      </a:r>
                      <a:r>
                        <a:rPr lang="fr-FR" sz="1400" dirty="0"/>
                        <a:t> 1998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Kampong </a:t>
                      </a:r>
                      <a:r>
                        <a:rPr lang="fr-FR" sz="1400" dirty="0" err="1"/>
                        <a:t>thom</a:t>
                      </a:r>
                      <a:r>
                        <a:rPr lang="fr-FR" sz="1400" dirty="0"/>
                        <a:t> 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436277">
                <a:tc>
                  <a:txBody>
                    <a:bodyPr/>
                    <a:lstStyle/>
                    <a:p>
                      <a:r>
                        <a:rPr lang="en-US" dirty="0"/>
                        <a:t>         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Sreynut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02 </a:t>
                      </a:r>
                      <a:r>
                        <a:rPr lang="fr-FR" sz="1400" dirty="0" err="1"/>
                        <a:t>oct</a:t>
                      </a:r>
                      <a:r>
                        <a:rPr lang="fr-FR" sz="1400" dirty="0"/>
                        <a:t> 2001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Kampong </a:t>
                      </a:r>
                      <a:r>
                        <a:rPr lang="fr-FR" sz="1400" dirty="0" err="1"/>
                        <a:t>thom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436277">
                <a:tc>
                  <a:txBody>
                    <a:bodyPr/>
                    <a:lstStyle/>
                    <a:p>
                      <a:r>
                        <a:rPr lang="en-US" dirty="0"/>
                        <a:t>          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Vicheka</a:t>
                      </a:r>
                      <a:r>
                        <a:rPr lang="fr-FR" sz="1400" dirty="0"/>
                        <a:t> lot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11 </a:t>
                      </a:r>
                      <a:r>
                        <a:rPr lang="fr-FR" sz="1400" dirty="0" err="1"/>
                        <a:t>nov</a:t>
                      </a:r>
                      <a:r>
                        <a:rPr lang="fr-FR" sz="1400" dirty="0"/>
                        <a:t> 2003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Preay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veng</a:t>
                      </a:r>
                      <a:r>
                        <a:rPr lang="fr-FR" sz="1400" dirty="0"/>
                        <a:t> 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9576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……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…..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…..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……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9576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Sara </a:t>
                      </a:r>
                      <a:r>
                        <a:rPr lang="fr-FR" sz="1400" dirty="0" err="1"/>
                        <a:t>vaiy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12 12 2001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Bantay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mean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chey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26" name="Flèche vers la droite 25">
            <a:extLst>
              <a:ext uri="{FF2B5EF4-FFF2-40B4-BE49-F238E27FC236}">
                <a16:creationId xmlns:a16="http://schemas.microsoft.com/office/drawing/2014/main" id="{7365B2BE-2428-8043-AE3F-9C260398160D}"/>
              </a:ext>
            </a:extLst>
          </p:cNvPr>
          <p:cNvSpPr/>
          <p:nvPr/>
        </p:nvSpPr>
        <p:spPr>
          <a:xfrm>
            <a:off x="4221981" y="3833451"/>
            <a:ext cx="978408" cy="484632"/>
          </a:xfrm>
          <a:prstGeom prst="rightArrow">
            <a:avLst/>
          </a:prstGeom>
          <a:solidFill>
            <a:srgbClr val="000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72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926966-43EB-C945-B22D-92D1EA79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15</a:t>
            </a:fld>
            <a:endParaRPr lang="fr-FR"/>
          </a:p>
        </p:txBody>
      </p:sp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D8F15851-2842-D24E-AEB4-A445501F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78423"/>
              </p:ext>
            </p:extLst>
          </p:nvPr>
        </p:nvGraphicFramePr>
        <p:xfrm>
          <a:off x="2725788" y="1787957"/>
          <a:ext cx="2635024" cy="261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02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67837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050020"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Student ID</a:t>
                      </a:r>
                    </a:p>
                    <a:p>
                      <a:pPr algn="l"/>
                      <a:r>
                        <a:rPr lang="en-GB" sz="2400" dirty="0"/>
                        <a:t>Student Name </a:t>
                      </a:r>
                    </a:p>
                    <a:p>
                      <a:pPr algn="l"/>
                      <a:r>
                        <a:rPr lang="en-GB" sz="2400" dirty="0"/>
                        <a:t>Date of birth</a:t>
                      </a:r>
                    </a:p>
                    <a:p>
                      <a:pPr algn="l"/>
                      <a:r>
                        <a:rPr lang="en-GB" sz="2400" dirty="0"/>
                        <a:t>Province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ABD4EC6C-4268-964D-896F-D4587D92065E}"/>
              </a:ext>
            </a:extLst>
          </p:cNvPr>
          <p:cNvSpPr txBox="1"/>
          <p:nvPr/>
        </p:nvSpPr>
        <p:spPr>
          <a:xfrm>
            <a:off x="1021234" y="357857"/>
            <a:ext cx="11475565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Relation</a:t>
            </a:r>
            <a:r>
              <a:rPr lang="en-GB" sz="4000" b="1" dirty="0">
                <a:solidFill>
                  <a:srgbClr val="000DFF"/>
                </a:solidFill>
              </a:rPr>
              <a:t> </a:t>
            </a:r>
            <a:r>
              <a:rPr lang="en-GB" sz="4000" b="1" dirty="0">
                <a:solidFill>
                  <a:schemeClr val="tx1"/>
                </a:solidFill>
              </a:rPr>
              <a:t>between student and classroom tables</a:t>
            </a:r>
          </a:p>
        </p:txBody>
      </p:sp>
      <p:graphicFrame>
        <p:nvGraphicFramePr>
          <p:cNvPr id="7" name="Tableau 10">
            <a:extLst>
              <a:ext uri="{FF2B5EF4-FFF2-40B4-BE49-F238E27FC236}">
                <a16:creationId xmlns:a16="http://schemas.microsoft.com/office/drawing/2014/main" id="{76331B74-4250-0E4D-B562-7D53FDA7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2461"/>
              </p:ext>
            </p:extLst>
          </p:nvPr>
        </p:nvGraphicFramePr>
        <p:xfrm>
          <a:off x="7347124" y="1781042"/>
          <a:ext cx="2165347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65347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CLASSROOM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Classroom ID</a:t>
                      </a:r>
                    </a:p>
                    <a:p>
                      <a:pPr algn="l"/>
                      <a:r>
                        <a:rPr lang="en-GB" sz="2400" dirty="0"/>
                        <a:t>Section</a:t>
                      </a:r>
                    </a:p>
                    <a:p>
                      <a:pPr algn="l"/>
                      <a:r>
                        <a:rPr lang="en-GB" sz="2400" dirty="0"/>
                        <a:t>Year</a:t>
                      </a:r>
                    </a:p>
                    <a:p>
                      <a:pPr algn="l"/>
                      <a:r>
                        <a:rPr lang="en-GB" sz="24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5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926966-43EB-C945-B22D-92D1EA79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D8F15851-2842-D24E-AEB4-A445501F9191}"/>
              </a:ext>
            </a:extLst>
          </p:cNvPr>
          <p:cNvGraphicFramePr>
            <a:graphicFrameLocks noGrp="1"/>
          </p:cNvGraphicFramePr>
          <p:nvPr/>
        </p:nvGraphicFramePr>
        <p:xfrm>
          <a:off x="2725788" y="1787957"/>
          <a:ext cx="2635024" cy="261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02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67837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050020"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Student ID</a:t>
                      </a:r>
                    </a:p>
                    <a:p>
                      <a:pPr algn="l"/>
                      <a:r>
                        <a:rPr lang="en-GB" sz="2400" dirty="0"/>
                        <a:t>Student Name </a:t>
                      </a:r>
                    </a:p>
                    <a:p>
                      <a:pPr algn="l"/>
                      <a:r>
                        <a:rPr lang="en-GB" sz="2400" dirty="0"/>
                        <a:t>Date of birth</a:t>
                      </a:r>
                    </a:p>
                    <a:p>
                      <a:pPr algn="l"/>
                      <a:r>
                        <a:rPr lang="en-GB" sz="2400" dirty="0"/>
                        <a:t>Province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ABD4EC6C-4268-964D-896F-D4587D92065E}"/>
              </a:ext>
            </a:extLst>
          </p:cNvPr>
          <p:cNvSpPr txBox="1"/>
          <p:nvPr/>
        </p:nvSpPr>
        <p:spPr>
          <a:xfrm>
            <a:off x="1021234" y="357857"/>
            <a:ext cx="11475565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Relation</a:t>
            </a:r>
            <a:r>
              <a:rPr lang="en-GB" sz="4000" b="1" dirty="0">
                <a:solidFill>
                  <a:srgbClr val="000DFF"/>
                </a:solidFill>
              </a:rPr>
              <a:t> </a:t>
            </a:r>
            <a:r>
              <a:rPr lang="en-GB" sz="4000" b="1" dirty="0">
                <a:solidFill>
                  <a:schemeClr val="tx1"/>
                </a:solidFill>
              </a:rPr>
              <a:t>between student and classroom tables</a:t>
            </a:r>
          </a:p>
        </p:txBody>
      </p:sp>
      <p:graphicFrame>
        <p:nvGraphicFramePr>
          <p:cNvPr id="7" name="Tableau 10">
            <a:extLst>
              <a:ext uri="{FF2B5EF4-FFF2-40B4-BE49-F238E27FC236}">
                <a16:creationId xmlns:a16="http://schemas.microsoft.com/office/drawing/2014/main" id="{76331B74-4250-0E4D-B562-7D53FDA7B7A2}"/>
              </a:ext>
            </a:extLst>
          </p:cNvPr>
          <p:cNvGraphicFramePr>
            <a:graphicFrameLocks noGrp="1"/>
          </p:cNvGraphicFramePr>
          <p:nvPr/>
        </p:nvGraphicFramePr>
        <p:xfrm>
          <a:off x="7347124" y="1781042"/>
          <a:ext cx="2165347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65347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CLASSROOM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Classroom ID</a:t>
                      </a:r>
                    </a:p>
                    <a:p>
                      <a:pPr algn="l"/>
                      <a:r>
                        <a:rPr lang="en-GB" sz="2400" dirty="0"/>
                        <a:t>Section</a:t>
                      </a:r>
                    </a:p>
                    <a:p>
                      <a:pPr algn="l"/>
                      <a:r>
                        <a:rPr lang="en-GB" sz="2400" dirty="0"/>
                        <a:t>Year</a:t>
                      </a:r>
                    </a:p>
                    <a:p>
                      <a:pPr algn="l"/>
                      <a:r>
                        <a:rPr lang="en-GB" sz="24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70644" y="5156021"/>
            <a:ext cx="7141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Every students has </a:t>
            </a:r>
            <a:r>
              <a:rPr lang="en-US" sz="3600" b="1" dirty="0">
                <a:solidFill>
                  <a:schemeClr val="accent6"/>
                </a:solidFill>
              </a:rPr>
              <a:t>one</a:t>
            </a:r>
            <a:r>
              <a:rPr lang="en-US" sz="3600" dirty="0"/>
              <a:t> classroom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One classroom has </a:t>
            </a:r>
            <a:r>
              <a:rPr lang="en-US" sz="3600" b="1" dirty="0">
                <a:solidFill>
                  <a:schemeClr val="accent1"/>
                </a:solidFill>
              </a:rPr>
              <a:t>many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/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142981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3100" y="30993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6944752" y="304096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253230" y="227152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05879"/>
              </p:ext>
            </p:extLst>
          </p:nvPr>
        </p:nvGraphicFramePr>
        <p:xfrm>
          <a:off x="452698" y="1625844"/>
          <a:ext cx="5925720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  <a:gridCol w="1338407">
                  <a:extLst>
                    <a:ext uri="{9D8B030D-6E8A-4147-A177-3AD203B41FA5}">
                      <a16:colId xmlns:a16="http://schemas.microsoft.com/office/drawing/2014/main" val="2732813357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Classroom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Lyhour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Kunthy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Chum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Sauth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Smey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1007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Ravy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364066" y="1053198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STUDENT</a:t>
            </a:r>
          </a:p>
        </p:txBody>
      </p:sp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384423"/>
              </p:ext>
            </p:extLst>
          </p:nvPr>
        </p:nvGraphicFramePr>
        <p:xfrm>
          <a:off x="7645319" y="1665159"/>
          <a:ext cx="4167556" cy="22214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2572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069622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623285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262077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Classroom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Section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Year</a:t>
                      </a:r>
                      <a:endParaRPr lang="fr-FR" sz="140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Department</a:t>
                      </a:r>
                      <a:endParaRPr lang="fr-FR" sz="140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 A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B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SNA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GENERAL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B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GENERAL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GENERAL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7461381" y="1053197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CLASSROOM</a:t>
            </a:r>
          </a:p>
        </p:txBody>
      </p:sp>
      <p:sp>
        <p:nvSpPr>
          <p:cNvPr id="17" name="Google Shape;188;p9">
            <a:extLst>
              <a:ext uri="{FF2B5EF4-FFF2-40B4-BE49-F238E27FC236}">
                <a16:creationId xmlns:a16="http://schemas.microsoft.com/office/drawing/2014/main" id="{F4EAAA98-B6C2-754B-8889-C88F1C6B6931}"/>
              </a:ext>
            </a:extLst>
          </p:cNvPr>
          <p:cNvSpPr txBox="1"/>
          <p:nvPr/>
        </p:nvSpPr>
        <p:spPr>
          <a:xfrm>
            <a:off x="1719120" y="5061760"/>
            <a:ext cx="1029176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2400" dirty="0">
                <a:sym typeface="Calibri"/>
              </a:rPr>
              <a:t> How </a:t>
            </a:r>
            <a:r>
              <a:rPr lang="fr-FR" sz="2400" dirty="0" err="1">
                <a:sym typeface="Calibri"/>
              </a:rPr>
              <a:t>many</a:t>
            </a:r>
            <a:r>
              <a:rPr lang="fr-FR" sz="2400" dirty="0">
                <a:sym typeface="Calibri"/>
              </a:rPr>
              <a:t> </a:t>
            </a:r>
            <a:r>
              <a:rPr lang="fr-FR" sz="2400" dirty="0" err="1">
                <a:sym typeface="Calibri"/>
              </a:rPr>
              <a:t>students</a:t>
            </a:r>
            <a:r>
              <a:rPr lang="fr-FR" sz="2400" dirty="0">
                <a:sym typeface="Calibri"/>
              </a:rPr>
              <a:t> are in the 2nd </a:t>
            </a:r>
            <a:r>
              <a:rPr lang="fr-FR" sz="2400" dirty="0" err="1">
                <a:sym typeface="Calibri"/>
              </a:rPr>
              <a:t>year</a:t>
            </a:r>
            <a:r>
              <a:rPr lang="fr-FR" sz="2400" dirty="0">
                <a:sym typeface="Calibri"/>
              </a:rPr>
              <a:t> WEP A </a:t>
            </a:r>
            <a:r>
              <a:rPr lang="fr-FR" sz="2400" dirty="0" err="1">
                <a:sym typeface="Calibri"/>
              </a:rPr>
              <a:t>classroom</a:t>
            </a:r>
            <a:r>
              <a:rPr lang="fr-FR" sz="2400" dirty="0">
                <a:sym typeface="Calibri"/>
              </a:rPr>
              <a:t>? 1</a:t>
            </a: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2400" dirty="0">
                <a:sym typeface="Calibri"/>
              </a:rPr>
              <a:t> In </a:t>
            </a:r>
            <a:r>
              <a:rPr lang="fr-FR" sz="2400" dirty="0" err="1">
                <a:sym typeface="Calibri"/>
              </a:rPr>
              <a:t>what</a:t>
            </a:r>
            <a:r>
              <a:rPr lang="fr-FR" sz="2400" dirty="0">
                <a:sym typeface="Calibri"/>
              </a:rPr>
              <a:t> </a:t>
            </a:r>
            <a:r>
              <a:rPr lang="fr-FR" sz="2400" dirty="0" err="1">
                <a:sym typeface="Calibri"/>
              </a:rPr>
              <a:t>classroom</a:t>
            </a:r>
            <a:r>
              <a:rPr lang="fr-FR" sz="2400" dirty="0">
                <a:sym typeface="Calibri"/>
              </a:rPr>
              <a:t> </a:t>
            </a:r>
            <a:r>
              <a:rPr lang="fr-FR" sz="2400" dirty="0" err="1">
                <a:sym typeface="Calibri"/>
              </a:rPr>
              <a:t>is</a:t>
            </a:r>
            <a:r>
              <a:rPr lang="fr-FR" sz="2400" dirty="0">
                <a:sym typeface="Calibri"/>
              </a:rPr>
              <a:t> </a:t>
            </a:r>
            <a:r>
              <a:rPr lang="fr-FR" sz="2400" dirty="0" err="1">
                <a:sym typeface="Calibri"/>
              </a:rPr>
              <a:t>Smey</a:t>
            </a:r>
            <a:r>
              <a:rPr lang="fr-FR" sz="2400" dirty="0">
                <a:sym typeface="Calibri"/>
              </a:rPr>
              <a:t>? General B 1</a:t>
            </a: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2400" dirty="0">
                <a:sym typeface="Calibri"/>
              </a:rPr>
              <a:t> How </a:t>
            </a:r>
            <a:r>
              <a:rPr lang="fr-FR" sz="2400" dirty="0" err="1">
                <a:sym typeface="Calibri"/>
              </a:rPr>
              <a:t>many</a:t>
            </a:r>
            <a:r>
              <a:rPr lang="fr-FR" sz="2400" dirty="0">
                <a:sym typeface="Calibri"/>
              </a:rPr>
              <a:t> </a:t>
            </a:r>
            <a:r>
              <a:rPr lang="fr-FR" sz="2400" dirty="0" err="1">
                <a:sym typeface="Calibri"/>
              </a:rPr>
              <a:t>students</a:t>
            </a:r>
            <a:r>
              <a:rPr lang="fr-FR" sz="2400" dirty="0">
                <a:sym typeface="Calibri"/>
              </a:rPr>
              <a:t> are in SNA? </a:t>
            </a:r>
            <a:r>
              <a:rPr lang="fr-FR" sz="2400">
                <a:sym typeface="Calibri"/>
              </a:rPr>
              <a:t>No one</a:t>
            </a:r>
            <a:endParaRPr lang="fr-FR" sz="2400" dirty="0">
              <a:sym typeface="Calibri"/>
            </a:endParaRP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2400" dirty="0">
                <a:sym typeface="Calibri"/>
              </a:rPr>
              <a:t> How </a:t>
            </a:r>
            <a:r>
              <a:rPr lang="fr-FR" sz="2400" dirty="0" err="1">
                <a:sym typeface="Calibri"/>
              </a:rPr>
              <a:t>many</a:t>
            </a:r>
            <a:r>
              <a:rPr lang="fr-FR" sz="2400" dirty="0">
                <a:sym typeface="Calibri"/>
              </a:rPr>
              <a:t> </a:t>
            </a:r>
            <a:r>
              <a:rPr lang="fr-FR" sz="2400" dirty="0" err="1">
                <a:sym typeface="Calibri"/>
              </a:rPr>
              <a:t>students</a:t>
            </a:r>
            <a:r>
              <a:rPr lang="fr-FR" sz="2400" dirty="0">
                <a:sym typeface="Calibri"/>
              </a:rPr>
              <a:t> are in first </a:t>
            </a:r>
            <a:r>
              <a:rPr lang="fr-FR" sz="2400" dirty="0" err="1">
                <a:sym typeface="Calibri"/>
              </a:rPr>
              <a:t>year</a:t>
            </a:r>
            <a:r>
              <a:rPr lang="fr-FR" sz="2400" dirty="0">
                <a:sym typeface="Calibri"/>
              </a:rPr>
              <a:t>? </a:t>
            </a:r>
            <a:endParaRPr sz="2400" dirty="0">
              <a:sym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12ACA4-0843-40E4-8863-AF197ECD7E7F}"/>
              </a:ext>
            </a:extLst>
          </p:cNvPr>
          <p:cNvCxnSpPr/>
          <p:nvPr/>
        </p:nvCxnSpPr>
        <p:spPr>
          <a:xfrm flipV="1">
            <a:off x="6378418" y="2170545"/>
            <a:ext cx="1266901" cy="4618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80D15A-07A6-4BEC-859B-84249C227A02}"/>
              </a:ext>
            </a:extLst>
          </p:cNvPr>
          <p:cNvCxnSpPr>
            <a:cxnSpLocks/>
          </p:cNvCxnSpPr>
          <p:nvPr/>
        </p:nvCxnSpPr>
        <p:spPr>
          <a:xfrm flipV="1">
            <a:off x="6378417" y="3352800"/>
            <a:ext cx="1266901" cy="7436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891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F5C688-1C90-BD4A-9561-F92A2B40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C6D397F0-D86A-1948-8713-0F3F00832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388084"/>
              </p:ext>
            </p:extLst>
          </p:nvPr>
        </p:nvGraphicFramePr>
        <p:xfrm>
          <a:off x="374576" y="1669584"/>
          <a:ext cx="5925720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  <a:gridCol w="1338407">
                  <a:extLst>
                    <a:ext uri="{9D8B030D-6E8A-4147-A177-3AD203B41FA5}">
                      <a16:colId xmlns:a16="http://schemas.microsoft.com/office/drawing/2014/main" val="2732813357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Classroom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Lyhour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Kunthy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Chum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Sauth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Smey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1007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Ravy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18421578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5C7BE5BC-BE75-4F43-B8C7-C57B383FA4B8}"/>
              </a:ext>
            </a:extLst>
          </p:cNvPr>
          <p:cNvSpPr txBox="1"/>
          <p:nvPr/>
        </p:nvSpPr>
        <p:spPr>
          <a:xfrm>
            <a:off x="634889" y="740896"/>
            <a:ext cx="5586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accent1"/>
                </a:solidFill>
              </a:rPr>
              <a:t>STUDENT</a:t>
            </a:r>
          </a:p>
        </p:txBody>
      </p:sp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311F42B6-3AA7-5649-939F-68261B7F1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504914"/>
              </p:ext>
            </p:extLst>
          </p:nvPr>
        </p:nvGraphicFramePr>
        <p:xfrm>
          <a:off x="7561236" y="1703919"/>
          <a:ext cx="4167556" cy="22214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2572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069622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623285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262077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Classroom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Section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Year</a:t>
                      </a:r>
                      <a:endParaRPr lang="fr-FR" sz="140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Department</a:t>
                      </a:r>
                      <a:endParaRPr lang="fr-FR" sz="140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 A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B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SNA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A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GENERAL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B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GENERAL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GENERAL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C70C1D17-8A27-0A4F-BCC8-9CEEBCA0D089}"/>
              </a:ext>
            </a:extLst>
          </p:cNvPr>
          <p:cNvSpPr txBox="1"/>
          <p:nvPr/>
        </p:nvSpPr>
        <p:spPr>
          <a:xfrm>
            <a:off x="7471891" y="740897"/>
            <a:ext cx="4167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accent1"/>
                </a:solidFill>
              </a:rPr>
              <a:t>CLASSROOM</a:t>
            </a:r>
          </a:p>
        </p:txBody>
      </p:sp>
    </p:spTree>
    <p:extLst>
      <p:ext uri="{BB962C8B-B14F-4D97-AF65-F5344CB8AC3E}">
        <p14:creationId xmlns:p14="http://schemas.microsoft.com/office/powerpoint/2010/main" val="212377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6F3A-54BE-47A4-9C66-843B7669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76" y="2735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B050"/>
                </a:solidFill>
              </a:rPr>
              <a:t>Self-introduction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D9717-A8CC-4D95-B9F9-013546F5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</a:t>
            </a:fld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EC909-E8F5-47CD-A0BE-EABA90FC4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295" y="2464651"/>
            <a:ext cx="2496706" cy="33289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9ED25-0EA5-43DF-BC66-F7421D4BA68F}"/>
              </a:ext>
            </a:extLst>
          </p:cNvPr>
          <p:cNvSpPr txBox="1"/>
          <p:nvPr/>
        </p:nvSpPr>
        <p:spPr>
          <a:xfrm>
            <a:off x="878395" y="2067019"/>
            <a:ext cx="79894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Name</a:t>
            </a:r>
            <a:r>
              <a:rPr lang="en-US" sz="3200" dirty="0"/>
              <a:t> : Chem </a:t>
            </a:r>
            <a:r>
              <a:rPr lang="en-US" sz="3200" dirty="0" err="1"/>
              <a:t>Sokea</a:t>
            </a:r>
            <a:r>
              <a:rPr lang="en-US" sz="3200" dirty="0"/>
              <a:t> (Mommy)</a:t>
            </a:r>
          </a:p>
          <a:p>
            <a:r>
              <a:rPr lang="en-US" sz="3200" b="1" dirty="0"/>
              <a:t>Education</a:t>
            </a:r>
            <a:r>
              <a:rPr lang="en-US" sz="3200" dirty="0"/>
              <a:t> : Master of Information Technology </a:t>
            </a:r>
          </a:p>
          <a:p>
            <a:r>
              <a:rPr lang="en-US" sz="3200" dirty="0"/>
              <a:t>                      Year II (semester 1)</a:t>
            </a:r>
          </a:p>
          <a:p>
            <a:r>
              <a:rPr lang="en-US" sz="3200" dirty="0"/>
              <a:t>Tel: 0972396662</a:t>
            </a:r>
          </a:p>
        </p:txBody>
      </p:sp>
    </p:spTree>
    <p:extLst>
      <p:ext uri="{BB962C8B-B14F-4D97-AF65-F5344CB8AC3E}">
        <p14:creationId xmlns:p14="http://schemas.microsoft.com/office/powerpoint/2010/main" val="3789355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F5C688-1C90-BD4A-9561-F92A2B40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19</a:t>
            </a:fld>
            <a:endParaRPr lang="fr-FR"/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C6D397F0-D86A-1948-8713-0F3F00832822}"/>
              </a:ext>
            </a:extLst>
          </p:cNvPr>
          <p:cNvGraphicFramePr>
            <a:graphicFrameLocks noGrp="1"/>
          </p:cNvGraphicFramePr>
          <p:nvPr/>
        </p:nvGraphicFramePr>
        <p:xfrm>
          <a:off x="374576" y="1669584"/>
          <a:ext cx="5925720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  <a:gridCol w="1338407">
                  <a:extLst>
                    <a:ext uri="{9D8B030D-6E8A-4147-A177-3AD203B41FA5}">
                      <a16:colId xmlns:a16="http://schemas.microsoft.com/office/drawing/2014/main" val="2732813357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Classroom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Lyhour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Kunthy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Chum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Sauth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Smey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1007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Ravy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18421578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5C7BE5BC-BE75-4F43-B8C7-C57B383FA4B8}"/>
              </a:ext>
            </a:extLst>
          </p:cNvPr>
          <p:cNvSpPr txBox="1"/>
          <p:nvPr/>
        </p:nvSpPr>
        <p:spPr>
          <a:xfrm>
            <a:off x="634889" y="740896"/>
            <a:ext cx="5586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accent1"/>
                </a:solidFill>
              </a:rPr>
              <a:t>STUDENT</a:t>
            </a:r>
          </a:p>
        </p:txBody>
      </p:sp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311F42B6-3AA7-5649-939F-68261B7F13F2}"/>
              </a:ext>
            </a:extLst>
          </p:cNvPr>
          <p:cNvGraphicFramePr>
            <a:graphicFrameLocks noGrp="1"/>
          </p:cNvGraphicFramePr>
          <p:nvPr/>
        </p:nvGraphicFramePr>
        <p:xfrm>
          <a:off x="7561236" y="1703919"/>
          <a:ext cx="4167556" cy="22214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2572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069622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623285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262077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Classroom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Section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Year</a:t>
                      </a:r>
                      <a:endParaRPr lang="fr-FR" sz="140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Department</a:t>
                      </a:r>
                      <a:endParaRPr lang="fr-FR" sz="140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 A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B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SNA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A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GENERAL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B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GENERAL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GENERAL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C70C1D17-8A27-0A4F-BCC8-9CEEBCA0D089}"/>
              </a:ext>
            </a:extLst>
          </p:cNvPr>
          <p:cNvSpPr txBox="1"/>
          <p:nvPr/>
        </p:nvSpPr>
        <p:spPr>
          <a:xfrm>
            <a:off x="7471891" y="740897"/>
            <a:ext cx="4167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accent1"/>
                </a:solidFill>
              </a:rPr>
              <a:t>CLASSROOM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7865FC9-AB48-E245-B353-B89C2750C79D}"/>
              </a:ext>
            </a:extLst>
          </p:cNvPr>
          <p:cNvCxnSpPr>
            <a:cxnSpLocks/>
          </p:cNvCxnSpPr>
          <p:nvPr/>
        </p:nvCxnSpPr>
        <p:spPr>
          <a:xfrm>
            <a:off x="6300296" y="2358302"/>
            <a:ext cx="1260940" cy="1592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A4D11AF-EF41-BE4E-B22C-350A043C905D}"/>
              </a:ext>
            </a:extLst>
          </p:cNvPr>
          <p:cNvCxnSpPr>
            <a:cxnSpLocks/>
          </p:cNvCxnSpPr>
          <p:nvPr/>
        </p:nvCxnSpPr>
        <p:spPr>
          <a:xfrm flipV="1">
            <a:off x="6300296" y="2228850"/>
            <a:ext cx="1260940" cy="41481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AE1562E-5FA8-AD41-869B-BB0196220B3C}"/>
              </a:ext>
            </a:extLst>
          </p:cNvPr>
          <p:cNvCxnSpPr>
            <a:cxnSpLocks/>
          </p:cNvCxnSpPr>
          <p:nvPr/>
        </p:nvCxnSpPr>
        <p:spPr>
          <a:xfrm flipV="1">
            <a:off x="6300296" y="2517547"/>
            <a:ext cx="1260940" cy="50769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2A8FB3A6-96C1-9D42-B145-DC6D32EC496B}"/>
              </a:ext>
            </a:extLst>
          </p:cNvPr>
          <p:cNvCxnSpPr>
            <a:cxnSpLocks/>
          </p:cNvCxnSpPr>
          <p:nvPr/>
        </p:nvCxnSpPr>
        <p:spPr>
          <a:xfrm>
            <a:off x="6287337" y="3403325"/>
            <a:ext cx="1273899" cy="32784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4D9B006-C716-2D40-8AC1-E0E79BD9998F}"/>
              </a:ext>
            </a:extLst>
          </p:cNvPr>
          <p:cNvCxnSpPr>
            <a:cxnSpLocks/>
          </p:cNvCxnSpPr>
          <p:nvPr/>
        </p:nvCxnSpPr>
        <p:spPr>
          <a:xfrm flipV="1">
            <a:off x="6287336" y="3121572"/>
            <a:ext cx="1273900" cy="73534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473BF3A-D6CA-7046-823B-40BD2FCC0CA5}"/>
              </a:ext>
            </a:extLst>
          </p:cNvPr>
          <p:cNvCxnSpPr>
            <a:cxnSpLocks/>
          </p:cNvCxnSpPr>
          <p:nvPr/>
        </p:nvCxnSpPr>
        <p:spPr>
          <a:xfrm flipV="1">
            <a:off x="6293816" y="3444712"/>
            <a:ext cx="1267420" cy="78754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6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9DDBE8-ACDA-8547-9AC3-B7B8C831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2132" y="6358392"/>
            <a:ext cx="2743200" cy="365125"/>
          </a:xfrm>
        </p:spPr>
        <p:txBody>
          <a:bodyPr/>
          <a:lstStyle/>
          <a:p>
            <a:fld id="{A73C61C1-3E54-EA42-AABD-BBF12AE70BB0}" type="slidenum">
              <a:rPr lang="fr-FR" smtClean="0"/>
              <a:t>20</a:t>
            </a:fld>
            <a:endParaRPr lang="fr-FR"/>
          </a:p>
        </p:txBody>
      </p:sp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91B8A777-99DE-6441-BAF8-EC64BB545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37231"/>
              </p:ext>
            </p:extLst>
          </p:nvPr>
        </p:nvGraphicFramePr>
        <p:xfrm>
          <a:off x="1924153" y="1649356"/>
          <a:ext cx="3590995" cy="30885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90995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76546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323106">
                <a:tc>
                  <a:txBody>
                    <a:bodyPr/>
                    <a:lstStyle/>
                    <a:p>
                      <a:pPr algn="l"/>
                      <a:r>
                        <a:rPr lang="en-GB" sz="2800" dirty="0"/>
                        <a:t>Student ID</a:t>
                      </a:r>
                    </a:p>
                    <a:p>
                      <a:pPr algn="l"/>
                      <a:r>
                        <a:rPr lang="en-GB" sz="2800" dirty="0"/>
                        <a:t>Student Name </a:t>
                      </a:r>
                    </a:p>
                    <a:p>
                      <a:pPr algn="l"/>
                      <a:r>
                        <a:rPr lang="en-GB" sz="2800" dirty="0"/>
                        <a:t>Date of birth</a:t>
                      </a:r>
                    </a:p>
                    <a:p>
                      <a:pPr algn="l"/>
                      <a:r>
                        <a:rPr lang="en-GB" sz="2800" dirty="0"/>
                        <a:t>Province</a:t>
                      </a:r>
                    </a:p>
                    <a:p>
                      <a:pPr algn="l"/>
                      <a:r>
                        <a:rPr lang="en-GB" sz="2800" b="1" dirty="0">
                          <a:solidFill>
                            <a:srgbClr val="FF0000"/>
                          </a:solidFill>
                        </a:rPr>
                        <a:t>Classroom ID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8" name="Tableau 10">
            <a:extLst>
              <a:ext uri="{FF2B5EF4-FFF2-40B4-BE49-F238E27FC236}">
                <a16:creationId xmlns:a16="http://schemas.microsoft.com/office/drawing/2014/main" id="{191BD401-5CD3-0641-A385-FF377CA35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43281"/>
              </p:ext>
            </p:extLst>
          </p:nvPr>
        </p:nvGraphicFramePr>
        <p:xfrm>
          <a:off x="7962622" y="1884713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CLASSROOM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800" dirty="0"/>
                        <a:t>Classroom ID</a:t>
                      </a:r>
                    </a:p>
                    <a:p>
                      <a:pPr algn="l"/>
                      <a:r>
                        <a:rPr lang="en-GB" sz="2800" dirty="0"/>
                        <a:t>Section</a:t>
                      </a:r>
                    </a:p>
                    <a:p>
                      <a:pPr algn="l"/>
                      <a:r>
                        <a:rPr lang="en-GB" sz="2800" dirty="0"/>
                        <a:t>Year</a:t>
                      </a:r>
                    </a:p>
                    <a:p>
                      <a:pPr algn="l"/>
                      <a:r>
                        <a:rPr lang="en-GB" sz="28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8185162-90B6-394B-8FFA-C80C5B288D3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515148" y="3193641"/>
            <a:ext cx="24474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114A1A41-47DE-FD44-BC8A-7E24AF9060DC}"/>
              </a:ext>
            </a:extLst>
          </p:cNvPr>
          <p:cNvSpPr txBox="1"/>
          <p:nvPr/>
        </p:nvSpPr>
        <p:spPr>
          <a:xfrm>
            <a:off x="7557968" y="2593018"/>
            <a:ext cx="372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DFF"/>
                </a:solidFill>
              </a:rPr>
              <a:t>1</a:t>
            </a:r>
            <a:endParaRPr lang="en-GB" dirty="0">
              <a:solidFill>
                <a:srgbClr val="000DFF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C23BD2-510C-F44F-96E8-F3B7A2083F0A}"/>
              </a:ext>
            </a:extLst>
          </p:cNvPr>
          <p:cNvSpPr txBox="1"/>
          <p:nvPr/>
        </p:nvSpPr>
        <p:spPr>
          <a:xfrm>
            <a:off x="5515148" y="2665146"/>
            <a:ext cx="105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DFF"/>
                </a:solidFill>
              </a:rPr>
              <a:t>many</a:t>
            </a:r>
            <a:endParaRPr lang="en-GB" sz="1050" dirty="0">
              <a:solidFill>
                <a:srgbClr val="000DFF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6ABDA64-476B-234E-9488-FA6E01743870}"/>
              </a:ext>
            </a:extLst>
          </p:cNvPr>
          <p:cNvSpPr txBox="1"/>
          <p:nvPr/>
        </p:nvSpPr>
        <p:spPr>
          <a:xfrm>
            <a:off x="3896264" y="403778"/>
            <a:ext cx="4914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One to many </a:t>
            </a:r>
            <a:r>
              <a:rPr lang="en-GB" sz="4000" b="1" dirty="0"/>
              <a:t>relation</a:t>
            </a:r>
            <a:endParaRPr lang="en-GB" sz="4000" dirty="0"/>
          </a:p>
        </p:txBody>
      </p:sp>
      <p:sp>
        <p:nvSpPr>
          <p:cNvPr id="2" name="Right Arrow 1"/>
          <p:cNvSpPr/>
          <p:nvPr/>
        </p:nvSpPr>
        <p:spPr>
          <a:xfrm>
            <a:off x="1074057" y="4107543"/>
            <a:ext cx="1030514" cy="630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0615" y="5534499"/>
            <a:ext cx="9822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Each student </a:t>
            </a:r>
            <a:r>
              <a:rPr lang="en-US" sz="3000" dirty="0">
                <a:solidFill>
                  <a:srgbClr val="FF0000"/>
                </a:solidFill>
              </a:rPr>
              <a:t>keeps the ID </a:t>
            </a:r>
            <a:r>
              <a:rPr lang="en-US" sz="3000" dirty="0"/>
              <a:t>of the classroom he/she belong too</a:t>
            </a:r>
          </a:p>
        </p:txBody>
      </p:sp>
    </p:spTree>
    <p:extLst>
      <p:ext uri="{BB962C8B-B14F-4D97-AF65-F5344CB8AC3E}">
        <p14:creationId xmlns:p14="http://schemas.microsoft.com/office/powerpoint/2010/main" val="2008562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2638824" y="516867"/>
            <a:ext cx="711936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KNOW CAN YOU ANSWER ?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0"/>
          <p:cNvSpPr txBox="1"/>
          <p:nvPr/>
        </p:nvSpPr>
        <p:spPr>
          <a:xfrm>
            <a:off x="702999" y="2081785"/>
            <a:ext cx="949707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are the benefits of </a:t>
            </a:r>
            <a:r>
              <a:rPr lang="en-US" sz="35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relational database?</a:t>
            </a:r>
            <a:endParaRPr sz="35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9" y="3037919"/>
            <a:ext cx="1012813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an </a:t>
            </a:r>
            <a:r>
              <a:rPr lang="en-US" sz="35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what is an </a:t>
            </a: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entity ? 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8" y="3994053"/>
            <a:ext cx="1012813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Find 3 examples of the </a:t>
            </a:r>
            <a:r>
              <a:rPr lang="en-US" sz="3500" b="1" dirty="0">
                <a:solidFill>
                  <a:srgbClr val="000DFF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your </a:t>
            </a:r>
            <a:r>
              <a:rPr lang="en-US" sz="35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attribute</a:t>
            </a: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7" y="5114515"/>
            <a:ext cx="10991019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3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one-many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two entities mean? 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204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nder think icon | Pre-Designed Illustrator Graphics ~ Creative Market">
            <a:extLst>
              <a:ext uri="{FF2B5EF4-FFF2-40B4-BE49-F238E27FC236}">
                <a16:creationId xmlns:a16="http://schemas.microsoft.com/office/drawing/2014/main" id="{50CA878A-6D02-4FF4-BA47-75E1F40F7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2" t="3049" r="21281" b="8981"/>
          <a:stretch/>
        </p:blipFill>
        <p:spPr bwMode="auto">
          <a:xfrm>
            <a:off x="10619362" y="261213"/>
            <a:ext cx="1468876" cy="153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46F3A-54BE-47A4-9C66-843B7669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76" y="2735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B050"/>
                </a:solidFill>
              </a:rPr>
              <a:t>Keys To Pass Relational Database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D9717-A8CC-4D95-B9F9-013546F5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B49DFF-4FCA-44C5-839E-4196A66BC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390635"/>
              </p:ext>
            </p:extLst>
          </p:nvPr>
        </p:nvGraphicFramePr>
        <p:xfrm>
          <a:off x="1206230" y="1611547"/>
          <a:ext cx="9672009" cy="2043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2012">
                  <a:extLst>
                    <a:ext uri="{9D8B030D-6E8A-4147-A177-3AD203B41FA5}">
                      <a16:colId xmlns:a16="http://schemas.microsoft.com/office/drawing/2014/main" val="4073897316"/>
                    </a:ext>
                  </a:extLst>
                </a:gridCol>
                <a:gridCol w="1467962">
                  <a:extLst>
                    <a:ext uri="{9D8B030D-6E8A-4147-A177-3AD203B41FA5}">
                      <a16:colId xmlns:a16="http://schemas.microsoft.com/office/drawing/2014/main" val="1432493552"/>
                    </a:ext>
                  </a:extLst>
                </a:gridCol>
                <a:gridCol w="1304468">
                  <a:extLst>
                    <a:ext uri="{9D8B030D-6E8A-4147-A177-3AD203B41FA5}">
                      <a16:colId xmlns:a16="http://schemas.microsoft.com/office/drawing/2014/main" val="1810714642"/>
                    </a:ext>
                  </a:extLst>
                </a:gridCol>
                <a:gridCol w="1348741">
                  <a:extLst>
                    <a:ext uri="{9D8B030D-6E8A-4147-A177-3AD203B41FA5}">
                      <a16:colId xmlns:a16="http://schemas.microsoft.com/office/drawing/2014/main" val="3770726249"/>
                    </a:ext>
                  </a:extLst>
                </a:gridCol>
                <a:gridCol w="1377183">
                  <a:extLst>
                    <a:ext uri="{9D8B030D-6E8A-4147-A177-3AD203B41FA5}">
                      <a16:colId xmlns:a16="http://schemas.microsoft.com/office/drawing/2014/main" val="1581677543"/>
                    </a:ext>
                  </a:extLst>
                </a:gridCol>
                <a:gridCol w="1711643">
                  <a:extLst>
                    <a:ext uri="{9D8B030D-6E8A-4147-A177-3AD203B41FA5}">
                      <a16:colId xmlns:a16="http://schemas.microsoft.com/office/drawing/2014/main" val="3866799618"/>
                    </a:ext>
                  </a:extLst>
                </a:gridCol>
              </a:tblGrid>
              <a:tr h="575698"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Course name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B050"/>
                          </a:solidFill>
                          <a:effectLst/>
                        </a:rPr>
                        <a:t>RELATIONAL DATABASE</a:t>
                      </a:r>
                      <a:endParaRPr lang="en-US" sz="20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4339700"/>
                  </a:ext>
                </a:extLst>
              </a:tr>
              <a:tr h="553630">
                <a:tc rowSpan="2">
                  <a:txBody>
                    <a:bodyPr/>
                    <a:lstStyle/>
                    <a:p>
                      <a:pPr marL="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Number of session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</a:rPr>
                        <a:t>Theory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Practice</a:t>
                      </a: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Examination</a:t>
                      </a: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20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DFF"/>
                          </a:solidFill>
                        </a:rPr>
                        <a:t>Projects</a:t>
                      </a:r>
                      <a:r>
                        <a:rPr lang="en-US" sz="2000" b="1" dirty="0">
                          <a:solidFill>
                            <a:srgbClr val="92D050"/>
                          </a:solidFill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4132746"/>
                  </a:ext>
                </a:extLst>
              </a:tr>
              <a:tr h="914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12 </a:t>
                      </a: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session</a:t>
                      </a: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 </a:t>
                      </a: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session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Midterm </a:t>
                      </a:r>
                    </a:p>
                    <a:p>
                      <a:pPr marL="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session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Final </a:t>
                      </a:r>
                    </a:p>
                    <a:p>
                      <a:pPr marL="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 session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 projects</a:t>
                      </a:r>
                    </a:p>
                    <a:p>
                      <a:pPr marL="0" marR="0" indent="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week each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538317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6AB981-A20F-41F6-A185-ACF6BC3D6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039918"/>
              </p:ext>
            </p:extLst>
          </p:nvPr>
        </p:nvGraphicFramePr>
        <p:xfrm>
          <a:off x="1113868" y="3993245"/>
          <a:ext cx="9672008" cy="22435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7854">
                  <a:extLst>
                    <a:ext uri="{9D8B030D-6E8A-4147-A177-3AD203B41FA5}">
                      <a16:colId xmlns:a16="http://schemas.microsoft.com/office/drawing/2014/main" val="3578277003"/>
                    </a:ext>
                  </a:extLst>
                </a:gridCol>
                <a:gridCol w="5354154">
                  <a:extLst>
                    <a:ext uri="{9D8B030D-6E8A-4147-A177-3AD203B41FA5}">
                      <a16:colId xmlns:a16="http://schemas.microsoft.com/office/drawing/2014/main" val="3273302029"/>
                    </a:ext>
                  </a:extLst>
                </a:gridCol>
              </a:tblGrid>
              <a:tr h="385490">
                <a:tc gridSpan="2">
                  <a:txBody>
                    <a:bodyPr/>
                    <a:lstStyle/>
                    <a:p>
                      <a:pPr marL="0" marR="0" lvl="0" indent="22860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</a:rPr>
                        <a:t>                      </a:t>
                      </a:r>
                      <a:r>
                        <a:rPr lang="x-none" sz="2400" b="1" u="none" strike="noStrike" kern="1200" cap="all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STRATEGY</a:t>
                      </a:r>
                      <a:endParaRPr lang="en-US" sz="2400" b="1" u="none" strike="noStrike" kern="1200" cap="all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Intermediate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6760949"/>
                  </a:ext>
                </a:extLst>
              </a:tr>
              <a:tr h="385490"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Participation in class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77282"/>
                  </a:ext>
                </a:extLst>
              </a:tr>
              <a:tr h="385490"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Activity /homework/quiz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612222"/>
                  </a:ext>
                </a:extLst>
              </a:tr>
              <a:tr h="385490"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Midterm  exam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88036"/>
                  </a:ext>
                </a:extLst>
              </a:tr>
              <a:tr h="385490"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Final exam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46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1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3200294" y="8684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536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277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0"/>
          <p:cNvSpPr txBox="1"/>
          <p:nvPr/>
        </p:nvSpPr>
        <p:spPr>
          <a:xfrm>
            <a:off x="702999" y="2081785"/>
            <a:ext cx="949707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benefits of using </a:t>
            </a:r>
            <a:r>
              <a:rPr lang="en-US" sz="35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relational database</a:t>
            </a:r>
            <a:endParaRPr sz="35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9" y="3037919"/>
            <a:ext cx="1012813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 what is an </a:t>
            </a:r>
            <a:r>
              <a:rPr lang="en-US" sz="35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entity  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8" y="3994053"/>
            <a:ext cx="1012813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able to define the </a:t>
            </a:r>
            <a:r>
              <a:rPr lang="en-US" sz="3500" b="1" dirty="0">
                <a:solidFill>
                  <a:srgbClr val="000DFF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your </a:t>
            </a:r>
            <a:r>
              <a:rPr lang="en-US" sz="35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attribute</a:t>
            </a: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7" y="5114515"/>
            <a:ext cx="1099101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 the </a:t>
            </a:r>
            <a:r>
              <a:rPr lang="en-US" sz="3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one-many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two entities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47;p9"/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735359" y="2211300"/>
            <a:ext cx="1057508" cy="10575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8;p9"/>
          <p:cNvSpPr/>
          <p:nvPr/>
        </p:nvSpPr>
        <p:spPr>
          <a:xfrm>
            <a:off x="2933123" y="2820450"/>
            <a:ext cx="2543762" cy="359065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25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1918" y="5126634"/>
            <a:ext cx="603794" cy="60379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61;p9"/>
          <p:cNvSpPr txBox="1"/>
          <p:nvPr/>
        </p:nvSpPr>
        <p:spPr>
          <a:xfrm>
            <a:off x="3708154" y="1856547"/>
            <a:ext cx="10847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268;p9"/>
          <p:cNvCxnSpPr/>
          <p:nvPr/>
        </p:nvCxnSpPr>
        <p:spPr>
          <a:xfrm flipH="1">
            <a:off x="3933811" y="4384869"/>
            <a:ext cx="1048" cy="711916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269;p9"/>
          <p:cNvCxnSpPr/>
          <p:nvPr/>
        </p:nvCxnSpPr>
        <p:spPr>
          <a:xfrm rot="10800000">
            <a:off x="4287819" y="4372789"/>
            <a:ext cx="1048" cy="711916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5" name="Google Shape;2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0948" y="3205655"/>
            <a:ext cx="1419738" cy="14197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280;p9"/>
          <p:cNvCxnSpPr/>
          <p:nvPr/>
        </p:nvCxnSpPr>
        <p:spPr>
          <a:xfrm>
            <a:off x="6506164" y="4055183"/>
            <a:ext cx="1707673" cy="0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" name="Google Shape;281;p9"/>
          <p:cNvCxnSpPr/>
          <p:nvPr/>
        </p:nvCxnSpPr>
        <p:spPr>
          <a:xfrm flipH="1">
            <a:off x="6501824" y="3749841"/>
            <a:ext cx="1712013" cy="17957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" name="Google Shape;284;p9"/>
          <p:cNvSpPr/>
          <p:nvPr/>
        </p:nvSpPr>
        <p:spPr>
          <a:xfrm>
            <a:off x="3358999" y="3403574"/>
            <a:ext cx="1709699" cy="882951"/>
          </a:xfrm>
          <a:prstGeom prst="roundRect">
            <a:avLst>
              <a:gd name="adj" fmla="val 35629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85;p9"/>
          <p:cNvSpPr txBox="1"/>
          <p:nvPr/>
        </p:nvSpPr>
        <p:spPr>
          <a:xfrm>
            <a:off x="3521398" y="3680755"/>
            <a:ext cx="14066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WEP SERVER</a:t>
            </a:r>
            <a:endParaRPr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86;p9"/>
          <p:cNvPicPr preferRelativeResize="0"/>
          <p:nvPr/>
        </p:nvPicPr>
        <p:blipFill rotWithShape="1">
          <a:blip r:embed="rId5">
            <a:alphaModFix/>
          </a:blip>
          <a:srcRect l="14055" t="8064" r="15517" b="13905"/>
          <a:stretch/>
        </p:blipFill>
        <p:spPr>
          <a:xfrm flipH="1">
            <a:off x="5502482" y="3317777"/>
            <a:ext cx="859976" cy="104721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70;p9"/>
          <p:cNvSpPr txBox="1"/>
          <p:nvPr/>
        </p:nvSpPr>
        <p:spPr>
          <a:xfrm>
            <a:off x="3918529" y="5770928"/>
            <a:ext cx="6639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i="1" dirty="0"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4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61;p9"/>
          <p:cNvSpPr txBox="1"/>
          <p:nvPr/>
        </p:nvSpPr>
        <p:spPr>
          <a:xfrm>
            <a:off x="8708460" y="1965057"/>
            <a:ext cx="10847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885431" y="3906721"/>
            <a:ext cx="2639145" cy="263914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oogle Shape;294;p10"/>
          <p:cNvSpPr txBox="1"/>
          <p:nvPr/>
        </p:nvSpPr>
        <p:spPr>
          <a:xfrm>
            <a:off x="798972" y="490203"/>
            <a:ext cx="107404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far: to </a:t>
            </a:r>
            <a:r>
              <a:rPr lang="en-US" sz="4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store data </a:t>
            </a: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server, you are using </a:t>
            </a:r>
            <a:r>
              <a:rPr lang="en-US" sz="4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file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4733153" y="4472058"/>
            <a:ext cx="1187967" cy="612648"/>
          </a:xfrm>
          <a:prstGeom prst="wedgeRectCallout">
            <a:avLst>
              <a:gd name="adj1" fmla="val -54107"/>
              <a:gd name="adj2" fmla="val 9825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733154" y="4521579"/>
            <a:ext cx="12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It’s OK !!!!</a:t>
            </a:r>
          </a:p>
          <a:p>
            <a:r>
              <a:rPr lang="en-US" sz="1400" dirty="0"/>
              <a:t>I can do it</a:t>
            </a:r>
          </a:p>
        </p:txBody>
      </p:sp>
    </p:spTree>
    <p:extLst>
      <p:ext uri="{BB962C8B-B14F-4D97-AF65-F5344CB8AC3E}">
        <p14:creationId xmlns:p14="http://schemas.microsoft.com/office/powerpoint/2010/main" val="42167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47;p9"/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735359" y="2211300"/>
            <a:ext cx="1057508" cy="10575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8;p9"/>
          <p:cNvSpPr/>
          <p:nvPr/>
        </p:nvSpPr>
        <p:spPr>
          <a:xfrm>
            <a:off x="2933123" y="2820450"/>
            <a:ext cx="2543762" cy="359065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25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1918" y="5126634"/>
            <a:ext cx="603794" cy="60379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61;p9"/>
          <p:cNvSpPr txBox="1"/>
          <p:nvPr/>
        </p:nvSpPr>
        <p:spPr>
          <a:xfrm>
            <a:off x="3708154" y="1856547"/>
            <a:ext cx="10847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268;p9"/>
          <p:cNvCxnSpPr/>
          <p:nvPr/>
        </p:nvCxnSpPr>
        <p:spPr>
          <a:xfrm flipH="1">
            <a:off x="3933811" y="4384869"/>
            <a:ext cx="1048" cy="711916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269;p9"/>
          <p:cNvCxnSpPr/>
          <p:nvPr/>
        </p:nvCxnSpPr>
        <p:spPr>
          <a:xfrm rot="10800000">
            <a:off x="4287819" y="4372789"/>
            <a:ext cx="1048" cy="711916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5" name="Google Shape;2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0948" y="3970825"/>
            <a:ext cx="654567" cy="654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280;p9"/>
          <p:cNvCxnSpPr/>
          <p:nvPr/>
        </p:nvCxnSpPr>
        <p:spPr>
          <a:xfrm>
            <a:off x="6506164" y="4055183"/>
            <a:ext cx="1707673" cy="0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" name="Google Shape;281;p9"/>
          <p:cNvCxnSpPr/>
          <p:nvPr/>
        </p:nvCxnSpPr>
        <p:spPr>
          <a:xfrm flipH="1">
            <a:off x="6501824" y="3749841"/>
            <a:ext cx="1712013" cy="17957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" name="Google Shape;284;p9"/>
          <p:cNvSpPr/>
          <p:nvPr/>
        </p:nvSpPr>
        <p:spPr>
          <a:xfrm>
            <a:off x="3358999" y="3403574"/>
            <a:ext cx="1709699" cy="882951"/>
          </a:xfrm>
          <a:prstGeom prst="roundRect">
            <a:avLst>
              <a:gd name="adj" fmla="val 35629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85;p9"/>
          <p:cNvSpPr txBox="1"/>
          <p:nvPr/>
        </p:nvSpPr>
        <p:spPr>
          <a:xfrm>
            <a:off x="3521398" y="3680755"/>
            <a:ext cx="14066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WEP SERVER</a:t>
            </a:r>
            <a:endParaRPr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86;p9"/>
          <p:cNvPicPr preferRelativeResize="0"/>
          <p:nvPr/>
        </p:nvPicPr>
        <p:blipFill rotWithShape="1">
          <a:blip r:embed="rId5">
            <a:alphaModFix/>
          </a:blip>
          <a:srcRect l="14055" t="8064" r="15517" b="13905"/>
          <a:stretch/>
        </p:blipFill>
        <p:spPr>
          <a:xfrm flipH="1">
            <a:off x="5502482" y="3317777"/>
            <a:ext cx="859976" cy="104721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70;p9"/>
          <p:cNvSpPr txBox="1"/>
          <p:nvPr/>
        </p:nvSpPr>
        <p:spPr>
          <a:xfrm>
            <a:off x="3918529" y="5770928"/>
            <a:ext cx="6639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i="1" dirty="0"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4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61;p9"/>
          <p:cNvSpPr txBox="1"/>
          <p:nvPr/>
        </p:nvSpPr>
        <p:spPr>
          <a:xfrm>
            <a:off x="8708460" y="1965057"/>
            <a:ext cx="10847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94;p10"/>
          <p:cNvSpPr txBox="1"/>
          <p:nvPr/>
        </p:nvSpPr>
        <p:spPr>
          <a:xfrm>
            <a:off x="1058135" y="329386"/>
            <a:ext cx="1023065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with hundreds or millions of user : </a:t>
            </a:r>
            <a:r>
              <a:rPr lang="en-US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will face problems !!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2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53893" y="2990493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39466" y="3076290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3809" y="3508776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6754" y="2528444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92327" y="2614241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9713" y="5628503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82658" y="4648171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2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68231" y="4733968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2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22574" y="5166454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35519" y="4186122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2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1092" y="4271919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2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61507" y="3423138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2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0025" y="2528603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0919" y="4297475"/>
            <a:ext cx="1150276" cy="1150276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3372210" y="5017350"/>
            <a:ext cx="204065" cy="1693836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Google Shape;294;p10"/>
          <p:cNvSpPr txBox="1"/>
          <p:nvPr/>
        </p:nvSpPr>
        <p:spPr>
          <a:xfrm>
            <a:off x="1246839" y="5473170"/>
            <a:ext cx="156752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secure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</a:pPr>
            <a:r>
              <a:rPr lang="fr-F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 </a:t>
            </a:r>
            <a:r>
              <a:rPr lang="fr-FR" sz="2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fr-F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fr-F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damaged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733153" y="4472058"/>
            <a:ext cx="1187967" cy="612648"/>
          </a:xfrm>
          <a:prstGeom prst="wedgeRectCallout">
            <a:avLst>
              <a:gd name="adj1" fmla="val -54107"/>
              <a:gd name="adj2" fmla="val 9825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33154" y="4521579"/>
            <a:ext cx="12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It’s too much for me !!</a:t>
            </a:r>
          </a:p>
        </p:txBody>
      </p:sp>
    </p:spTree>
    <p:extLst>
      <p:ext uri="{BB962C8B-B14F-4D97-AF65-F5344CB8AC3E}">
        <p14:creationId xmlns:p14="http://schemas.microsoft.com/office/powerpoint/2010/main" val="81256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47;p9"/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760956" y="1966023"/>
            <a:ext cx="1057508" cy="10575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8;p9"/>
          <p:cNvSpPr/>
          <p:nvPr/>
        </p:nvSpPr>
        <p:spPr>
          <a:xfrm>
            <a:off x="2958720" y="2575173"/>
            <a:ext cx="2543762" cy="394095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61;p9"/>
          <p:cNvSpPr txBox="1"/>
          <p:nvPr/>
        </p:nvSpPr>
        <p:spPr>
          <a:xfrm>
            <a:off x="3733751" y="1611270"/>
            <a:ext cx="10847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268;p9"/>
          <p:cNvCxnSpPr/>
          <p:nvPr/>
        </p:nvCxnSpPr>
        <p:spPr>
          <a:xfrm flipH="1">
            <a:off x="3959408" y="4139592"/>
            <a:ext cx="1048" cy="711916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269;p9"/>
          <p:cNvCxnSpPr/>
          <p:nvPr/>
        </p:nvCxnSpPr>
        <p:spPr>
          <a:xfrm rot="10800000">
            <a:off x="4313416" y="4127512"/>
            <a:ext cx="1048" cy="711916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" name="Google Shape;284;p9"/>
          <p:cNvSpPr/>
          <p:nvPr/>
        </p:nvSpPr>
        <p:spPr>
          <a:xfrm>
            <a:off x="3384596" y="3158297"/>
            <a:ext cx="1709699" cy="882951"/>
          </a:xfrm>
          <a:prstGeom prst="roundRect">
            <a:avLst>
              <a:gd name="adj" fmla="val 35629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85;p9"/>
          <p:cNvSpPr txBox="1"/>
          <p:nvPr/>
        </p:nvSpPr>
        <p:spPr>
          <a:xfrm>
            <a:off x="3546995" y="3435478"/>
            <a:ext cx="14066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WEP SERVER</a:t>
            </a:r>
            <a:endParaRPr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86;p9"/>
          <p:cNvPicPr preferRelativeResize="0"/>
          <p:nvPr/>
        </p:nvPicPr>
        <p:blipFill rotWithShape="1">
          <a:blip r:embed="rId3">
            <a:alphaModFix/>
          </a:blip>
          <a:srcRect l="14055" t="8064" r="15517" b="13905"/>
          <a:stretch/>
        </p:blipFill>
        <p:spPr>
          <a:xfrm flipH="1">
            <a:off x="5528079" y="3072500"/>
            <a:ext cx="859976" cy="104721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Oval 30"/>
          <p:cNvSpPr/>
          <p:nvPr/>
        </p:nvSpPr>
        <p:spPr>
          <a:xfrm>
            <a:off x="3063880" y="4495550"/>
            <a:ext cx="2227198" cy="2227198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oogle Shape;294;p10"/>
          <p:cNvSpPr txBox="1"/>
          <p:nvPr/>
        </p:nvSpPr>
        <p:spPr>
          <a:xfrm>
            <a:off x="1161512" y="353436"/>
            <a:ext cx="107404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way to store data: a </a:t>
            </a:r>
            <a:r>
              <a:rPr lang="en-US" sz="4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relational database</a:t>
            </a:r>
            <a:endParaRPr sz="4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542" y="4879217"/>
            <a:ext cx="1285875" cy="1276350"/>
          </a:xfrm>
          <a:prstGeom prst="rect">
            <a:avLst/>
          </a:prstGeom>
        </p:spPr>
      </p:pic>
      <p:sp>
        <p:nvSpPr>
          <p:cNvPr id="19" name="Google Shape;270;p9"/>
          <p:cNvSpPr txBox="1"/>
          <p:nvPr/>
        </p:nvSpPr>
        <p:spPr>
          <a:xfrm>
            <a:off x="3766610" y="6168126"/>
            <a:ext cx="104619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i="1" dirty="0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400" i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04" y="4131633"/>
            <a:ext cx="1150276" cy="1150276"/>
          </a:xfrm>
          <a:prstGeom prst="rect">
            <a:avLst/>
          </a:prstGeom>
        </p:spPr>
      </p:pic>
      <p:sp>
        <p:nvSpPr>
          <p:cNvPr id="25" name="Left Brace 24"/>
          <p:cNvSpPr/>
          <p:nvPr/>
        </p:nvSpPr>
        <p:spPr>
          <a:xfrm>
            <a:off x="2421195" y="4851508"/>
            <a:ext cx="204065" cy="1693836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oogle Shape;294;p10"/>
          <p:cNvSpPr txBox="1"/>
          <p:nvPr/>
        </p:nvSpPr>
        <p:spPr>
          <a:xfrm>
            <a:off x="295823" y="5307328"/>
            <a:ext cx="179191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</a:pPr>
            <a:r>
              <a:rPr lang="fr-FR" sz="2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management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</a:pPr>
            <a:r>
              <a:rPr lang="fr-FR" sz="2000" b="1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very</a:t>
            </a:r>
            <a:endParaRPr lang="fr-FR" sz="2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</a:pPr>
            <a:r>
              <a:rPr lang="fr-FR" sz="2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effective</a:t>
            </a:r>
            <a:endParaRPr lang="en-US" sz="2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40948" y="3970825"/>
            <a:ext cx="654567" cy="654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80;p9"/>
          <p:cNvCxnSpPr/>
          <p:nvPr/>
        </p:nvCxnSpPr>
        <p:spPr>
          <a:xfrm>
            <a:off x="6506164" y="4055183"/>
            <a:ext cx="1707673" cy="0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" name="Google Shape;281;p9"/>
          <p:cNvCxnSpPr/>
          <p:nvPr/>
        </p:nvCxnSpPr>
        <p:spPr>
          <a:xfrm flipH="1">
            <a:off x="6501824" y="3749841"/>
            <a:ext cx="1712013" cy="17957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" name="Google Shape;261;p9"/>
          <p:cNvSpPr txBox="1"/>
          <p:nvPr/>
        </p:nvSpPr>
        <p:spPr>
          <a:xfrm>
            <a:off x="8708460" y="1965057"/>
            <a:ext cx="10847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27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3893" y="2990493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27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39466" y="3076290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27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93809" y="3508776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27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06754" y="2528444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27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92327" y="2614241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27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69713" y="5628503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7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82658" y="4648171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27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68231" y="4733968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27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22574" y="5166454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27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35519" y="4186122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27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21092" y="4271919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27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61507" y="3423138"/>
            <a:ext cx="654567" cy="6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27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60025" y="2528603"/>
            <a:ext cx="654567" cy="65456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Rectangular Callout 47"/>
          <p:cNvSpPr/>
          <p:nvPr/>
        </p:nvSpPr>
        <p:spPr>
          <a:xfrm>
            <a:off x="4733153" y="4472058"/>
            <a:ext cx="1187967" cy="612648"/>
          </a:xfrm>
          <a:prstGeom prst="wedgeRectCallout">
            <a:avLst>
              <a:gd name="adj1" fmla="val -54107"/>
              <a:gd name="adj2" fmla="val 9825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733154" y="4521579"/>
            <a:ext cx="1228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I’m strong !!!</a:t>
            </a:r>
          </a:p>
        </p:txBody>
      </p:sp>
    </p:spTree>
    <p:extLst>
      <p:ext uri="{BB962C8B-B14F-4D97-AF65-F5344CB8AC3E}">
        <p14:creationId xmlns:p14="http://schemas.microsoft.com/office/powerpoint/2010/main" val="271654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4;p10"/>
          <p:cNvSpPr txBox="1"/>
          <p:nvPr/>
        </p:nvSpPr>
        <p:spPr>
          <a:xfrm>
            <a:off x="1161512" y="353436"/>
            <a:ext cx="107404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4000"/>
            </a:pPr>
            <a:r>
              <a:rPr lang="en-US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Relational Database Management Systems…</a:t>
            </a:r>
            <a:endParaRPr sz="4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 24">
            <a:extLst>
              <a:ext uri="{FF2B5EF4-FFF2-40B4-BE49-F238E27FC236}">
                <a16:creationId xmlns:a16="http://schemas.microsoft.com/office/drawing/2014/main" id="{0589D7D7-8BA7-5E43-BEDC-DEBF34A46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56696" y="1042439"/>
            <a:ext cx="2087839" cy="2087839"/>
          </a:xfrm>
          <a:prstGeom prst="rect">
            <a:avLst/>
          </a:prstGeom>
        </p:spPr>
      </p:pic>
      <p:pic>
        <p:nvPicPr>
          <p:cNvPr id="7" name="Image 27">
            <a:extLst>
              <a:ext uri="{FF2B5EF4-FFF2-40B4-BE49-F238E27FC236}">
                <a16:creationId xmlns:a16="http://schemas.microsoft.com/office/drawing/2014/main" id="{48870BFC-B0AF-DA45-96E7-8F8C180D0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26486" y="1875895"/>
            <a:ext cx="2471083" cy="769145"/>
          </a:xfrm>
          <a:prstGeom prst="rect">
            <a:avLst/>
          </a:prstGeom>
        </p:spPr>
      </p:pic>
      <p:pic>
        <p:nvPicPr>
          <p:cNvPr id="8" name="Image 30">
            <a:extLst>
              <a:ext uri="{FF2B5EF4-FFF2-40B4-BE49-F238E27FC236}">
                <a16:creationId xmlns:a16="http://schemas.microsoft.com/office/drawing/2014/main" id="{F02B4710-1A32-3449-A8AE-EE24D41615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307473" y="1805835"/>
            <a:ext cx="2148612" cy="9862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5796" y="3975445"/>
            <a:ext cx="4763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dk1"/>
                </a:solidFill>
                <a:ea typeface="Calibri"/>
                <a:cs typeface="Calibri"/>
              </a:rPr>
              <a:t>…used by the bests:</a:t>
            </a:r>
          </a:p>
        </p:txBody>
      </p:sp>
      <p:pic>
        <p:nvPicPr>
          <p:cNvPr id="10" name="Image 21">
            <a:extLst>
              <a:ext uri="{FF2B5EF4-FFF2-40B4-BE49-F238E27FC236}">
                <a16:creationId xmlns:a16="http://schemas.microsoft.com/office/drawing/2014/main" id="{398181E2-9C49-2848-A752-9386DBEE4B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418576" y="5509132"/>
            <a:ext cx="1719375" cy="5817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4010" y="5199275"/>
            <a:ext cx="922808" cy="8839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89217" y="6044442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2021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3F27CFA-7592-E747-B707-64D39C7CD3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079299" y="5435309"/>
            <a:ext cx="647919" cy="647919"/>
          </a:xfrm>
          <a:prstGeom prst="rect">
            <a:avLst/>
          </a:prstGeom>
        </p:spPr>
      </p:pic>
      <p:pic>
        <p:nvPicPr>
          <p:cNvPr id="14" name="Image 18">
            <a:extLst>
              <a:ext uri="{FF2B5EF4-FFF2-40B4-BE49-F238E27FC236}">
                <a16:creationId xmlns:a16="http://schemas.microsoft.com/office/drawing/2014/main" id="{5F9188C0-C34C-DA45-AEAB-E58D405FC6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290248" y="5323020"/>
            <a:ext cx="1551104" cy="87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4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DE6913-646A-DC4D-AC2C-42C7A1F4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8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94D328-CDC2-3545-A814-C6359CFBB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81111" y="2696651"/>
            <a:ext cx="2179407" cy="2815771"/>
          </a:xfrm>
          <a:prstGeom prst="rect">
            <a:avLst/>
          </a:prstGeom>
        </p:spPr>
      </p:pic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20062"/>
              </p:ext>
            </p:extLst>
          </p:nvPr>
        </p:nvGraphicFramePr>
        <p:xfrm>
          <a:off x="5975576" y="2384876"/>
          <a:ext cx="2635024" cy="344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02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74651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69509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/>
                        <a:t>studentID</a:t>
                      </a:r>
                      <a:endParaRPr lang="en-GB" sz="2400" dirty="0"/>
                    </a:p>
                    <a:p>
                      <a:pPr algn="ctr"/>
                      <a:r>
                        <a:rPr lang="en-GB" sz="2400" dirty="0"/>
                        <a:t>Name </a:t>
                      </a:r>
                    </a:p>
                    <a:p>
                      <a:pPr algn="ctr"/>
                      <a:r>
                        <a:rPr lang="en-GB" sz="2400" dirty="0"/>
                        <a:t>Uniform </a:t>
                      </a:r>
                    </a:p>
                    <a:p>
                      <a:pPr algn="ctr"/>
                      <a:r>
                        <a:rPr lang="en-GB" sz="2400" dirty="0"/>
                        <a:t>Address </a:t>
                      </a:r>
                    </a:p>
                    <a:p>
                      <a:pPr algn="ctr"/>
                      <a:r>
                        <a:rPr lang="en-GB" sz="2400" dirty="0"/>
                        <a:t>Gender </a:t>
                      </a:r>
                    </a:p>
                    <a:p>
                      <a:pPr algn="ctr"/>
                      <a:r>
                        <a:rPr lang="en-GB" sz="2400" dirty="0"/>
                        <a:t>Birth of date 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C78B7A50-4F49-624A-8DD2-D0FC8D58CA3C}"/>
              </a:ext>
            </a:extLst>
          </p:cNvPr>
          <p:cNvSpPr txBox="1"/>
          <p:nvPr/>
        </p:nvSpPr>
        <p:spPr>
          <a:xfrm>
            <a:off x="2339108" y="725653"/>
            <a:ext cx="7643092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/>
                </a:solidFill>
              </a:rPr>
              <a:t>How can we describe a student ?</a:t>
            </a:r>
          </a:p>
        </p:txBody>
      </p:sp>
    </p:spTree>
    <p:extLst>
      <p:ext uri="{BB962C8B-B14F-4D97-AF65-F5344CB8AC3E}">
        <p14:creationId xmlns:p14="http://schemas.microsoft.com/office/powerpoint/2010/main" val="530716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1070</Words>
  <Application>Microsoft Office PowerPoint</Application>
  <PresentationFormat>Widescreen</PresentationFormat>
  <Paragraphs>503</Paragraphs>
  <Slides>22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Noto Sans Symbols</vt:lpstr>
      <vt:lpstr>Wingdings</vt:lpstr>
      <vt:lpstr>Thème Office</vt:lpstr>
      <vt:lpstr>PowerPoint Presentation</vt:lpstr>
      <vt:lpstr>Self-introduction</vt:lpstr>
      <vt:lpstr>Keys To Pass Relational Database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3420</dc:creator>
  <cp:lastModifiedBy>Admin</cp:lastModifiedBy>
  <cp:revision>87</cp:revision>
  <dcterms:created xsi:type="dcterms:W3CDTF">2021-05-24T08:47:07Z</dcterms:created>
  <dcterms:modified xsi:type="dcterms:W3CDTF">2021-06-01T04:07:53Z</dcterms:modified>
</cp:coreProperties>
</file>