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572" r:id="rId3"/>
    <p:sldId id="597" r:id="rId4"/>
    <p:sldId id="611" r:id="rId5"/>
    <p:sldId id="596" r:id="rId6"/>
    <p:sldId id="606" r:id="rId7"/>
    <p:sldId id="604" r:id="rId8"/>
    <p:sldId id="607" r:id="rId9"/>
    <p:sldId id="605" r:id="rId10"/>
    <p:sldId id="608" r:id="rId11"/>
    <p:sldId id="609" r:id="rId12"/>
    <p:sldId id="610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573" r:id="rId21"/>
    <p:sldId id="587" r:id="rId22"/>
    <p:sldId id="588" r:id="rId23"/>
    <p:sldId id="589" r:id="rId24"/>
    <p:sldId id="619" r:id="rId25"/>
    <p:sldId id="590" r:id="rId26"/>
    <p:sldId id="591" r:id="rId27"/>
    <p:sldId id="592" r:id="rId28"/>
    <p:sldId id="593" r:id="rId29"/>
    <p:sldId id="594" r:id="rId30"/>
    <p:sldId id="584" r:id="rId31"/>
    <p:sldId id="561" r:id="rId32"/>
    <p:sldId id="621" r:id="rId33"/>
    <p:sldId id="622" r:id="rId34"/>
    <p:sldId id="562" r:id="rId35"/>
    <p:sldId id="574" r:id="rId36"/>
    <p:sldId id="567" r:id="rId37"/>
    <p:sldId id="564" r:id="rId38"/>
    <p:sldId id="569" r:id="rId39"/>
    <p:sldId id="576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296"/>
  </p:normalViewPr>
  <p:slideViewPr>
    <p:cSldViewPr snapToGrid="0" snapToObjects="1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62D4-E200-7A4D-B8E8-9A2A8FC24F3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7D2-5794-474A-AFDE-7FB63209EA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4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5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8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courses follow </a:t>
            </a:r>
            <a:r>
              <a:rPr lang="en-GB" dirty="0" err="1"/>
              <a:t>Lyhour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5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follows JavaScript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2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5488D-09C5-1F4C-9584-DF823A8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9E1EB-4620-1544-8F0B-0983D15B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01BEF-45FB-5E43-B4EB-8C414AA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06B76-473F-954C-BD47-CCD8EAE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5ECE-37F0-2640-9F25-1E2453A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2CC217-9577-1A46-9B44-40E8433C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E98DB-6CDF-7D49-A9D3-C1EAE7D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77FD-E89B-B748-A5A5-C594D5E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1C83A-269C-7349-89A7-385A5C3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AAC5A-FDF2-0642-B8E9-E8FC670B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B2D9-933C-2C4D-9D2B-FF1581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18B1-4C6B-284E-8521-6257341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6909-EC25-E24D-A63C-7D5AC7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7A86B-E5FD-E543-A8DE-F36C689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8E579-A98B-8541-B6E9-CD3B2F4C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A502-24C9-FB46-B930-F34BAD9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A2A17-2764-2E40-9770-90192C5A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D11E-1954-6343-B6A8-AD97CA8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A2FC-68FC-DB4D-B283-6A3BB08F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73CB5-7CE0-E249-A44E-359DCE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C8A9-67F6-614E-9139-D31558C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104E-AC9D-0540-B4CB-33F91243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7ACF7-B5ED-CF4C-9F74-C30C7CF5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C42C3-491E-B34B-BEA1-82E5A32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D18C3-6396-414D-AA12-3AD030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921FE-383A-DD45-B727-56B69AC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7354B-02BA-A743-8669-2DE7B82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C7040-D2E3-FE4C-96EF-BB997F5C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B936-5886-AB49-8BBA-C0D888E4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C0F3C9-F953-AA47-95B8-0026E549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BE54-F512-3348-978D-74F95AE9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E471B-C5DB-B346-92CC-EC25CB4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09431-54DD-914A-B4B8-442502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7AD9A-5B52-EF41-B2B3-98A9F7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C80-4C53-4642-B091-13E0046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A24A1-87E9-B148-80C1-D51F4D9E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534CC-F7BD-EF47-A89A-81DB26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A590A-5EA6-7349-8E28-81AF124E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F5FBE9-3751-EB49-9FBB-660EEE3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0FF23-7B6F-774E-8550-7583FBB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E5FA6-B2FF-9847-9294-50B82C4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12685-D4F5-184C-BA31-4B9F0551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96E56-75C5-9441-8ED1-8866CB03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FA1C1-5E5A-D84B-8187-3BA41C86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F8132-FC3E-8E45-AA52-1DCB8FE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3A4DB-3B05-F04A-A3A5-762D1BA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4509E-3E0C-6244-8517-781E5B4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B9E8-B104-D54F-9275-406F825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B180-EC04-4740-A202-40104C8A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5B275-D050-4041-98E2-171BAB8A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517AF2-7DB1-854F-BCE9-84564D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D092E-B7E4-3649-BC0F-4B16DA8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606C-399C-5642-B152-C01B4297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0FCA9B-B44F-984E-8721-AB9B15B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9ABFB-2443-A64E-A5CC-9847D121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6B74-ACC5-2C4D-AB19-4130E25F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1F7A-3698-A649-AA7C-119CAC6E312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EC344-A47A-5145-8204-C5DAA4F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6C0EB-C137-A74C-9D86-1B8D87CAF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658-8F8A-B74E-8A5E-1C6DDFC6CA4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arning-danger-dangerous-sign-36073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25254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departure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278" y="12801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480261" y="678608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 type of  :   </a:t>
            </a:r>
            <a:r>
              <a:rPr lang="en-US" sz="3200" dirty="0">
                <a:solidFill>
                  <a:srgbClr val="FF0000"/>
                </a:solidFill>
              </a:rPr>
              <a:t>company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407" y="3931183"/>
            <a:ext cx="2702312" cy="1146219"/>
          </a:xfrm>
          <a:prstGeom prst="rect">
            <a:avLst/>
          </a:prstGeom>
          <a:noFill/>
          <a:ln w="76200">
            <a:solidFill>
              <a:srgbClr val="2E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/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departure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278" y="12801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480261" y="678608"/>
            <a:ext cx="812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 type of  :   </a:t>
            </a:r>
            <a:r>
              <a:rPr lang="en-US" sz="3200" dirty="0" err="1">
                <a:solidFill>
                  <a:srgbClr val="FF0000"/>
                </a:solidFill>
              </a:rPr>
              <a:t>canHaveDogs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3296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/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departure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278" y="12801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480261" y="678608"/>
            <a:ext cx="812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 type of  :   </a:t>
            </a:r>
            <a:r>
              <a:rPr lang="en-US" sz="3200" dirty="0" err="1">
                <a:solidFill>
                  <a:srgbClr val="FF0000"/>
                </a:solidFill>
              </a:rPr>
              <a:t>canHaveDogs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8948" y="2557046"/>
            <a:ext cx="2702312" cy="1146219"/>
          </a:xfrm>
          <a:prstGeom prst="rect">
            <a:avLst/>
          </a:prstGeom>
          <a:noFill/>
          <a:ln w="76200">
            <a:solidFill>
              <a:srgbClr val="2E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1960" y="636177"/>
            <a:ext cx="2431790" cy="32954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64442" y="4210050"/>
            <a:ext cx="43268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34173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/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7456" y="5477578"/>
            <a:ext cx="74086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Q1 :   </a:t>
            </a:r>
            <a:r>
              <a:rPr lang="en-US" sz="2500" b="1" dirty="0"/>
              <a:t>how many </a:t>
            </a:r>
            <a:r>
              <a:rPr lang="en-US" sz="2500" dirty="0">
                <a:solidFill>
                  <a:srgbClr val="FF0000"/>
                </a:solidFill>
              </a:rPr>
              <a:t>PYTHON</a:t>
            </a:r>
            <a:r>
              <a:rPr lang="en-US" sz="2500" dirty="0"/>
              <a:t> contests </a:t>
            </a:r>
            <a:r>
              <a:rPr lang="en-US" sz="2500" dirty="0" err="1"/>
              <a:t>Lyhour</a:t>
            </a:r>
            <a:r>
              <a:rPr lang="en-US" sz="2500" dirty="0"/>
              <a:t> performed ?  </a:t>
            </a:r>
          </a:p>
        </p:txBody>
      </p:sp>
    </p:spTree>
    <p:extLst>
      <p:ext uri="{BB962C8B-B14F-4D97-AF65-F5344CB8AC3E}">
        <p14:creationId xmlns:p14="http://schemas.microsoft.com/office/powerpoint/2010/main" val="97219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/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7456" y="5477578"/>
            <a:ext cx="74086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Q1 :   </a:t>
            </a:r>
            <a:r>
              <a:rPr lang="en-US" sz="2500" b="1" dirty="0"/>
              <a:t>how many </a:t>
            </a:r>
            <a:r>
              <a:rPr lang="en-US" sz="2500" dirty="0">
                <a:solidFill>
                  <a:srgbClr val="FF0000"/>
                </a:solidFill>
              </a:rPr>
              <a:t>PYTHON</a:t>
            </a:r>
            <a:r>
              <a:rPr lang="en-US" sz="2500" dirty="0"/>
              <a:t> contests </a:t>
            </a:r>
            <a:r>
              <a:rPr lang="en-US" sz="2500" dirty="0" err="1"/>
              <a:t>Lyhour</a:t>
            </a:r>
            <a:r>
              <a:rPr lang="en-US" sz="2500" dirty="0"/>
              <a:t> performed ?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5100" y="2079345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LYHOUR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15100" y="2828497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LYHOUR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5100" y="4280335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LYHOUR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76043" y="282849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PYTHON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76043" y="2057675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PYTHON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76043" y="3165443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PYTHON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9222" y="354491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PYTHON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76043" y="3938705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PYTHON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9221" y="434993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3400" y="2046615"/>
            <a:ext cx="5461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13400" y="2772279"/>
            <a:ext cx="5461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13400" y="4298230"/>
            <a:ext cx="5461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102100" y="6159500"/>
            <a:ext cx="850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53375" y="6092423"/>
            <a:ext cx="1336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3 in total</a:t>
            </a:r>
          </a:p>
        </p:txBody>
      </p:sp>
    </p:spTree>
    <p:extLst>
      <p:ext uri="{BB962C8B-B14F-4D97-AF65-F5344CB8AC3E}">
        <p14:creationId xmlns:p14="http://schemas.microsoft.com/office/powerpoint/2010/main" val="312993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/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5656" y="5833178"/>
            <a:ext cx="83961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Q2 :  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Vun</a:t>
            </a:r>
            <a:r>
              <a:rPr lang="en-US" sz="2500" dirty="0"/>
              <a:t>  competed on HackerRank ?  </a:t>
            </a:r>
          </a:p>
        </p:txBody>
      </p:sp>
    </p:spTree>
    <p:extLst>
      <p:ext uri="{BB962C8B-B14F-4D97-AF65-F5344CB8AC3E}">
        <p14:creationId xmlns:p14="http://schemas.microsoft.com/office/powerpoint/2010/main" val="205911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/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5656" y="5497599"/>
            <a:ext cx="83961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Q2 :  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Vun</a:t>
            </a:r>
            <a:r>
              <a:rPr lang="en-US" sz="2500" dirty="0"/>
              <a:t>  competed on HackerRank ?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5328" y="2403681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5328" y="31815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VUN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25000" y="2403681"/>
            <a:ext cx="1143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525000" y="3159500"/>
            <a:ext cx="1143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02100" y="6159500"/>
            <a:ext cx="850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3375" y="6092423"/>
            <a:ext cx="2263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10 +60 = 70 min</a:t>
            </a:r>
          </a:p>
        </p:txBody>
      </p:sp>
    </p:spTree>
    <p:extLst>
      <p:ext uri="{BB962C8B-B14F-4D97-AF65-F5344CB8AC3E}">
        <p14:creationId xmlns:p14="http://schemas.microsoft.com/office/powerpoint/2010/main" val="230946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/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6484" y="5612654"/>
            <a:ext cx="5613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Q3 :   Which contest is the most popular ?</a:t>
            </a:r>
          </a:p>
        </p:txBody>
      </p:sp>
    </p:spTree>
    <p:extLst>
      <p:ext uri="{BB962C8B-B14F-4D97-AF65-F5344CB8AC3E}">
        <p14:creationId xmlns:p14="http://schemas.microsoft.com/office/powerpoint/2010/main" val="291077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/>
        </p:nvGraphicFramePr>
        <p:xfrm>
          <a:off x="5801323" y="16258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5712691" y="10531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1576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964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/>
        </p:nvGraphicFramePr>
        <p:xfrm>
          <a:off x="1062294" y="39005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878356" y="32885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6484" y="5612654"/>
            <a:ext cx="5613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Q3 :   Which contest is the most popular 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51979" y="2781078"/>
            <a:ext cx="1143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1979" y="3109354"/>
            <a:ext cx="1143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1979" y="3432808"/>
            <a:ext cx="1143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1979" y="4295989"/>
            <a:ext cx="1143000" cy="323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02100" y="6159500"/>
            <a:ext cx="850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3375" y="6092423"/>
            <a:ext cx="2464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Python Advanced</a:t>
            </a:r>
          </a:p>
        </p:txBody>
      </p:sp>
    </p:spTree>
    <p:extLst>
      <p:ext uri="{BB962C8B-B14F-4D97-AF65-F5344CB8AC3E}">
        <p14:creationId xmlns:p14="http://schemas.microsoft.com/office/powerpoint/2010/main" val="24915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un Customer Service Quiz - Which Customer Service Hero Are You? -  CXService360 - Customer Service Articles, Stories and more">
            <a:extLst>
              <a:ext uri="{FF2B5EF4-FFF2-40B4-BE49-F238E27FC236}">
                <a16:creationId xmlns:a16="http://schemas.microsoft.com/office/drawing/2014/main" id="{41410B02-6ECD-4A02-BE1E-2391A5A9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85" y="304800"/>
            <a:ext cx="8413751" cy="631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3661145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5" y="4860823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35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  <a:endParaRPr lang="en-US" sz="35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8F15851-2842-D24E-AEB4-A445501F9191}"/>
              </a:ext>
            </a:extLst>
          </p:cNvPr>
          <p:cNvGraphicFramePr>
            <a:graphicFrameLocks noGrp="1"/>
          </p:cNvGraphicFramePr>
          <p:nvPr/>
        </p:nvGraphicFramePr>
        <p:xfrm>
          <a:off x="1352830" y="1859549"/>
          <a:ext cx="2635024" cy="261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67837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050020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819521" y="443419"/>
            <a:ext cx="987683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between Student and Course</a:t>
            </a:r>
          </a:p>
        </p:txBody>
      </p:sp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C2C78D55-2B31-FD4B-90BD-77AB9FF344CD}"/>
              </a:ext>
            </a:extLst>
          </p:cNvPr>
          <p:cNvGraphicFramePr>
            <a:graphicFrameLocks noGrp="1"/>
          </p:cNvGraphicFramePr>
          <p:nvPr/>
        </p:nvGraphicFramePr>
        <p:xfrm>
          <a:off x="6944814" y="1967005"/>
          <a:ext cx="2518667" cy="240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667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897061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Course ID</a:t>
                      </a:r>
                    </a:p>
                    <a:p>
                      <a:pPr algn="l"/>
                      <a:r>
                        <a:rPr lang="en-GB" sz="2400" dirty="0"/>
                        <a:t>Course name</a:t>
                      </a:r>
                    </a:p>
                    <a:p>
                      <a:pPr algn="l"/>
                      <a:r>
                        <a:rPr lang="en-GB" sz="2400" dirty="0"/>
                        <a:t>Teacher</a:t>
                      </a:r>
                    </a:p>
                    <a:p>
                      <a:pPr algn="l"/>
                      <a:r>
                        <a:rPr lang="en-GB" sz="2400" dirty="0"/>
                        <a:t>Department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C284B67-9762-B74B-B975-DFE4014592FC}"/>
              </a:ext>
            </a:extLst>
          </p:cNvPr>
          <p:cNvSpPr txBox="1"/>
          <p:nvPr/>
        </p:nvSpPr>
        <p:spPr>
          <a:xfrm>
            <a:off x="4621157" y="2715914"/>
            <a:ext cx="1690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❓❓</a:t>
            </a:r>
          </a:p>
          <a:p>
            <a:endParaRPr lang="en-GB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1819521" y="5041823"/>
            <a:ext cx="85388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dirty="0"/>
              <a:t>How many courses can follow a student?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dirty="0"/>
              <a:t>How many students can follow one course?</a:t>
            </a:r>
          </a:p>
        </p:txBody>
      </p:sp>
    </p:spTree>
    <p:extLst>
      <p:ext uri="{BB962C8B-B14F-4D97-AF65-F5344CB8AC3E}">
        <p14:creationId xmlns:p14="http://schemas.microsoft.com/office/powerpoint/2010/main" val="65251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957681" y="224753"/>
            <a:ext cx="519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855996" y="528684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student has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courses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course can welcome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students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6647133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71053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40685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Kunthy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Dyna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Sinet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98593" y="5409380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en-US" sz="2400" dirty="0" err="1">
                <a:cs typeface="Calibri"/>
                <a:sym typeface="Calibri"/>
              </a:rPr>
              <a:t>Lyhour</a:t>
            </a:r>
            <a:r>
              <a:rPr lang="en-US" sz="2400" dirty="0">
                <a:cs typeface="Calibri"/>
                <a:sym typeface="Calibri"/>
              </a:rPr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486260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409316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492094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6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/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Kunthy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Dyna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Sinet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98593" y="5409380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en-US" sz="2400" dirty="0" err="1">
                <a:cs typeface="Calibri"/>
                <a:sym typeface="Calibri"/>
              </a:rPr>
              <a:t>Lyhour</a:t>
            </a:r>
            <a:r>
              <a:rPr lang="en-US" sz="2400" dirty="0">
                <a:cs typeface="Calibri"/>
                <a:sym typeface="Calibri"/>
              </a:rPr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486260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409316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492094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49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/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Kunthy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Dyna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Sinet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397842" y="1909825"/>
            <a:ext cx="449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86075" y="2406512"/>
            <a:ext cx="2547162" cy="4773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>
            <a:off x="2886075" y="2916611"/>
            <a:ext cx="2547162" cy="13839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>
            <a:off x="6952679" y="2419924"/>
            <a:ext cx="913547" cy="9499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107467" y="4014788"/>
            <a:ext cx="758759" cy="25184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37F624DB-E0F7-B94B-BA40-5F8F119FEDF0}"/>
              </a:ext>
            </a:extLst>
          </p:cNvPr>
          <p:cNvCxnSpPr>
            <a:endCxn id="7" idx="0"/>
          </p:cNvCxnSpPr>
          <p:nvPr/>
        </p:nvCxnSpPr>
        <p:spPr>
          <a:xfrm flipV="1">
            <a:off x="1222744" y="1902625"/>
            <a:ext cx="4308497" cy="371258"/>
          </a:xfrm>
          <a:prstGeom prst="curvedConnector4">
            <a:avLst>
              <a:gd name="adj1" fmla="val -8527"/>
              <a:gd name="adj2" fmla="val 16157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10E1EB0-0028-A049-B5A0-CEDBC97FBB6C}"/>
              </a:ext>
            </a:extLst>
          </p:cNvPr>
          <p:cNvCxnSpPr>
            <a:cxnSpLocks/>
          </p:cNvCxnSpPr>
          <p:nvPr/>
        </p:nvCxnSpPr>
        <p:spPr>
          <a:xfrm>
            <a:off x="6882064" y="2108618"/>
            <a:ext cx="1240079" cy="53659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26315" y="439740"/>
            <a:ext cx="40600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What courses follows </a:t>
            </a:r>
            <a:r>
              <a:rPr lang="en-US" sz="2500" dirty="0" err="1">
                <a:cs typeface="Calibri"/>
                <a:sym typeface="Calibri"/>
              </a:rPr>
              <a:t>Lyhour</a:t>
            </a:r>
            <a:r>
              <a:rPr lang="en-US" sz="2500" dirty="0">
                <a:cs typeface="Calibri"/>
                <a:sym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28501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/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Kunthy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Dyna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Sinet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834986" y="190262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20649" y="3349925"/>
            <a:ext cx="2463732" cy="2586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 flipV="1">
            <a:off x="2820649" y="3608574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 flipV="1">
            <a:off x="7006856" y="3051544"/>
            <a:ext cx="859370" cy="2445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006856" y="3129917"/>
            <a:ext cx="859370" cy="4786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AF5080-0CC2-9040-9485-32EEEF24C8AC}"/>
              </a:ext>
            </a:extLst>
          </p:cNvPr>
          <p:cNvCxnSpPr>
            <a:cxnSpLocks/>
          </p:cNvCxnSpPr>
          <p:nvPr/>
        </p:nvCxnSpPr>
        <p:spPr>
          <a:xfrm flipV="1">
            <a:off x="6984829" y="3129917"/>
            <a:ext cx="881397" cy="8172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A6B1D2C-7479-E542-BD65-6E1A5A893D57}"/>
              </a:ext>
            </a:extLst>
          </p:cNvPr>
          <p:cNvCxnSpPr>
            <a:cxnSpLocks/>
          </p:cNvCxnSpPr>
          <p:nvPr/>
        </p:nvCxnSpPr>
        <p:spPr>
          <a:xfrm flipV="1">
            <a:off x="2820649" y="3992316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6315" y="439740"/>
            <a:ext cx="74161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Who are the students that follow the </a:t>
            </a:r>
            <a:r>
              <a:rPr lang="en-US" sz="2500" dirty="0" err="1">
                <a:cs typeface="Calibri"/>
                <a:sym typeface="Calibri"/>
              </a:rPr>
              <a:t>Javascript</a:t>
            </a:r>
            <a:r>
              <a:rPr lang="en-US" sz="2500" dirty="0">
                <a:cs typeface="Calibri"/>
                <a:sym typeface="Calibri"/>
              </a:rPr>
              <a:t> course?</a:t>
            </a:r>
          </a:p>
        </p:txBody>
      </p:sp>
      <p:sp>
        <p:nvSpPr>
          <p:cNvPr id="17" name="Rectangle 16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229376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64117" y="3577946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5081"/>
              </p:ext>
            </p:extLst>
          </p:nvPr>
        </p:nvGraphicFramePr>
        <p:xfrm>
          <a:off x="4830985" y="3577946"/>
          <a:ext cx="2743200" cy="27235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Enrolment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Date </a:t>
                      </a:r>
                    </a:p>
                    <a:p>
                      <a:pPr algn="l"/>
                      <a:endParaRPr lang="en-GB" sz="2200" dirty="0"/>
                    </a:p>
                    <a:p>
                      <a:pPr algn="l"/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10363" y="4886874"/>
            <a:ext cx="1720622" cy="52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61612" y="4366205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194298" y="439498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66108" y="1725769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students and enrolments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581788" y="2700876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382373" y="357794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2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08575" y="4886874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46337" y="439498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2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41707" y="435140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6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013129" y="315150"/>
            <a:ext cx="1064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Manage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in database</a:t>
            </a:r>
          </a:p>
        </p:txBody>
      </p:sp>
    </p:spTree>
    <p:extLst>
      <p:ext uri="{BB962C8B-B14F-4D97-AF65-F5344CB8AC3E}">
        <p14:creationId xmlns:p14="http://schemas.microsoft.com/office/powerpoint/2010/main" val="4048775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98191" y="1819608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course and enrolments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7989694" y="2794715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013129" y="315150"/>
            <a:ext cx="1064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Manage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in database</a:t>
            </a:r>
          </a:p>
        </p:txBody>
      </p:sp>
    </p:spTree>
    <p:extLst>
      <p:ext uri="{BB962C8B-B14F-4D97-AF65-F5344CB8AC3E}">
        <p14:creationId xmlns:p14="http://schemas.microsoft.com/office/powerpoint/2010/main" val="355439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5378" y="212823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175072" y="698746"/>
            <a:ext cx="6119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ENROLMENT is called an </a:t>
            </a:r>
            <a:r>
              <a:rPr lang="en-GB" sz="4000" b="1" dirty="0">
                <a:solidFill>
                  <a:srgbClr val="FF0000"/>
                </a:solidFill>
              </a:rPr>
              <a:t>INTERSECTION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475181" y="342900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2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56688"/>
              </p:ext>
            </p:extLst>
          </p:nvPr>
        </p:nvGraphicFramePr>
        <p:xfrm>
          <a:off x="5582273" y="830075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7685094" y="2781164"/>
            <a:ext cx="1615116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685094" y="1124971"/>
            <a:ext cx="1721796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944425" y="454785"/>
            <a:ext cx="436849" cy="40794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50472" y="2303564"/>
            <a:ext cx="1493770" cy="2473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113" y="207327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2213" y="77133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02213" y="27744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28474" y="5432181"/>
            <a:ext cx="23092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 Table model 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681652" y="478221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647310" y="4858966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81274" y="5448552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4452" y="479858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000110" y="4875337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1261" y="5452817"/>
            <a:ext cx="195104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Attributes</a:t>
            </a:r>
          </a:p>
          <a:p>
            <a:r>
              <a:rPr lang="en-US" sz="2500" dirty="0"/>
              <a:t>3 = 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4439" y="480285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9260097" y="4879602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3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b="1" dirty="0">
                          <a:solidFill>
                            <a:srgbClr val="FF0000"/>
                          </a:solidFill>
                        </a:rPr>
                        <a:t>Grade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5378" y="212823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26381" y="103497"/>
            <a:ext cx="6119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If there is an additional attribute, it is called a </a:t>
            </a:r>
            <a:r>
              <a:rPr lang="en-GB" sz="4000" b="1" dirty="0">
                <a:solidFill>
                  <a:srgbClr val="FF0000"/>
                </a:solidFill>
              </a:rPr>
              <a:t>ASSOCIATIVE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475181" y="342900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0510F7-10D4-6740-BEB1-A42C72D9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558" y="310585"/>
            <a:ext cx="2060002" cy="1817649"/>
          </a:xfrm>
          <a:prstGeom prst="rect">
            <a:avLst/>
          </a:prstGeom>
        </p:spPr>
      </p:pic>
      <p:sp>
        <p:nvSpPr>
          <p:cNvPr id="22" name="Down Arrow 5">
            <a:extLst>
              <a:ext uri="{FF2B5EF4-FFF2-40B4-BE49-F238E27FC236}">
                <a16:creationId xmlns:a16="http://schemas.microsoft.com/office/drawing/2014/main" id="{21DD6F57-161F-3141-8652-42C3BBDE9BFD}"/>
              </a:ext>
            </a:extLst>
          </p:cNvPr>
          <p:cNvSpPr/>
          <p:nvPr/>
        </p:nvSpPr>
        <p:spPr>
          <a:xfrm rot="16200000">
            <a:off x="4276245" y="4993238"/>
            <a:ext cx="400109" cy="11240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030649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modelisation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relational database of a School Management system.  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774551" y="2768129"/>
            <a:ext cx="1083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What is the relation between Students and Parents?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table </a:t>
            </a:r>
            <a:r>
              <a:rPr lang="en-GB" dirty="0" err="1"/>
              <a:t>Student_Parents</a:t>
            </a:r>
            <a:r>
              <a:rPr lang="en-GB" dirty="0"/>
              <a:t> is called an Intersection table or an Associative table or is it just a normal table? Explain why.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is called the </a:t>
            </a:r>
            <a:r>
              <a:rPr lang="en-GB" dirty="0" err="1"/>
              <a:t>Student_Classes</a:t>
            </a:r>
            <a:r>
              <a:rPr lang="en-GB" dirty="0"/>
              <a:t> table? Explain why.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64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C30A7458-6156-384B-93DA-62B66F2361E7}"/>
              </a:ext>
            </a:extLst>
          </p:cNvPr>
          <p:cNvGrpSpPr/>
          <p:nvPr/>
        </p:nvGrpSpPr>
        <p:grpSpPr>
          <a:xfrm>
            <a:off x="1770370" y="15970"/>
            <a:ext cx="9740182" cy="5980848"/>
            <a:chOff x="1784885" y="896063"/>
            <a:chExt cx="9740182" cy="598084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B6FEE0B-CC85-564E-997A-3E0A527B6C34}"/>
                </a:ext>
              </a:extLst>
            </p:cNvPr>
            <p:cNvGrpSpPr/>
            <p:nvPr/>
          </p:nvGrpSpPr>
          <p:grpSpPr>
            <a:xfrm>
              <a:off x="1894572" y="1011079"/>
              <a:ext cx="8402855" cy="4861322"/>
              <a:chOff x="1894093" y="1930400"/>
              <a:chExt cx="6219393" cy="3328977"/>
            </a:xfrm>
          </p:grpSpPr>
          <p:pic>
            <p:nvPicPr>
              <p:cNvPr id="5" name="Picture 2" descr="Student School Management System">
                <a:extLst>
                  <a:ext uri="{FF2B5EF4-FFF2-40B4-BE49-F238E27FC236}">
                    <a16:creationId xmlns:a16="http://schemas.microsoft.com/office/drawing/2014/main" id="{8A623D3D-2761-4A4B-B45C-3B5641701D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375" r="25993" b="21308"/>
              <a:stretch/>
            </p:blipFill>
            <p:spPr bwMode="auto">
              <a:xfrm>
                <a:off x="1894093" y="1930400"/>
                <a:ext cx="6219393" cy="3328977"/>
              </a:xfrm>
              <a:prstGeom prst="round1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81F7F2-CC39-124A-BB0E-F71828D1D6C2}"/>
                  </a:ext>
                </a:extLst>
              </p:cNvPr>
              <p:cNvSpPr/>
              <p:nvPr/>
            </p:nvSpPr>
            <p:spPr>
              <a:xfrm>
                <a:off x="7587728" y="2313789"/>
                <a:ext cx="344246" cy="493957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19F880-14A0-444D-9BA6-E5972714E263}"/>
                  </a:ext>
                </a:extLst>
              </p:cNvPr>
              <p:cNvSpPr/>
              <p:nvPr/>
            </p:nvSpPr>
            <p:spPr>
              <a:xfrm>
                <a:off x="3334871" y="2312891"/>
                <a:ext cx="344246" cy="299423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5293523-E61D-5F4D-A87F-001404DF7513}"/>
                  </a:ext>
                </a:extLst>
              </p:cNvPr>
              <p:cNvSpPr/>
              <p:nvPr/>
            </p:nvSpPr>
            <p:spPr>
              <a:xfrm>
                <a:off x="4803389" y="3188987"/>
                <a:ext cx="484094" cy="301213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28DBC7-0263-3344-A905-2BBB9501771F}"/>
                  </a:ext>
                </a:extLst>
              </p:cNvPr>
              <p:cNvSpPr/>
              <p:nvPr/>
            </p:nvSpPr>
            <p:spPr>
              <a:xfrm>
                <a:off x="4905339" y="4514341"/>
                <a:ext cx="484094" cy="745036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9D4FBC-9581-864A-ADE6-B4AE6C398DE8}"/>
                  </a:ext>
                </a:extLst>
              </p:cNvPr>
              <p:cNvSpPr/>
              <p:nvPr/>
            </p:nvSpPr>
            <p:spPr>
              <a:xfrm>
                <a:off x="7517804" y="4088823"/>
                <a:ext cx="484094" cy="745036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6FFD5C-4D89-5249-8B9C-C3A499C7646B}"/>
                </a:ext>
              </a:extLst>
            </p:cNvPr>
            <p:cNvSpPr/>
            <p:nvPr/>
          </p:nvSpPr>
          <p:spPr>
            <a:xfrm>
              <a:off x="2651522" y="4389120"/>
              <a:ext cx="4924935" cy="2487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E2884E-A994-6144-9B07-7A5C4BAA2684}"/>
                </a:ext>
              </a:extLst>
            </p:cNvPr>
            <p:cNvSpPr/>
            <p:nvPr/>
          </p:nvSpPr>
          <p:spPr>
            <a:xfrm>
              <a:off x="6600132" y="997704"/>
              <a:ext cx="4924935" cy="2406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168F0E-5E3D-B846-9AFE-6A56B4CCBFBA}"/>
                </a:ext>
              </a:extLst>
            </p:cNvPr>
            <p:cNvSpPr/>
            <p:nvPr/>
          </p:nvSpPr>
          <p:spPr>
            <a:xfrm>
              <a:off x="1784885" y="2935581"/>
              <a:ext cx="2521385" cy="2487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37B343-50D2-7440-8D71-DA69BA15C70A}"/>
                </a:ext>
              </a:extLst>
            </p:cNvPr>
            <p:cNvSpPr/>
            <p:nvPr/>
          </p:nvSpPr>
          <p:spPr>
            <a:xfrm>
              <a:off x="4992173" y="896063"/>
              <a:ext cx="2521385" cy="673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7C27C5-473A-D341-A523-8370CA87B20E}"/>
                </a:ext>
              </a:extLst>
            </p:cNvPr>
            <p:cNvSpPr/>
            <p:nvPr/>
          </p:nvSpPr>
          <p:spPr>
            <a:xfrm>
              <a:off x="6479290" y="3502206"/>
              <a:ext cx="1109297" cy="673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E7608948-9C5D-1540-B30A-899E735E3866}"/>
              </a:ext>
            </a:extLst>
          </p:cNvPr>
          <p:cNvSpPr txBox="1"/>
          <p:nvPr/>
        </p:nvSpPr>
        <p:spPr>
          <a:xfrm>
            <a:off x="1349829" y="5457371"/>
            <a:ext cx="986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What is the relation between Students and Parents?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table </a:t>
            </a:r>
            <a:r>
              <a:rPr lang="en-GB" dirty="0" err="1"/>
              <a:t>Student_Parents</a:t>
            </a:r>
            <a:r>
              <a:rPr lang="en-GB" dirty="0"/>
              <a:t> is called an Intersection table or an Associative table or is it just a normal table? Explain why.</a:t>
            </a:r>
          </a:p>
        </p:txBody>
      </p:sp>
    </p:spTree>
    <p:extLst>
      <p:ext uri="{BB962C8B-B14F-4D97-AF65-F5344CB8AC3E}">
        <p14:creationId xmlns:p14="http://schemas.microsoft.com/office/powerpoint/2010/main" val="198174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269961E-1A79-3644-9647-6B681AF34812}"/>
              </a:ext>
            </a:extLst>
          </p:cNvPr>
          <p:cNvGrpSpPr/>
          <p:nvPr/>
        </p:nvGrpSpPr>
        <p:grpSpPr>
          <a:xfrm>
            <a:off x="598164" y="14514"/>
            <a:ext cx="10781036" cy="5595987"/>
            <a:chOff x="569135" y="1045029"/>
            <a:chExt cx="10781036" cy="5595987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B6FEE0B-CC85-564E-997A-3E0A527B6C34}"/>
                </a:ext>
              </a:extLst>
            </p:cNvPr>
            <p:cNvGrpSpPr/>
            <p:nvPr/>
          </p:nvGrpSpPr>
          <p:grpSpPr>
            <a:xfrm>
              <a:off x="667657" y="1283182"/>
              <a:ext cx="10682514" cy="4538843"/>
              <a:chOff x="1894093" y="2002971"/>
              <a:chExt cx="8403814" cy="3256406"/>
            </a:xfrm>
          </p:grpSpPr>
          <p:pic>
            <p:nvPicPr>
              <p:cNvPr id="5" name="Picture 2" descr="Student School Management System">
                <a:extLst>
                  <a:ext uri="{FF2B5EF4-FFF2-40B4-BE49-F238E27FC236}">
                    <a16:creationId xmlns:a16="http://schemas.microsoft.com/office/drawing/2014/main" id="{8A623D3D-2761-4A4B-B45C-3B5641701D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342" b="21307"/>
              <a:stretch/>
            </p:blipFill>
            <p:spPr bwMode="auto">
              <a:xfrm>
                <a:off x="1894093" y="2002971"/>
                <a:ext cx="8403814" cy="3256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0AA221-7179-0F4A-96E7-55F8DFD28787}"/>
                  </a:ext>
                </a:extLst>
              </p:cNvPr>
              <p:cNvSpPr/>
              <p:nvPr/>
            </p:nvSpPr>
            <p:spPr>
              <a:xfrm>
                <a:off x="9864762" y="2313789"/>
                <a:ext cx="344246" cy="4939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81F7F2-CC39-124A-BB0E-F71828D1D6C2}"/>
                  </a:ext>
                </a:extLst>
              </p:cNvPr>
              <p:cNvSpPr/>
              <p:nvPr/>
            </p:nvSpPr>
            <p:spPr>
              <a:xfrm>
                <a:off x="7587728" y="2313789"/>
                <a:ext cx="344246" cy="4939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19F880-14A0-444D-9BA6-E5972714E263}"/>
                  </a:ext>
                </a:extLst>
              </p:cNvPr>
              <p:cNvSpPr/>
              <p:nvPr/>
            </p:nvSpPr>
            <p:spPr>
              <a:xfrm>
                <a:off x="3334871" y="2312891"/>
                <a:ext cx="344246" cy="299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5293523-E61D-5F4D-A87F-001404DF7513}"/>
                  </a:ext>
                </a:extLst>
              </p:cNvPr>
              <p:cNvSpPr/>
              <p:nvPr/>
            </p:nvSpPr>
            <p:spPr>
              <a:xfrm>
                <a:off x="4803389" y="3188987"/>
                <a:ext cx="484094" cy="301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28DBC7-0263-3344-A905-2BBB9501771F}"/>
                  </a:ext>
                </a:extLst>
              </p:cNvPr>
              <p:cNvSpPr/>
              <p:nvPr/>
            </p:nvSpPr>
            <p:spPr>
              <a:xfrm>
                <a:off x="4905339" y="4514341"/>
                <a:ext cx="484094" cy="745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9D4FBC-9581-864A-ADE6-B4AE6C398DE8}"/>
                  </a:ext>
                </a:extLst>
              </p:cNvPr>
              <p:cNvSpPr/>
              <p:nvPr/>
            </p:nvSpPr>
            <p:spPr>
              <a:xfrm>
                <a:off x="7517804" y="4088823"/>
                <a:ext cx="484094" cy="745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49FD7D4-DF4F-4447-8279-B23BFE06EAF8}"/>
                  </a:ext>
                </a:extLst>
              </p:cNvPr>
              <p:cNvSpPr/>
              <p:nvPr/>
            </p:nvSpPr>
            <p:spPr>
              <a:xfrm>
                <a:off x="9724914" y="4205719"/>
                <a:ext cx="484094" cy="4939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A307C6-CBD3-F344-A5D1-6F9CD492962B}"/>
                </a:ext>
              </a:extLst>
            </p:cNvPr>
            <p:cNvSpPr/>
            <p:nvPr/>
          </p:nvSpPr>
          <p:spPr>
            <a:xfrm>
              <a:off x="5110760" y="1045029"/>
              <a:ext cx="3655869" cy="2706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B3368-B481-DB44-B629-2CFD5BDA6A91}"/>
                </a:ext>
              </a:extLst>
            </p:cNvPr>
            <p:cNvSpPr/>
            <p:nvPr/>
          </p:nvSpPr>
          <p:spPr>
            <a:xfrm>
              <a:off x="889962" y="4468768"/>
              <a:ext cx="5017352" cy="217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648984-3F79-3848-88CC-7317720C05A8}"/>
                </a:ext>
              </a:extLst>
            </p:cNvPr>
            <p:cNvSpPr/>
            <p:nvPr/>
          </p:nvSpPr>
          <p:spPr>
            <a:xfrm>
              <a:off x="569135" y="3051401"/>
              <a:ext cx="2351411" cy="217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9E0E8-FCC3-0143-A3FF-63EB39EB61F0}"/>
                </a:ext>
              </a:extLst>
            </p:cNvPr>
            <p:cNvSpPr/>
            <p:nvPr/>
          </p:nvSpPr>
          <p:spPr>
            <a:xfrm>
              <a:off x="7294227" y="1045029"/>
              <a:ext cx="2351411" cy="217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94FB6D2C-4F5A-0242-B9F3-A140906ED65A}"/>
              </a:ext>
            </a:extLst>
          </p:cNvPr>
          <p:cNvSpPr txBox="1"/>
          <p:nvPr/>
        </p:nvSpPr>
        <p:spPr>
          <a:xfrm>
            <a:off x="546581" y="5681394"/>
            <a:ext cx="1077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How is called the </a:t>
            </a:r>
            <a:r>
              <a:rPr lang="en-GB" dirty="0" err="1"/>
              <a:t>Student_Classes</a:t>
            </a:r>
            <a:r>
              <a:rPr lang="en-GB" dirty="0"/>
              <a:t> table? Explain why.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100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89174"/>
              </p:ext>
            </p:extLst>
          </p:nvPr>
        </p:nvGraphicFramePr>
        <p:xfrm>
          <a:off x="4765146" y="3452764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4765146" y="4172290"/>
            <a:ext cx="1032583" cy="438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119145" y="623973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primary key </a:t>
            </a:r>
            <a:r>
              <a:rPr lang="en-GB" sz="3000" dirty="0"/>
              <a:t>is a unique </a:t>
            </a:r>
            <a:r>
              <a:rPr lang="en-GB" sz="3000" u="sng" dirty="0"/>
              <a:t>identifier</a:t>
            </a:r>
            <a:r>
              <a:rPr lang="en-GB" sz="3000" dirty="0"/>
              <a:t> of an </a:t>
            </a:r>
            <a:r>
              <a:rPr lang="en-GB" sz="3000" b="1" dirty="0">
                <a:solidFill>
                  <a:schemeClr val="accent6"/>
                </a:solidFill>
              </a:rPr>
              <a:t>entity</a:t>
            </a:r>
            <a:r>
              <a:rPr lang="en-GB" sz="3000" dirty="0">
                <a:solidFill>
                  <a:schemeClr val="accent6"/>
                </a:solidFill>
              </a:rPr>
              <a:t> </a:t>
            </a:r>
            <a:r>
              <a:rPr lang="en-GB" sz="3000" b="1" dirty="0">
                <a:solidFill>
                  <a:schemeClr val="accent6"/>
                </a:solidFill>
              </a:rPr>
              <a:t>record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2730" y="602671"/>
            <a:ext cx="884617" cy="953103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4953024" y="2815634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06444" y="4223169"/>
            <a:ext cx="708338" cy="43788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1402422" y="4203844"/>
            <a:ext cx="22040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800" b="1" dirty="0">
                <a:solidFill>
                  <a:schemeClr val="accent6"/>
                </a:solidFill>
              </a:rPr>
              <a:t>Entity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r>
              <a:rPr lang="en-GB" sz="2800" b="1" dirty="0">
                <a:solidFill>
                  <a:schemeClr val="accent6"/>
                </a:solidFill>
              </a:rPr>
              <a:t>record</a:t>
            </a:r>
            <a:endParaRPr sz="25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981847" y="2084208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4436732" y="4078966"/>
            <a:ext cx="6564099" cy="6480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99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9674"/>
              </p:ext>
            </p:extLst>
          </p:nvPr>
        </p:nvGraphicFramePr>
        <p:xfrm>
          <a:off x="1166109" y="2845991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552871" y="359718"/>
            <a:ext cx="942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7030A0"/>
                </a:solidFill>
              </a:rPr>
              <a:t>foreign key </a:t>
            </a:r>
            <a:r>
              <a:rPr lang="en-GB" sz="3000" dirty="0"/>
              <a:t>is a </a:t>
            </a:r>
            <a:r>
              <a:rPr lang="en-GB" sz="3000" u="sng" dirty="0"/>
              <a:t>reference</a:t>
            </a:r>
            <a:r>
              <a:rPr lang="en-GB" sz="3000" dirty="0"/>
              <a:t> to another </a:t>
            </a:r>
            <a:r>
              <a:rPr lang="en-GB" sz="3000" b="1" dirty="0">
                <a:solidFill>
                  <a:schemeClr val="accent6"/>
                </a:solidFill>
              </a:rPr>
              <a:t>entity 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6117465" y="2047741"/>
            <a:ext cx="656823" cy="79825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5679583" y="3541691"/>
            <a:ext cx="1519707" cy="47651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9161" y="339274"/>
            <a:ext cx="884617" cy="953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55356" y="6078772"/>
            <a:ext cx="451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ym typeface="Wingdings" pitchFamily="2" charset="2"/>
              </a:rPr>
              <a:t>It is a primary key in  another table</a:t>
            </a:r>
            <a:endParaRPr lang="en-GB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461"/>
              </p:ext>
            </p:extLst>
          </p:nvPr>
        </p:nvGraphicFramePr>
        <p:xfrm>
          <a:off x="10314914" y="3238202"/>
          <a:ext cx="1236966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Classromm</a:t>
                      </a:r>
                      <a:r>
                        <a:rPr lang="fr-FR" sz="1400" baseline="0" dirty="0"/>
                        <a:t> ID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260942" y="1303501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7030A0"/>
                </a:solidFill>
              </a:rPr>
              <a:t>foreign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604986" y="1934302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9633809" y="1202876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7199290" y="3779950"/>
            <a:ext cx="2923504" cy="124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10122794" y="3583338"/>
            <a:ext cx="1589970" cy="4765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39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043FE2A6-FF00-E24D-A407-9008E3FFB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38149"/>
              </p:ext>
            </p:extLst>
          </p:nvPr>
        </p:nvGraphicFramePr>
        <p:xfrm>
          <a:off x="3128731" y="1874752"/>
          <a:ext cx="4631256" cy="232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589">
                  <a:extLst>
                    <a:ext uri="{9D8B030D-6E8A-4147-A177-3AD203B41FA5}">
                      <a16:colId xmlns:a16="http://schemas.microsoft.com/office/drawing/2014/main" val="3440006435"/>
                    </a:ext>
                  </a:extLst>
                </a:gridCol>
                <a:gridCol w="1964377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818290">
                  <a:extLst>
                    <a:ext uri="{9D8B030D-6E8A-4147-A177-3AD203B41FA5}">
                      <a16:colId xmlns:a16="http://schemas.microsoft.com/office/drawing/2014/main" val="317216829"/>
                    </a:ext>
                  </a:extLst>
                </a:gridCol>
              </a:tblGrid>
              <a:tr h="520181">
                <a:tc gridSpan="3"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STUDENTS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80892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PK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FK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FK</a:t>
                      </a:r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Student ID</a:t>
                      </a:r>
                    </a:p>
                    <a:p>
                      <a:pPr algn="l"/>
                      <a:r>
                        <a:rPr lang="en-GB" sz="1800" dirty="0"/>
                        <a:t>Student’s name </a:t>
                      </a:r>
                    </a:p>
                    <a:p>
                      <a:pPr algn="l"/>
                      <a:r>
                        <a:rPr lang="en-GB" sz="1800" dirty="0"/>
                        <a:t>Date of birth</a:t>
                      </a:r>
                    </a:p>
                    <a:p>
                      <a:pPr algn="l"/>
                      <a:r>
                        <a:rPr lang="en-GB" sz="1800" dirty="0"/>
                        <a:t>Province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Classroom ID Homework ID</a:t>
                      </a:r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Numeric</a:t>
                      </a:r>
                    </a:p>
                    <a:p>
                      <a:r>
                        <a:rPr lang="en-GB" sz="1800" dirty="0"/>
                        <a:t>String</a:t>
                      </a:r>
                    </a:p>
                    <a:p>
                      <a:r>
                        <a:rPr lang="en-GB" sz="1800" dirty="0" err="1"/>
                        <a:t>DateTime</a:t>
                      </a:r>
                      <a:endParaRPr lang="en-GB" sz="1800" dirty="0"/>
                    </a:p>
                    <a:p>
                      <a:r>
                        <a:rPr lang="en-GB" sz="1800" dirty="0"/>
                        <a:t>String</a:t>
                      </a:r>
                    </a:p>
                    <a:p>
                      <a:r>
                        <a:rPr lang="en-GB" sz="1800" dirty="0"/>
                        <a:t>Numeric</a:t>
                      </a:r>
                    </a:p>
                    <a:p>
                      <a:r>
                        <a:rPr lang="en-GB" sz="1800" dirty="0"/>
                        <a:t>Numeric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92A472-4A2F-8546-981C-E32216444DF8}"/>
              </a:ext>
            </a:extLst>
          </p:cNvPr>
          <p:cNvCxnSpPr/>
          <p:nvPr/>
        </p:nvCxnSpPr>
        <p:spPr>
          <a:xfrm>
            <a:off x="2627586" y="2532993"/>
            <a:ext cx="7357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AB672E4-8972-5342-88D6-673669DBA3B5}"/>
              </a:ext>
            </a:extLst>
          </p:cNvPr>
          <p:cNvCxnSpPr/>
          <p:nvPr/>
        </p:nvCxnSpPr>
        <p:spPr>
          <a:xfrm>
            <a:off x="2527738" y="3652344"/>
            <a:ext cx="7357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9FBE8CC9-3764-C44D-BFF2-69D4848F7BA0}"/>
              </a:ext>
            </a:extLst>
          </p:cNvPr>
          <p:cNvSpPr txBox="1"/>
          <p:nvPr/>
        </p:nvSpPr>
        <p:spPr>
          <a:xfrm>
            <a:off x="1080655" y="2315688"/>
            <a:ext cx="144708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0EE468-CD1C-9F44-B4F7-5675401E72BF}"/>
              </a:ext>
            </a:extLst>
          </p:cNvPr>
          <p:cNvSpPr txBox="1"/>
          <p:nvPr/>
        </p:nvSpPr>
        <p:spPr>
          <a:xfrm>
            <a:off x="1080654" y="3468276"/>
            <a:ext cx="144708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Foreign Key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8739E7-CA6C-3348-B1A2-2E2F1FE0584B}"/>
              </a:ext>
            </a:extLst>
          </p:cNvPr>
          <p:cNvSpPr txBox="1"/>
          <p:nvPr/>
        </p:nvSpPr>
        <p:spPr>
          <a:xfrm>
            <a:off x="1389413" y="748145"/>
            <a:ext cx="9037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00FF"/>
                </a:solidFill>
                <a:sym typeface="Wingdings" pitchFamily="2" charset="2"/>
              </a:rPr>
              <a:t> Complete table model with </a:t>
            </a:r>
            <a:r>
              <a:rPr lang="en-GB" sz="4000" b="1" dirty="0">
                <a:solidFill>
                  <a:srgbClr val="FF0000"/>
                </a:solidFill>
                <a:sym typeface="Wingdings" pitchFamily="2" charset="2"/>
              </a:rPr>
              <a:t>PK</a:t>
            </a:r>
            <a:r>
              <a:rPr lang="en-GB" sz="4000" b="1" dirty="0">
                <a:solidFill>
                  <a:srgbClr val="0000FF"/>
                </a:solidFill>
                <a:sym typeface="Wingdings" pitchFamily="2" charset="2"/>
              </a:rPr>
              <a:t> and </a:t>
            </a:r>
            <a:r>
              <a:rPr lang="en-GB" sz="4000" b="1" dirty="0">
                <a:solidFill>
                  <a:srgbClr val="FF0000"/>
                </a:solidFill>
                <a:sym typeface="Wingdings" pitchFamily="2" charset="2"/>
              </a:rPr>
              <a:t>FK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EDFC9A-19C3-F54B-8555-711A177FCD7D}"/>
              </a:ext>
            </a:extLst>
          </p:cNvPr>
          <p:cNvSpPr txBox="1"/>
          <p:nvPr/>
        </p:nvSpPr>
        <p:spPr>
          <a:xfrm>
            <a:off x="2080497" y="6011202"/>
            <a:ext cx="765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: you can have </a:t>
            </a:r>
            <a:r>
              <a:rPr lang="en-GB" sz="2400" b="1" dirty="0"/>
              <a:t>more than one </a:t>
            </a:r>
            <a:r>
              <a:rPr lang="en-GB" sz="2400" dirty="0"/>
              <a:t>foreign key in each table</a:t>
            </a:r>
          </a:p>
        </p:txBody>
      </p:sp>
    </p:spTree>
    <p:extLst>
      <p:ext uri="{BB962C8B-B14F-4D97-AF65-F5344CB8AC3E}">
        <p14:creationId xmlns:p14="http://schemas.microsoft.com/office/powerpoint/2010/main" val="228839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79561" y="1506286"/>
            <a:ext cx="103064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Primary Key (PK) or a Foreign Key (FK), like for the School table</a:t>
            </a:r>
          </a:p>
        </p:txBody>
      </p:sp>
      <p:graphicFrame>
        <p:nvGraphicFramePr>
          <p:cNvPr id="6" name="Tableau 10">
            <a:extLst>
              <a:ext uri="{FF2B5EF4-FFF2-40B4-BE49-F238E27FC236}">
                <a16:creationId xmlns:a16="http://schemas.microsoft.com/office/drawing/2014/main" id="{60A3FD86-4DD7-4B48-B543-254135D24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78519"/>
              </p:ext>
            </p:extLst>
          </p:nvPr>
        </p:nvGraphicFramePr>
        <p:xfrm>
          <a:off x="4230642" y="3134621"/>
          <a:ext cx="3360330" cy="240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16">
                  <a:extLst>
                    <a:ext uri="{9D8B030D-6E8A-4147-A177-3AD203B41FA5}">
                      <a16:colId xmlns:a16="http://schemas.microsoft.com/office/drawing/2014/main" val="1201466112"/>
                    </a:ext>
                  </a:extLst>
                </a:gridCol>
                <a:gridCol w="262771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05883">
                <a:tc gridSpan="2"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897061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pPr algn="l"/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pPr algn="l"/>
                      <a:endParaRPr lang="en-GB" sz="2400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ENROLMENT ID</a:t>
                      </a:r>
                    </a:p>
                    <a:p>
                      <a:pPr algn="l"/>
                      <a:r>
                        <a:rPr lang="en-GB" sz="2400" dirty="0"/>
                        <a:t>CLASSROOM ID</a:t>
                      </a:r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0EB9D63-94F7-114E-9E33-A1AA70B80282}"/>
              </a:ext>
            </a:extLst>
          </p:cNvPr>
          <p:cNvCxnSpPr/>
          <p:nvPr/>
        </p:nvCxnSpPr>
        <p:spPr>
          <a:xfrm flipV="1">
            <a:off x="3526972" y="3976914"/>
            <a:ext cx="986971" cy="188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570EE81-BA50-FD4A-BB57-E13BFB611170}"/>
              </a:ext>
            </a:extLst>
          </p:cNvPr>
          <p:cNvCxnSpPr>
            <a:cxnSpLocks/>
          </p:cNvCxnSpPr>
          <p:nvPr/>
        </p:nvCxnSpPr>
        <p:spPr>
          <a:xfrm>
            <a:off x="3526972" y="4267200"/>
            <a:ext cx="986971" cy="68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8AF31D3-B805-4D4C-A207-8A31D9A0A579}"/>
              </a:ext>
            </a:extLst>
          </p:cNvPr>
          <p:cNvCxnSpPr>
            <a:cxnSpLocks/>
          </p:cNvCxnSpPr>
          <p:nvPr/>
        </p:nvCxnSpPr>
        <p:spPr>
          <a:xfrm>
            <a:off x="3526972" y="4437693"/>
            <a:ext cx="986971" cy="177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2155AA0-103E-B845-A614-F162C48A9CAF}"/>
              </a:ext>
            </a:extLst>
          </p:cNvPr>
          <p:cNvSpPr txBox="1"/>
          <p:nvPr/>
        </p:nvSpPr>
        <p:spPr>
          <a:xfrm>
            <a:off x="2119087" y="406495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PK or FK ?</a:t>
            </a:r>
          </a:p>
        </p:txBody>
      </p:sp>
    </p:spTree>
    <p:extLst>
      <p:ext uri="{BB962C8B-B14F-4D97-AF65-F5344CB8AC3E}">
        <p14:creationId xmlns:p14="http://schemas.microsoft.com/office/powerpoint/2010/main" val="2455574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B6FEE0B-CC85-564E-997A-3E0A527B6C34}"/>
              </a:ext>
            </a:extLst>
          </p:cNvPr>
          <p:cNvGrpSpPr/>
          <p:nvPr/>
        </p:nvGrpSpPr>
        <p:grpSpPr>
          <a:xfrm>
            <a:off x="1894093" y="0"/>
            <a:ext cx="8403814" cy="6859973"/>
            <a:chOff x="1894093" y="0"/>
            <a:chExt cx="8403814" cy="6859973"/>
          </a:xfrm>
        </p:grpSpPr>
        <p:pic>
          <p:nvPicPr>
            <p:cNvPr id="5" name="Picture 2" descr="Student School Management System">
              <a:extLst>
                <a:ext uri="{FF2B5EF4-FFF2-40B4-BE49-F238E27FC236}">
                  <a16:creationId xmlns:a16="http://schemas.microsoft.com/office/drawing/2014/main" id="{8A623D3D-2761-4A4B-B45C-3B5641701D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77"/>
            <a:stretch/>
          </p:blipFill>
          <p:spPr bwMode="auto">
            <a:xfrm>
              <a:off x="1894093" y="0"/>
              <a:ext cx="8403814" cy="685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C4E75E-52FA-EE4C-B42F-81EE67E2EF64}"/>
                </a:ext>
              </a:extLst>
            </p:cNvPr>
            <p:cNvSpPr/>
            <p:nvPr/>
          </p:nvSpPr>
          <p:spPr>
            <a:xfrm>
              <a:off x="2926081" y="376518"/>
              <a:ext cx="408790" cy="236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2D5C12-E86F-4049-8B37-265ACF3C4887}"/>
                </a:ext>
              </a:extLst>
            </p:cNvPr>
            <p:cNvSpPr/>
            <p:nvPr/>
          </p:nvSpPr>
          <p:spPr>
            <a:xfrm>
              <a:off x="3130476" y="1238025"/>
              <a:ext cx="580912" cy="450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24C0B2-FA1A-C849-819A-03D9E3934E42}"/>
                </a:ext>
              </a:extLst>
            </p:cNvPr>
            <p:cNvSpPr/>
            <p:nvPr/>
          </p:nvSpPr>
          <p:spPr>
            <a:xfrm>
              <a:off x="5262283" y="1238025"/>
              <a:ext cx="580912" cy="450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9A5678-6D03-8944-B047-220A7AC128F1}"/>
                </a:ext>
              </a:extLst>
            </p:cNvPr>
            <p:cNvSpPr/>
            <p:nvPr/>
          </p:nvSpPr>
          <p:spPr>
            <a:xfrm>
              <a:off x="7254240" y="332589"/>
              <a:ext cx="580912" cy="450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0AA221-7179-0F4A-96E7-55F8DFD28787}"/>
                </a:ext>
              </a:extLst>
            </p:cNvPr>
            <p:cNvSpPr/>
            <p:nvPr/>
          </p:nvSpPr>
          <p:spPr>
            <a:xfrm>
              <a:off x="9864762" y="2313789"/>
              <a:ext cx="344246" cy="49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81F7F2-CC39-124A-BB0E-F71828D1D6C2}"/>
                </a:ext>
              </a:extLst>
            </p:cNvPr>
            <p:cNvSpPr/>
            <p:nvPr/>
          </p:nvSpPr>
          <p:spPr>
            <a:xfrm>
              <a:off x="7587728" y="2313789"/>
              <a:ext cx="344246" cy="49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E7393D-62AF-AB42-99B8-2EFFCC0A539B}"/>
                </a:ext>
              </a:extLst>
            </p:cNvPr>
            <p:cNvSpPr/>
            <p:nvPr/>
          </p:nvSpPr>
          <p:spPr>
            <a:xfrm>
              <a:off x="9864762" y="754826"/>
              <a:ext cx="344246" cy="299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19F880-14A0-444D-9BA6-E5972714E263}"/>
                </a:ext>
              </a:extLst>
            </p:cNvPr>
            <p:cNvSpPr/>
            <p:nvPr/>
          </p:nvSpPr>
          <p:spPr>
            <a:xfrm>
              <a:off x="3334871" y="2312891"/>
              <a:ext cx="344246" cy="299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93523-E61D-5F4D-A87F-001404DF7513}"/>
                </a:ext>
              </a:extLst>
            </p:cNvPr>
            <p:cNvSpPr/>
            <p:nvPr/>
          </p:nvSpPr>
          <p:spPr>
            <a:xfrm>
              <a:off x="4803389" y="3188987"/>
              <a:ext cx="484094" cy="301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28DBC7-0263-3344-A905-2BBB9501771F}"/>
                </a:ext>
              </a:extLst>
            </p:cNvPr>
            <p:cNvSpPr/>
            <p:nvPr/>
          </p:nvSpPr>
          <p:spPr>
            <a:xfrm>
              <a:off x="4905339" y="4514341"/>
              <a:ext cx="484094" cy="74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9D4FBC-9581-864A-ADE6-B4AE6C398DE8}"/>
                </a:ext>
              </a:extLst>
            </p:cNvPr>
            <p:cNvSpPr/>
            <p:nvPr/>
          </p:nvSpPr>
          <p:spPr>
            <a:xfrm>
              <a:off x="7517804" y="4088823"/>
              <a:ext cx="484094" cy="74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9FD7D4-DF4F-4447-8279-B23BFE06EAF8}"/>
                </a:ext>
              </a:extLst>
            </p:cNvPr>
            <p:cNvSpPr/>
            <p:nvPr/>
          </p:nvSpPr>
          <p:spPr>
            <a:xfrm>
              <a:off x="9724914" y="4205719"/>
              <a:ext cx="484094" cy="49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2DE3F6-06C8-A944-AE1C-320BD30F0CAB}"/>
                </a:ext>
              </a:extLst>
            </p:cNvPr>
            <p:cNvSpPr/>
            <p:nvPr/>
          </p:nvSpPr>
          <p:spPr>
            <a:xfrm>
              <a:off x="8632976" y="5951249"/>
              <a:ext cx="484094" cy="49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F042F5-5B21-5F4A-A8A0-47090655B6E4}"/>
                </a:ext>
              </a:extLst>
            </p:cNvPr>
            <p:cNvSpPr/>
            <p:nvPr/>
          </p:nvSpPr>
          <p:spPr>
            <a:xfrm>
              <a:off x="6296700" y="5951249"/>
              <a:ext cx="484094" cy="49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AB1A3E-9CB7-5448-9926-72A8B931F5D3}"/>
                </a:ext>
              </a:extLst>
            </p:cNvPr>
            <p:cNvSpPr/>
            <p:nvPr/>
          </p:nvSpPr>
          <p:spPr>
            <a:xfrm>
              <a:off x="3611303" y="5951249"/>
              <a:ext cx="484094" cy="299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EDCDDDD3-6965-5C42-ADB2-B24794463231}"/>
              </a:ext>
            </a:extLst>
          </p:cNvPr>
          <p:cNvSpPr txBox="1"/>
          <p:nvPr/>
        </p:nvSpPr>
        <p:spPr>
          <a:xfrm>
            <a:off x="6677025" y="249560"/>
            <a:ext cx="6866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A88F99E-9490-FC44-96B8-3CB3807F09DB}"/>
              </a:ext>
            </a:extLst>
          </p:cNvPr>
          <p:cNvSpPr txBox="1"/>
          <p:nvPr/>
        </p:nvSpPr>
        <p:spPr>
          <a:xfrm>
            <a:off x="6677025" y="412794"/>
            <a:ext cx="6866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accent2"/>
                </a:solidFill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698515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1107582" y="695635"/>
            <a:ext cx="105606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now : can you answer to those questions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3661145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5" y="4860823"/>
            <a:ext cx="5684925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35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</a:p>
          <a:p>
            <a:pPr lvl="0">
              <a:buClr>
                <a:schemeClr val="dk1"/>
              </a:buClr>
              <a:buSzPts val="3500"/>
            </a:pPr>
            <a:endParaRPr lang="en-US" sz="35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8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/>
        </p:nvGraphicFramePr>
        <p:xfrm>
          <a:off x="5582273" y="830075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7685094" y="2781164"/>
            <a:ext cx="1615116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685094" y="1124971"/>
            <a:ext cx="1721796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944425" y="454785"/>
            <a:ext cx="436849" cy="40794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50472" y="2303564"/>
            <a:ext cx="1493770" cy="2473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113" y="207327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2213" y="77133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02213" y="27744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28474" y="5432181"/>
            <a:ext cx="22370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 Table model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681652" y="478221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647310" y="4858966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81274" y="5448552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4452" y="479858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000110" y="4875337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1261" y="5452817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Attribute</a:t>
            </a:r>
          </a:p>
          <a:p>
            <a:r>
              <a:rPr lang="en-US" sz="2500" dirty="0"/>
              <a:t>3 = 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4439" y="480285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9260097" y="4879602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36374" y="4556239"/>
            <a:ext cx="2809868" cy="2143073"/>
          </a:xfrm>
          <a:prstGeom prst="rect">
            <a:avLst/>
          </a:prstGeom>
          <a:noFill/>
          <a:ln w="76200">
            <a:solidFill>
              <a:srgbClr val="2E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09941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departure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company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278" y="12801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480261" y="678608"/>
            <a:ext cx="755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 type of  :   </a:t>
            </a:r>
            <a:r>
              <a:rPr lang="en-US" sz="3200" dirty="0">
                <a:solidFill>
                  <a:srgbClr val="FF0000"/>
                </a:solidFill>
              </a:rPr>
              <a:t>departure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4895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58397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departure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278" y="12801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480261" y="678608"/>
            <a:ext cx="755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 type of  :   </a:t>
            </a:r>
            <a:r>
              <a:rPr lang="en-US" sz="3200" dirty="0">
                <a:solidFill>
                  <a:srgbClr val="FF0000"/>
                </a:solidFill>
              </a:rPr>
              <a:t>departure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848" y="5267459"/>
            <a:ext cx="2702312" cy="1146219"/>
          </a:xfrm>
          <a:prstGeom prst="rect">
            <a:avLst/>
          </a:prstGeom>
          <a:noFill/>
          <a:ln w="76200">
            <a:solidFill>
              <a:srgbClr val="2E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7382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departure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278" y="12801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480261" y="678608"/>
            <a:ext cx="647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 type of  :   </a:t>
            </a:r>
            <a:r>
              <a:rPr lang="en-US" sz="3200" dirty="0">
                <a:solidFill>
                  <a:srgbClr val="FF0000"/>
                </a:solidFill>
              </a:rPr>
              <a:t>age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3267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92535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departure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278" y="12801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480261" y="678608"/>
            <a:ext cx="647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 type of  :   </a:t>
            </a:r>
            <a:r>
              <a:rPr lang="en-US" sz="3200" dirty="0">
                <a:solidFill>
                  <a:srgbClr val="FF0000"/>
                </a:solidFill>
              </a:rPr>
              <a:t>age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8930" y="2528403"/>
            <a:ext cx="2702312" cy="1146219"/>
          </a:xfrm>
          <a:prstGeom prst="rect">
            <a:avLst/>
          </a:prstGeom>
          <a:noFill/>
          <a:ln w="76200">
            <a:solidFill>
              <a:srgbClr val="2E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8851" y="3865347"/>
            <a:ext cx="2702312" cy="1146219"/>
          </a:xfrm>
          <a:prstGeom prst="rect">
            <a:avLst/>
          </a:prstGeom>
          <a:noFill/>
          <a:ln w="76200">
            <a:solidFill>
              <a:srgbClr val="2E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56212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departure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278" y="128011"/>
            <a:ext cx="1005882" cy="136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480261" y="678608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 type of  :   </a:t>
            </a:r>
            <a:r>
              <a:rPr lang="en-US" sz="3200" dirty="0">
                <a:solidFill>
                  <a:srgbClr val="FF0000"/>
                </a:solidFill>
              </a:rPr>
              <a:t>company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9583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1897</Words>
  <Application>Microsoft Macintosh PowerPoint</Application>
  <PresentationFormat>Grand écran</PresentationFormat>
  <Paragraphs>1110</Paragraphs>
  <Slides>39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Noto Sans Symbols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3420</cp:lastModifiedBy>
  <cp:revision>104</cp:revision>
  <dcterms:created xsi:type="dcterms:W3CDTF">2021-05-26T01:09:59Z</dcterms:created>
  <dcterms:modified xsi:type="dcterms:W3CDTF">2021-06-07T07:54:35Z</dcterms:modified>
</cp:coreProperties>
</file>