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741"/>
  </p:normalViewPr>
  <p:slideViewPr>
    <p:cSldViewPr snapToGrid="0" snapToObjects="1">
      <p:cViewPr>
        <p:scale>
          <a:sx n="75" d="100"/>
          <a:sy n="75" d="100"/>
        </p:scale>
        <p:origin x="51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E53DD3E2-8CAD-0E44-B750-84FAA88549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Sous-titre 2">
            <a:extLst>
              <a:ext uri="{FF2B5EF4-FFF2-40B4-BE49-F238E27FC236}">
                <a16:creationId xmlns="" xmlns:a16="http://schemas.microsoft.com/office/drawing/2014/main" id="{6CA95A58-279E-F246-A23D-3C7D8D60A1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="" xmlns:a16="http://schemas.microsoft.com/office/drawing/2014/main" id="{6F2107AB-30BC-5D48-8ADC-07F55BD47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6A99F-B5B4-E54D-8C43-58BF17786AFA}" type="datetimeFigureOut">
              <a:rPr lang="en-GB" smtClean="0"/>
              <a:t>07/06/2021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="" xmlns:a16="http://schemas.microsoft.com/office/drawing/2014/main" id="{E48FD9C2-D4F0-B845-830D-B96C523CF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="" xmlns:a16="http://schemas.microsoft.com/office/drawing/2014/main" id="{00A4D8C9-4A6C-B94E-AFEB-4486F384C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84A1C-A3D0-3F47-A035-5BE6AB43BA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5598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31171E06-1C15-624C-B7E1-60651CCF6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="" xmlns:a16="http://schemas.microsoft.com/office/drawing/2014/main" id="{995F82E8-B0A7-694D-9DD6-E2A5FBD1F2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="" xmlns:a16="http://schemas.microsoft.com/office/drawing/2014/main" id="{8D26D1C1-AD9A-BD43-BFBA-ADA9C9344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6A99F-B5B4-E54D-8C43-58BF17786AFA}" type="datetimeFigureOut">
              <a:rPr lang="en-GB" smtClean="0"/>
              <a:t>07/06/2021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="" xmlns:a16="http://schemas.microsoft.com/office/drawing/2014/main" id="{DBC7A72C-C690-F843-8375-0175C057B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="" xmlns:a16="http://schemas.microsoft.com/office/drawing/2014/main" id="{529F48BE-DAFB-4740-B425-CF4F5A752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84A1C-A3D0-3F47-A035-5BE6AB43BA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4664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="" xmlns:a16="http://schemas.microsoft.com/office/drawing/2014/main" id="{33382582-65CE-AE4E-B888-E7C89D59C8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="" xmlns:a16="http://schemas.microsoft.com/office/drawing/2014/main" id="{E706238E-BD77-6E44-B4FE-BEF1927498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="" xmlns:a16="http://schemas.microsoft.com/office/drawing/2014/main" id="{FCF3B6A9-7614-DE4F-BB9B-EDE58E6D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6A99F-B5B4-E54D-8C43-58BF17786AFA}" type="datetimeFigureOut">
              <a:rPr lang="en-GB" smtClean="0"/>
              <a:t>07/06/2021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="" xmlns:a16="http://schemas.microsoft.com/office/drawing/2014/main" id="{F4040834-19D6-5A4B-A424-C8EDBFBBC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="" xmlns:a16="http://schemas.microsoft.com/office/drawing/2014/main" id="{A474C89A-174A-1E40-995B-214144B19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84A1C-A3D0-3F47-A035-5BE6AB43BA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4688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3DD6545B-3AAE-9C4C-A32F-2625A37DC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="" xmlns:a16="http://schemas.microsoft.com/office/drawing/2014/main" id="{B9E30008-9A5B-D14E-A1F6-3C4588D3E6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="" xmlns:a16="http://schemas.microsoft.com/office/drawing/2014/main" id="{BE4B8727-3AA2-8F45-B372-A837091AE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6A99F-B5B4-E54D-8C43-58BF17786AFA}" type="datetimeFigureOut">
              <a:rPr lang="en-GB" smtClean="0"/>
              <a:t>07/06/2021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="" xmlns:a16="http://schemas.microsoft.com/office/drawing/2014/main" id="{A575AEE5-018A-7A4C-AF0E-D07B66EAD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="" xmlns:a16="http://schemas.microsoft.com/office/drawing/2014/main" id="{4AABF8CC-74EB-7F42-8872-D85693BEC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84A1C-A3D0-3F47-A035-5BE6AB43BA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3221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64373C03-0774-7C45-BCA8-9A3BF7B70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="" xmlns:a16="http://schemas.microsoft.com/office/drawing/2014/main" id="{7C6257DE-82C7-9E44-816C-A106032E7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="" xmlns:a16="http://schemas.microsoft.com/office/drawing/2014/main" id="{8C4F5155-BC05-8140-ADB0-2464B53C8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6A99F-B5B4-E54D-8C43-58BF17786AFA}" type="datetimeFigureOut">
              <a:rPr lang="en-GB" smtClean="0"/>
              <a:t>07/06/2021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="" xmlns:a16="http://schemas.microsoft.com/office/drawing/2014/main" id="{CAB0DDFB-C9E8-9944-A309-ACABA0F98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="" xmlns:a16="http://schemas.microsoft.com/office/drawing/2014/main" id="{A5D17865-D4B8-8B4F-8487-0404AFB4E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84A1C-A3D0-3F47-A035-5BE6AB43BA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981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FBBCE4C2-FA77-AF47-9985-6BC65B13A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="" xmlns:a16="http://schemas.microsoft.com/office/drawing/2014/main" id="{EE0972DB-A127-0E4A-AB8A-037CE1F883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contenu 3">
            <a:extLst>
              <a:ext uri="{FF2B5EF4-FFF2-40B4-BE49-F238E27FC236}">
                <a16:creationId xmlns="" xmlns:a16="http://schemas.microsoft.com/office/drawing/2014/main" id="{C12E153C-A441-0444-8E17-50E2A2B029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e la date 4">
            <a:extLst>
              <a:ext uri="{FF2B5EF4-FFF2-40B4-BE49-F238E27FC236}">
                <a16:creationId xmlns="" xmlns:a16="http://schemas.microsoft.com/office/drawing/2014/main" id="{FC5E4B7E-2BDB-4448-804D-074F153D0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6A99F-B5B4-E54D-8C43-58BF17786AFA}" type="datetimeFigureOut">
              <a:rPr lang="en-GB" smtClean="0"/>
              <a:t>07/06/2021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="" xmlns:a16="http://schemas.microsoft.com/office/drawing/2014/main" id="{C46A7EB7-E83A-6B44-972F-7C1A2EDF9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="" xmlns:a16="http://schemas.microsoft.com/office/drawing/2014/main" id="{B702E28D-1630-6A44-A4B5-18361A248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84A1C-A3D0-3F47-A035-5BE6AB43BA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0066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9999A93D-DA34-2241-9095-929D9A749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="" xmlns:a16="http://schemas.microsoft.com/office/drawing/2014/main" id="{40379804-E4A0-9C47-9CC8-36B1CF204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="" xmlns:a16="http://schemas.microsoft.com/office/drawing/2014/main" id="{1A02E311-7BFC-2B4A-AE4A-CEBA38F8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u texte 4">
            <a:extLst>
              <a:ext uri="{FF2B5EF4-FFF2-40B4-BE49-F238E27FC236}">
                <a16:creationId xmlns="" xmlns:a16="http://schemas.microsoft.com/office/drawing/2014/main" id="{C07244CF-42ED-1941-9D5E-5C451506C5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="" xmlns:a16="http://schemas.microsoft.com/office/drawing/2014/main" id="{CF3E9699-E0D1-C94B-961E-5178B5D113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7" name="Espace réservé de la date 6">
            <a:extLst>
              <a:ext uri="{FF2B5EF4-FFF2-40B4-BE49-F238E27FC236}">
                <a16:creationId xmlns="" xmlns:a16="http://schemas.microsoft.com/office/drawing/2014/main" id="{1E4A474E-B016-2046-9F07-75F95A5F7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6A99F-B5B4-E54D-8C43-58BF17786AFA}" type="datetimeFigureOut">
              <a:rPr lang="en-GB" smtClean="0"/>
              <a:t>07/06/2021</a:t>
            </a:fld>
            <a:endParaRPr lang="en-GB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="" xmlns:a16="http://schemas.microsoft.com/office/drawing/2014/main" id="{749F6A1A-6832-3F4C-BD53-DD0E1E2C6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="" xmlns:a16="http://schemas.microsoft.com/office/drawing/2014/main" id="{54058799-E8DB-F84C-A367-5F9A2D920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84A1C-A3D0-3F47-A035-5BE6AB43BA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939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B12A241D-8747-EA4B-B550-ED5B05E1A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e la date 2">
            <a:extLst>
              <a:ext uri="{FF2B5EF4-FFF2-40B4-BE49-F238E27FC236}">
                <a16:creationId xmlns="" xmlns:a16="http://schemas.microsoft.com/office/drawing/2014/main" id="{A3408B7C-C987-6044-8988-8E3065468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6A99F-B5B4-E54D-8C43-58BF17786AFA}" type="datetimeFigureOut">
              <a:rPr lang="en-GB" smtClean="0"/>
              <a:t>07/06/2021</a:t>
            </a:fld>
            <a:endParaRPr lang="en-GB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="" xmlns:a16="http://schemas.microsoft.com/office/drawing/2014/main" id="{4543409C-E0F4-784B-AABE-9A9580764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="" xmlns:a16="http://schemas.microsoft.com/office/drawing/2014/main" id="{0D40F73C-78DB-5B49-814F-A016B6102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84A1C-A3D0-3F47-A035-5BE6AB43BA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5232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="" xmlns:a16="http://schemas.microsoft.com/office/drawing/2014/main" id="{87E4E554-2A5E-234E-B650-5394E426F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6A99F-B5B4-E54D-8C43-58BF17786AFA}" type="datetimeFigureOut">
              <a:rPr lang="en-GB" smtClean="0"/>
              <a:t>07/06/2021</a:t>
            </a:fld>
            <a:endParaRPr lang="en-GB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="" xmlns:a16="http://schemas.microsoft.com/office/drawing/2014/main" id="{8A30680E-406D-C24B-8AF0-8C1490EF9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="" xmlns:a16="http://schemas.microsoft.com/office/drawing/2014/main" id="{FADBD0E1-0129-DE4F-BD84-6309C7312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84A1C-A3D0-3F47-A035-5BE6AB43BA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6165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E0A77FB9-1EFC-E849-9221-64F5BFA1D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="" xmlns:a16="http://schemas.microsoft.com/office/drawing/2014/main" id="{8E52D4DF-2418-BE44-A47B-7450C610FC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texte 3">
            <a:extLst>
              <a:ext uri="{FF2B5EF4-FFF2-40B4-BE49-F238E27FC236}">
                <a16:creationId xmlns="" xmlns:a16="http://schemas.microsoft.com/office/drawing/2014/main" id="{984C0AED-409C-3E46-A81B-A8A15DDD13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="" xmlns:a16="http://schemas.microsoft.com/office/drawing/2014/main" id="{E06CFCDD-75C3-8D41-B720-4E1F5B942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6A99F-B5B4-E54D-8C43-58BF17786AFA}" type="datetimeFigureOut">
              <a:rPr lang="en-GB" smtClean="0"/>
              <a:t>07/06/2021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="" xmlns:a16="http://schemas.microsoft.com/office/drawing/2014/main" id="{D5145B22-6297-2047-B1F1-43A5C6B23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="" xmlns:a16="http://schemas.microsoft.com/office/drawing/2014/main" id="{DE724D2F-A16D-C547-A6FE-71C17B2CC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84A1C-A3D0-3F47-A035-5BE6AB43BA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1943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5D62596C-5AAF-4C4E-8ED9-5DB88F235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="" xmlns:a16="http://schemas.microsoft.com/office/drawing/2014/main" id="{342FC1DC-8E71-2041-BD2A-867329E736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Espace réservé du texte 3">
            <a:extLst>
              <a:ext uri="{FF2B5EF4-FFF2-40B4-BE49-F238E27FC236}">
                <a16:creationId xmlns="" xmlns:a16="http://schemas.microsoft.com/office/drawing/2014/main" id="{22DE5A86-AEBD-2044-B813-238765D8A5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="" xmlns:a16="http://schemas.microsoft.com/office/drawing/2014/main" id="{3546CA92-FC92-FF4A-8146-841F79036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6A99F-B5B4-E54D-8C43-58BF17786AFA}" type="datetimeFigureOut">
              <a:rPr lang="en-GB" smtClean="0"/>
              <a:t>07/06/2021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="" xmlns:a16="http://schemas.microsoft.com/office/drawing/2014/main" id="{0A39F370-9204-274C-A338-5C7B05B2B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="" xmlns:a16="http://schemas.microsoft.com/office/drawing/2014/main" id="{4EC8EF8B-42E2-4243-9F0E-526F12970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84A1C-A3D0-3F47-A035-5BE6AB43BA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8828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="" xmlns:a16="http://schemas.microsoft.com/office/drawing/2014/main" id="{F63F7A2D-CF84-B540-8273-C5F0A989D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="" xmlns:a16="http://schemas.microsoft.com/office/drawing/2014/main" id="{64D48580-5A1F-014C-9CBD-48F401F210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="" xmlns:a16="http://schemas.microsoft.com/office/drawing/2014/main" id="{1FC83880-1B58-5341-8E17-FCCBE38D9E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A6A99F-B5B4-E54D-8C43-58BF17786AFA}" type="datetimeFigureOut">
              <a:rPr lang="en-GB" smtClean="0"/>
              <a:t>07/06/2021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="" xmlns:a16="http://schemas.microsoft.com/office/drawing/2014/main" id="{815BD0DA-FA61-654D-9F6D-7016A99901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="" xmlns:a16="http://schemas.microsoft.com/office/drawing/2014/main" id="{35AC2A00-A64E-754B-BA26-75091A0135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F84A1C-A3D0-3F47-A035-5BE6AB43BA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5870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10">
            <a:extLst>
              <a:ext uri="{FF2B5EF4-FFF2-40B4-BE49-F238E27FC236}">
                <a16:creationId xmlns="" xmlns:a16="http://schemas.microsoft.com/office/drawing/2014/main" id="{478836B6-7DB8-9F4F-B446-510A5DE056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5556769"/>
              </p:ext>
            </p:extLst>
          </p:nvPr>
        </p:nvGraphicFramePr>
        <p:xfrm>
          <a:off x="1652885" y="2370990"/>
          <a:ext cx="3499643" cy="2044343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33755">
                  <a:extLst>
                    <a:ext uri="{9D8B030D-6E8A-4147-A177-3AD203B41FA5}">
                      <a16:colId xmlns="" xmlns:a16="http://schemas.microsoft.com/office/drawing/2014/main" val="1467282385"/>
                    </a:ext>
                  </a:extLst>
                </a:gridCol>
                <a:gridCol w="1580836">
                  <a:extLst>
                    <a:ext uri="{9D8B030D-6E8A-4147-A177-3AD203B41FA5}">
                      <a16:colId xmlns="" xmlns:a16="http://schemas.microsoft.com/office/drawing/2014/main" val="2637797633"/>
                    </a:ext>
                  </a:extLst>
                </a:gridCol>
                <a:gridCol w="1185052">
                  <a:extLst>
                    <a:ext uri="{9D8B030D-6E8A-4147-A177-3AD203B41FA5}">
                      <a16:colId xmlns="" xmlns:a16="http://schemas.microsoft.com/office/drawing/2014/main" val="2099694293"/>
                    </a:ext>
                  </a:extLst>
                </a:gridCol>
              </a:tblGrid>
              <a:tr h="506666">
                <a:tc gridSpan="3">
                  <a:txBody>
                    <a:bodyPr/>
                    <a:lstStyle/>
                    <a:p>
                      <a:pPr algn="ctr"/>
                      <a:r>
                        <a:rPr lang="en-GB" sz="2200" dirty="0" smtClean="0">
                          <a:solidFill>
                            <a:schemeClr val="bg1"/>
                          </a:solidFill>
                          <a:highlight>
                            <a:srgbClr val="0000FF"/>
                          </a:highlight>
                        </a:rPr>
                        <a:t>ENTITY</a:t>
                      </a:r>
                      <a:endParaRPr lang="en-GB" sz="2200" dirty="0">
                        <a:solidFill>
                          <a:schemeClr val="bg1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marL="63063" marR="63063" marT="31531" marB="31531" anchor="ctr">
                    <a:solidFill>
                      <a:srgbClr val="000D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GB" sz="2200" dirty="0">
                          <a:solidFill>
                            <a:schemeClr val="bg1"/>
                          </a:solidFill>
                          <a:highlight>
                            <a:srgbClr val="0000FF"/>
                          </a:highlight>
                        </a:rPr>
                        <a:t>STUDENT</a:t>
                      </a:r>
                    </a:p>
                  </a:txBody>
                  <a:tcPr marL="63063" marR="63063" marT="31531" marB="31531" anchor="ctr">
                    <a:solidFill>
                      <a:srgbClr val="000D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2200" dirty="0">
                        <a:solidFill>
                          <a:schemeClr val="bg1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marL="63063" marR="63063" marT="31531" marB="31531" anchor="ctr">
                    <a:solidFill>
                      <a:srgbClr val="000D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69738959"/>
                  </a:ext>
                </a:extLst>
              </a:tr>
              <a:tr h="1537677">
                <a:tc>
                  <a:txBody>
                    <a:bodyPr/>
                    <a:lstStyle/>
                    <a:p>
                      <a:pPr algn="l"/>
                      <a:r>
                        <a:rPr lang="en-GB" sz="1600" dirty="0"/>
                        <a:t>PK</a:t>
                      </a:r>
                    </a:p>
                    <a:p>
                      <a:pPr algn="l"/>
                      <a:endParaRPr lang="en-GB" sz="1600" dirty="0"/>
                    </a:p>
                    <a:p>
                      <a:pPr algn="l"/>
                      <a:endParaRPr lang="en-GB" sz="1600" dirty="0"/>
                    </a:p>
                    <a:p>
                      <a:pPr algn="l"/>
                      <a:endParaRPr lang="en-GB" sz="1600" dirty="0"/>
                    </a:p>
                    <a:p>
                      <a:pPr algn="l"/>
                      <a:r>
                        <a:rPr lang="en-GB" sz="1600" dirty="0"/>
                        <a:t>FK</a:t>
                      </a:r>
                    </a:p>
                  </a:txBody>
                  <a:tcPr marL="248279" marR="63063" marT="31531" marB="3153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600" dirty="0" smtClean="0"/>
                        <a:t>Key ID</a:t>
                      </a:r>
                      <a:endParaRPr lang="en-GB" sz="1600" dirty="0"/>
                    </a:p>
                    <a:p>
                      <a:pPr algn="l"/>
                      <a:r>
                        <a:rPr lang="en-GB" sz="1600" dirty="0" smtClean="0"/>
                        <a:t>property</a:t>
                      </a:r>
                      <a:endParaRPr lang="en-GB" sz="1600" dirty="0"/>
                    </a:p>
                    <a:p>
                      <a:pPr algn="l"/>
                      <a:r>
                        <a:rPr lang="en-GB" sz="1600" dirty="0" smtClean="0"/>
                        <a:t>Property</a:t>
                      </a:r>
                    </a:p>
                    <a:p>
                      <a:pPr algn="l"/>
                      <a:endParaRPr lang="en-GB" sz="1600" dirty="0"/>
                    </a:p>
                    <a:p>
                      <a:pPr algn="l"/>
                      <a:r>
                        <a:rPr lang="en-GB" sz="1600" dirty="0" smtClean="0"/>
                        <a:t>Foreign ID</a:t>
                      </a:r>
                      <a:endParaRPr lang="en-GB" sz="1600" dirty="0"/>
                    </a:p>
                  </a:txBody>
                  <a:tcPr marL="248279" marR="63063" marT="31531" marB="3153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600" dirty="0"/>
                        <a:t>Numeric</a:t>
                      </a:r>
                    </a:p>
                    <a:p>
                      <a:pPr algn="l"/>
                      <a:r>
                        <a:rPr lang="en-GB" sz="1600" dirty="0"/>
                        <a:t>String</a:t>
                      </a:r>
                    </a:p>
                    <a:p>
                      <a:pPr algn="l"/>
                      <a:r>
                        <a:rPr lang="en-GB" sz="1600" dirty="0"/>
                        <a:t>Data/time</a:t>
                      </a:r>
                    </a:p>
                    <a:p>
                      <a:pPr algn="l"/>
                      <a:r>
                        <a:rPr lang="en-GB" sz="1600" dirty="0"/>
                        <a:t>String</a:t>
                      </a:r>
                    </a:p>
                    <a:p>
                      <a:pPr algn="l"/>
                      <a:r>
                        <a:rPr lang="en-GB" sz="1600" dirty="0"/>
                        <a:t>Numeric</a:t>
                      </a:r>
                    </a:p>
                  </a:txBody>
                  <a:tcPr marL="248279" marR="63063" marT="31531" marB="31531"/>
                </a:tc>
                <a:extLst>
                  <a:ext uri="{0D108BD9-81ED-4DB2-BD59-A6C34878D82A}">
                    <a16:rowId xmlns="" xmlns:a16="http://schemas.microsoft.com/office/drawing/2014/main" val="2020741350"/>
                  </a:ext>
                </a:extLst>
              </a:tr>
            </a:tbl>
          </a:graphicData>
        </a:graphic>
      </p:graphicFrame>
      <p:cxnSp>
        <p:nvCxnSpPr>
          <p:cNvPr id="6" name="Connecteur droit 5">
            <a:extLst>
              <a:ext uri="{FF2B5EF4-FFF2-40B4-BE49-F238E27FC236}">
                <a16:creationId xmlns="" xmlns:a16="http://schemas.microsoft.com/office/drawing/2014/main" id="{57BFB5D6-06BD-DA47-AE11-66FD81558838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5152528" y="3393161"/>
            <a:ext cx="1414368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="" xmlns:a16="http://schemas.microsoft.com/office/drawing/2014/main" id="{FD2F89F1-B45C-AD46-A2E7-FC842463034C}"/>
              </a:ext>
            </a:extLst>
          </p:cNvPr>
          <p:cNvSpPr txBox="1"/>
          <p:nvPr/>
        </p:nvSpPr>
        <p:spPr>
          <a:xfrm>
            <a:off x="5971734" y="2978659"/>
            <a:ext cx="8225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0000FF"/>
                </a:solidFill>
              </a:rPr>
              <a:t>many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="" xmlns:a16="http://schemas.microsoft.com/office/drawing/2014/main" id="{6BB37AEC-6EBA-FB4A-A397-F43DE9418E9B}"/>
              </a:ext>
            </a:extLst>
          </p:cNvPr>
          <p:cNvSpPr txBox="1"/>
          <p:nvPr/>
        </p:nvSpPr>
        <p:spPr>
          <a:xfrm>
            <a:off x="5188374" y="2998788"/>
            <a:ext cx="38749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0000FF"/>
                </a:solidFill>
              </a:rPr>
              <a:t>1</a:t>
            </a:r>
          </a:p>
        </p:txBody>
      </p:sp>
      <p:graphicFrame>
        <p:nvGraphicFramePr>
          <p:cNvPr id="17" name="Tableau 10">
            <a:extLst>
              <a:ext uri="{FF2B5EF4-FFF2-40B4-BE49-F238E27FC236}">
                <a16:creationId xmlns="" xmlns:a16="http://schemas.microsoft.com/office/drawing/2014/main" id="{478836B6-7DB8-9F4F-B446-510A5DE056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5705024"/>
              </p:ext>
            </p:extLst>
          </p:nvPr>
        </p:nvGraphicFramePr>
        <p:xfrm>
          <a:off x="6794283" y="2370990"/>
          <a:ext cx="3499643" cy="2044343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33755">
                  <a:extLst>
                    <a:ext uri="{9D8B030D-6E8A-4147-A177-3AD203B41FA5}">
                      <a16:colId xmlns="" xmlns:a16="http://schemas.microsoft.com/office/drawing/2014/main" val="1467282385"/>
                    </a:ext>
                  </a:extLst>
                </a:gridCol>
                <a:gridCol w="1580836">
                  <a:extLst>
                    <a:ext uri="{9D8B030D-6E8A-4147-A177-3AD203B41FA5}">
                      <a16:colId xmlns="" xmlns:a16="http://schemas.microsoft.com/office/drawing/2014/main" val="2637797633"/>
                    </a:ext>
                  </a:extLst>
                </a:gridCol>
                <a:gridCol w="1185052">
                  <a:extLst>
                    <a:ext uri="{9D8B030D-6E8A-4147-A177-3AD203B41FA5}">
                      <a16:colId xmlns="" xmlns:a16="http://schemas.microsoft.com/office/drawing/2014/main" val="2099694293"/>
                    </a:ext>
                  </a:extLst>
                </a:gridCol>
              </a:tblGrid>
              <a:tr h="506666">
                <a:tc gridSpan="3">
                  <a:txBody>
                    <a:bodyPr/>
                    <a:lstStyle/>
                    <a:p>
                      <a:pPr algn="ctr"/>
                      <a:r>
                        <a:rPr lang="en-GB" sz="2200" dirty="0" smtClean="0">
                          <a:solidFill>
                            <a:schemeClr val="bg1"/>
                          </a:solidFill>
                          <a:highlight>
                            <a:srgbClr val="0000FF"/>
                          </a:highlight>
                        </a:rPr>
                        <a:t>ENTITY</a:t>
                      </a:r>
                      <a:endParaRPr lang="en-GB" sz="2200" dirty="0">
                        <a:solidFill>
                          <a:schemeClr val="bg1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marL="63063" marR="63063" marT="31531" marB="31531" anchor="ctr">
                    <a:solidFill>
                      <a:srgbClr val="000D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GB" sz="2200" dirty="0">
                          <a:solidFill>
                            <a:schemeClr val="bg1"/>
                          </a:solidFill>
                          <a:highlight>
                            <a:srgbClr val="0000FF"/>
                          </a:highlight>
                        </a:rPr>
                        <a:t>STUDENT</a:t>
                      </a:r>
                    </a:p>
                  </a:txBody>
                  <a:tcPr marL="63063" marR="63063" marT="31531" marB="31531" anchor="ctr">
                    <a:solidFill>
                      <a:srgbClr val="000D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2200" dirty="0">
                        <a:solidFill>
                          <a:schemeClr val="bg1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marL="63063" marR="63063" marT="31531" marB="31531" anchor="ctr">
                    <a:solidFill>
                      <a:srgbClr val="000D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69738959"/>
                  </a:ext>
                </a:extLst>
              </a:tr>
              <a:tr h="1537677">
                <a:tc>
                  <a:txBody>
                    <a:bodyPr/>
                    <a:lstStyle/>
                    <a:p>
                      <a:pPr algn="l"/>
                      <a:r>
                        <a:rPr lang="en-GB" sz="1600" dirty="0"/>
                        <a:t>PK</a:t>
                      </a:r>
                    </a:p>
                    <a:p>
                      <a:pPr algn="l"/>
                      <a:endParaRPr lang="en-GB" sz="1600" dirty="0"/>
                    </a:p>
                    <a:p>
                      <a:pPr algn="l"/>
                      <a:endParaRPr lang="en-GB" sz="1600" dirty="0"/>
                    </a:p>
                    <a:p>
                      <a:pPr algn="l"/>
                      <a:endParaRPr lang="en-GB" sz="1600" dirty="0"/>
                    </a:p>
                    <a:p>
                      <a:pPr algn="l"/>
                      <a:r>
                        <a:rPr lang="en-GB" sz="1600" dirty="0"/>
                        <a:t>FK</a:t>
                      </a:r>
                    </a:p>
                  </a:txBody>
                  <a:tcPr marL="248279" marR="63063" marT="31531" marB="3153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600" dirty="0" smtClean="0"/>
                        <a:t>Key ID</a:t>
                      </a:r>
                      <a:endParaRPr lang="en-GB" sz="1600" dirty="0"/>
                    </a:p>
                    <a:p>
                      <a:pPr algn="l"/>
                      <a:r>
                        <a:rPr lang="en-GB" sz="1600" dirty="0" smtClean="0"/>
                        <a:t>property</a:t>
                      </a:r>
                      <a:endParaRPr lang="en-GB" sz="1600" dirty="0"/>
                    </a:p>
                    <a:p>
                      <a:pPr algn="l"/>
                      <a:r>
                        <a:rPr lang="en-GB" sz="1600" dirty="0" smtClean="0"/>
                        <a:t>Property</a:t>
                      </a:r>
                    </a:p>
                    <a:p>
                      <a:pPr algn="l"/>
                      <a:endParaRPr lang="en-GB" sz="1600" dirty="0"/>
                    </a:p>
                    <a:p>
                      <a:pPr algn="l"/>
                      <a:r>
                        <a:rPr lang="en-GB" sz="1600" dirty="0" smtClean="0"/>
                        <a:t>Foreign ID</a:t>
                      </a:r>
                      <a:endParaRPr lang="en-GB" sz="1600" dirty="0"/>
                    </a:p>
                  </a:txBody>
                  <a:tcPr marL="248279" marR="63063" marT="31531" marB="3153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600" dirty="0"/>
                        <a:t>Numeric</a:t>
                      </a:r>
                    </a:p>
                    <a:p>
                      <a:pPr algn="l"/>
                      <a:r>
                        <a:rPr lang="en-GB" sz="1600" dirty="0"/>
                        <a:t>String</a:t>
                      </a:r>
                    </a:p>
                    <a:p>
                      <a:pPr algn="l"/>
                      <a:r>
                        <a:rPr lang="en-GB" sz="1600" dirty="0"/>
                        <a:t>Data/time</a:t>
                      </a:r>
                    </a:p>
                    <a:p>
                      <a:pPr algn="l"/>
                      <a:r>
                        <a:rPr lang="en-GB" sz="1600" dirty="0"/>
                        <a:t>String</a:t>
                      </a:r>
                    </a:p>
                    <a:p>
                      <a:pPr algn="l"/>
                      <a:r>
                        <a:rPr lang="en-GB" sz="1600" dirty="0"/>
                        <a:t>Numeric</a:t>
                      </a:r>
                    </a:p>
                  </a:txBody>
                  <a:tcPr marL="248279" marR="63063" marT="31531" marB="31531"/>
                </a:tc>
                <a:extLst>
                  <a:ext uri="{0D108BD9-81ED-4DB2-BD59-A6C34878D82A}">
                    <a16:rowId xmlns="" xmlns:a16="http://schemas.microsoft.com/office/drawing/2014/main" val="2020741350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268848" y="384900"/>
            <a:ext cx="593008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What is a </a:t>
            </a:r>
            <a:r>
              <a:rPr lang="en-US" sz="3000" dirty="0" smtClean="0">
                <a:solidFill>
                  <a:srgbClr val="FF0000"/>
                </a:solidFill>
              </a:rPr>
              <a:t>E</a:t>
            </a:r>
            <a:r>
              <a:rPr lang="en-US" sz="3000" dirty="0" smtClean="0"/>
              <a:t>ntity </a:t>
            </a:r>
            <a:r>
              <a:rPr lang="en-US" sz="3000" dirty="0" smtClean="0">
                <a:solidFill>
                  <a:srgbClr val="FF0000"/>
                </a:solidFill>
              </a:rPr>
              <a:t>R</a:t>
            </a:r>
            <a:r>
              <a:rPr lang="en-US" sz="3000" dirty="0" smtClean="0"/>
              <a:t>elational </a:t>
            </a:r>
            <a:r>
              <a:rPr lang="en-US" sz="3000" dirty="0" smtClean="0">
                <a:solidFill>
                  <a:srgbClr val="FF0000"/>
                </a:solidFill>
              </a:rPr>
              <a:t>D</a:t>
            </a:r>
            <a:r>
              <a:rPr lang="en-US" sz="3000" dirty="0" smtClean="0"/>
              <a:t>iagram ?</a:t>
            </a:r>
            <a:endParaRPr lang="en-US" sz="3000" dirty="0"/>
          </a:p>
        </p:txBody>
      </p:sp>
      <p:sp>
        <p:nvSpPr>
          <p:cNvPr id="3" name="Down Arrow 2"/>
          <p:cNvSpPr/>
          <p:nvPr/>
        </p:nvSpPr>
        <p:spPr>
          <a:xfrm rot="2780718">
            <a:off x="9065099" y="1728096"/>
            <a:ext cx="267669" cy="885800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/>
          <p:cNvSpPr/>
          <p:nvPr/>
        </p:nvSpPr>
        <p:spPr>
          <a:xfrm rot="19582483">
            <a:off x="6684864" y="2112983"/>
            <a:ext cx="267669" cy="885800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/>
          <p:cNvSpPr/>
          <p:nvPr/>
        </p:nvSpPr>
        <p:spPr>
          <a:xfrm rot="13007287">
            <a:off x="7691026" y="3972433"/>
            <a:ext cx="267669" cy="885800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/>
          <p:nvPr/>
        </p:nvSpPr>
        <p:spPr>
          <a:xfrm rot="13007287">
            <a:off x="9105513" y="4034344"/>
            <a:ext cx="267669" cy="885800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12"/>
          <p:cNvSpPr/>
          <p:nvPr/>
        </p:nvSpPr>
        <p:spPr>
          <a:xfrm rot="13007287">
            <a:off x="6138598" y="3355759"/>
            <a:ext cx="267669" cy="885800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 rot="8695398">
            <a:off x="5392101" y="3355760"/>
            <a:ext cx="267669" cy="885800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453631" y="1465995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ENTITY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934621" y="4850180"/>
            <a:ext cx="1206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ATTRIBUTE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595466" y="5017897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TYPE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858530" y="1743646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KEY TYPE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382119" y="4593300"/>
            <a:ext cx="11589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RELATION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TYPE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4650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062" y="1404937"/>
            <a:ext cx="10429875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17011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</TotalTime>
  <Words>44</Words>
  <Application>Microsoft Office PowerPoint</Application>
  <PresentationFormat>Widescreen</PresentationFormat>
  <Paragraphs>41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3420</dc:creator>
  <cp:lastModifiedBy>RONAN</cp:lastModifiedBy>
  <cp:revision>6</cp:revision>
  <dcterms:created xsi:type="dcterms:W3CDTF">2021-06-04T09:47:10Z</dcterms:created>
  <dcterms:modified xsi:type="dcterms:W3CDTF">2021-06-07T02:58:48Z</dcterms:modified>
</cp:coreProperties>
</file>