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572" r:id="rId3"/>
    <p:sldId id="627" r:id="rId4"/>
    <p:sldId id="573" r:id="rId5"/>
    <p:sldId id="587" r:id="rId6"/>
    <p:sldId id="588" r:id="rId7"/>
    <p:sldId id="605" r:id="rId8"/>
    <p:sldId id="606" r:id="rId9"/>
    <p:sldId id="604" r:id="rId10"/>
    <p:sldId id="608" r:id="rId11"/>
    <p:sldId id="607" r:id="rId12"/>
    <p:sldId id="582" r:id="rId13"/>
    <p:sldId id="623" r:id="rId14"/>
    <p:sldId id="580" r:id="rId15"/>
    <p:sldId id="609" r:id="rId16"/>
    <p:sldId id="610" r:id="rId17"/>
    <p:sldId id="611" r:id="rId18"/>
    <p:sldId id="612" r:id="rId19"/>
    <p:sldId id="613" r:id="rId20"/>
    <p:sldId id="614" r:id="rId21"/>
    <p:sldId id="616" r:id="rId22"/>
    <p:sldId id="617" r:id="rId23"/>
    <p:sldId id="594" r:id="rId24"/>
    <p:sldId id="624" r:id="rId25"/>
    <p:sldId id="625" r:id="rId26"/>
    <p:sldId id="62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434" autoAdjust="0"/>
  </p:normalViewPr>
  <p:slideViewPr>
    <p:cSldViewPr snapToGrid="0" snapToObjects="1">
      <p:cViewPr varScale="1">
        <p:scale>
          <a:sx n="83" d="100"/>
          <a:sy n="83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6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8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1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6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0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0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55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4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example  </a:t>
            </a:r>
            <a:r>
              <a:rPr lang="en-GB" dirty="0">
                <a:sym typeface="Wingdings" pitchFamily="2" charset="2"/>
              </a:rPr>
              <a:t> when you create a new student, you enter again similar data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increases the size of the database 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example  </a:t>
            </a:r>
            <a:r>
              <a:rPr lang="en-GB" dirty="0">
                <a:sym typeface="Wingdings" pitchFamily="2" charset="2"/>
              </a:rPr>
              <a:t> when you create a new student, you enter again similar data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increases the size of the database 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5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6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example  </a:t>
            </a:r>
            <a:r>
              <a:rPr lang="en-GB" dirty="0">
                <a:sym typeface="Wingdings" pitchFamily="2" charset="2"/>
              </a:rPr>
              <a:t> when you create a new student, you enter again similar data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increases the size of the database 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1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b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4000" b="1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NORMAL FORM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76DD5394-A01B-394B-AB07-3A1CD9C3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1144"/>
              </p:ext>
            </p:extLst>
          </p:nvPr>
        </p:nvGraphicFramePr>
        <p:xfrm>
          <a:off x="1026884" y="2077779"/>
          <a:ext cx="10138231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1001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Lyhour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Ronan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pnc.wep@passerelllesnumeriques.org</a:t>
                      </a:r>
                      <a:endParaRPr lang="en-GB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1002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Thon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Ronan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/>
                        <a:t>pnc.wep@passerelllesnumeriques.org</a:t>
                      </a:r>
                      <a:endParaRPr lang="en-GB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1003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Kunthy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Ronan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/>
                        <a:t>pnc.wep@passerelllesnumeriques.org</a:t>
                      </a:r>
                      <a:endParaRPr lang="en-GB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1004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Channary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WEP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Ronan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/>
                        <a:t>pnc.wep@passerelllesnumeriques.org</a:t>
                      </a:r>
                      <a:endParaRPr lang="en-GB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Vantheav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WEP 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Ronan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Sophea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WEP 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Ronan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strike="sngStrike" dirty="0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3D98D9A-1FC8-6E4B-ABA4-C019754F2060}"/>
              </a:ext>
            </a:extLst>
          </p:cNvPr>
          <p:cNvSpPr txBox="1"/>
          <p:nvPr/>
        </p:nvSpPr>
        <p:spPr>
          <a:xfrm>
            <a:off x="3302976" y="1493004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A945F-FEF4-9448-BA33-A57D2EE3B1FF}"/>
              </a:ext>
            </a:extLst>
          </p:cNvPr>
          <p:cNvSpPr txBox="1"/>
          <p:nvPr/>
        </p:nvSpPr>
        <p:spPr>
          <a:xfrm>
            <a:off x="2716426" y="784727"/>
            <a:ext cx="6759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00FF"/>
                </a:solidFill>
              </a:rPr>
              <a:t>What is the problem when we the students finish PNC and are erased of the database?</a:t>
            </a:r>
          </a:p>
        </p:txBody>
      </p:sp>
    </p:spTree>
    <p:extLst>
      <p:ext uri="{BB962C8B-B14F-4D97-AF65-F5344CB8AC3E}">
        <p14:creationId xmlns:p14="http://schemas.microsoft.com/office/powerpoint/2010/main" val="402479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76DD5394-A01B-394B-AB07-3A1CD9C3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43929"/>
              </p:ext>
            </p:extLst>
          </p:nvPr>
        </p:nvGraphicFramePr>
        <p:xfrm>
          <a:off x="1026884" y="2077779"/>
          <a:ext cx="10138231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1001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 err="1"/>
                        <a:t>Lyhour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 dirty="0"/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1002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/>
                        <a:t>WEP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/>
                        <a:t>Ronan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noStrike"/>
                        <a:t>pnc.wep@passerelllesnumeriques.org</a:t>
                      </a:r>
                      <a:endParaRPr lang="en-GB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1003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Kunthy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/>
                        <a:t>WEP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/>
                        <a:t>Ronan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noStrike"/>
                        <a:t>pnc.wep@passerelllesnumeriques.org</a:t>
                      </a:r>
                      <a:endParaRPr lang="en-GB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1004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/>
                        <a:t>Channary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/>
                        <a:t>WEP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noStrike"/>
                        <a:t>Ronan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noStrike"/>
                        <a:t>pnc.wep@passerelllesnumeriques.org</a:t>
                      </a:r>
                      <a:endParaRPr lang="en-GB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Vantheav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noStrike">
                          <a:solidFill>
                            <a:schemeClr val="tx1"/>
                          </a:solidFill>
                        </a:rPr>
                        <a:t>WEP </a:t>
                      </a:r>
                      <a:endParaRPr lang="en-GB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noStrike">
                          <a:solidFill>
                            <a:schemeClr val="tx1"/>
                          </a:solidFill>
                        </a:rPr>
                        <a:t>Ronan</a:t>
                      </a:r>
                      <a:endParaRPr lang="en-GB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strike="noStrike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sngStrike">
                          <a:solidFill>
                            <a:schemeClr val="tx1"/>
                          </a:solidFill>
                        </a:rPr>
                        <a:t>Sophea</a:t>
                      </a:r>
                      <a:endParaRPr lang="en-GB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noStrike">
                          <a:solidFill>
                            <a:schemeClr val="tx1"/>
                          </a:solidFill>
                        </a:rPr>
                        <a:t>WEP </a:t>
                      </a:r>
                      <a:endParaRPr lang="en-GB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trike="noStrike">
                          <a:solidFill>
                            <a:schemeClr val="tx1"/>
                          </a:solidFill>
                        </a:rPr>
                        <a:t>Ronan</a:t>
                      </a:r>
                      <a:endParaRPr lang="en-GB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strike="noStrike" dirty="0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3D98D9A-1FC8-6E4B-ABA4-C019754F2060}"/>
              </a:ext>
            </a:extLst>
          </p:cNvPr>
          <p:cNvSpPr txBox="1"/>
          <p:nvPr/>
        </p:nvSpPr>
        <p:spPr>
          <a:xfrm>
            <a:off x="3302976" y="1559021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1F484339-7421-EE43-A3FE-BB51FE488E6E}"/>
              </a:ext>
            </a:extLst>
          </p:cNvPr>
          <p:cNvSpPr/>
          <p:nvPr/>
        </p:nvSpPr>
        <p:spPr>
          <a:xfrm>
            <a:off x="4446863" y="6014866"/>
            <a:ext cx="1073764" cy="580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B93FF8-5C4C-1C48-AFCA-3DCF9924407C}"/>
              </a:ext>
            </a:extLst>
          </p:cNvPr>
          <p:cNvSpPr txBox="1"/>
          <p:nvPr/>
        </p:nvSpPr>
        <p:spPr>
          <a:xfrm>
            <a:off x="5639437" y="6051417"/>
            <a:ext cx="612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Increases the risk of losing information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7F18F2-44C0-5F42-A232-D5B884B15474}"/>
              </a:ext>
            </a:extLst>
          </p:cNvPr>
          <p:cNvSpPr txBox="1"/>
          <p:nvPr/>
        </p:nvSpPr>
        <p:spPr>
          <a:xfrm>
            <a:off x="1248032" y="6010859"/>
            <a:ext cx="308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Data redundancy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A945F-FEF4-9448-BA33-A57D2EE3B1FF}"/>
              </a:ext>
            </a:extLst>
          </p:cNvPr>
          <p:cNvSpPr txBox="1"/>
          <p:nvPr/>
        </p:nvSpPr>
        <p:spPr>
          <a:xfrm>
            <a:off x="2716426" y="784727"/>
            <a:ext cx="6759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00FF"/>
                </a:solidFill>
              </a:rPr>
              <a:t>What is the problem when we the students finish PNC and are erased of the database?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2D75F5-5230-A14F-899A-C0F47CCBD32B}"/>
              </a:ext>
            </a:extLst>
          </p:cNvPr>
          <p:cNvSpPr txBox="1"/>
          <p:nvPr/>
        </p:nvSpPr>
        <p:spPr>
          <a:xfrm>
            <a:off x="2737221" y="60672"/>
            <a:ext cx="7278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Deletion anomaly/problem</a:t>
            </a:r>
          </a:p>
        </p:txBody>
      </p:sp>
    </p:spTree>
    <p:extLst>
      <p:ext uri="{BB962C8B-B14F-4D97-AF65-F5344CB8AC3E}">
        <p14:creationId xmlns:p14="http://schemas.microsoft.com/office/powerpoint/2010/main" val="325229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1058526-6007-A645-B5B2-D78B91C68E6D}"/>
              </a:ext>
            </a:extLst>
          </p:cNvPr>
          <p:cNvSpPr txBox="1"/>
          <p:nvPr/>
        </p:nvSpPr>
        <p:spPr>
          <a:xfrm>
            <a:off x="1413352" y="672829"/>
            <a:ext cx="898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Avoid data redundancy with </a:t>
            </a:r>
            <a:r>
              <a:rPr lang="en-GB" sz="3600" b="1" dirty="0">
                <a:solidFill>
                  <a:srgbClr val="FF0000"/>
                </a:solidFill>
              </a:rPr>
              <a:t>NORMALISATION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D67B67-CC90-A541-BE05-955F4FEC1798}"/>
              </a:ext>
            </a:extLst>
          </p:cNvPr>
          <p:cNvSpPr txBox="1"/>
          <p:nvPr/>
        </p:nvSpPr>
        <p:spPr>
          <a:xfrm>
            <a:off x="1509264" y="3094848"/>
            <a:ext cx="89816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Normalisation</a:t>
            </a:r>
            <a:r>
              <a:rPr lang="en-GB" sz="2800" dirty="0"/>
              <a:t> = A technique of organising the data into multiple related tables, to minimize data redundancy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B76681-F28F-DA44-9F1F-032CC8DBB4F5}"/>
              </a:ext>
            </a:extLst>
          </p:cNvPr>
          <p:cNvSpPr txBox="1"/>
          <p:nvPr/>
        </p:nvSpPr>
        <p:spPr>
          <a:xfrm>
            <a:off x="224736" y="2910181"/>
            <a:ext cx="1188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💪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EAA551-B599-594D-9BFC-F1087C8274F6}"/>
              </a:ext>
            </a:extLst>
          </p:cNvPr>
          <p:cNvSpPr txBox="1"/>
          <p:nvPr/>
        </p:nvSpPr>
        <p:spPr>
          <a:xfrm>
            <a:off x="10586799" y="2910180"/>
            <a:ext cx="1188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💪</a:t>
            </a:r>
          </a:p>
        </p:txBody>
      </p:sp>
    </p:spTree>
    <p:extLst>
      <p:ext uri="{BB962C8B-B14F-4D97-AF65-F5344CB8AC3E}">
        <p14:creationId xmlns:p14="http://schemas.microsoft.com/office/powerpoint/2010/main" val="244700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1058526-6007-A645-B5B2-D78B91C68E6D}"/>
              </a:ext>
            </a:extLst>
          </p:cNvPr>
          <p:cNvSpPr txBox="1"/>
          <p:nvPr/>
        </p:nvSpPr>
        <p:spPr>
          <a:xfrm>
            <a:off x="1413352" y="672829"/>
            <a:ext cx="898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Avoid data redundancy with </a:t>
            </a:r>
            <a:r>
              <a:rPr lang="en-GB" sz="3600" b="1" dirty="0">
                <a:solidFill>
                  <a:srgbClr val="FF0000"/>
                </a:solidFill>
              </a:rPr>
              <a:t>NORMALISATION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EAA551-B599-594D-9BFC-F1087C8274F6}"/>
              </a:ext>
            </a:extLst>
          </p:cNvPr>
          <p:cNvSpPr txBox="1"/>
          <p:nvPr/>
        </p:nvSpPr>
        <p:spPr>
          <a:xfrm>
            <a:off x="412125" y="2240924"/>
            <a:ext cx="1828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🛣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1F8381-2270-5F4C-BC0A-AFF467F43A65}"/>
              </a:ext>
            </a:extLst>
          </p:cNvPr>
          <p:cNvSpPr txBox="1"/>
          <p:nvPr/>
        </p:nvSpPr>
        <p:spPr>
          <a:xfrm>
            <a:off x="3311611" y="2075935"/>
            <a:ext cx="7327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solidFill>
                  <a:srgbClr val="FF0000"/>
                </a:solidFill>
              </a:rPr>
              <a:t>3 steps </a:t>
            </a:r>
            <a:r>
              <a:rPr lang="en-GB" sz="3200" dirty="0">
                <a:solidFill>
                  <a:srgbClr val="FF0000"/>
                </a:solidFill>
              </a:rPr>
              <a:t>to follow: 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rgbClr val="0000FF"/>
                </a:solidFill>
              </a:rPr>
              <a:t>1️⃣ 1</a:t>
            </a:r>
            <a:r>
              <a:rPr lang="en-GB" sz="3200" b="1" baseline="30000" dirty="0">
                <a:solidFill>
                  <a:srgbClr val="0000FF"/>
                </a:solidFill>
              </a:rPr>
              <a:t>st</a:t>
            </a:r>
            <a:r>
              <a:rPr lang="en-GB" sz="3200" b="1" dirty="0">
                <a:solidFill>
                  <a:srgbClr val="0000FF"/>
                </a:solidFill>
              </a:rPr>
              <a:t> Normal Form (1NF)</a:t>
            </a:r>
          </a:p>
          <a:p>
            <a:endParaRPr lang="en-GB" sz="3200" b="1" dirty="0">
              <a:solidFill>
                <a:srgbClr val="0000FF"/>
              </a:solidFill>
            </a:endParaRPr>
          </a:p>
          <a:p>
            <a:r>
              <a:rPr lang="en-GB" sz="3200" b="1" dirty="0">
                <a:solidFill>
                  <a:srgbClr val="0000FF"/>
                </a:solidFill>
              </a:rPr>
              <a:t>2️⃣ 2</a:t>
            </a:r>
            <a:r>
              <a:rPr lang="en-GB" sz="3200" b="1" baseline="30000" dirty="0">
                <a:solidFill>
                  <a:srgbClr val="0000FF"/>
                </a:solidFill>
              </a:rPr>
              <a:t>nd</a:t>
            </a:r>
            <a:r>
              <a:rPr lang="en-GB" sz="3200" b="1" dirty="0">
                <a:solidFill>
                  <a:srgbClr val="0000FF"/>
                </a:solidFill>
              </a:rPr>
              <a:t> Normal Form (2NF)</a:t>
            </a:r>
          </a:p>
          <a:p>
            <a:endParaRPr lang="en-GB" sz="3200" b="1" dirty="0">
              <a:solidFill>
                <a:srgbClr val="0000FF"/>
              </a:solidFill>
            </a:endParaRPr>
          </a:p>
          <a:p>
            <a:r>
              <a:rPr lang="en-GB" sz="3200" b="1" dirty="0">
                <a:solidFill>
                  <a:srgbClr val="0000FF"/>
                </a:solidFill>
              </a:rPr>
              <a:t>3️⃣ 3</a:t>
            </a:r>
            <a:r>
              <a:rPr lang="en-GB" sz="3200" b="1" baseline="30000" dirty="0">
                <a:solidFill>
                  <a:srgbClr val="0000FF"/>
                </a:solidFill>
              </a:rPr>
              <a:t>rd</a:t>
            </a:r>
            <a:r>
              <a:rPr lang="en-GB" sz="3200" b="1" dirty="0">
                <a:solidFill>
                  <a:srgbClr val="0000FF"/>
                </a:solidFill>
              </a:rPr>
              <a:t> Normal Form (3NF)</a:t>
            </a:r>
          </a:p>
        </p:txBody>
      </p:sp>
    </p:spTree>
    <p:extLst>
      <p:ext uri="{BB962C8B-B14F-4D97-AF65-F5344CB8AC3E}">
        <p14:creationId xmlns:p14="http://schemas.microsoft.com/office/powerpoint/2010/main" val="278438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1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Each column of the table must be single value, which means it should not contain multiple value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A5449DC-87C6-6B4E-9618-912D9A7B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66494"/>
              </p:ext>
            </p:extLst>
          </p:nvPr>
        </p:nvGraphicFramePr>
        <p:xfrm>
          <a:off x="3575956" y="2574365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0BE9DC90-4292-7341-8575-9AD7877BE583}"/>
              </a:ext>
            </a:extLst>
          </p:cNvPr>
          <p:cNvSpPr txBox="1"/>
          <p:nvPr/>
        </p:nvSpPr>
        <p:spPr>
          <a:xfrm>
            <a:off x="1494965" y="5860416"/>
            <a:ext cx="94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Which column does not follow the rule 1 of the 1</a:t>
            </a:r>
            <a:r>
              <a:rPr lang="en-GB" sz="3200" baseline="30000" dirty="0">
                <a:solidFill>
                  <a:srgbClr val="0000FF"/>
                </a:solidFill>
              </a:rPr>
              <a:t>st</a:t>
            </a:r>
            <a:r>
              <a:rPr lang="en-GB" sz="3200" dirty="0">
                <a:solidFill>
                  <a:srgbClr val="0000FF"/>
                </a:solidFill>
              </a:rPr>
              <a:t> NF 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4056FF-FA9B-824B-BC98-6C7A90941487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4738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1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Each column of the table must be single values, which means it should not contain multiple value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A5449DC-87C6-6B4E-9618-912D9A7B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22850"/>
              </p:ext>
            </p:extLst>
          </p:nvPr>
        </p:nvGraphicFramePr>
        <p:xfrm>
          <a:off x="3575956" y="2574365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0BE9DC90-4292-7341-8575-9AD7877BE583}"/>
              </a:ext>
            </a:extLst>
          </p:cNvPr>
          <p:cNvSpPr txBox="1"/>
          <p:nvPr/>
        </p:nvSpPr>
        <p:spPr>
          <a:xfrm>
            <a:off x="1494965" y="5860416"/>
            <a:ext cx="94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Which column does not follow the rule 1 of the 1</a:t>
            </a:r>
            <a:r>
              <a:rPr lang="en-GB" sz="3200" baseline="30000" dirty="0">
                <a:solidFill>
                  <a:srgbClr val="0000FF"/>
                </a:solidFill>
              </a:rPr>
              <a:t>st</a:t>
            </a:r>
            <a:r>
              <a:rPr lang="en-GB" sz="3200" dirty="0">
                <a:solidFill>
                  <a:srgbClr val="0000FF"/>
                </a:solidFill>
              </a:rPr>
              <a:t> NF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7AE57-5B3F-0A4D-BB46-DF419481AF54}"/>
              </a:ext>
            </a:extLst>
          </p:cNvPr>
          <p:cNvSpPr/>
          <p:nvPr/>
        </p:nvSpPr>
        <p:spPr>
          <a:xfrm>
            <a:off x="5878286" y="2574365"/>
            <a:ext cx="2737758" cy="275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AB8F9C-E365-A247-A057-2E443C863302}"/>
              </a:ext>
            </a:extLst>
          </p:cNvPr>
          <p:cNvSpPr txBox="1"/>
          <p:nvPr/>
        </p:nvSpPr>
        <p:spPr>
          <a:xfrm>
            <a:off x="8171542" y="2249714"/>
            <a:ext cx="127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C18D2-B417-5141-86C8-F7BB614B496A}"/>
              </a:ext>
            </a:extLst>
          </p:cNvPr>
          <p:cNvSpPr/>
          <p:nvPr/>
        </p:nvSpPr>
        <p:spPr>
          <a:xfrm>
            <a:off x="3575956" y="2574365"/>
            <a:ext cx="2186215" cy="2758200"/>
          </a:xfrm>
          <a:prstGeom prst="rect">
            <a:avLst/>
          </a:prstGeom>
          <a:noFill/>
          <a:ln w="38100">
            <a:solidFill>
              <a:srgbClr val="2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E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30381B-27F5-554F-9330-656D60534E52}"/>
              </a:ext>
            </a:extLst>
          </p:cNvPr>
          <p:cNvSpPr txBox="1"/>
          <p:nvPr/>
        </p:nvSpPr>
        <p:spPr>
          <a:xfrm>
            <a:off x="5129363" y="51393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✅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CF143D-8FBA-9743-A97D-B49E012641DF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160922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this table in a format where all the columns have only single values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04167"/>
              </p:ext>
            </p:extLst>
          </p:nvPr>
        </p:nvGraphicFramePr>
        <p:xfrm>
          <a:off x="3454718" y="2895543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853814-3D8F-8F4A-AF66-CC3F77A81D81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184011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49CB5EF-78A1-714F-886F-6132690E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76227"/>
              </p:ext>
            </p:extLst>
          </p:nvPr>
        </p:nvGraphicFramePr>
        <p:xfrm>
          <a:off x="3575956" y="1255605"/>
          <a:ext cx="504008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75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281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196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285DB26-121D-064E-A92C-1F53B5EA300E}"/>
              </a:ext>
            </a:extLst>
          </p:cNvPr>
          <p:cNvSpPr/>
          <p:nvPr/>
        </p:nvSpPr>
        <p:spPr>
          <a:xfrm>
            <a:off x="6096000" y="1255605"/>
            <a:ext cx="2186215" cy="4346790"/>
          </a:xfrm>
          <a:prstGeom prst="rect">
            <a:avLst/>
          </a:prstGeom>
          <a:noFill/>
          <a:ln w="38100">
            <a:solidFill>
              <a:srgbClr val="2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EFF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AEB751-240D-5146-A419-871D1B9206AD}"/>
              </a:ext>
            </a:extLst>
          </p:cNvPr>
          <p:cNvSpPr txBox="1"/>
          <p:nvPr/>
        </p:nvSpPr>
        <p:spPr>
          <a:xfrm>
            <a:off x="7907753" y="521767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✅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ABEF40-2B60-244E-A378-9952E2952A3C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422321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A column should contain values of the same type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A5449DC-87C6-6B4E-9618-912D9A7B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96075"/>
              </p:ext>
            </p:extLst>
          </p:nvPr>
        </p:nvGraphicFramePr>
        <p:xfrm>
          <a:off x="3575956" y="2574365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nineteen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0BE9DC90-4292-7341-8575-9AD7877BE583}"/>
              </a:ext>
            </a:extLst>
          </p:cNvPr>
          <p:cNvSpPr txBox="1"/>
          <p:nvPr/>
        </p:nvSpPr>
        <p:spPr>
          <a:xfrm>
            <a:off x="1494965" y="5860416"/>
            <a:ext cx="94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Which column does not follow the rule 2 of the 1</a:t>
            </a:r>
            <a:r>
              <a:rPr lang="en-GB" sz="3200" baseline="30000" dirty="0">
                <a:solidFill>
                  <a:srgbClr val="0000FF"/>
                </a:solidFill>
              </a:rPr>
              <a:t>st</a:t>
            </a:r>
            <a:r>
              <a:rPr lang="en-GB" sz="3200" dirty="0">
                <a:solidFill>
                  <a:srgbClr val="0000FF"/>
                </a:solidFill>
              </a:rPr>
              <a:t> NF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32ACC8-00FE-C948-B5AE-C1C6C36F6DBC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</p:spTree>
    <p:extLst>
      <p:ext uri="{BB962C8B-B14F-4D97-AF65-F5344CB8AC3E}">
        <p14:creationId xmlns:p14="http://schemas.microsoft.com/office/powerpoint/2010/main" val="419624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A column should contain values of the same type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A5449DC-87C6-6B4E-9618-912D9A7B61F2}"/>
              </a:ext>
            </a:extLst>
          </p:cNvPr>
          <p:cNvGraphicFramePr>
            <a:graphicFrameLocks noGrp="1"/>
          </p:cNvGraphicFramePr>
          <p:nvPr/>
        </p:nvGraphicFramePr>
        <p:xfrm>
          <a:off x="3575956" y="2574365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nineteen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0BE9DC90-4292-7341-8575-9AD7877BE583}"/>
              </a:ext>
            </a:extLst>
          </p:cNvPr>
          <p:cNvSpPr txBox="1"/>
          <p:nvPr/>
        </p:nvSpPr>
        <p:spPr>
          <a:xfrm>
            <a:off x="1494965" y="5860416"/>
            <a:ext cx="94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Which column does not follow the rule 2 of the 1</a:t>
            </a:r>
            <a:r>
              <a:rPr lang="en-GB" sz="3200" baseline="30000" dirty="0">
                <a:solidFill>
                  <a:srgbClr val="0000FF"/>
                </a:solidFill>
              </a:rPr>
              <a:t>st</a:t>
            </a:r>
            <a:r>
              <a:rPr lang="en-GB" sz="3200" dirty="0">
                <a:solidFill>
                  <a:srgbClr val="0000FF"/>
                </a:solidFill>
              </a:rPr>
              <a:t> NF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D1287-774D-8549-AB6F-42F695643848}"/>
              </a:ext>
            </a:extLst>
          </p:cNvPr>
          <p:cNvSpPr/>
          <p:nvPr/>
        </p:nvSpPr>
        <p:spPr>
          <a:xfrm>
            <a:off x="5878286" y="2574365"/>
            <a:ext cx="2737758" cy="275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50C483-8BB0-F84E-9DA5-E97174E1A8C8}"/>
              </a:ext>
            </a:extLst>
          </p:cNvPr>
          <p:cNvSpPr txBox="1"/>
          <p:nvPr/>
        </p:nvSpPr>
        <p:spPr>
          <a:xfrm>
            <a:off x="8171542" y="2249714"/>
            <a:ext cx="127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0FD7D-2969-E444-B4EC-44758EA8812A}"/>
              </a:ext>
            </a:extLst>
          </p:cNvPr>
          <p:cNvSpPr/>
          <p:nvPr/>
        </p:nvSpPr>
        <p:spPr>
          <a:xfrm>
            <a:off x="3575956" y="2574365"/>
            <a:ext cx="2186215" cy="2758200"/>
          </a:xfrm>
          <a:prstGeom prst="rect">
            <a:avLst/>
          </a:prstGeom>
          <a:noFill/>
          <a:ln w="38100">
            <a:solidFill>
              <a:srgbClr val="2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EFF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557BAC-0E36-BD49-B339-C57BF63C82C2}"/>
              </a:ext>
            </a:extLst>
          </p:cNvPr>
          <p:cNvSpPr txBox="1"/>
          <p:nvPr/>
        </p:nvSpPr>
        <p:spPr>
          <a:xfrm>
            <a:off x="5129363" y="51393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✅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3729607-7608-864C-97F0-E8DC9128BECA}"/>
              </a:ext>
            </a:extLst>
          </p:cNvPr>
          <p:cNvCxnSpPr>
            <a:cxnSpLocks/>
          </p:cNvCxnSpPr>
          <p:nvPr/>
        </p:nvCxnSpPr>
        <p:spPr>
          <a:xfrm flipH="1" flipV="1">
            <a:off x="8374743" y="3429000"/>
            <a:ext cx="1335314" cy="255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E4861F-237B-4D4C-BA41-89FC8FF52C58}"/>
              </a:ext>
            </a:extLst>
          </p:cNvPr>
          <p:cNvCxnSpPr>
            <a:cxnSpLocks/>
          </p:cNvCxnSpPr>
          <p:nvPr/>
        </p:nvCxnSpPr>
        <p:spPr>
          <a:xfrm flipH="1">
            <a:off x="8374743" y="3700895"/>
            <a:ext cx="1335314" cy="22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DB615C-64B9-C347-AB72-46DE16E8B7E7}"/>
              </a:ext>
            </a:extLst>
          </p:cNvPr>
          <p:cNvSpPr txBox="1"/>
          <p:nvPr/>
        </p:nvSpPr>
        <p:spPr>
          <a:xfrm>
            <a:off x="9720793" y="3429000"/>
            <a:ext cx="242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String vs Numeric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79E339-AB99-A144-ADBA-8C631A068C64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</p:spTree>
    <p:extLst>
      <p:ext uri="{BB962C8B-B14F-4D97-AF65-F5344CB8AC3E}">
        <p14:creationId xmlns:p14="http://schemas.microsoft.com/office/powerpoint/2010/main" val="5620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un Customer Service Quiz - Which Customer Service Hero Are You? -  CXService360 - Customer Service Articles, Stories and more">
            <a:extLst>
              <a:ext uri="{FF2B5EF4-FFF2-40B4-BE49-F238E27FC236}">
                <a16:creationId xmlns:a16="http://schemas.microsoft.com/office/drawing/2014/main" id="{41410B02-6ECD-4A02-BE1E-2391A5A9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85" y="-1"/>
            <a:ext cx="8415207" cy="6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3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Each column/attribute in a table should have a unique name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A5449DC-87C6-6B4E-9618-912D9A7B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74458"/>
              </p:ext>
            </p:extLst>
          </p:nvPr>
        </p:nvGraphicFramePr>
        <p:xfrm>
          <a:off x="3575956" y="2574365"/>
          <a:ext cx="5040088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58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96850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Ngorn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Theng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Pha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0BE9DC90-4292-7341-8575-9AD7877BE583}"/>
              </a:ext>
            </a:extLst>
          </p:cNvPr>
          <p:cNvSpPr txBox="1"/>
          <p:nvPr/>
        </p:nvSpPr>
        <p:spPr>
          <a:xfrm>
            <a:off x="1494965" y="5869941"/>
            <a:ext cx="94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Why does this table  do not follow the rule 3 of 1</a:t>
            </a:r>
            <a:r>
              <a:rPr lang="en-GB" sz="3200" baseline="30000" dirty="0">
                <a:solidFill>
                  <a:srgbClr val="0000FF"/>
                </a:solidFill>
              </a:rPr>
              <a:t>st</a:t>
            </a:r>
            <a:r>
              <a:rPr lang="en-GB" sz="3200" dirty="0">
                <a:solidFill>
                  <a:srgbClr val="0000FF"/>
                </a:solidFill>
              </a:rPr>
              <a:t> NF?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E9F843-BC8D-5243-B687-A8BA1CF94AC7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N°3</a:t>
            </a:r>
          </a:p>
        </p:txBody>
      </p:sp>
    </p:spTree>
    <p:extLst>
      <p:ext uri="{BB962C8B-B14F-4D97-AF65-F5344CB8AC3E}">
        <p14:creationId xmlns:p14="http://schemas.microsoft.com/office/powerpoint/2010/main" val="168963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3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Each column/attribute in a table should have a unique name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A5449DC-87C6-6B4E-9618-912D9A7B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40368"/>
              </p:ext>
            </p:extLst>
          </p:nvPr>
        </p:nvGraphicFramePr>
        <p:xfrm>
          <a:off x="3575956" y="2574365"/>
          <a:ext cx="5040088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58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96850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Ngorn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Theng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Pha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0BE9DC90-4292-7341-8575-9AD7877BE583}"/>
              </a:ext>
            </a:extLst>
          </p:cNvPr>
          <p:cNvSpPr txBox="1"/>
          <p:nvPr/>
        </p:nvSpPr>
        <p:spPr>
          <a:xfrm>
            <a:off x="1494965" y="5860416"/>
            <a:ext cx="94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Why does this table  do not follow the rule 3 of 1</a:t>
            </a:r>
            <a:r>
              <a:rPr lang="en-GB" sz="3200" baseline="30000" dirty="0">
                <a:solidFill>
                  <a:srgbClr val="0000FF"/>
                </a:solidFill>
              </a:rPr>
              <a:t>st</a:t>
            </a:r>
            <a:r>
              <a:rPr lang="en-GB" sz="3200" dirty="0">
                <a:solidFill>
                  <a:srgbClr val="0000FF"/>
                </a:solidFill>
              </a:rPr>
              <a:t> NF?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B6338-043F-CA49-8FAB-36B800B2ECED}"/>
              </a:ext>
            </a:extLst>
          </p:cNvPr>
          <p:cNvSpPr/>
          <p:nvPr/>
        </p:nvSpPr>
        <p:spPr>
          <a:xfrm>
            <a:off x="5152571" y="2574365"/>
            <a:ext cx="3463473" cy="473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2F4DC9-E5E0-DA42-A96B-E55FF3544462}"/>
              </a:ext>
            </a:extLst>
          </p:cNvPr>
          <p:cNvSpPr txBox="1"/>
          <p:nvPr/>
        </p:nvSpPr>
        <p:spPr>
          <a:xfrm>
            <a:off x="8171542" y="2249714"/>
            <a:ext cx="127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89533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4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The order in which you store the data does not matter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N°4</a:t>
            </a: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914E1DC8-4274-FB4D-A340-65FCA06E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151"/>
              </p:ext>
            </p:extLst>
          </p:nvPr>
        </p:nvGraphicFramePr>
        <p:xfrm>
          <a:off x="523102" y="3146773"/>
          <a:ext cx="4845736" cy="2701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4644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84557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725515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62054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000" dirty="0" err="1"/>
                        <a:t>name</a:t>
                      </a:r>
                      <a:endParaRPr lang="fr-FR" sz="20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Nickname</a:t>
                      </a:r>
                      <a:endParaRPr lang="fr-FR" sz="20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Lyhour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warrior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Vun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crazy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Sinet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amazing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Python master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907095110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7526BDDE-AB1D-9141-9E1D-9CC0A7C416C7}"/>
              </a:ext>
            </a:extLst>
          </p:cNvPr>
          <p:cNvSpPr txBox="1"/>
          <p:nvPr/>
        </p:nvSpPr>
        <p:spPr>
          <a:xfrm>
            <a:off x="623254" y="2534810"/>
            <a:ext cx="456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id="{6DAD2B08-E2DA-F140-ABCC-4747CC4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77058"/>
              </p:ext>
            </p:extLst>
          </p:nvPr>
        </p:nvGraphicFramePr>
        <p:xfrm>
          <a:off x="6823162" y="3146773"/>
          <a:ext cx="4845736" cy="2701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4644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84557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725515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62054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000" dirty="0" err="1"/>
                        <a:t>name</a:t>
                      </a:r>
                      <a:endParaRPr lang="fr-FR" sz="20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Nickname</a:t>
                      </a:r>
                      <a:endParaRPr lang="fr-FR" sz="20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Lyhour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warrior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Python master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Vun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crazy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505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Sinet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amazing</a:t>
                      </a:r>
                      <a:endParaRPr lang="fr-FR" sz="16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907095110"/>
                  </a:ext>
                </a:extLst>
              </a:tr>
            </a:tbl>
          </a:graphicData>
        </a:graphic>
      </p:graphicFrame>
      <p:sp>
        <p:nvSpPr>
          <p:cNvPr id="14" name="ZoneTexte 8">
            <a:extLst>
              <a:ext uri="{FF2B5EF4-FFF2-40B4-BE49-F238E27FC236}">
                <a16:creationId xmlns:a16="http://schemas.microsoft.com/office/drawing/2014/main" id="{77B6D8EF-8F04-9B4B-8791-60C984D24173}"/>
              </a:ext>
            </a:extLst>
          </p:cNvPr>
          <p:cNvSpPr txBox="1"/>
          <p:nvPr/>
        </p:nvSpPr>
        <p:spPr>
          <a:xfrm>
            <a:off x="6823162" y="2534810"/>
            <a:ext cx="484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FA1E164-1FC8-9C45-BA55-43AA76BA18A3}"/>
                  </a:ext>
                </a:extLst>
              </p:cNvPr>
              <p:cNvSpPr txBox="1"/>
              <p:nvPr/>
            </p:nvSpPr>
            <p:spPr>
              <a:xfrm>
                <a:off x="5388475" y="3546326"/>
                <a:ext cx="1434687" cy="1769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500" i="1" smtClean="0">
                          <a:solidFill>
                            <a:srgbClr val="2E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6600" dirty="0">
                  <a:solidFill>
                    <a:srgbClr val="2EFF00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FA1E164-1FC8-9C45-BA55-43AA76BA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75" y="3546326"/>
                <a:ext cx="1434687" cy="1769715"/>
              </a:xfrm>
              <a:prstGeom prst="rect">
                <a:avLst/>
              </a:prstGeom>
              <a:blipFill>
                <a:blip r:embed="rId3"/>
                <a:stretch>
                  <a:fillRect l="-9649" r="-8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D058B26E-E045-B44E-A7D8-82DF268A536A}"/>
              </a:ext>
            </a:extLst>
          </p:cNvPr>
          <p:cNvSpPr/>
          <p:nvPr/>
        </p:nvSpPr>
        <p:spPr>
          <a:xfrm>
            <a:off x="2520779" y="6122863"/>
            <a:ext cx="978408" cy="48463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56B2FE-251A-EF45-AAB9-49E7D890B175}"/>
              </a:ext>
            </a:extLst>
          </p:cNvPr>
          <p:cNvSpPr txBox="1"/>
          <p:nvPr/>
        </p:nvSpPr>
        <p:spPr>
          <a:xfrm>
            <a:off x="3630533" y="6072791"/>
            <a:ext cx="748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These two tables are identic</a:t>
            </a:r>
          </a:p>
        </p:txBody>
      </p:sp>
    </p:spTree>
    <p:extLst>
      <p:ext uri="{BB962C8B-B14F-4D97-AF65-F5344CB8AC3E}">
        <p14:creationId xmlns:p14="http://schemas.microsoft.com/office/powerpoint/2010/main" val="387084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462D4F3-0CA6-E94E-A539-82F2F2CF55F3}"/>
              </a:ext>
            </a:extLst>
          </p:cNvPr>
          <p:cNvSpPr txBox="1"/>
          <p:nvPr/>
        </p:nvSpPr>
        <p:spPr>
          <a:xfrm>
            <a:off x="523102" y="279694"/>
            <a:ext cx="409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1</a:t>
            </a:r>
            <a:r>
              <a:rPr lang="en-GB" sz="4400" b="1" baseline="30000" dirty="0">
                <a:solidFill>
                  <a:srgbClr val="FF0000"/>
                </a:solidFill>
              </a:rPr>
              <a:t>st</a:t>
            </a:r>
            <a:r>
              <a:rPr lang="en-GB" sz="4400" b="1" dirty="0">
                <a:solidFill>
                  <a:srgbClr val="FF0000"/>
                </a:solidFill>
              </a:rPr>
              <a:t> Normal Form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828A114-F4FD-7141-BB3C-3660AE779DC6}"/>
              </a:ext>
            </a:extLst>
          </p:cNvPr>
          <p:cNvSpPr/>
          <p:nvPr/>
        </p:nvSpPr>
        <p:spPr>
          <a:xfrm>
            <a:off x="523102" y="1049135"/>
            <a:ext cx="10900228" cy="53887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u="sng" dirty="0">
                <a:solidFill>
                  <a:schemeClr val="tx1"/>
                </a:solidFill>
              </a:rPr>
              <a:t>Rule 1 </a:t>
            </a:r>
            <a:r>
              <a:rPr lang="en-GB" sz="2800" b="1" dirty="0">
                <a:solidFill>
                  <a:schemeClr val="tx1"/>
                </a:solidFill>
              </a:rPr>
              <a:t>= </a:t>
            </a:r>
            <a:r>
              <a:rPr lang="en-GB" sz="2800" dirty="0">
                <a:solidFill>
                  <a:schemeClr val="tx1"/>
                </a:solidFill>
              </a:rPr>
              <a:t>Each column of the table must be single values, which means it should not contain multiple value</a:t>
            </a:r>
            <a:br>
              <a:rPr lang="en-GB" sz="2800" dirty="0">
                <a:solidFill>
                  <a:schemeClr val="tx1"/>
                </a:solidFill>
              </a:rPr>
            </a:b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u="sng" dirty="0">
                <a:solidFill>
                  <a:schemeClr val="tx1"/>
                </a:solidFill>
              </a:rPr>
              <a:t>Rule 2 </a:t>
            </a:r>
            <a:r>
              <a:rPr lang="en-GB" sz="2800" b="1" dirty="0">
                <a:solidFill>
                  <a:schemeClr val="tx1"/>
                </a:solidFill>
              </a:rPr>
              <a:t>= </a:t>
            </a:r>
            <a:r>
              <a:rPr lang="en-GB" sz="2800" dirty="0">
                <a:solidFill>
                  <a:schemeClr val="tx1"/>
                </a:solidFill>
              </a:rPr>
              <a:t>A column should contain values of the same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u="sng" dirty="0">
                <a:solidFill>
                  <a:schemeClr val="tx1"/>
                </a:solidFill>
              </a:rPr>
              <a:t>Rule 3 </a:t>
            </a:r>
            <a:r>
              <a:rPr lang="en-GB" sz="2800" b="1" dirty="0">
                <a:solidFill>
                  <a:schemeClr val="tx1"/>
                </a:solidFill>
              </a:rPr>
              <a:t>= </a:t>
            </a:r>
            <a:r>
              <a:rPr lang="en-GB" sz="2800" dirty="0">
                <a:solidFill>
                  <a:schemeClr val="tx1"/>
                </a:solidFill>
              </a:rPr>
              <a:t>Each column/attribute in a table should have a unique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u="sng" dirty="0">
                <a:solidFill>
                  <a:schemeClr val="tx1"/>
                </a:solidFill>
              </a:rPr>
              <a:t>Rule 4 </a:t>
            </a:r>
            <a:r>
              <a:rPr lang="en-GB" sz="2800" b="1" dirty="0">
                <a:solidFill>
                  <a:schemeClr val="tx1"/>
                </a:solidFill>
              </a:rPr>
              <a:t>= </a:t>
            </a:r>
            <a:r>
              <a:rPr lang="en-GB" sz="2800" dirty="0">
                <a:solidFill>
                  <a:schemeClr val="tx1"/>
                </a:solidFill>
              </a:rPr>
              <a:t>The order in which you store the data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386383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88091"/>
              </p:ext>
            </p:extLst>
          </p:nvPr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1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90350"/>
              </p:ext>
            </p:extLst>
          </p:nvPr>
        </p:nvGraphicFramePr>
        <p:xfrm>
          <a:off x="6600097" y="3489207"/>
          <a:ext cx="4530429" cy="28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Paul, 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PNC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Cambodia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Rady, 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Clément, Louis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9302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74788"/>
              </p:ext>
            </p:extLst>
          </p:nvPr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3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67987"/>
              </p:ext>
            </p:extLst>
          </p:nvPr>
        </p:nvGraphicFramePr>
        <p:xfrm>
          <a:off x="6600097" y="3489207"/>
          <a:ext cx="4530429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4</a:t>
            </a:r>
          </a:p>
        </p:txBody>
      </p:sp>
    </p:spTree>
    <p:extLst>
      <p:ext uri="{BB962C8B-B14F-4D97-AF65-F5344CB8AC3E}">
        <p14:creationId xmlns:p14="http://schemas.microsoft.com/office/powerpoint/2010/main" val="206662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78894"/>
              </p:ext>
            </p:extLst>
          </p:nvPr>
        </p:nvGraphicFramePr>
        <p:xfrm>
          <a:off x="1629509" y="2306465"/>
          <a:ext cx="7690338" cy="35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Sea, The Sun also Rises, A 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Juliet, 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Fifty-five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one, 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1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/>
        </p:nvGraphicFramePr>
        <p:xfrm>
          <a:off x="1652885" y="2370990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152528" y="3393161"/>
            <a:ext cx="164175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971734" y="297865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188374" y="2998788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/>
        </p:nvGraphicFramePr>
        <p:xfrm>
          <a:off x="6794283" y="2370990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8554" y="394501"/>
            <a:ext cx="6300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 is a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elationship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9065099" y="1728096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684864" y="2112983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691026" y="3972433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9105513" y="403434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138598" y="335575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392101" y="3355760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3631" y="146599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621" y="4833231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5466" y="501789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8530" y="17436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82119" y="4593300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272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problems of a database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   normalization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10">
            <a:extLst>
              <a:ext uri="{FF2B5EF4-FFF2-40B4-BE49-F238E27FC236}">
                <a16:creationId xmlns:a16="http://schemas.microsoft.com/office/drawing/2014/main" id="{FB924FBD-12A7-5041-8241-A167677AAFBE}"/>
              </a:ext>
            </a:extLst>
          </p:cNvPr>
          <p:cNvSpPr txBox="1"/>
          <p:nvPr/>
        </p:nvSpPr>
        <p:spPr>
          <a:xfrm>
            <a:off x="702996" y="3829481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how normalization solves these problems</a:t>
            </a:r>
            <a:endParaRPr sz="35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6946639-BFA8-E048-A5A5-365F792C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71652"/>
              </p:ext>
            </p:extLst>
          </p:nvPr>
        </p:nvGraphicFramePr>
        <p:xfrm>
          <a:off x="1026884" y="781350"/>
          <a:ext cx="10138231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B879D1E7-6442-9B48-94DE-2DD0256D4CD8}"/>
              </a:ext>
            </a:extLst>
          </p:cNvPr>
          <p:cNvSpPr txBox="1"/>
          <p:nvPr/>
        </p:nvSpPr>
        <p:spPr>
          <a:xfrm>
            <a:off x="3302976" y="103461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5B2E38C-3992-8E43-843D-F66BFB96FFFF}"/>
              </a:ext>
            </a:extLst>
          </p:cNvPr>
          <p:cNvSpPr/>
          <p:nvPr/>
        </p:nvSpPr>
        <p:spPr>
          <a:xfrm>
            <a:off x="3941805" y="1326780"/>
            <a:ext cx="7223310" cy="2102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823AB9-E80D-E34E-9CEF-72DD03A42FD0}"/>
              </a:ext>
            </a:extLst>
          </p:cNvPr>
          <p:cNvSpPr txBox="1"/>
          <p:nvPr/>
        </p:nvSpPr>
        <p:spPr>
          <a:xfrm>
            <a:off x="1522428" y="4769708"/>
            <a:ext cx="1013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Identic data repeated multiple times ➡️ </a:t>
            </a:r>
            <a:r>
              <a:rPr lang="en-GB" sz="3200" b="1" dirty="0">
                <a:solidFill>
                  <a:srgbClr val="FF0000"/>
                </a:solidFill>
              </a:rPr>
              <a:t>Data redundancy</a:t>
            </a:r>
          </a:p>
        </p:txBody>
      </p:sp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BFE94A8E-709F-DA43-80B8-7B65AAA666A1}"/>
              </a:ext>
            </a:extLst>
          </p:cNvPr>
          <p:cNvSpPr/>
          <p:nvPr/>
        </p:nvSpPr>
        <p:spPr>
          <a:xfrm rot="19625123">
            <a:off x="7948876" y="361015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9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76DD5394-A01B-394B-AB07-3A1CD9C3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20731"/>
              </p:ext>
            </p:extLst>
          </p:nvPr>
        </p:nvGraphicFramePr>
        <p:xfrm>
          <a:off x="1026884" y="2077779"/>
          <a:ext cx="10138231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Vantheav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pnc.wep@passerelllesnumeriques.org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Sophea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pnc.wep@passerelllesnumeriques.org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3D98D9A-1FC8-6E4B-ABA4-C019754F2060}"/>
              </a:ext>
            </a:extLst>
          </p:cNvPr>
          <p:cNvSpPr txBox="1"/>
          <p:nvPr/>
        </p:nvSpPr>
        <p:spPr>
          <a:xfrm>
            <a:off x="3302976" y="1399890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A945F-FEF4-9448-BA33-A57D2EE3B1FF}"/>
              </a:ext>
            </a:extLst>
          </p:cNvPr>
          <p:cNvSpPr txBox="1"/>
          <p:nvPr/>
        </p:nvSpPr>
        <p:spPr>
          <a:xfrm>
            <a:off x="2176649" y="830113"/>
            <a:ext cx="783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</a:rPr>
              <a:t>What is the problem when we add new students?</a:t>
            </a:r>
          </a:p>
        </p:txBody>
      </p:sp>
    </p:spTree>
    <p:extLst>
      <p:ext uri="{BB962C8B-B14F-4D97-AF65-F5344CB8AC3E}">
        <p14:creationId xmlns:p14="http://schemas.microsoft.com/office/powerpoint/2010/main" val="165934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76DD5394-A01B-394B-AB07-3A1CD9C38DDA}"/>
              </a:ext>
            </a:extLst>
          </p:cNvPr>
          <p:cNvGraphicFramePr>
            <a:graphicFrameLocks noGrp="1"/>
          </p:cNvGraphicFramePr>
          <p:nvPr/>
        </p:nvGraphicFramePr>
        <p:xfrm>
          <a:off x="1026884" y="2077779"/>
          <a:ext cx="10138231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Vantheav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pnc.wep@passerelllesnumeriques.org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Sophea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pnc.wep@passerelllesnumeriques.org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3D98D9A-1FC8-6E4B-ABA4-C019754F2060}"/>
              </a:ext>
            </a:extLst>
          </p:cNvPr>
          <p:cNvSpPr txBox="1"/>
          <p:nvPr/>
        </p:nvSpPr>
        <p:spPr>
          <a:xfrm>
            <a:off x="3302976" y="1399890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1F484339-7421-EE43-A3FE-BB51FE488E6E}"/>
              </a:ext>
            </a:extLst>
          </p:cNvPr>
          <p:cNvSpPr/>
          <p:nvPr/>
        </p:nvSpPr>
        <p:spPr>
          <a:xfrm>
            <a:off x="4446863" y="6014866"/>
            <a:ext cx="1073764" cy="580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B93FF8-5C4C-1C48-AFCA-3DCF9924407C}"/>
              </a:ext>
            </a:extLst>
          </p:cNvPr>
          <p:cNvSpPr txBox="1"/>
          <p:nvPr/>
        </p:nvSpPr>
        <p:spPr>
          <a:xfrm>
            <a:off x="5639437" y="6051417"/>
            <a:ext cx="526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Increases the size of the database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7F18F2-44C0-5F42-A232-D5B884B15474}"/>
              </a:ext>
            </a:extLst>
          </p:cNvPr>
          <p:cNvSpPr txBox="1"/>
          <p:nvPr/>
        </p:nvSpPr>
        <p:spPr>
          <a:xfrm>
            <a:off x="1288584" y="6010859"/>
            <a:ext cx="3158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Data redundancy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5BDFA6-6164-6F4C-BB05-0F6913DC5208}"/>
              </a:ext>
            </a:extLst>
          </p:cNvPr>
          <p:cNvSpPr txBox="1"/>
          <p:nvPr/>
        </p:nvSpPr>
        <p:spPr>
          <a:xfrm>
            <a:off x="2568146" y="35151"/>
            <a:ext cx="7278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Insertion anomaly/problem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A945F-FEF4-9448-BA33-A57D2EE3B1FF}"/>
              </a:ext>
            </a:extLst>
          </p:cNvPr>
          <p:cNvSpPr txBox="1"/>
          <p:nvPr/>
        </p:nvSpPr>
        <p:spPr>
          <a:xfrm>
            <a:off x="2176649" y="830113"/>
            <a:ext cx="783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</a:rPr>
              <a:t>What is the problem when we add new students?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69204AA-EEE5-E24D-A144-87C7589941A0}"/>
              </a:ext>
            </a:extLst>
          </p:cNvPr>
          <p:cNvSpPr/>
          <p:nvPr/>
        </p:nvSpPr>
        <p:spPr>
          <a:xfrm>
            <a:off x="4001530" y="4727076"/>
            <a:ext cx="7223310" cy="1150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0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76DD5394-A01B-394B-AB07-3A1CD9C38DDA}"/>
              </a:ext>
            </a:extLst>
          </p:cNvPr>
          <p:cNvGraphicFramePr>
            <a:graphicFrameLocks noGrp="1"/>
          </p:cNvGraphicFramePr>
          <p:nvPr/>
        </p:nvGraphicFramePr>
        <p:xfrm>
          <a:off x="1026885" y="2115880"/>
          <a:ext cx="10118202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387856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Ronan </a:t>
                      </a:r>
                      <a:r>
                        <a:rPr lang="en-GB" strike="noStrike" dirty="0"/>
                        <a:t> </a:t>
                      </a:r>
                      <a:r>
                        <a:rPr lang="en-GB" strike="noStrike" dirty="0">
                          <a:solidFill>
                            <a:srgbClr val="FF0000"/>
                          </a:solidFill>
                        </a:rPr>
                        <a:t>Rady</a:t>
                      </a:r>
                      <a:endParaRPr lang="en-GB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Vantheav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Sophea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3D98D9A-1FC8-6E4B-ABA4-C019754F2060}"/>
              </a:ext>
            </a:extLst>
          </p:cNvPr>
          <p:cNvSpPr txBox="1"/>
          <p:nvPr/>
        </p:nvSpPr>
        <p:spPr>
          <a:xfrm>
            <a:off x="3302977" y="1437991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7A317DE-919F-9E46-A14E-291FD804A6C4}"/>
              </a:ext>
            </a:extLst>
          </p:cNvPr>
          <p:cNvSpPr/>
          <p:nvPr/>
        </p:nvSpPr>
        <p:spPr>
          <a:xfrm>
            <a:off x="5520627" y="4229006"/>
            <a:ext cx="1399157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4613EA-911D-684F-8721-60D5F16B45B6}"/>
              </a:ext>
            </a:extLst>
          </p:cNvPr>
          <p:cNvSpPr txBox="1"/>
          <p:nvPr/>
        </p:nvSpPr>
        <p:spPr>
          <a:xfrm>
            <a:off x="6507550" y="4294659"/>
            <a:ext cx="41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E12C12D-731A-DC43-B445-C784C3E1A405}"/>
              </a:ext>
            </a:extLst>
          </p:cNvPr>
          <p:cNvSpPr txBox="1"/>
          <p:nvPr/>
        </p:nvSpPr>
        <p:spPr>
          <a:xfrm>
            <a:off x="2176649" y="830113"/>
            <a:ext cx="87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</a:rPr>
              <a:t>What is the problem when the manager changes?</a:t>
            </a:r>
          </a:p>
        </p:txBody>
      </p:sp>
    </p:spTree>
    <p:extLst>
      <p:ext uri="{BB962C8B-B14F-4D97-AF65-F5344CB8AC3E}">
        <p14:creationId xmlns:p14="http://schemas.microsoft.com/office/powerpoint/2010/main" val="189535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76DD5394-A01B-394B-AB07-3A1CD9C3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49756"/>
              </p:ext>
            </p:extLst>
          </p:nvPr>
        </p:nvGraphicFramePr>
        <p:xfrm>
          <a:off x="1026885" y="2115880"/>
          <a:ext cx="10118202" cy="37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48">
                  <a:extLst>
                    <a:ext uri="{9D8B030D-6E8A-4147-A177-3AD203B41FA5}">
                      <a16:colId xmlns:a16="http://schemas.microsoft.com/office/drawing/2014/main" val="3222885998"/>
                    </a:ext>
                  </a:extLst>
                </a:gridCol>
                <a:gridCol w="1333769">
                  <a:extLst>
                    <a:ext uri="{9D8B030D-6E8A-4147-A177-3AD203B41FA5}">
                      <a16:colId xmlns:a16="http://schemas.microsoft.com/office/drawing/2014/main" val="1369109512"/>
                    </a:ext>
                  </a:extLst>
                </a:gridCol>
                <a:gridCol w="1640671">
                  <a:extLst>
                    <a:ext uri="{9D8B030D-6E8A-4147-A177-3AD203B41FA5}">
                      <a16:colId xmlns:a16="http://schemas.microsoft.com/office/drawing/2014/main" val="4252504720"/>
                    </a:ext>
                  </a:extLst>
                </a:gridCol>
                <a:gridCol w="1387856">
                  <a:extLst>
                    <a:ext uri="{9D8B030D-6E8A-4147-A177-3AD203B41FA5}">
                      <a16:colId xmlns:a16="http://schemas.microsoft.com/office/drawing/2014/main" val="312561265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1597895951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868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/>
                        <a:t>Ronan </a:t>
                      </a:r>
                      <a:r>
                        <a:rPr lang="en-GB" strike="noStrike" dirty="0"/>
                        <a:t> </a:t>
                      </a:r>
                      <a:r>
                        <a:rPr lang="en-GB" strike="noStrike" dirty="0">
                          <a:solidFill>
                            <a:srgbClr val="FF0000"/>
                          </a:solidFill>
                        </a:rPr>
                        <a:t>Rady</a:t>
                      </a:r>
                      <a:endParaRPr lang="en-GB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0510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388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739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pnc.wep@passerelllesnumeriques.org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40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Vantheav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9516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Sophea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Ronan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Rady</a:t>
                      </a:r>
                      <a:endParaRPr kumimoji="0" lang="en-GB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pnc.wep@passerelllesnumeriques.org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04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3D98D9A-1FC8-6E4B-ABA4-C019754F2060}"/>
              </a:ext>
            </a:extLst>
          </p:cNvPr>
          <p:cNvSpPr txBox="1"/>
          <p:nvPr/>
        </p:nvSpPr>
        <p:spPr>
          <a:xfrm>
            <a:off x="3302977" y="1437991"/>
            <a:ext cx="558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1F484339-7421-EE43-A3FE-BB51FE488E6E}"/>
              </a:ext>
            </a:extLst>
          </p:cNvPr>
          <p:cNvSpPr/>
          <p:nvPr/>
        </p:nvSpPr>
        <p:spPr>
          <a:xfrm>
            <a:off x="4446863" y="6014866"/>
            <a:ext cx="1073764" cy="580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B93FF8-5C4C-1C48-AFCA-3DCF9924407C}"/>
              </a:ext>
            </a:extLst>
          </p:cNvPr>
          <p:cNvSpPr txBox="1"/>
          <p:nvPr/>
        </p:nvSpPr>
        <p:spPr>
          <a:xfrm>
            <a:off x="5936913" y="5915704"/>
            <a:ext cx="5263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Increases the risk of making a mistake when modifying data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7F18F2-44C0-5F42-A232-D5B884B15474}"/>
              </a:ext>
            </a:extLst>
          </p:cNvPr>
          <p:cNvSpPr txBox="1"/>
          <p:nvPr/>
        </p:nvSpPr>
        <p:spPr>
          <a:xfrm>
            <a:off x="1241114" y="5962256"/>
            <a:ext cx="325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Data redundancy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5BDFA6-6164-6F4C-BB05-0F6913DC5208}"/>
              </a:ext>
            </a:extLst>
          </p:cNvPr>
          <p:cNvSpPr txBox="1"/>
          <p:nvPr/>
        </p:nvSpPr>
        <p:spPr>
          <a:xfrm>
            <a:off x="2737221" y="60672"/>
            <a:ext cx="7278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F0000"/>
                </a:solidFill>
              </a:rPr>
              <a:t>Updation</a:t>
            </a:r>
            <a:r>
              <a:rPr lang="en-GB" sz="4400" b="1" dirty="0">
                <a:solidFill>
                  <a:srgbClr val="FF0000"/>
                </a:solidFill>
              </a:rPr>
              <a:t> anomaly/problem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7A317DE-919F-9E46-A14E-291FD804A6C4}"/>
              </a:ext>
            </a:extLst>
          </p:cNvPr>
          <p:cNvSpPr/>
          <p:nvPr/>
        </p:nvSpPr>
        <p:spPr>
          <a:xfrm>
            <a:off x="5520627" y="4201298"/>
            <a:ext cx="1399157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4613EA-911D-684F-8721-60D5F16B45B6}"/>
              </a:ext>
            </a:extLst>
          </p:cNvPr>
          <p:cNvSpPr txBox="1"/>
          <p:nvPr/>
        </p:nvSpPr>
        <p:spPr>
          <a:xfrm>
            <a:off x="6507550" y="4294659"/>
            <a:ext cx="41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E12C12D-731A-DC43-B445-C784C3E1A405}"/>
              </a:ext>
            </a:extLst>
          </p:cNvPr>
          <p:cNvSpPr txBox="1"/>
          <p:nvPr/>
        </p:nvSpPr>
        <p:spPr>
          <a:xfrm>
            <a:off x="2176649" y="830113"/>
            <a:ext cx="87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</a:rPr>
              <a:t>What is the problem when the manager changes?</a:t>
            </a:r>
          </a:p>
        </p:txBody>
      </p:sp>
    </p:spTree>
    <p:extLst>
      <p:ext uri="{BB962C8B-B14F-4D97-AF65-F5344CB8AC3E}">
        <p14:creationId xmlns:p14="http://schemas.microsoft.com/office/powerpoint/2010/main" val="122146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1766</Words>
  <Application>Microsoft Office PowerPoint</Application>
  <PresentationFormat>Widescreen</PresentationFormat>
  <Paragraphs>666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Admin</cp:lastModifiedBy>
  <cp:revision>148</cp:revision>
  <dcterms:created xsi:type="dcterms:W3CDTF">2021-05-26T01:09:59Z</dcterms:created>
  <dcterms:modified xsi:type="dcterms:W3CDTF">2021-06-07T08:57:58Z</dcterms:modified>
</cp:coreProperties>
</file>