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2" r:id="rId2"/>
    <p:sldId id="572" r:id="rId3"/>
    <p:sldId id="573" r:id="rId4"/>
    <p:sldId id="290" r:id="rId5"/>
    <p:sldId id="289" r:id="rId6"/>
    <p:sldId id="285" r:id="rId7"/>
    <p:sldId id="286" r:id="rId8"/>
    <p:sldId id="287" r:id="rId9"/>
    <p:sldId id="288" r:id="rId10"/>
    <p:sldId id="579" r:id="rId11"/>
    <p:sldId id="580" r:id="rId12"/>
    <p:sldId id="257" r:id="rId13"/>
    <p:sldId id="258" r:id="rId14"/>
    <p:sldId id="259" r:id="rId15"/>
    <p:sldId id="278" r:id="rId16"/>
    <p:sldId id="279" r:id="rId17"/>
    <p:sldId id="281" r:id="rId18"/>
    <p:sldId id="267" r:id="rId19"/>
    <p:sldId id="283" r:id="rId20"/>
    <p:sldId id="284" r:id="rId21"/>
    <p:sldId id="291" r:id="rId22"/>
    <p:sldId id="292" r:id="rId23"/>
    <p:sldId id="574" r:id="rId24"/>
    <p:sldId id="577" r:id="rId25"/>
    <p:sldId id="575" r:id="rId26"/>
    <p:sldId id="576" r:id="rId27"/>
    <p:sldId id="578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420" initials="3" lastIdx="2" clrIdx="0">
    <p:extLst>
      <p:ext uri="{19B8F6BF-5375-455C-9EA6-DF929625EA0E}">
        <p15:presenceInfo xmlns:p15="http://schemas.microsoft.com/office/powerpoint/2012/main" userId="S::r3420@365e.live::6ed44bae-c1f5-43d3-b64b-59c6b9a6364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383" autoAdjust="0"/>
    <p:restoredTop sz="95256" autoAdjust="0"/>
  </p:normalViewPr>
  <p:slideViewPr>
    <p:cSldViewPr snapToGrid="0">
      <p:cViewPr varScale="1">
        <p:scale>
          <a:sx n="99" d="100"/>
          <a:sy n="99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7T16:46:24.04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3E599-C5BE-40DF-86B7-71AFD6603D4F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9ACD5-468A-4389-A0BE-4D916B67DA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6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44d3f6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db44d3f6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9832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Rule 1- Each column of the table must be single values, which means it should contain multiple value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336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which columns compose the primary key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559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Student id and Course id make a Composite Primary key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39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Student id and Course id make a Composite Primary key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674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732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04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01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5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Rule 1- Each column of the table must be single values, which means it should contain multiple value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231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200" b="0" dirty="0">
                <a:solidFill>
                  <a:schemeClr val="tx1"/>
                </a:solidFill>
              </a:rPr>
              <a:t>A transitive functional dependency is when changing a non-key column , might cause any of the other non-key columns to change.</a:t>
            </a:r>
          </a:p>
          <a:p>
            <a:pPr marL="0" indent="0" algn="l">
              <a:buNone/>
            </a:pPr>
            <a:r>
              <a:rPr lang="en-US" sz="1200" b="0" dirty="0">
                <a:solidFill>
                  <a:schemeClr val="tx1"/>
                </a:solidFill>
              </a:rPr>
              <a:t>Consider the table below. Changing the non-key column “street”, may change “town”.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37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3825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200" b="0" dirty="0">
                <a:solidFill>
                  <a:schemeClr val="tx1"/>
                </a:solidFill>
              </a:rPr>
              <a:t>A transitive functional dependency is when changing a non-key column , might cause any of the other non-key columns to change.</a:t>
            </a:r>
          </a:p>
          <a:p>
            <a:pPr marL="0" indent="0" algn="l">
              <a:buNone/>
            </a:pPr>
            <a:r>
              <a:rPr lang="en-US" sz="1200" b="0" dirty="0">
                <a:solidFill>
                  <a:schemeClr val="tx1"/>
                </a:solidFill>
              </a:rPr>
              <a:t>Consider the table below. Changing the non-key column “street”, may change “town”.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7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86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Street and </a:t>
            </a:r>
            <a:r>
              <a:rPr lang="fr-FR" dirty="0" err="1"/>
              <a:t>Town</a:t>
            </a:r>
            <a:r>
              <a:rPr lang="fr-FR" dirty="0"/>
              <a:t> have a </a:t>
            </a:r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dependency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I </a:t>
            </a:r>
            <a:r>
              <a:rPr lang="fr-FR" dirty="0" err="1"/>
              <a:t>create</a:t>
            </a:r>
            <a:r>
              <a:rPr lang="fr-FR" dirty="0"/>
              <a:t> a new table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2 </a:t>
            </a:r>
            <a:r>
              <a:rPr lang="fr-FR" dirty="0" err="1"/>
              <a:t>attributes</a:t>
            </a:r>
            <a:endParaRPr lang="en-US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25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1200" dirty="0"/>
              <a:t>I </a:t>
            </a:r>
            <a:r>
              <a:rPr lang="fr-FR" sz="1200" dirty="0" err="1"/>
              <a:t>add</a:t>
            </a:r>
            <a:r>
              <a:rPr lang="fr-FR" sz="1200" dirty="0"/>
              <a:t> an id in the new table </a:t>
            </a:r>
            <a:r>
              <a:rPr lang="fr-FR" sz="1200" dirty="0" err="1"/>
              <a:t>Address</a:t>
            </a:r>
            <a:endParaRPr lang="fr-FR" sz="1200" dirty="0"/>
          </a:p>
          <a:p>
            <a:pPr marL="0" indent="0" algn="ctr">
              <a:buNone/>
            </a:pPr>
            <a:r>
              <a:rPr lang="fr-FR" sz="1200" dirty="0"/>
              <a:t>I </a:t>
            </a:r>
            <a:r>
              <a:rPr lang="fr-FR" sz="1200" dirty="0" err="1"/>
              <a:t>add</a:t>
            </a:r>
            <a:r>
              <a:rPr lang="fr-FR" sz="1200" dirty="0"/>
              <a:t> a </a:t>
            </a:r>
            <a:r>
              <a:rPr lang="fr-FR" sz="1200" dirty="0" err="1"/>
              <a:t>column</a:t>
            </a:r>
            <a:r>
              <a:rPr lang="fr-FR" sz="1200" dirty="0"/>
              <a:t> </a:t>
            </a:r>
            <a:r>
              <a:rPr lang="fr-FR" sz="1200" dirty="0" err="1"/>
              <a:t>into</a:t>
            </a:r>
            <a:r>
              <a:rPr lang="fr-FR" sz="1200" dirty="0"/>
              <a:t> Customer to </a:t>
            </a:r>
            <a:r>
              <a:rPr lang="fr-FR" sz="1200" dirty="0" err="1"/>
              <a:t>link</a:t>
            </a:r>
            <a:r>
              <a:rPr lang="fr-FR" sz="1200" dirty="0"/>
              <a:t> Customer and </a:t>
            </a:r>
            <a:r>
              <a:rPr lang="fr-FR" sz="1200" dirty="0" err="1"/>
              <a:t>Address</a:t>
            </a:r>
            <a:endParaRPr lang="en-US" sz="1200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040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42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227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 me the score of the student 1001? </a:t>
            </a:r>
            <a:r>
              <a:rPr lang="en-GB" dirty="0">
                <a:sym typeface="Wingdings" pitchFamily="2" charset="2"/>
              </a:rPr>
              <a:t> 2 records so it does not work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Give me the score of the Course 2  2 records so it is not a primary key 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Give me the score of Student id 1001 Course 2  70 : it has a unique record which means it is a primary key 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9ACD5-468A-4389-A0BE-4D916B67DA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04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 me the score of the student 1001? </a:t>
            </a:r>
            <a:r>
              <a:rPr lang="en-GB" dirty="0">
                <a:sym typeface="Wingdings" pitchFamily="2" charset="2"/>
              </a:rPr>
              <a:t> 2 records so it does not work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Give me the score of the Course 2  2 records so it is not a primary key 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Give me the score of Student id 1001 Course 2  70 : it has a unique record which means it is a primary key 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9ACD5-468A-4389-A0BE-4D916B67DA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04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this method can still be used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9ACD5-468A-4389-A0BE-4D916B67DA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4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95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85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16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Rule 1- Each column of the table must be single values, which means it should contain multiple value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67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4C22-07D8-4446-9451-30237F72D617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D3D6-B5F7-426A-9211-CEAC1E2A37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4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4C22-07D8-4446-9451-30237F72D617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D3D6-B5F7-426A-9211-CEAC1E2A37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6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4C22-07D8-4446-9451-30237F72D617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D3D6-B5F7-426A-9211-CEAC1E2A37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4C22-07D8-4446-9451-30237F72D617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D3D6-B5F7-426A-9211-CEAC1E2A37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9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4C22-07D8-4446-9451-30237F72D617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D3D6-B5F7-426A-9211-CEAC1E2A37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8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4C22-07D8-4446-9451-30237F72D617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D3D6-B5F7-426A-9211-CEAC1E2A37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1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4C22-07D8-4446-9451-30237F72D617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D3D6-B5F7-426A-9211-CEAC1E2A37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6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4C22-07D8-4446-9451-30237F72D617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D3D6-B5F7-426A-9211-CEAC1E2A37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0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4C22-07D8-4446-9451-30237F72D617}" type="datetimeFigureOut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D3D6-B5F7-426A-9211-CEAC1E2A37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8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4C22-07D8-4446-9451-30237F72D617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D3D6-B5F7-426A-9211-CEAC1E2A37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4C22-07D8-4446-9451-30237F72D617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D3D6-B5F7-426A-9211-CEAC1E2A37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6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74C22-07D8-4446-9451-30237F72D617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D3D6-B5F7-426A-9211-CEAC1E2A37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979033" y="884400"/>
            <a:ext cx="6423600" cy="5104800"/>
          </a:xfrm>
          <a:prstGeom prst="rect">
            <a:avLst/>
          </a:prstGeom>
          <a:solidFill>
            <a:srgbClr val="0000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2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Relational database</a:t>
            </a:r>
            <a:br>
              <a:rPr lang="en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and 3  </a:t>
            </a:r>
            <a:r>
              <a:rPr lang="en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 FORM</a:t>
            </a:r>
            <a:endParaRPr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EC2811-89E0-9F40-B133-7EC7093B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35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506286"/>
            <a:ext cx="10306491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these following table schema, tell what column(s) compose the primary key 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8" name="Tableau 4">
            <a:extLst>
              <a:ext uri="{FF2B5EF4-FFF2-40B4-BE49-F238E27FC236}">
                <a16:creationId xmlns:a16="http://schemas.microsoft.com/office/drawing/2014/main" id="{BEAE28DC-2D34-1141-88C3-D1959A136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2277"/>
              </p:ext>
            </p:extLst>
          </p:nvPr>
        </p:nvGraphicFramePr>
        <p:xfrm>
          <a:off x="2769946" y="3429000"/>
          <a:ext cx="5925720" cy="300573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  <a:gridCol w="1338407">
                  <a:extLst>
                    <a:ext uri="{9D8B030D-6E8A-4147-A177-3AD203B41FA5}">
                      <a16:colId xmlns:a16="http://schemas.microsoft.com/office/drawing/2014/main" val="2732813357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Classroom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Lyhour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Kunthy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Chum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Sauth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Cham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Smey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1007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Ravy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184215784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A3D90DB2-C6B3-C449-A4C7-AE25223C2627}"/>
              </a:ext>
            </a:extLst>
          </p:cNvPr>
          <p:cNvSpPr txBox="1"/>
          <p:nvPr/>
        </p:nvSpPr>
        <p:spPr>
          <a:xfrm>
            <a:off x="3109620" y="2975648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104723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506286"/>
            <a:ext cx="10306491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these following table schema, tell what column(s) compose the primary key 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BEE21425-E46E-C844-8627-06AC824F9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67286"/>
              </p:ext>
            </p:extLst>
          </p:nvPr>
        </p:nvGraphicFramePr>
        <p:xfrm>
          <a:off x="4054685" y="3311400"/>
          <a:ext cx="3239183" cy="30574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52635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44E9E715-2E44-B043-AA9F-997E20B8609D}"/>
              </a:ext>
            </a:extLst>
          </p:cNvPr>
          <p:cNvSpPr txBox="1"/>
          <p:nvPr/>
        </p:nvSpPr>
        <p:spPr>
          <a:xfrm>
            <a:off x="4419485" y="2806371"/>
            <a:ext cx="2251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</p:spTree>
    <p:extLst>
      <p:ext uri="{BB962C8B-B14F-4D97-AF65-F5344CB8AC3E}">
        <p14:creationId xmlns:p14="http://schemas.microsoft.com/office/powerpoint/2010/main" val="2109154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C16BDE4-0C3D-2348-B599-9629EFE05995}"/>
              </a:ext>
            </a:extLst>
          </p:cNvPr>
          <p:cNvSpPr txBox="1"/>
          <p:nvPr/>
        </p:nvSpPr>
        <p:spPr>
          <a:xfrm>
            <a:off x="523102" y="279694"/>
            <a:ext cx="4352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2</a:t>
            </a:r>
            <a:r>
              <a:rPr lang="en-GB" sz="4400" b="1" baseline="30000" dirty="0">
                <a:solidFill>
                  <a:srgbClr val="FF0000"/>
                </a:solidFill>
              </a:rPr>
              <a:t>nd</a:t>
            </a:r>
            <a:r>
              <a:rPr lang="en-GB" sz="4400" b="1" dirty="0">
                <a:solidFill>
                  <a:srgbClr val="FF0000"/>
                </a:solidFill>
              </a:rPr>
              <a:t>  Normal Form 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12B13C5-FCE2-5F44-968B-8374CAAE9916}"/>
              </a:ext>
            </a:extLst>
          </p:cNvPr>
          <p:cNvSpPr/>
          <p:nvPr/>
        </p:nvSpPr>
        <p:spPr>
          <a:xfrm>
            <a:off x="523102" y="1049135"/>
            <a:ext cx="10900228" cy="9973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u="sng" dirty="0">
                <a:solidFill>
                  <a:srgbClr val="FF0000"/>
                </a:solidFill>
              </a:rPr>
              <a:t>Rule 1 </a:t>
            </a:r>
            <a:r>
              <a:rPr lang="en-GB" sz="2800" b="1" dirty="0">
                <a:solidFill>
                  <a:srgbClr val="FF0000"/>
                </a:solidFill>
              </a:rPr>
              <a:t>= </a:t>
            </a:r>
            <a:r>
              <a:rPr lang="en-GB" sz="2800" dirty="0">
                <a:solidFill>
                  <a:srgbClr val="FF0000"/>
                </a:solidFill>
              </a:rPr>
              <a:t>The table should already be in 1</a:t>
            </a:r>
            <a:r>
              <a:rPr lang="en-GB" sz="2800" baseline="30000" dirty="0">
                <a:solidFill>
                  <a:srgbClr val="FF0000"/>
                </a:solidFill>
              </a:rPr>
              <a:t>st</a:t>
            </a:r>
            <a:r>
              <a:rPr lang="en-GB" sz="2800" dirty="0">
                <a:solidFill>
                  <a:srgbClr val="FF0000"/>
                </a:solidFill>
              </a:rPr>
              <a:t> Normal Form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65C328-D38A-7B42-B284-7AFD6A4CF5B9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N°1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B670B0A-6959-5643-9F6C-FD5BBE36F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22309"/>
              </p:ext>
            </p:extLst>
          </p:nvPr>
        </p:nvGraphicFramePr>
        <p:xfrm>
          <a:off x="695542" y="2815955"/>
          <a:ext cx="5040088" cy="275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22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257280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Lyhour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Javascript</a:t>
                      </a:r>
                      <a:r>
                        <a:rPr lang="en-GB" dirty="0"/>
                        <a:t>, 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French,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Kunthy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Spanish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Channary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Database, Khmer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6CF4F117-E79D-6C4D-813E-EAAC4F2C2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85555"/>
              </p:ext>
            </p:extLst>
          </p:nvPr>
        </p:nvGraphicFramePr>
        <p:xfrm>
          <a:off x="6383242" y="2170005"/>
          <a:ext cx="5040088" cy="4346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22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257280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Course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Lyhour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Javascript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Lyhour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English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475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52816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Kunthy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Spanish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Channary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Database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Channary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Khmer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1963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36C33EC-F545-464D-83CE-D79243BE5E73}"/>
              </a:ext>
            </a:extLst>
          </p:cNvPr>
          <p:cNvSpPr/>
          <p:nvPr/>
        </p:nvSpPr>
        <p:spPr>
          <a:xfrm>
            <a:off x="6383242" y="2170005"/>
            <a:ext cx="5040088" cy="4346790"/>
          </a:xfrm>
          <a:prstGeom prst="rect">
            <a:avLst/>
          </a:prstGeom>
          <a:noFill/>
          <a:ln w="38100">
            <a:solidFill>
              <a:srgbClr val="2E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EFF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F3A2FF-6343-004F-8E9C-FA19CE64BB35}"/>
              </a:ext>
            </a:extLst>
          </p:cNvPr>
          <p:cNvSpPr/>
          <p:nvPr/>
        </p:nvSpPr>
        <p:spPr>
          <a:xfrm>
            <a:off x="706816" y="2815955"/>
            <a:ext cx="5028814" cy="275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EFF0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393F647-50DE-C448-9BD0-7BB41DD788CF}"/>
              </a:ext>
            </a:extLst>
          </p:cNvPr>
          <p:cNvSpPr txBox="1"/>
          <p:nvPr/>
        </p:nvSpPr>
        <p:spPr>
          <a:xfrm>
            <a:off x="5179115" y="2354290"/>
            <a:ext cx="1277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❌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D9E6CAF-89C2-ED4C-8954-72645D8486EE}"/>
              </a:ext>
            </a:extLst>
          </p:cNvPr>
          <p:cNvSpPr txBox="1"/>
          <p:nvPr/>
        </p:nvSpPr>
        <p:spPr>
          <a:xfrm>
            <a:off x="10939945" y="196956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603311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C16BDE4-0C3D-2348-B599-9629EFE05995}"/>
              </a:ext>
            </a:extLst>
          </p:cNvPr>
          <p:cNvSpPr txBox="1"/>
          <p:nvPr/>
        </p:nvSpPr>
        <p:spPr>
          <a:xfrm>
            <a:off x="523102" y="279694"/>
            <a:ext cx="4352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2</a:t>
            </a:r>
            <a:r>
              <a:rPr lang="en-GB" sz="4400" b="1" baseline="30000" dirty="0">
                <a:solidFill>
                  <a:srgbClr val="FF0000"/>
                </a:solidFill>
              </a:rPr>
              <a:t>nd</a:t>
            </a:r>
            <a:r>
              <a:rPr lang="en-GB" sz="4400" b="1" dirty="0">
                <a:solidFill>
                  <a:srgbClr val="FF0000"/>
                </a:solidFill>
              </a:rPr>
              <a:t>  Normal Form 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12B13C5-FCE2-5F44-968B-8374CAAE9916}"/>
              </a:ext>
            </a:extLst>
          </p:cNvPr>
          <p:cNvSpPr/>
          <p:nvPr/>
        </p:nvSpPr>
        <p:spPr>
          <a:xfrm>
            <a:off x="523102" y="2930310"/>
            <a:ext cx="10900228" cy="9973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u="sng" dirty="0">
                <a:solidFill>
                  <a:srgbClr val="FF0000"/>
                </a:solidFill>
              </a:rPr>
              <a:t>Rule 2 </a:t>
            </a:r>
            <a:r>
              <a:rPr lang="en-GB" sz="2800" b="1" dirty="0">
                <a:solidFill>
                  <a:srgbClr val="FF0000"/>
                </a:solidFill>
              </a:rPr>
              <a:t>= </a:t>
            </a:r>
            <a:r>
              <a:rPr lang="en-GB" sz="2800" dirty="0">
                <a:solidFill>
                  <a:srgbClr val="FF0000"/>
                </a:solidFill>
              </a:rPr>
              <a:t>All non key attributes are dependant of every columns that compose the primary key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65C328-D38A-7B42-B284-7AFD6A4CF5B9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N°2</a:t>
            </a:r>
          </a:p>
        </p:txBody>
      </p:sp>
    </p:spTree>
    <p:extLst>
      <p:ext uri="{BB962C8B-B14F-4D97-AF65-F5344CB8AC3E}">
        <p14:creationId xmlns:p14="http://schemas.microsoft.com/office/powerpoint/2010/main" val="155145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C16BDE4-0C3D-2348-B599-9629EFE05995}"/>
              </a:ext>
            </a:extLst>
          </p:cNvPr>
          <p:cNvSpPr txBox="1"/>
          <p:nvPr/>
        </p:nvSpPr>
        <p:spPr>
          <a:xfrm>
            <a:off x="523102" y="279694"/>
            <a:ext cx="4352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2</a:t>
            </a:r>
            <a:r>
              <a:rPr lang="en-GB" sz="4400" b="1" baseline="30000" dirty="0">
                <a:solidFill>
                  <a:srgbClr val="FF0000"/>
                </a:solidFill>
              </a:rPr>
              <a:t>nd</a:t>
            </a:r>
            <a:r>
              <a:rPr lang="en-GB" sz="4400" b="1" dirty="0">
                <a:solidFill>
                  <a:srgbClr val="FF0000"/>
                </a:solidFill>
              </a:rPr>
              <a:t>  Normal Form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65C328-D38A-7B42-B284-7AFD6A4CF5B9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N°2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0B2F38B-A840-394F-AC59-D8B06E999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48384"/>
              </p:ext>
            </p:extLst>
          </p:nvPr>
        </p:nvGraphicFramePr>
        <p:xfrm>
          <a:off x="1177159" y="1917756"/>
          <a:ext cx="5108028" cy="4346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338">
                  <a:extLst>
                    <a:ext uri="{9D8B030D-6E8A-4147-A177-3AD203B41FA5}">
                      <a16:colId xmlns:a16="http://schemas.microsoft.com/office/drawing/2014/main" val="1707012627"/>
                    </a:ext>
                  </a:extLst>
                </a:gridCol>
                <a:gridCol w="953589">
                  <a:extLst>
                    <a:ext uri="{9D8B030D-6E8A-4147-A177-3AD203B41FA5}">
                      <a16:colId xmlns:a16="http://schemas.microsoft.com/office/drawing/2014/main" val="590895317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686337018"/>
                    </a:ext>
                  </a:extLst>
                </a:gridCol>
                <a:gridCol w="941331">
                  <a:extLst>
                    <a:ext uri="{9D8B030D-6E8A-4147-A177-3AD203B41FA5}">
                      <a16:colId xmlns:a16="http://schemas.microsoft.com/office/drawing/2014/main" val="1865320734"/>
                    </a:ext>
                  </a:extLst>
                </a:gridCol>
                <a:gridCol w="1189867">
                  <a:extLst>
                    <a:ext uri="{9D8B030D-6E8A-4147-A177-3AD203B41FA5}">
                      <a16:colId xmlns:a16="http://schemas.microsoft.com/office/drawing/2014/main" val="990768795"/>
                    </a:ext>
                  </a:extLst>
                </a:gridCol>
              </a:tblGrid>
              <a:tr h="58813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Score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Course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21868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Clément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4146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Sopheak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8054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Clément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13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3043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Sopheak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56588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Edouard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46318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1132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96E24CC-34FD-E546-AA6D-915E3D7E1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02962"/>
              </p:ext>
            </p:extLst>
          </p:nvPr>
        </p:nvGraphicFramePr>
        <p:xfrm>
          <a:off x="7969681" y="2712051"/>
          <a:ext cx="2133033" cy="275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010">
                  <a:extLst>
                    <a:ext uri="{9D8B030D-6E8A-4147-A177-3AD203B41FA5}">
                      <a16:colId xmlns:a16="http://schemas.microsoft.com/office/drawing/2014/main" val="590895317"/>
                    </a:ext>
                  </a:extLst>
                </a:gridCol>
                <a:gridCol w="1234023">
                  <a:extLst>
                    <a:ext uri="{9D8B030D-6E8A-4147-A177-3AD203B41FA5}">
                      <a16:colId xmlns:a16="http://schemas.microsoft.com/office/drawing/2014/main" val="990768795"/>
                    </a:ext>
                  </a:extLst>
                </a:gridCol>
              </a:tblGrid>
              <a:tr h="58813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Course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Course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21868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Javascript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4146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8054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13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30435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66B3F289-D91B-8041-B8DD-1262EBD3D944}"/>
              </a:ext>
            </a:extLst>
          </p:cNvPr>
          <p:cNvSpPr txBox="1"/>
          <p:nvPr/>
        </p:nvSpPr>
        <p:spPr>
          <a:xfrm>
            <a:off x="3260910" y="1436915"/>
            <a:ext cx="9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SCORE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857FF0-0962-2F4E-A13C-A6BBC279E9D0}"/>
              </a:ext>
            </a:extLst>
          </p:cNvPr>
          <p:cNvSpPr txBox="1"/>
          <p:nvPr/>
        </p:nvSpPr>
        <p:spPr>
          <a:xfrm>
            <a:off x="8565934" y="2137955"/>
            <a:ext cx="9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265819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C16BDE4-0C3D-2348-B599-9629EFE05995}"/>
              </a:ext>
            </a:extLst>
          </p:cNvPr>
          <p:cNvSpPr txBox="1"/>
          <p:nvPr/>
        </p:nvSpPr>
        <p:spPr>
          <a:xfrm>
            <a:off x="523102" y="279694"/>
            <a:ext cx="4352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2</a:t>
            </a:r>
            <a:r>
              <a:rPr lang="en-GB" sz="4400" b="1" baseline="30000" dirty="0">
                <a:solidFill>
                  <a:srgbClr val="FF0000"/>
                </a:solidFill>
              </a:rPr>
              <a:t>nd</a:t>
            </a:r>
            <a:r>
              <a:rPr lang="en-GB" sz="4400" b="1" dirty="0">
                <a:solidFill>
                  <a:srgbClr val="FF0000"/>
                </a:solidFill>
              </a:rPr>
              <a:t>  Normal Form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65C328-D38A-7B42-B284-7AFD6A4CF5B9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N°2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CD62B62F-23C2-E442-B87A-360B3F941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8130"/>
              </p:ext>
            </p:extLst>
          </p:nvPr>
        </p:nvGraphicFramePr>
        <p:xfrm>
          <a:off x="1177159" y="1917756"/>
          <a:ext cx="5108028" cy="4346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338">
                  <a:extLst>
                    <a:ext uri="{9D8B030D-6E8A-4147-A177-3AD203B41FA5}">
                      <a16:colId xmlns:a16="http://schemas.microsoft.com/office/drawing/2014/main" val="1707012627"/>
                    </a:ext>
                  </a:extLst>
                </a:gridCol>
                <a:gridCol w="953589">
                  <a:extLst>
                    <a:ext uri="{9D8B030D-6E8A-4147-A177-3AD203B41FA5}">
                      <a16:colId xmlns:a16="http://schemas.microsoft.com/office/drawing/2014/main" val="590895317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686337018"/>
                    </a:ext>
                  </a:extLst>
                </a:gridCol>
                <a:gridCol w="941331">
                  <a:extLst>
                    <a:ext uri="{9D8B030D-6E8A-4147-A177-3AD203B41FA5}">
                      <a16:colId xmlns:a16="http://schemas.microsoft.com/office/drawing/2014/main" val="1865320734"/>
                    </a:ext>
                  </a:extLst>
                </a:gridCol>
                <a:gridCol w="1189867">
                  <a:extLst>
                    <a:ext uri="{9D8B030D-6E8A-4147-A177-3AD203B41FA5}">
                      <a16:colId xmlns:a16="http://schemas.microsoft.com/office/drawing/2014/main" val="990768795"/>
                    </a:ext>
                  </a:extLst>
                </a:gridCol>
              </a:tblGrid>
              <a:tr h="58813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Score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Course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21868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Clément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4146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Sopheak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8054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Clément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13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3043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Sopheak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56588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Edouard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46318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11329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1921CAC2-3632-9C4C-B2B1-B337C4AE241A}"/>
              </a:ext>
            </a:extLst>
          </p:cNvPr>
          <p:cNvSpPr txBox="1"/>
          <p:nvPr/>
        </p:nvSpPr>
        <p:spPr>
          <a:xfrm>
            <a:off x="3260910" y="1436915"/>
            <a:ext cx="9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SCORE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F949402-DB3C-6440-A30B-C6D59C177563}"/>
              </a:ext>
            </a:extLst>
          </p:cNvPr>
          <p:cNvSpPr txBox="1"/>
          <p:nvPr/>
        </p:nvSpPr>
        <p:spPr>
          <a:xfrm>
            <a:off x="6675120" y="2128157"/>
            <a:ext cx="5318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Does Score depends of Course id ? </a:t>
            </a:r>
            <a:br>
              <a:rPr lang="en-GB" sz="2400" dirty="0"/>
            </a:b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Does Score depends of Student id ? 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Does Teacher depends of Course id? 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Does Teacher depends of Student id?</a:t>
            </a:r>
          </a:p>
        </p:txBody>
      </p:sp>
    </p:spTree>
    <p:extLst>
      <p:ext uri="{BB962C8B-B14F-4D97-AF65-F5344CB8AC3E}">
        <p14:creationId xmlns:p14="http://schemas.microsoft.com/office/powerpoint/2010/main" val="51669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C16BDE4-0C3D-2348-B599-9629EFE05995}"/>
              </a:ext>
            </a:extLst>
          </p:cNvPr>
          <p:cNvSpPr txBox="1"/>
          <p:nvPr/>
        </p:nvSpPr>
        <p:spPr>
          <a:xfrm>
            <a:off x="523102" y="279694"/>
            <a:ext cx="4352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2</a:t>
            </a:r>
            <a:r>
              <a:rPr lang="en-GB" sz="4400" b="1" baseline="30000" dirty="0">
                <a:solidFill>
                  <a:srgbClr val="FF0000"/>
                </a:solidFill>
              </a:rPr>
              <a:t>nd</a:t>
            </a:r>
            <a:r>
              <a:rPr lang="en-GB" sz="4400" b="1" dirty="0">
                <a:solidFill>
                  <a:srgbClr val="FF0000"/>
                </a:solidFill>
              </a:rPr>
              <a:t>  Normal Form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65C328-D38A-7B42-B284-7AFD6A4CF5B9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N°2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CD62B62F-23C2-E442-B87A-360B3F941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948113"/>
              </p:ext>
            </p:extLst>
          </p:nvPr>
        </p:nvGraphicFramePr>
        <p:xfrm>
          <a:off x="1240659" y="2082856"/>
          <a:ext cx="5108028" cy="4346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338">
                  <a:extLst>
                    <a:ext uri="{9D8B030D-6E8A-4147-A177-3AD203B41FA5}">
                      <a16:colId xmlns:a16="http://schemas.microsoft.com/office/drawing/2014/main" val="1707012627"/>
                    </a:ext>
                  </a:extLst>
                </a:gridCol>
                <a:gridCol w="953589">
                  <a:extLst>
                    <a:ext uri="{9D8B030D-6E8A-4147-A177-3AD203B41FA5}">
                      <a16:colId xmlns:a16="http://schemas.microsoft.com/office/drawing/2014/main" val="590895317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686337018"/>
                    </a:ext>
                  </a:extLst>
                </a:gridCol>
                <a:gridCol w="941331">
                  <a:extLst>
                    <a:ext uri="{9D8B030D-6E8A-4147-A177-3AD203B41FA5}">
                      <a16:colId xmlns:a16="http://schemas.microsoft.com/office/drawing/2014/main" val="1865320734"/>
                    </a:ext>
                  </a:extLst>
                </a:gridCol>
                <a:gridCol w="1189867">
                  <a:extLst>
                    <a:ext uri="{9D8B030D-6E8A-4147-A177-3AD203B41FA5}">
                      <a16:colId xmlns:a16="http://schemas.microsoft.com/office/drawing/2014/main" val="990768795"/>
                    </a:ext>
                  </a:extLst>
                </a:gridCol>
              </a:tblGrid>
              <a:tr h="58813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Score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Course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21868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Clément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4146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Sopheak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8054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Clément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13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3043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Sopheak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56588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Edouard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46318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11329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1921CAC2-3632-9C4C-B2B1-B337C4AE241A}"/>
              </a:ext>
            </a:extLst>
          </p:cNvPr>
          <p:cNvSpPr txBox="1"/>
          <p:nvPr/>
        </p:nvSpPr>
        <p:spPr>
          <a:xfrm>
            <a:off x="3324410" y="1602015"/>
            <a:ext cx="9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SCORE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F949402-DB3C-6440-A30B-C6D59C177563}"/>
              </a:ext>
            </a:extLst>
          </p:cNvPr>
          <p:cNvSpPr txBox="1"/>
          <p:nvPr/>
        </p:nvSpPr>
        <p:spPr>
          <a:xfrm>
            <a:off x="6923676" y="2082856"/>
            <a:ext cx="43760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-</a:t>
            </a:r>
            <a:r>
              <a:rPr lang="en-GB" sz="2800" dirty="0">
                <a:solidFill>
                  <a:srgbClr val="00B050"/>
                </a:solidFill>
                <a:sym typeface="Wingdings" pitchFamily="2" charset="2"/>
              </a:rPr>
              <a:t> Score depends of Student id and Course id so it respects the second normal Form</a:t>
            </a:r>
          </a:p>
          <a:p>
            <a:endParaRPr lang="en-GB" sz="2800" dirty="0">
              <a:sym typeface="Wingdings" pitchFamily="2" charset="2"/>
            </a:endParaRPr>
          </a:p>
          <a:p>
            <a:r>
              <a:rPr lang="en-GB" sz="2800" dirty="0">
                <a:sym typeface="Wingdings" pitchFamily="2" charset="2"/>
              </a:rPr>
              <a:t> Teacher only depends of course id and </a:t>
            </a:r>
            <a:r>
              <a:rPr lang="en-GB" sz="2800" dirty="0">
                <a:solidFill>
                  <a:srgbClr val="FF0000"/>
                </a:solidFill>
                <a:sym typeface="Wingdings" pitchFamily="2" charset="2"/>
              </a:rPr>
              <a:t>does not depends of Student id so it</a:t>
            </a:r>
            <a:r>
              <a:rPr lang="en-GB" sz="2800" dirty="0">
                <a:sym typeface="Wingdings" pitchFamily="2" charset="2"/>
              </a:rPr>
              <a:t> </a:t>
            </a:r>
            <a:r>
              <a:rPr lang="en-GB" sz="2800" dirty="0">
                <a:solidFill>
                  <a:srgbClr val="FF0000"/>
                </a:solidFill>
                <a:sym typeface="Wingdings" pitchFamily="2" charset="2"/>
              </a:rPr>
              <a:t>does not respect the second normal form 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4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C16BDE4-0C3D-2348-B599-9629EFE05995}"/>
              </a:ext>
            </a:extLst>
          </p:cNvPr>
          <p:cNvSpPr txBox="1"/>
          <p:nvPr/>
        </p:nvSpPr>
        <p:spPr>
          <a:xfrm>
            <a:off x="523102" y="279694"/>
            <a:ext cx="4352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2</a:t>
            </a:r>
            <a:r>
              <a:rPr lang="en-GB" sz="4400" b="1" baseline="30000" dirty="0">
                <a:solidFill>
                  <a:srgbClr val="FF0000"/>
                </a:solidFill>
              </a:rPr>
              <a:t>nd</a:t>
            </a:r>
            <a:r>
              <a:rPr lang="en-GB" sz="4400" b="1" dirty="0">
                <a:solidFill>
                  <a:srgbClr val="FF0000"/>
                </a:solidFill>
              </a:rPr>
              <a:t>  Normal Form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65C328-D38A-7B42-B284-7AFD6A4CF5B9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33A962-EDBA-2345-B691-791AC2EC83A5}"/>
              </a:ext>
            </a:extLst>
          </p:cNvPr>
          <p:cNvSpPr txBox="1"/>
          <p:nvPr/>
        </p:nvSpPr>
        <p:spPr>
          <a:xfrm>
            <a:off x="523102" y="1190897"/>
            <a:ext cx="1007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</a:rPr>
              <a:t>How to respect the rule 2 of 2</a:t>
            </a:r>
            <a:r>
              <a:rPr lang="en-GB" sz="3200" baseline="30000" dirty="0">
                <a:solidFill>
                  <a:srgbClr val="0000FF"/>
                </a:solidFill>
              </a:rPr>
              <a:t>nd</a:t>
            </a:r>
            <a:r>
              <a:rPr lang="en-GB" sz="3200" dirty="0">
                <a:solidFill>
                  <a:srgbClr val="0000FF"/>
                </a:solidFill>
              </a:rPr>
              <a:t> NF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398D8673-5CE0-2B4B-AF67-916D9296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315433"/>
              </p:ext>
            </p:extLst>
          </p:nvPr>
        </p:nvGraphicFramePr>
        <p:xfrm>
          <a:off x="1116199" y="2310776"/>
          <a:ext cx="5108028" cy="4346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338">
                  <a:extLst>
                    <a:ext uri="{9D8B030D-6E8A-4147-A177-3AD203B41FA5}">
                      <a16:colId xmlns:a16="http://schemas.microsoft.com/office/drawing/2014/main" val="1707012627"/>
                    </a:ext>
                  </a:extLst>
                </a:gridCol>
                <a:gridCol w="953589">
                  <a:extLst>
                    <a:ext uri="{9D8B030D-6E8A-4147-A177-3AD203B41FA5}">
                      <a16:colId xmlns:a16="http://schemas.microsoft.com/office/drawing/2014/main" val="590895317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686337018"/>
                    </a:ext>
                  </a:extLst>
                </a:gridCol>
                <a:gridCol w="941331">
                  <a:extLst>
                    <a:ext uri="{9D8B030D-6E8A-4147-A177-3AD203B41FA5}">
                      <a16:colId xmlns:a16="http://schemas.microsoft.com/office/drawing/2014/main" val="1865320734"/>
                    </a:ext>
                  </a:extLst>
                </a:gridCol>
                <a:gridCol w="1189867">
                  <a:extLst>
                    <a:ext uri="{9D8B030D-6E8A-4147-A177-3AD203B41FA5}">
                      <a16:colId xmlns:a16="http://schemas.microsoft.com/office/drawing/2014/main" val="990768795"/>
                    </a:ext>
                  </a:extLst>
                </a:gridCol>
              </a:tblGrid>
              <a:tr h="58813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Score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Course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21868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Clément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4146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Sopheak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8054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Clément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13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3043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Sopheak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56588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Edouard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46318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11329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7B9BDE7-AC1F-824E-8DEB-4FB90398C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24802"/>
              </p:ext>
            </p:extLst>
          </p:nvPr>
        </p:nvGraphicFramePr>
        <p:xfrm>
          <a:off x="7908719" y="3105071"/>
          <a:ext cx="3167081" cy="275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617">
                  <a:extLst>
                    <a:ext uri="{9D8B030D-6E8A-4147-A177-3AD203B41FA5}">
                      <a16:colId xmlns:a16="http://schemas.microsoft.com/office/drawing/2014/main" val="590895317"/>
                    </a:ext>
                  </a:extLst>
                </a:gridCol>
                <a:gridCol w="1160732">
                  <a:extLst>
                    <a:ext uri="{9D8B030D-6E8A-4147-A177-3AD203B41FA5}">
                      <a16:colId xmlns:a16="http://schemas.microsoft.com/office/drawing/2014/main" val="990768795"/>
                    </a:ext>
                  </a:extLst>
                </a:gridCol>
                <a:gridCol w="1160732">
                  <a:extLst>
                    <a:ext uri="{9D8B030D-6E8A-4147-A177-3AD203B41FA5}">
                      <a16:colId xmlns:a16="http://schemas.microsoft.com/office/drawing/2014/main" val="3079791610"/>
                    </a:ext>
                  </a:extLst>
                </a:gridCol>
              </a:tblGrid>
              <a:tr h="58813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Course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21868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Javascript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Clément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4146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Sopheak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8054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13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Edouard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3043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8A4A1C80-6636-6D4E-978F-D830A96E42E6}"/>
              </a:ext>
            </a:extLst>
          </p:cNvPr>
          <p:cNvSpPr txBox="1"/>
          <p:nvPr/>
        </p:nvSpPr>
        <p:spPr>
          <a:xfrm>
            <a:off x="3199950" y="1829935"/>
            <a:ext cx="9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SCORE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9422BF-2539-B14B-8975-CE3ACE3AD36E}"/>
              </a:ext>
            </a:extLst>
          </p:cNvPr>
          <p:cNvSpPr txBox="1"/>
          <p:nvPr/>
        </p:nvSpPr>
        <p:spPr>
          <a:xfrm>
            <a:off x="9021996" y="2576695"/>
            <a:ext cx="9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COURSE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6225C48-84D2-5F4A-AD61-C639756FCDC9}"/>
              </a:ext>
            </a:extLst>
          </p:cNvPr>
          <p:cNvCxnSpPr>
            <a:cxnSpLocks/>
          </p:cNvCxnSpPr>
          <p:nvPr/>
        </p:nvCxnSpPr>
        <p:spPr>
          <a:xfrm flipV="1">
            <a:off x="4998720" y="2310776"/>
            <a:ext cx="1097280" cy="43467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18E4388-7417-AD44-B4DE-4A4272318465}"/>
              </a:ext>
            </a:extLst>
          </p:cNvPr>
          <p:cNvCxnSpPr>
            <a:cxnSpLocks/>
          </p:cNvCxnSpPr>
          <p:nvPr/>
        </p:nvCxnSpPr>
        <p:spPr>
          <a:xfrm flipH="1" flipV="1">
            <a:off x="4998720" y="2310776"/>
            <a:ext cx="1149307" cy="43784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998DF2-FADD-D24C-9871-7B663E4A26E4}"/>
              </a:ext>
            </a:extLst>
          </p:cNvPr>
          <p:cNvSpPr/>
          <p:nvPr/>
        </p:nvSpPr>
        <p:spPr>
          <a:xfrm>
            <a:off x="9962521" y="3105071"/>
            <a:ext cx="1113279" cy="275820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4E2268F-4DE8-4446-A771-724558A64354}"/>
              </a:ext>
            </a:extLst>
          </p:cNvPr>
          <p:cNvSpPr txBox="1"/>
          <p:nvPr/>
        </p:nvSpPr>
        <p:spPr>
          <a:xfrm>
            <a:off x="10758058" y="2713437"/>
            <a:ext cx="91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773624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506286"/>
            <a:ext cx="10306491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primary key of the following table?</a:t>
            </a:r>
          </a:p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it respect the 2</a:t>
            </a:r>
            <a:r>
              <a:rPr lang="en-US" sz="30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NF? Explain why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10" name="Tableau 4">
            <a:extLst>
              <a:ext uri="{FF2B5EF4-FFF2-40B4-BE49-F238E27FC236}">
                <a16:creationId xmlns:a16="http://schemas.microsoft.com/office/drawing/2014/main" id="{36931833-D056-9E46-BE20-507B55FF9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15797"/>
              </p:ext>
            </p:extLst>
          </p:nvPr>
        </p:nvGraphicFramePr>
        <p:xfrm>
          <a:off x="2274351" y="3221869"/>
          <a:ext cx="7204422" cy="31860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5810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670242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530082">
                  <a:extLst>
                    <a:ext uri="{9D8B030D-6E8A-4147-A177-3AD203B41FA5}">
                      <a16:colId xmlns:a16="http://schemas.microsoft.com/office/drawing/2014/main" val="1810330751"/>
                    </a:ext>
                  </a:extLst>
                </a:gridCol>
                <a:gridCol w="1530082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168206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rgbClr val="FF0000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sz="1400" dirty="0" err="1">
                          <a:solidFill>
                            <a:srgbClr val="FF0000"/>
                          </a:solidFill>
                        </a:rPr>
                        <a:t>nickname</a:t>
                      </a:r>
                      <a:endParaRPr lang="fr-FR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The </a:t>
                      </a:r>
                      <a:r>
                        <a:rPr lang="fr-FR" sz="1400" dirty="0" err="1">
                          <a:solidFill>
                            <a:srgbClr val="FF0000"/>
                          </a:solidFill>
                        </a:rPr>
                        <a:t>warrior</a:t>
                      </a:r>
                      <a:endParaRPr lang="fr-FR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The </a:t>
                      </a:r>
                      <a:r>
                        <a:rPr lang="fr-FR" sz="1400" dirty="0" err="1">
                          <a:solidFill>
                            <a:srgbClr val="FF0000"/>
                          </a:solidFill>
                        </a:rPr>
                        <a:t>crazy</a:t>
                      </a:r>
                      <a:endParaRPr lang="fr-FR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The </a:t>
                      </a:r>
                      <a:r>
                        <a:rPr lang="fr-FR" sz="1400" dirty="0" err="1">
                          <a:solidFill>
                            <a:srgbClr val="FF0000"/>
                          </a:solidFill>
                        </a:rPr>
                        <a:t>warrior</a:t>
                      </a:r>
                      <a:endParaRPr lang="fr-FR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The </a:t>
                      </a:r>
                      <a:r>
                        <a:rPr lang="fr-FR" sz="1400" dirty="0" err="1">
                          <a:solidFill>
                            <a:srgbClr val="FF0000"/>
                          </a:solidFill>
                        </a:rPr>
                        <a:t>crazy</a:t>
                      </a:r>
                      <a:endParaRPr lang="fr-FR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The </a:t>
                      </a:r>
                      <a:r>
                        <a:rPr lang="fr-FR" sz="1400" dirty="0" err="1">
                          <a:solidFill>
                            <a:srgbClr val="FF0000"/>
                          </a:solidFill>
                        </a:rPr>
                        <a:t>amazing</a:t>
                      </a:r>
                      <a:endParaRPr lang="fr-FR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The </a:t>
                      </a:r>
                      <a:r>
                        <a:rPr lang="fr-FR" sz="1400" dirty="0" err="1">
                          <a:solidFill>
                            <a:srgbClr val="FF0000"/>
                          </a:solidFill>
                        </a:rPr>
                        <a:t>amazing</a:t>
                      </a:r>
                      <a:endParaRPr lang="fr-FR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The </a:t>
                      </a:r>
                      <a:r>
                        <a:rPr lang="fr-FR" sz="1400" dirty="0" err="1">
                          <a:solidFill>
                            <a:srgbClr val="FF0000"/>
                          </a:solidFill>
                        </a:rPr>
                        <a:t>warrior</a:t>
                      </a:r>
                      <a:endParaRPr lang="fr-FR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11" name="ZoneTexte 6">
            <a:extLst>
              <a:ext uri="{FF2B5EF4-FFF2-40B4-BE49-F238E27FC236}">
                <a16:creationId xmlns:a16="http://schemas.microsoft.com/office/drawing/2014/main" id="{32BE0BE4-23AB-4E4E-A10A-CA0E59CFAE63}"/>
              </a:ext>
            </a:extLst>
          </p:cNvPr>
          <p:cNvSpPr txBox="1"/>
          <p:nvPr/>
        </p:nvSpPr>
        <p:spPr>
          <a:xfrm>
            <a:off x="2943366" y="2698649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</p:spTree>
    <p:extLst>
      <p:ext uri="{BB962C8B-B14F-4D97-AF65-F5344CB8AC3E}">
        <p14:creationId xmlns:p14="http://schemas.microsoft.com/office/powerpoint/2010/main" val="93531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506286"/>
            <a:ext cx="10306491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the example of last activity and remove the attributes and put them in the right tables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80186045-F158-D54C-86BC-55680CF87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6128"/>
              </p:ext>
            </p:extLst>
          </p:nvPr>
        </p:nvGraphicFramePr>
        <p:xfrm>
          <a:off x="194295" y="3230275"/>
          <a:ext cx="7392163" cy="31860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5289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474650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350904">
                  <a:extLst>
                    <a:ext uri="{9D8B030D-6E8A-4147-A177-3AD203B41FA5}">
                      <a16:colId xmlns:a16="http://schemas.microsoft.com/office/drawing/2014/main" val="1810330751"/>
                    </a:ext>
                  </a:extLst>
                </a:gridCol>
                <a:gridCol w="1350904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31405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  <a:gridCol w="1031405">
                  <a:extLst>
                    <a:ext uri="{9D8B030D-6E8A-4147-A177-3AD203B41FA5}">
                      <a16:colId xmlns:a16="http://schemas.microsoft.com/office/drawing/2014/main" val="1027791445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Member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Programming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The </a:t>
                      </a:r>
                      <a:r>
                        <a:rPr lang="fr-FR" sz="1400" dirty="0" err="1"/>
                        <a:t>warrior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The </a:t>
                      </a:r>
                      <a:r>
                        <a:rPr lang="fr-FR" sz="1400" dirty="0" err="1"/>
                        <a:t>crazy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The </a:t>
                      </a:r>
                      <a:r>
                        <a:rPr lang="fr-FR" sz="1400" dirty="0" err="1"/>
                        <a:t>warrior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The </a:t>
                      </a:r>
                      <a:r>
                        <a:rPr lang="fr-FR" sz="1400" dirty="0" err="1"/>
                        <a:t>crazy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The </a:t>
                      </a:r>
                      <a:r>
                        <a:rPr lang="fr-FR" sz="1400" dirty="0" err="1"/>
                        <a:t>amazing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The </a:t>
                      </a:r>
                      <a:r>
                        <a:rPr lang="fr-FR" sz="1400" dirty="0" err="1"/>
                        <a:t>amazing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The </a:t>
                      </a:r>
                      <a:r>
                        <a:rPr lang="fr-FR" sz="1400" dirty="0" err="1"/>
                        <a:t>warrior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725B56CC-19DC-5B43-8FE1-9660AC34C67B}"/>
              </a:ext>
            </a:extLst>
          </p:cNvPr>
          <p:cNvSpPr txBox="1"/>
          <p:nvPr/>
        </p:nvSpPr>
        <p:spPr>
          <a:xfrm>
            <a:off x="0" y="2642224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8" name="Tableau 4">
            <a:extLst>
              <a:ext uri="{FF2B5EF4-FFF2-40B4-BE49-F238E27FC236}">
                <a16:creationId xmlns:a16="http://schemas.microsoft.com/office/drawing/2014/main" id="{4D1D31C9-5087-E04C-A427-E3C051543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957925"/>
              </p:ext>
            </p:extLst>
          </p:nvPr>
        </p:nvGraphicFramePr>
        <p:xfrm>
          <a:off x="8538036" y="2768130"/>
          <a:ext cx="2698682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F9465CF-6895-3A4A-BDF4-15B3C0EB3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16752"/>
              </p:ext>
            </p:extLst>
          </p:nvPr>
        </p:nvGraphicFramePr>
        <p:xfrm>
          <a:off x="8538036" y="4992670"/>
          <a:ext cx="2698682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810252789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419925053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885037028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Lyhour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76831773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Vun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32976166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Sinet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255897688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33A02BC3-F30B-FF44-80BA-FF93C3422025}"/>
              </a:ext>
            </a:extLst>
          </p:cNvPr>
          <p:cNvSpPr txBox="1"/>
          <p:nvPr/>
        </p:nvSpPr>
        <p:spPr>
          <a:xfrm>
            <a:off x="7586458" y="4499988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1" name="ZoneTexte 8">
            <a:extLst>
              <a:ext uri="{FF2B5EF4-FFF2-40B4-BE49-F238E27FC236}">
                <a16:creationId xmlns:a16="http://schemas.microsoft.com/office/drawing/2014/main" id="{74D2E1FE-BCF6-7443-AC8B-1AE2256C5B9C}"/>
              </a:ext>
            </a:extLst>
          </p:cNvPr>
          <p:cNvSpPr txBox="1"/>
          <p:nvPr/>
        </p:nvSpPr>
        <p:spPr>
          <a:xfrm>
            <a:off x="7803599" y="2322260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</p:spTree>
    <p:extLst>
      <p:ext uri="{BB962C8B-B14F-4D97-AF65-F5344CB8AC3E}">
        <p14:creationId xmlns:p14="http://schemas.microsoft.com/office/powerpoint/2010/main" val="193807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un Customer Service Quiz - Which Customer Service Hero Are You? -  CXService360 - Customer Service Articles, Stories and more">
            <a:extLst>
              <a:ext uri="{FF2B5EF4-FFF2-40B4-BE49-F238E27FC236}">
                <a16:creationId xmlns:a16="http://schemas.microsoft.com/office/drawing/2014/main" id="{41410B02-6ECD-4A02-BE1E-2391A5A93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485" y="-1"/>
            <a:ext cx="8415207" cy="6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62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C16BDE4-0C3D-2348-B599-9629EFE05995}"/>
              </a:ext>
            </a:extLst>
          </p:cNvPr>
          <p:cNvSpPr txBox="1"/>
          <p:nvPr/>
        </p:nvSpPr>
        <p:spPr>
          <a:xfrm>
            <a:off x="523102" y="279694"/>
            <a:ext cx="4352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2</a:t>
            </a:r>
            <a:r>
              <a:rPr lang="en-GB" sz="4400" b="1" baseline="30000" dirty="0">
                <a:solidFill>
                  <a:srgbClr val="FF0000"/>
                </a:solidFill>
              </a:rPr>
              <a:t>nd</a:t>
            </a:r>
            <a:r>
              <a:rPr lang="en-GB" sz="4400" b="1" dirty="0">
                <a:solidFill>
                  <a:srgbClr val="FF0000"/>
                </a:solidFill>
              </a:rPr>
              <a:t>  Normal Form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65C328-D38A-7B42-B284-7AFD6A4CF5B9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33A962-EDBA-2345-B691-791AC2EC83A5}"/>
              </a:ext>
            </a:extLst>
          </p:cNvPr>
          <p:cNvSpPr txBox="1"/>
          <p:nvPr/>
        </p:nvSpPr>
        <p:spPr>
          <a:xfrm>
            <a:off x="618015" y="1541417"/>
            <a:ext cx="100714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Recap to respect 2NF</a:t>
            </a:r>
          </a:p>
          <a:p>
            <a:endParaRPr lang="en-GB" sz="3200" dirty="0"/>
          </a:p>
          <a:p>
            <a:r>
              <a:rPr lang="en-GB" sz="3200" dirty="0"/>
              <a:t>1️⃣ Check if the table respect the 1NF</a:t>
            </a:r>
          </a:p>
          <a:p>
            <a:endParaRPr lang="en-GB" sz="3200" dirty="0"/>
          </a:p>
          <a:p>
            <a:r>
              <a:rPr lang="en-GB" sz="3200" dirty="0"/>
              <a:t>2️⃣ What is the primary key? Is it a composite key?</a:t>
            </a:r>
          </a:p>
          <a:p>
            <a:endParaRPr lang="en-GB" sz="3200" dirty="0"/>
          </a:p>
          <a:p>
            <a:r>
              <a:rPr lang="en-GB" sz="3200" dirty="0"/>
              <a:t>3️⃣ Check if each attribute is dependant of each column of the primary key 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59592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C16BDE4-0C3D-2348-B599-9629EFE05995}"/>
              </a:ext>
            </a:extLst>
          </p:cNvPr>
          <p:cNvSpPr txBox="1"/>
          <p:nvPr/>
        </p:nvSpPr>
        <p:spPr>
          <a:xfrm>
            <a:off x="523102" y="279694"/>
            <a:ext cx="4572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3</a:t>
            </a:r>
            <a:r>
              <a:rPr lang="en-GB" sz="4400" b="1" baseline="30000" dirty="0">
                <a:solidFill>
                  <a:srgbClr val="FF0000"/>
                </a:solidFill>
              </a:rPr>
              <a:t>rd</a:t>
            </a:r>
            <a:r>
              <a:rPr lang="en-GB" sz="4400" b="1" dirty="0">
                <a:solidFill>
                  <a:srgbClr val="FF0000"/>
                </a:solidFill>
              </a:rPr>
              <a:t>   Normal Form 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12B13C5-FCE2-5F44-968B-8374CAAE9916}"/>
              </a:ext>
            </a:extLst>
          </p:cNvPr>
          <p:cNvSpPr/>
          <p:nvPr/>
        </p:nvSpPr>
        <p:spPr>
          <a:xfrm>
            <a:off x="523102" y="1049135"/>
            <a:ext cx="10900228" cy="9973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u="sng" dirty="0">
                <a:solidFill>
                  <a:srgbClr val="FF0000"/>
                </a:solidFill>
              </a:rPr>
              <a:t>Rule 1 </a:t>
            </a:r>
            <a:r>
              <a:rPr lang="en-GB" sz="2800" b="1" dirty="0">
                <a:solidFill>
                  <a:srgbClr val="FF0000"/>
                </a:solidFill>
              </a:rPr>
              <a:t>= </a:t>
            </a:r>
            <a:r>
              <a:rPr lang="en-GB" sz="2800" dirty="0">
                <a:solidFill>
                  <a:srgbClr val="FF0000"/>
                </a:solidFill>
              </a:rPr>
              <a:t>The table should already be in 2</a:t>
            </a:r>
            <a:r>
              <a:rPr lang="en-GB" sz="2800" baseline="30000" dirty="0">
                <a:solidFill>
                  <a:srgbClr val="FF0000"/>
                </a:solidFill>
              </a:rPr>
              <a:t>nd</a:t>
            </a:r>
            <a:r>
              <a:rPr lang="en-GB" sz="2800" dirty="0">
                <a:solidFill>
                  <a:srgbClr val="FF0000"/>
                </a:solidFill>
              </a:rPr>
              <a:t>  Normal Form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65C328-D38A-7B42-B284-7AFD6A4CF5B9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N°1</a:t>
            </a: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C90E0C65-0D30-A947-B2BA-EB77B726F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2600"/>
              </p:ext>
            </p:extLst>
          </p:nvPr>
        </p:nvGraphicFramePr>
        <p:xfrm>
          <a:off x="3234559" y="2421949"/>
          <a:ext cx="5108028" cy="4346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338">
                  <a:extLst>
                    <a:ext uri="{9D8B030D-6E8A-4147-A177-3AD203B41FA5}">
                      <a16:colId xmlns:a16="http://schemas.microsoft.com/office/drawing/2014/main" val="1707012627"/>
                    </a:ext>
                  </a:extLst>
                </a:gridCol>
                <a:gridCol w="953589">
                  <a:extLst>
                    <a:ext uri="{9D8B030D-6E8A-4147-A177-3AD203B41FA5}">
                      <a16:colId xmlns:a16="http://schemas.microsoft.com/office/drawing/2014/main" val="590895317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686337018"/>
                    </a:ext>
                  </a:extLst>
                </a:gridCol>
                <a:gridCol w="941331">
                  <a:extLst>
                    <a:ext uri="{9D8B030D-6E8A-4147-A177-3AD203B41FA5}">
                      <a16:colId xmlns:a16="http://schemas.microsoft.com/office/drawing/2014/main" val="1865320734"/>
                    </a:ext>
                  </a:extLst>
                </a:gridCol>
                <a:gridCol w="1189867">
                  <a:extLst>
                    <a:ext uri="{9D8B030D-6E8A-4147-A177-3AD203B41FA5}">
                      <a16:colId xmlns:a16="http://schemas.microsoft.com/office/drawing/2014/main" val="990768795"/>
                    </a:ext>
                  </a:extLst>
                </a:gridCol>
              </a:tblGrid>
              <a:tr h="58813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Score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Course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21868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Clément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4146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Sopheak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8054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Clément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13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3043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Sopheak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56588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Edouard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46318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11329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9CE42CBA-31FB-654E-B30A-0C312FF9F092}"/>
              </a:ext>
            </a:extLst>
          </p:cNvPr>
          <p:cNvSpPr txBox="1"/>
          <p:nvPr/>
        </p:nvSpPr>
        <p:spPr>
          <a:xfrm>
            <a:off x="5318310" y="2052617"/>
            <a:ext cx="9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SCORE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176C4F6-78C6-2949-9E87-20DC7DE91B3B}"/>
              </a:ext>
            </a:extLst>
          </p:cNvPr>
          <p:cNvCxnSpPr>
            <a:cxnSpLocks/>
          </p:cNvCxnSpPr>
          <p:nvPr/>
        </p:nvCxnSpPr>
        <p:spPr>
          <a:xfrm flipV="1">
            <a:off x="7117080" y="2421949"/>
            <a:ext cx="1097280" cy="43467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A30C50F-6181-FC4F-B672-FC70AB143482}"/>
              </a:ext>
            </a:extLst>
          </p:cNvPr>
          <p:cNvCxnSpPr>
            <a:cxnSpLocks/>
          </p:cNvCxnSpPr>
          <p:nvPr/>
        </p:nvCxnSpPr>
        <p:spPr>
          <a:xfrm flipH="1" flipV="1">
            <a:off x="7117080" y="2421949"/>
            <a:ext cx="1149307" cy="43784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66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C16BDE4-0C3D-2348-B599-9629EFE05995}"/>
              </a:ext>
            </a:extLst>
          </p:cNvPr>
          <p:cNvSpPr txBox="1"/>
          <p:nvPr/>
        </p:nvSpPr>
        <p:spPr>
          <a:xfrm>
            <a:off x="523102" y="279694"/>
            <a:ext cx="4572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3</a:t>
            </a:r>
            <a:r>
              <a:rPr lang="en-GB" sz="4400" b="1" baseline="30000" dirty="0">
                <a:solidFill>
                  <a:srgbClr val="FF0000"/>
                </a:solidFill>
              </a:rPr>
              <a:t>rd</a:t>
            </a:r>
            <a:r>
              <a:rPr lang="en-GB" sz="4400" b="1" dirty="0">
                <a:solidFill>
                  <a:srgbClr val="FF0000"/>
                </a:solidFill>
              </a:rPr>
              <a:t>   Normal Form 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12B13C5-FCE2-5F44-968B-8374CAAE9916}"/>
              </a:ext>
            </a:extLst>
          </p:cNvPr>
          <p:cNvSpPr/>
          <p:nvPr/>
        </p:nvSpPr>
        <p:spPr>
          <a:xfrm>
            <a:off x="523102" y="1049135"/>
            <a:ext cx="10900228" cy="9973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2800" b="1" u="sng" dirty="0">
                <a:solidFill>
                  <a:srgbClr val="FF0000"/>
                </a:solidFill>
              </a:rPr>
              <a:t>Rule 2 </a:t>
            </a:r>
            <a:r>
              <a:rPr lang="en-GB" sz="2800" b="1" dirty="0">
                <a:solidFill>
                  <a:srgbClr val="FF0000"/>
                </a:solidFill>
              </a:rPr>
              <a:t>= </a:t>
            </a:r>
            <a:r>
              <a:rPr lang="en-GB" sz="2800" dirty="0">
                <a:solidFill>
                  <a:srgbClr val="FF0000"/>
                </a:solidFill>
              </a:rPr>
              <a:t>Has no transitive functional dependencies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65C328-D38A-7B42-B284-7AFD6A4CF5B9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N°2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33AA7E8-A865-6B47-B1B6-EBE2BD85B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616937"/>
              </p:ext>
            </p:extLst>
          </p:nvPr>
        </p:nvGraphicFramePr>
        <p:xfrm>
          <a:off x="2165392" y="2612571"/>
          <a:ext cx="7615647" cy="24166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0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4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Student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3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Lyhour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St.</a:t>
                      </a:r>
                      <a:r>
                        <a:rPr lang="en-US" sz="1400" baseline="0" dirty="0"/>
                        <a:t> 271 </a:t>
                      </a:r>
                      <a:r>
                        <a:rPr lang="en-US" sz="1400" baseline="0" dirty="0" err="1"/>
                        <a:t>Toul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Kok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Phnom</a:t>
                      </a:r>
                      <a:r>
                        <a:rPr lang="en-US" sz="1400" baseline="0" dirty="0"/>
                        <a:t> Penh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3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St. 5 Riverside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Phnom</a:t>
                      </a:r>
                      <a:r>
                        <a:rPr lang="en-US" sz="1400" baseline="0" dirty="0"/>
                        <a:t> Penh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3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Kunthy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St.</a:t>
                      </a:r>
                      <a:r>
                        <a:rPr lang="en-US" sz="1400" baseline="0" dirty="0"/>
                        <a:t> 2006  </a:t>
                      </a:r>
                      <a:r>
                        <a:rPr lang="en-US" sz="1400" baseline="0" dirty="0" err="1"/>
                        <a:t>Resiy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Koe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Phnom</a:t>
                      </a:r>
                      <a:r>
                        <a:rPr lang="en-US" sz="1400" baseline="0" dirty="0"/>
                        <a:t> Penh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Ellipse 6">
            <a:extLst>
              <a:ext uri="{FF2B5EF4-FFF2-40B4-BE49-F238E27FC236}">
                <a16:creationId xmlns:a16="http://schemas.microsoft.com/office/drawing/2014/main" id="{D1648D19-5DA7-1549-B7D2-9C86A3D42AE1}"/>
              </a:ext>
            </a:extLst>
          </p:cNvPr>
          <p:cNvSpPr/>
          <p:nvPr/>
        </p:nvSpPr>
        <p:spPr>
          <a:xfrm>
            <a:off x="4663440" y="4611189"/>
            <a:ext cx="2076994" cy="418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5EFE9B8-99B2-D346-9A3F-D8BDD82F6616}"/>
              </a:ext>
            </a:extLst>
          </p:cNvPr>
          <p:cNvSpPr/>
          <p:nvPr/>
        </p:nvSpPr>
        <p:spPr>
          <a:xfrm>
            <a:off x="7241180" y="4611188"/>
            <a:ext cx="2076994" cy="418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èche vers la droite 18">
            <a:extLst>
              <a:ext uri="{FF2B5EF4-FFF2-40B4-BE49-F238E27FC236}">
                <a16:creationId xmlns:a16="http://schemas.microsoft.com/office/drawing/2014/main" id="{B727AF0E-0874-D24F-B576-6F82B8B815DB}"/>
              </a:ext>
            </a:extLst>
          </p:cNvPr>
          <p:cNvSpPr/>
          <p:nvPr/>
        </p:nvSpPr>
        <p:spPr>
          <a:xfrm>
            <a:off x="6551345" y="4611188"/>
            <a:ext cx="770060" cy="4180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4A9163B-23AB-B747-A5A3-48F5F5F2080D}"/>
              </a:ext>
            </a:extLst>
          </p:cNvPr>
          <p:cNvSpPr txBox="1"/>
          <p:nvPr/>
        </p:nvSpPr>
        <p:spPr>
          <a:xfrm>
            <a:off x="5701937" y="5225143"/>
            <a:ext cx="4643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Change street may change town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Street is not a key attribute</a:t>
            </a:r>
          </a:p>
        </p:txBody>
      </p:sp>
    </p:spTree>
    <p:extLst>
      <p:ext uri="{BB962C8B-B14F-4D97-AF65-F5344CB8AC3E}">
        <p14:creationId xmlns:p14="http://schemas.microsoft.com/office/powerpoint/2010/main" val="2399210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C16BDE4-0C3D-2348-B599-9629EFE05995}"/>
              </a:ext>
            </a:extLst>
          </p:cNvPr>
          <p:cNvSpPr txBox="1"/>
          <p:nvPr/>
        </p:nvSpPr>
        <p:spPr>
          <a:xfrm>
            <a:off x="523102" y="279694"/>
            <a:ext cx="4572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3</a:t>
            </a:r>
            <a:r>
              <a:rPr lang="en-GB" sz="4400" b="1" baseline="30000" dirty="0">
                <a:solidFill>
                  <a:srgbClr val="FF0000"/>
                </a:solidFill>
              </a:rPr>
              <a:t>rd</a:t>
            </a:r>
            <a:r>
              <a:rPr lang="en-GB" sz="4400" b="1" dirty="0">
                <a:solidFill>
                  <a:srgbClr val="FF0000"/>
                </a:solidFill>
              </a:rPr>
              <a:t>   Normal Form 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12B13C5-FCE2-5F44-968B-8374CAAE9916}"/>
              </a:ext>
            </a:extLst>
          </p:cNvPr>
          <p:cNvSpPr/>
          <p:nvPr/>
        </p:nvSpPr>
        <p:spPr>
          <a:xfrm>
            <a:off x="523102" y="1049135"/>
            <a:ext cx="10900228" cy="9973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2800" b="1" u="sng" dirty="0">
                <a:solidFill>
                  <a:srgbClr val="FF0000"/>
                </a:solidFill>
              </a:rPr>
              <a:t>Rule 2 </a:t>
            </a:r>
            <a:r>
              <a:rPr lang="en-GB" sz="2800" b="1" dirty="0">
                <a:solidFill>
                  <a:srgbClr val="FF0000"/>
                </a:solidFill>
              </a:rPr>
              <a:t>= </a:t>
            </a:r>
            <a:r>
              <a:rPr lang="en-GB" sz="2800" dirty="0">
                <a:solidFill>
                  <a:srgbClr val="FF0000"/>
                </a:solidFill>
              </a:rPr>
              <a:t>Has no transitive functional dependencies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65C328-D38A-7B42-B284-7AFD6A4CF5B9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9E21C8-5DCB-3048-AF5F-ED288EABC4A4}"/>
              </a:ext>
            </a:extLst>
          </p:cNvPr>
          <p:cNvSpPr txBox="1"/>
          <p:nvPr/>
        </p:nvSpPr>
        <p:spPr>
          <a:xfrm>
            <a:off x="692331" y="2756263"/>
            <a:ext cx="10976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➡️ A </a:t>
            </a:r>
            <a:r>
              <a:rPr lang="en-US" sz="3200" b="1" dirty="0">
                <a:solidFill>
                  <a:srgbClr val="0000FF"/>
                </a:solidFill>
              </a:rPr>
              <a:t>transitive functional dependency </a:t>
            </a:r>
            <a:r>
              <a:rPr lang="en-US" sz="3200" dirty="0">
                <a:solidFill>
                  <a:srgbClr val="0000FF"/>
                </a:solidFill>
              </a:rPr>
              <a:t>is when changing a non-key column , might cause any of the other non-key columns to change.</a:t>
            </a:r>
            <a:endParaRPr lang="en-GB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091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88;p9">
            <a:extLst>
              <a:ext uri="{FF2B5EF4-FFF2-40B4-BE49-F238E27FC236}">
                <a16:creationId xmlns:a16="http://schemas.microsoft.com/office/drawing/2014/main" id="{BE49293D-48E9-FF4A-8F14-214909D116F5}"/>
              </a:ext>
            </a:extLst>
          </p:cNvPr>
          <p:cNvSpPr txBox="1"/>
          <p:nvPr/>
        </p:nvSpPr>
        <p:spPr>
          <a:xfrm>
            <a:off x="579561" y="1506286"/>
            <a:ext cx="10306491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the following table respect the 3</a:t>
            </a:r>
            <a:r>
              <a:rPr lang="en-US" sz="30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NF?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9BB3133-4B9B-D74C-AABD-7ADB597B0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57616"/>
              </p:ext>
            </p:extLst>
          </p:nvPr>
        </p:nvGraphicFramePr>
        <p:xfrm>
          <a:off x="1384662" y="3271589"/>
          <a:ext cx="8959215" cy="277701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57975">
                  <a:extLst>
                    <a:ext uri="{9D8B030D-6E8A-4147-A177-3AD203B41FA5}">
                      <a16:colId xmlns:a16="http://schemas.microsoft.com/office/drawing/2014/main" val="1424935041"/>
                    </a:ext>
                  </a:extLst>
                </a:gridCol>
                <a:gridCol w="2847962">
                  <a:extLst>
                    <a:ext uri="{9D8B030D-6E8A-4147-A177-3AD203B41FA5}">
                      <a16:colId xmlns:a16="http://schemas.microsoft.com/office/drawing/2014/main" val="1149101896"/>
                    </a:ext>
                  </a:extLst>
                </a:gridCol>
                <a:gridCol w="2254637">
                  <a:extLst>
                    <a:ext uri="{9D8B030D-6E8A-4147-A177-3AD203B41FA5}">
                      <a16:colId xmlns:a16="http://schemas.microsoft.com/office/drawing/2014/main" val="765932752"/>
                    </a:ext>
                  </a:extLst>
                </a:gridCol>
                <a:gridCol w="1898641">
                  <a:extLst>
                    <a:ext uri="{9D8B030D-6E8A-4147-A177-3AD203B41FA5}">
                      <a16:colId xmlns:a16="http://schemas.microsoft.com/office/drawing/2014/main" val="4131803614"/>
                    </a:ext>
                  </a:extLst>
                </a:gridCol>
              </a:tblGrid>
              <a:tr h="490853">
                <a:tc>
                  <a:txBody>
                    <a:bodyPr/>
                    <a:lstStyle/>
                    <a:p>
                      <a:r>
                        <a:rPr lang="fr-FR" sz="1200" b="1" dirty="0">
                          <a:effectLst/>
                        </a:rPr>
                        <a:t>COURSE ID</a:t>
                      </a:r>
                      <a:endParaRPr lang="fr-FR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effectLst/>
                        </a:rPr>
                        <a:t>COURSE NAME</a:t>
                      </a:r>
                      <a:endParaRPr lang="fr-FR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effectLst/>
                        </a:rPr>
                        <a:t>DEPARTMENT ID</a:t>
                      </a:r>
                      <a:endParaRPr lang="fr-FR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effectLst/>
                        </a:rPr>
                        <a:t>DEPARTMENT NAME</a:t>
                      </a:r>
                      <a:endParaRPr lang="fr-FR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extLst>
                  <a:ext uri="{0D108BD9-81ED-4DB2-BD59-A6C34878D82A}">
                    <a16:rowId xmlns:a16="http://schemas.microsoft.com/office/drawing/2014/main" val="1969962276"/>
                  </a:ext>
                </a:extLst>
              </a:tr>
              <a:tr h="490853"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1234</a:t>
                      </a:r>
                      <a:endParaRPr lang="fr-FR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DATABASE</a:t>
                      </a:r>
                      <a:endParaRPr lang="fr-FR" sz="1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1</a:t>
                      </a:r>
                      <a:endParaRPr lang="fr-FR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COMPUTING</a:t>
                      </a:r>
                      <a:endParaRPr lang="fr-FR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extLst>
                  <a:ext uri="{0D108BD9-81ED-4DB2-BD59-A6C34878D82A}">
                    <a16:rowId xmlns:a16="http://schemas.microsoft.com/office/drawing/2014/main" val="1915891633"/>
                  </a:ext>
                </a:extLst>
              </a:tr>
              <a:tr h="490853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5678</a:t>
                      </a:r>
                      <a:endParaRPr lang="fr-FR" sz="1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C++</a:t>
                      </a:r>
                      <a:endParaRPr lang="fr-FR" sz="1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1</a:t>
                      </a:r>
                      <a:endParaRPr lang="fr-FR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COMPUTING</a:t>
                      </a:r>
                      <a:endParaRPr lang="fr-FR" sz="1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extLst>
                  <a:ext uri="{0D108BD9-81ED-4DB2-BD59-A6C34878D82A}">
                    <a16:rowId xmlns:a16="http://schemas.microsoft.com/office/drawing/2014/main" val="373033856"/>
                  </a:ext>
                </a:extLst>
              </a:tr>
              <a:tr h="490853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7895</a:t>
                      </a:r>
                      <a:endParaRPr lang="fr-FR" sz="1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OPERATING SYSTEM</a:t>
                      </a:r>
                      <a:endParaRPr lang="fr-FR" sz="1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1</a:t>
                      </a:r>
                      <a:endParaRPr lang="fr-FR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COMPUTING</a:t>
                      </a:r>
                      <a:endParaRPr lang="fr-FR" sz="1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extLst>
                  <a:ext uri="{0D108BD9-81ED-4DB2-BD59-A6C34878D82A}">
                    <a16:rowId xmlns:a16="http://schemas.microsoft.com/office/drawing/2014/main" val="2723971398"/>
                  </a:ext>
                </a:extLst>
              </a:tr>
              <a:tr h="813604"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4765</a:t>
                      </a:r>
                      <a:endParaRPr lang="fr-FR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OOP</a:t>
                      </a:r>
                      <a:endParaRPr lang="fr-FR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BUSINESS&amp;</a:t>
                      </a:r>
                      <a:endParaRPr lang="fr-FR" sz="1200" b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fr-FR" sz="1200" b="0" dirty="0">
                          <a:solidFill>
                            <a:srgbClr val="000000"/>
                          </a:solidFill>
                          <a:effectLst/>
                        </a:rPr>
                        <a:t>COMPUTING</a:t>
                      </a:r>
                      <a:endParaRPr lang="fr-FR" sz="12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extLst>
                  <a:ext uri="{0D108BD9-81ED-4DB2-BD59-A6C34878D82A}">
                    <a16:rowId xmlns:a16="http://schemas.microsoft.com/office/drawing/2014/main" val="130991733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9944E8B-9829-B340-9BF2-AA6B85E6EE92}"/>
              </a:ext>
            </a:extLst>
          </p:cNvPr>
          <p:cNvSpPr txBox="1"/>
          <p:nvPr/>
        </p:nvSpPr>
        <p:spPr>
          <a:xfrm>
            <a:off x="5065326" y="2683260"/>
            <a:ext cx="504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3686969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C16BDE4-0C3D-2348-B599-9629EFE05995}"/>
              </a:ext>
            </a:extLst>
          </p:cNvPr>
          <p:cNvSpPr txBox="1"/>
          <p:nvPr/>
        </p:nvSpPr>
        <p:spPr>
          <a:xfrm>
            <a:off x="523102" y="279694"/>
            <a:ext cx="4572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3</a:t>
            </a:r>
            <a:r>
              <a:rPr lang="en-GB" sz="4400" b="1" baseline="30000" dirty="0">
                <a:solidFill>
                  <a:srgbClr val="FF0000"/>
                </a:solidFill>
              </a:rPr>
              <a:t>rd</a:t>
            </a:r>
            <a:r>
              <a:rPr lang="en-GB" sz="4400" b="1" dirty="0">
                <a:solidFill>
                  <a:srgbClr val="FF0000"/>
                </a:solidFill>
              </a:rPr>
              <a:t>   Normal Form 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12B13C5-FCE2-5F44-968B-8374CAAE9916}"/>
              </a:ext>
            </a:extLst>
          </p:cNvPr>
          <p:cNvSpPr/>
          <p:nvPr/>
        </p:nvSpPr>
        <p:spPr>
          <a:xfrm>
            <a:off x="523102" y="1049135"/>
            <a:ext cx="10900228" cy="9973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2800" b="1" u="sng" dirty="0">
                <a:solidFill>
                  <a:srgbClr val="FF0000"/>
                </a:solidFill>
              </a:rPr>
              <a:t>Rule 2 </a:t>
            </a:r>
            <a:r>
              <a:rPr lang="en-GB" sz="2800" b="1" dirty="0">
                <a:solidFill>
                  <a:srgbClr val="FF0000"/>
                </a:solidFill>
              </a:rPr>
              <a:t>= </a:t>
            </a:r>
            <a:r>
              <a:rPr lang="en-GB" sz="2800" dirty="0">
                <a:solidFill>
                  <a:srgbClr val="FF0000"/>
                </a:solidFill>
              </a:rPr>
              <a:t>Has no transitive functional dependencies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65C328-D38A-7B42-B284-7AFD6A4CF5B9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B059308-15F8-AF43-A8F8-5F50EABDEADD}"/>
              </a:ext>
            </a:extLst>
          </p:cNvPr>
          <p:cNvSpPr txBox="1"/>
          <p:nvPr/>
        </p:nvSpPr>
        <p:spPr>
          <a:xfrm>
            <a:off x="523102" y="2046514"/>
            <a:ext cx="1007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</a:rPr>
              <a:t>How to respect the rule 2 of 3</a:t>
            </a:r>
            <a:r>
              <a:rPr lang="en-GB" sz="3200" baseline="30000" dirty="0">
                <a:solidFill>
                  <a:srgbClr val="0000FF"/>
                </a:solidFill>
              </a:rPr>
              <a:t>rd</a:t>
            </a:r>
            <a:r>
              <a:rPr lang="en-GB" sz="3200" dirty="0">
                <a:solidFill>
                  <a:srgbClr val="0000FF"/>
                </a:solidFill>
              </a:rPr>
              <a:t> NF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23EE231-3164-3F44-AF0A-9E9F32078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21025"/>
              </p:ext>
            </p:extLst>
          </p:nvPr>
        </p:nvGraphicFramePr>
        <p:xfrm>
          <a:off x="3972697" y="2730170"/>
          <a:ext cx="7696201" cy="14179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8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Student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Lyhour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St.</a:t>
                      </a:r>
                      <a:r>
                        <a:rPr lang="en-US" sz="1400" baseline="0" dirty="0"/>
                        <a:t> 271 </a:t>
                      </a:r>
                      <a:r>
                        <a:rPr lang="en-US" sz="1400" baseline="0" dirty="0" err="1"/>
                        <a:t>Toul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Kok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Phnom</a:t>
                      </a:r>
                      <a:r>
                        <a:rPr lang="en-US" sz="1400" baseline="0" dirty="0"/>
                        <a:t> Penh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St. 5 Riverside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Phnom</a:t>
                      </a:r>
                      <a:r>
                        <a:rPr lang="en-US" sz="1400" baseline="0" dirty="0"/>
                        <a:t> Penh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Kunthy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St.</a:t>
                      </a:r>
                      <a:r>
                        <a:rPr lang="en-US" sz="1400" baseline="0" dirty="0"/>
                        <a:t> 2006  </a:t>
                      </a:r>
                      <a:r>
                        <a:rPr lang="en-US" sz="1400" baseline="0" dirty="0" err="1"/>
                        <a:t>Resiy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Koe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Phnom</a:t>
                      </a:r>
                      <a:r>
                        <a:rPr lang="en-US" sz="1400" baseline="0" dirty="0"/>
                        <a:t> Penh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6ABFD99-B72F-FB4D-87EB-81337F93D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6546"/>
              </p:ext>
            </p:extLst>
          </p:nvPr>
        </p:nvGraphicFramePr>
        <p:xfrm>
          <a:off x="5106269" y="5128077"/>
          <a:ext cx="1981200" cy="14179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8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Student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Lyhour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Kunthy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E0281FF-21A7-B24D-B6BD-2E1AF614F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95142"/>
              </p:ext>
            </p:extLst>
          </p:nvPr>
        </p:nvGraphicFramePr>
        <p:xfrm>
          <a:off x="7615646" y="5154199"/>
          <a:ext cx="4338283" cy="14179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9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8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St.</a:t>
                      </a:r>
                      <a:r>
                        <a:rPr lang="en-US" sz="1400" baseline="0" dirty="0"/>
                        <a:t> 271 </a:t>
                      </a:r>
                      <a:r>
                        <a:rPr lang="en-US" sz="1400" baseline="0" dirty="0" err="1"/>
                        <a:t>Toul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Kok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Phnom</a:t>
                      </a:r>
                      <a:r>
                        <a:rPr lang="en-US" sz="1400" baseline="0" dirty="0"/>
                        <a:t> Penh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St. 5 Riverside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Phnom</a:t>
                      </a:r>
                      <a:r>
                        <a:rPr lang="en-US" sz="1400" baseline="0" dirty="0"/>
                        <a:t> Penh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St.</a:t>
                      </a:r>
                      <a:r>
                        <a:rPr lang="en-US" sz="1400" baseline="0" dirty="0"/>
                        <a:t> 2006  </a:t>
                      </a:r>
                      <a:r>
                        <a:rPr lang="en-US" sz="1400" baseline="0" dirty="0" err="1"/>
                        <a:t>Resiy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Koe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Phnom</a:t>
                      </a:r>
                      <a:r>
                        <a:rPr lang="en-US" sz="1400" baseline="0" dirty="0"/>
                        <a:t> Penh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lèche vers le bas 3">
            <a:extLst>
              <a:ext uri="{FF2B5EF4-FFF2-40B4-BE49-F238E27FC236}">
                <a16:creationId xmlns:a16="http://schemas.microsoft.com/office/drawing/2014/main" id="{5E5C92CD-76C2-E147-8465-394348721F33}"/>
              </a:ext>
            </a:extLst>
          </p:cNvPr>
          <p:cNvSpPr/>
          <p:nvPr/>
        </p:nvSpPr>
        <p:spPr>
          <a:xfrm>
            <a:off x="7131014" y="4243676"/>
            <a:ext cx="320759" cy="662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6670DA-D3C7-B64E-BAC8-061B8A8C94D7}"/>
              </a:ext>
            </a:extLst>
          </p:cNvPr>
          <p:cNvSpPr txBox="1"/>
          <p:nvPr/>
        </p:nvSpPr>
        <p:spPr>
          <a:xfrm>
            <a:off x="666206" y="3187337"/>
            <a:ext cx="289995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➡️ </a:t>
            </a:r>
            <a:r>
              <a:rPr lang="fr-FR" sz="2800" dirty="0"/>
              <a:t>Street and </a:t>
            </a:r>
            <a:r>
              <a:rPr lang="fr-FR" sz="2800" dirty="0" err="1"/>
              <a:t>Town</a:t>
            </a:r>
            <a:r>
              <a:rPr lang="fr-FR" sz="2800" dirty="0"/>
              <a:t> have a </a:t>
            </a:r>
            <a:r>
              <a:rPr lang="fr-FR" sz="2800" dirty="0" err="1"/>
              <a:t>functional</a:t>
            </a:r>
            <a:r>
              <a:rPr lang="fr-FR" sz="2800" dirty="0"/>
              <a:t> </a:t>
            </a:r>
            <a:r>
              <a:rPr lang="fr-FR" sz="2800" dirty="0" err="1"/>
              <a:t>dependency</a:t>
            </a:r>
            <a:r>
              <a:rPr lang="fr-FR" sz="2800" dirty="0"/>
              <a:t> </a:t>
            </a:r>
            <a:r>
              <a:rPr lang="fr-FR" sz="2800" dirty="0" err="1"/>
              <a:t>so</a:t>
            </a:r>
            <a:r>
              <a:rPr lang="fr-FR" sz="2800" dirty="0"/>
              <a:t> I </a:t>
            </a:r>
            <a:r>
              <a:rPr lang="fr-FR" sz="2800" dirty="0" err="1"/>
              <a:t>create</a:t>
            </a:r>
            <a:r>
              <a:rPr lang="fr-FR" sz="2800" dirty="0"/>
              <a:t> a new table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this</a:t>
            </a:r>
            <a:r>
              <a:rPr lang="fr-FR" sz="2800" dirty="0"/>
              <a:t> 2 </a:t>
            </a:r>
            <a:r>
              <a:rPr lang="fr-FR" sz="2800" dirty="0" err="1"/>
              <a:t>attributes</a:t>
            </a:r>
            <a:endParaRPr lang="en-US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885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C16BDE4-0C3D-2348-B599-9629EFE05995}"/>
              </a:ext>
            </a:extLst>
          </p:cNvPr>
          <p:cNvSpPr txBox="1"/>
          <p:nvPr/>
        </p:nvSpPr>
        <p:spPr>
          <a:xfrm>
            <a:off x="523102" y="279694"/>
            <a:ext cx="4572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3</a:t>
            </a:r>
            <a:r>
              <a:rPr lang="en-GB" sz="4400" b="1" baseline="30000" dirty="0">
                <a:solidFill>
                  <a:srgbClr val="FF0000"/>
                </a:solidFill>
              </a:rPr>
              <a:t>rd</a:t>
            </a:r>
            <a:r>
              <a:rPr lang="en-GB" sz="4400" b="1" dirty="0">
                <a:solidFill>
                  <a:srgbClr val="FF0000"/>
                </a:solidFill>
              </a:rPr>
              <a:t>   Normal Form 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12B13C5-FCE2-5F44-968B-8374CAAE9916}"/>
              </a:ext>
            </a:extLst>
          </p:cNvPr>
          <p:cNvSpPr/>
          <p:nvPr/>
        </p:nvSpPr>
        <p:spPr>
          <a:xfrm>
            <a:off x="523102" y="1049135"/>
            <a:ext cx="10900228" cy="9973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2800" b="1" u="sng" dirty="0">
                <a:solidFill>
                  <a:srgbClr val="FF0000"/>
                </a:solidFill>
              </a:rPr>
              <a:t>Rule 2 </a:t>
            </a:r>
            <a:r>
              <a:rPr lang="en-GB" sz="2800" b="1" dirty="0">
                <a:solidFill>
                  <a:srgbClr val="FF0000"/>
                </a:solidFill>
              </a:rPr>
              <a:t>= </a:t>
            </a:r>
            <a:r>
              <a:rPr lang="en-GB" sz="2800" dirty="0">
                <a:solidFill>
                  <a:srgbClr val="FF0000"/>
                </a:solidFill>
              </a:rPr>
              <a:t>Has no transitive functional dependencies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65C328-D38A-7B42-B284-7AFD6A4CF5B9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B059308-15F8-AF43-A8F8-5F50EABDEADD}"/>
              </a:ext>
            </a:extLst>
          </p:cNvPr>
          <p:cNvSpPr txBox="1"/>
          <p:nvPr/>
        </p:nvSpPr>
        <p:spPr>
          <a:xfrm>
            <a:off x="523102" y="2046514"/>
            <a:ext cx="1007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</a:rPr>
              <a:t>How to respect the rule 2 of 3</a:t>
            </a:r>
            <a:r>
              <a:rPr lang="en-GB" sz="3200" baseline="30000" dirty="0">
                <a:solidFill>
                  <a:srgbClr val="0000FF"/>
                </a:solidFill>
              </a:rPr>
              <a:t>rd</a:t>
            </a:r>
            <a:r>
              <a:rPr lang="en-GB" sz="3200" dirty="0">
                <a:solidFill>
                  <a:srgbClr val="0000FF"/>
                </a:solidFill>
              </a:rPr>
              <a:t> NF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23EE231-3164-3F44-AF0A-9E9F320780F6}"/>
              </a:ext>
            </a:extLst>
          </p:cNvPr>
          <p:cNvGraphicFramePr>
            <a:graphicFrameLocks noGrp="1"/>
          </p:cNvGraphicFramePr>
          <p:nvPr/>
        </p:nvGraphicFramePr>
        <p:xfrm>
          <a:off x="3972697" y="2730170"/>
          <a:ext cx="7696201" cy="14179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8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Student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Lyhour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St.</a:t>
                      </a:r>
                      <a:r>
                        <a:rPr lang="en-US" sz="1400" baseline="0" dirty="0"/>
                        <a:t> 271 </a:t>
                      </a:r>
                      <a:r>
                        <a:rPr lang="en-US" sz="1400" baseline="0" dirty="0" err="1"/>
                        <a:t>Toul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Kok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Phnom</a:t>
                      </a:r>
                      <a:r>
                        <a:rPr lang="en-US" sz="1400" baseline="0" dirty="0"/>
                        <a:t> Penh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St. 5 Riverside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Phnom</a:t>
                      </a:r>
                      <a:r>
                        <a:rPr lang="en-US" sz="1400" baseline="0" dirty="0"/>
                        <a:t> Penh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Kunthy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St.</a:t>
                      </a:r>
                      <a:r>
                        <a:rPr lang="en-US" sz="1400" baseline="0" dirty="0"/>
                        <a:t> 2006  </a:t>
                      </a:r>
                      <a:r>
                        <a:rPr lang="en-US" sz="1400" baseline="0" dirty="0" err="1"/>
                        <a:t>Resiy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Koe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Phnom</a:t>
                      </a:r>
                      <a:r>
                        <a:rPr lang="en-US" sz="1400" baseline="0" dirty="0"/>
                        <a:t> Penh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lèche vers le bas 3">
            <a:extLst>
              <a:ext uri="{FF2B5EF4-FFF2-40B4-BE49-F238E27FC236}">
                <a16:creationId xmlns:a16="http://schemas.microsoft.com/office/drawing/2014/main" id="{5E5C92CD-76C2-E147-8465-394348721F33}"/>
              </a:ext>
            </a:extLst>
          </p:cNvPr>
          <p:cNvSpPr/>
          <p:nvPr/>
        </p:nvSpPr>
        <p:spPr>
          <a:xfrm>
            <a:off x="7131014" y="4243676"/>
            <a:ext cx="320759" cy="662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6670DA-D3C7-B64E-BAC8-061B8A8C94D7}"/>
              </a:ext>
            </a:extLst>
          </p:cNvPr>
          <p:cNvSpPr txBox="1"/>
          <p:nvPr/>
        </p:nvSpPr>
        <p:spPr>
          <a:xfrm>
            <a:off x="167119" y="3592874"/>
            <a:ext cx="34747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I </a:t>
            </a:r>
            <a:r>
              <a:rPr lang="fr-FR" sz="2000" dirty="0" err="1"/>
              <a:t>add</a:t>
            </a:r>
            <a:r>
              <a:rPr lang="fr-FR" sz="2000" dirty="0"/>
              <a:t> an id in the new table </a:t>
            </a:r>
            <a:r>
              <a:rPr lang="fr-FR" sz="2000" dirty="0" err="1"/>
              <a:t>Address</a:t>
            </a:r>
            <a:endParaRPr lang="fr-FR" sz="2000" dirty="0"/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I </a:t>
            </a:r>
            <a:r>
              <a:rPr lang="fr-FR" sz="2000" dirty="0" err="1"/>
              <a:t>add</a:t>
            </a:r>
            <a:r>
              <a:rPr lang="fr-FR" sz="2000" dirty="0"/>
              <a:t> a </a:t>
            </a:r>
            <a:r>
              <a:rPr lang="fr-FR" sz="2000" dirty="0" err="1"/>
              <a:t>column</a:t>
            </a:r>
            <a:r>
              <a:rPr lang="fr-FR" sz="2000" dirty="0"/>
              <a:t> </a:t>
            </a:r>
            <a:r>
              <a:rPr lang="fr-FR" sz="2000" dirty="0" err="1"/>
              <a:t>into</a:t>
            </a:r>
            <a:r>
              <a:rPr lang="fr-FR" sz="2000" dirty="0"/>
              <a:t> Customer to </a:t>
            </a:r>
            <a:r>
              <a:rPr lang="fr-FR" sz="2000" dirty="0" err="1"/>
              <a:t>link</a:t>
            </a:r>
            <a:r>
              <a:rPr lang="fr-FR" sz="2000" dirty="0"/>
              <a:t> Customer and </a:t>
            </a:r>
            <a:r>
              <a:rPr lang="fr-FR" sz="2000" dirty="0" err="1"/>
              <a:t>Address</a:t>
            </a:r>
            <a:endParaRPr lang="en-US" sz="2000" dirty="0"/>
          </a:p>
          <a:p>
            <a:endParaRPr lang="en-GB" dirty="0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7019F4A-DA90-EA49-9422-FC4F1A36F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34965"/>
              </p:ext>
            </p:extLst>
          </p:nvPr>
        </p:nvGraphicFramePr>
        <p:xfrm>
          <a:off x="3773131" y="5160371"/>
          <a:ext cx="3505199" cy="14179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37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8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Student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rgbClr val="FF0000"/>
                          </a:solidFill>
                        </a:rPr>
                        <a:t>Address_id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Lyhour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Kunthy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08FEA50-CD5F-5B41-9745-EB9964B89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77022"/>
              </p:ext>
            </p:extLst>
          </p:nvPr>
        </p:nvGraphicFramePr>
        <p:xfrm>
          <a:off x="7540914" y="5160371"/>
          <a:ext cx="4338283" cy="14179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836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St.</a:t>
                      </a:r>
                      <a:r>
                        <a:rPr lang="en-US" sz="1400" baseline="0" dirty="0"/>
                        <a:t> 271 </a:t>
                      </a:r>
                      <a:r>
                        <a:rPr lang="en-US" sz="1400" baseline="0" dirty="0" err="1"/>
                        <a:t>Toul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Kok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Phnom</a:t>
                      </a:r>
                      <a:r>
                        <a:rPr lang="en-US" sz="1400" baseline="0" dirty="0"/>
                        <a:t> Penh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St. 5 Riverside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Phnom</a:t>
                      </a:r>
                      <a:r>
                        <a:rPr lang="en-US" sz="1400" baseline="0" dirty="0"/>
                        <a:t> Penh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St.</a:t>
                      </a:r>
                      <a:r>
                        <a:rPr lang="en-US" sz="1400" baseline="0" dirty="0"/>
                        <a:t> 2006  </a:t>
                      </a:r>
                      <a:r>
                        <a:rPr lang="en-US" sz="1400" baseline="0" dirty="0" err="1"/>
                        <a:t>Resiy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Koe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Phnom</a:t>
                      </a:r>
                      <a:r>
                        <a:rPr lang="en-US" sz="1400" baseline="0" dirty="0"/>
                        <a:t> Penh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48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88;p9">
            <a:extLst>
              <a:ext uri="{FF2B5EF4-FFF2-40B4-BE49-F238E27FC236}">
                <a16:creationId xmlns:a16="http://schemas.microsoft.com/office/drawing/2014/main" id="{BE49293D-48E9-FF4A-8F14-214909D116F5}"/>
              </a:ext>
            </a:extLst>
          </p:cNvPr>
          <p:cNvSpPr txBox="1"/>
          <p:nvPr/>
        </p:nvSpPr>
        <p:spPr>
          <a:xfrm>
            <a:off x="579561" y="1506286"/>
            <a:ext cx="10306491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the rule 2 of the 3</a:t>
            </a:r>
            <a:r>
              <a:rPr lang="en-US" sz="30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NF to the following table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2C09C59-9CED-F54F-8B9D-D97FF57EE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18314"/>
              </p:ext>
            </p:extLst>
          </p:nvPr>
        </p:nvGraphicFramePr>
        <p:xfrm>
          <a:off x="1384662" y="3271589"/>
          <a:ext cx="8959215" cy="277701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57975">
                  <a:extLst>
                    <a:ext uri="{9D8B030D-6E8A-4147-A177-3AD203B41FA5}">
                      <a16:colId xmlns:a16="http://schemas.microsoft.com/office/drawing/2014/main" val="1424935041"/>
                    </a:ext>
                  </a:extLst>
                </a:gridCol>
                <a:gridCol w="2847962">
                  <a:extLst>
                    <a:ext uri="{9D8B030D-6E8A-4147-A177-3AD203B41FA5}">
                      <a16:colId xmlns:a16="http://schemas.microsoft.com/office/drawing/2014/main" val="1149101896"/>
                    </a:ext>
                  </a:extLst>
                </a:gridCol>
                <a:gridCol w="2254637">
                  <a:extLst>
                    <a:ext uri="{9D8B030D-6E8A-4147-A177-3AD203B41FA5}">
                      <a16:colId xmlns:a16="http://schemas.microsoft.com/office/drawing/2014/main" val="765932752"/>
                    </a:ext>
                  </a:extLst>
                </a:gridCol>
                <a:gridCol w="1898641">
                  <a:extLst>
                    <a:ext uri="{9D8B030D-6E8A-4147-A177-3AD203B41FA5}">
                      <a16:colId xmlns:a16="http://schemas.microsoft.com/office/drawing/2014/main" val="4131803614"/>
                    </a:ext>
                  </a:extLst>
                </a:gridCol>
              </a:tblGrid>
              <a:tr h="490853">
                <a:tc>
                  <a:txBody>
                    <a:bodyPr/>
                    <a:lstStyle/>
                    <a:p>
                      <a:r>
                        <a:rPr lang="fr-FR" sz="1200" b="1" dirty="0">
                          <a:effectLst/>
                        </a:rPr>
                        <a:t>COURSE CODE</a:t>
                      </a:r>
                      <a:endParaRPr lang="fr-FR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effectLst/>
                        </a:rPr>
                        <a:t>COURSE NAME</a:t>
                      </a:r>
                      <a:endParaRPr lang="fr-FR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effectLst/>
                        </a:rPr>
                        <a:t>DEPARTMENT CODE</a:t>
                      </a:r>
                      <a:endParaRPr lang="fr-FR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effectLst/>
                        </a:rPr>
                        <a:t>DEPARTMENT NAME</a:t>
                      </a:r>
                      <a:endParaRPr lang="fr-FR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extLst>
                  <a:ext uri="{0D108BD9-81ED-4DB2-BD59-A6C34878D82A}">
                    <a16:rowId xmlns:a16="http://schemas.microsoft.com/office/drawing/2014/main" val="1969962276"/>
                  </a:ext>
                </a:extLst>
              </a:tr>
              <a:tr h="490853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1234</a:t>
                      </a:r>
                      <a:endParaRPr lang="fr-FR" sz="1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DATABASE</a:t>
                      </a:r>
                      <a:endParaRPr lang="fr-FR" sz="1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COMPUTING</a:t>
                      </a:r>
                      <a:endParaRPr lang="fr-FR" sz="1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extLst>
                  <a:ext uri="{0D108BD9-81ED-4DB2-BD59-A6C34878D82A}">
                    <a16:rowId xmlns:a16="http://schemas.microsoft.com/office/drawing/2014/main" val="1915891633"/>
                  </a:ext>
                </a:extLst>
              </a:tr>
              <a:tr h="490853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5678</a:t>
                      </a:r>
                      <a:endParaRPr lang="fr-FR" sz="1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C++</a:t>
                      </a:r>
                      <a:endParaRPr lang="fr-FR" sz="1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1</a:t>
                      </a:r>
                      <a:endParaRPr lang="fr-FR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COMPUTING</a:t>
                      </a:r>
                      <a:endParaRPr lang="fr-FR" sz="1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extLst>
                  <a:ext uri="{0D108BD9-81ED-4DB2-BD59-A6C34878D82A}">
                    <a16:rowId xmlns:a16="http://schemas.microsoft.com/office/drawing/2014/main" val="373033856"/>
                  </a:ext>
                </a:extLst>
              </a:tr>
              <a:tr h="490853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7895</a:t>
                      </a:r>
                      <a:endParaRPr lang="fr-FR" sz="1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OPERATING SYSTEM</a:t>
                      </a:r>
                      <a:endParaRPr lang="fr-FR" sz="1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1</a:t>
                      </a:r>
                      <a:endParaRPr lang="fr-FR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COMPUTING</a:t>
                      </a:r>
                      <a:endParaRPr lang="fr-FR" sz="1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extLst>
                  <a:ext uri="{0D108BD9-81ED-4DB2-BD59-A6C34878D82A}">
                    <a16:rowId xmlns:a16="http://schemas.microsoft.com/office/drawing/2014/main" val="2723971398"/>
                  </a:ext>
                </a:extLst>
              </a:tr>
              <a:tr h="813604"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4765</a:t>
                      </a:r>
                      <a:endParaRPr lang="fr-FR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OOP</a:t>
                      </a:r>
                      <a:endParaRPr lang="fr-FR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2</a:t>
                      </a:r>
                      <a:endParaRPr lang="fr-FR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BUSINESS&amp;</a:t>
                      </a:r>
                      <a:endParaRPr lang="fr-FR" sz="1200" b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fr-FR" sz="1200" b="0" dirty="0">
                          <a:solidFill>
                            <a:srgbClr val="000000"/>
                          </a:solidFill>
                          <a:effectLst/>
                        </a:rPr>
                        <a:t>COMPUTING</a:t>
                      </a:r>
                      <a:endParaRPr lang="fr-FR" sz="12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75" marR="142875" marT="47625" marB="47625" anchor="ctr"/>
                </a:tc>
                <a:extLst>
                  <a:ext uri="{0D108BD9-81ED-4DB2-BD59-A6C34878D82A}">
                    <a16:rowId xmlns:a16="http://schemas.microsoft.com/office/drawing/2014/main" val="130991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751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1107582" y="695635"/>
            <a:ext cx="1056067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now : can you answer to those questions ?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7" y="2461467"/>
            <a:ext cx="10991019" cy="278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is a </a:t>
            </a:r>
            <a:r>
              <a:rPr lang="en-US" sz="35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composite key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endParaRPr lang="en-US" sz="35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are the rules of the </a:t>
            </a: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2NF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endParaRPr lang="en-US"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are the rules of the </a:t>
            </a: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3NF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597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3200294" y="86840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5536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277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97;p10">
            <a:extLst>
              <a:ext uri="{FF2B5EF4-FFF2-40B4-BE49-F238E27FC236}">
                <a16:creationId xmlns:a16="http://schemas.microsoft.com/office/drawing/2014/main" id="{28DD3740-707A-7E4A-8C11-A5E2E632DE62}"/>
              </a:ext>
            </a:extLst>
          </p:cNvPr>
          <p:cNvSpPr txBox="1"/>
          <p:nvPr/>
        </p:nvSpPr>
        <p:spPr>
          <a:xfrm>
            <a:off x="458297" y="2490078"/>
            <a:ext cx="10991019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Understand </a:t>
            </a:r>
            <a:r>
              <a:rPr lang="en-US" sz="3500" dirty="0">
                <a:ea typeface="Calibri"/>
                <a:cs typeface="Calibri"/>
                <a:sym typeface="Calibri"/>
              </a:rPr>
              <a:t>what is a </a:t>
            </a:r>
            <a:r>
              <a:rPr lang="en-US" sz="3500" b="1" dirty="0">
                <a:solidFill>
                  <a:schemeClr val="accent6"/>
                </a:solidFill>
                <a:ea typeface="Calibri"/>
                <a:cs typeface="Calibri"/>
                <a:sym typeface="Calibri"/>
              </a:rPr>
              <a:t>composite key</a:t>
            </a:r>
          </a:p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endParaRPr lang="en-US" sz="35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Understand </a:t>
            </a:r>
            <a:r>
              <a:rPr lang="en-US" sz="3500" b="1" dirty="0">
                <a:solidFill>
                  <a:schemeClr val="accent6"/>
                </a:solidFill>
                <a:ea typeface="Calibri"/>
                <a:cs typeface="Calibri"/>
                <a:sym typeface="Calibri"/>
              </a:rPr>
              <a:t>the 2</a:t>
            </a:r>
            <a:r>
              <a:rPr lang="en-US" sz="3500" b="1" baseline="30000" dirty="0">
                <a:solidFill>
                  <a:schemeClr val="accent6"/>
                </a:solidFill>
                <a:ea typeface="Calibri"/>
                <a:cs typeface="Calibri"/>
                <a:sym typeface="Calibri"/>
              </a:rPr>
              <a:t>nd</a:t>
            </a:r>
            <a:r>
              <a:rPr lang="en-US" sz="3500" b="1" dirty="0">
                <a:solidFill>
                  <a:schemeClr val="accent6"/>
                </a:solidFill>
                <a:ea typeface="Calibri"/>
                <a:cs typeface="Calibri"/>
                <a:sym typeface="Calibri"/>
              </a:rPr>
              <a:t> normal form</a:t>
            </a:r>
          </a:p>
          <a:p>
            <a:pPr lvl="0">
              <a:buClr>
                <a:schemeClr val="dk1"/>
              </a:buClr>
              <a:buSzPts val="3500"/>
            </a:pPr>
            <a:endParaRPr lang="en-US" sz="3500" b="1" dirty="0">
              <a:solidFill>
                <a:schemeClr val="accent6"/>
              </a:solidFill>
              <a:ea typeface="Calibri"/>
              <a:cs typeface="Calibri"/>
              <a:sym typeface="Calibri"/>
            </a:endParaRPr>
          </a:p>
          <a:p>
            <a:pPr marL="45720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Understand </a:t>
            </a:r>
            <a:r>
              <a:rPr lang="en-US" sz="3500" b="1" dirty="0">
                <a:solidFill>
                  <a:schemeClr val="accent6"/>
                </a:solidFill>
                <a:ea typeface="Calibri"/>
                <a:cs typeface="Calibri"/>
                <a:sym typeface="Calibri"/>
              </a:rPr>
              <a:t>the 3</a:t>
            </a:r>
            <a:r>
              <a:rPr lang="en-US" sz="3500" b="1" baseline="30000" dirty="0">
                <a:solidFill>
                  <a:schemeClr val="accent6"/>
                </a:solidFill>
                <a:ea typeface="Calibri"/>
                <a:cs typeface="Calibri"/>
                <a:sym typeface="Calibri"/>
              </a:rPr>
              <a:t>rd</a:t>
            </a:r>
            <a:r>
              <a:rPr lang="en-US" sz="3500" b="1" dirty="0">
                <a:solidFill>
                  <a:schemeClr val="accent6"/>
                </a:solidFill>
                <a:ea typeface="Calibri"/>
                <a:cs typeface="Calibri"/>
                <a:sym typeface="Calibri"/>
              </a:rPr>
              <a:t>  normal form</a:t>
            </a:r>
          </a:p>
          <a:p>
            <a:pPr lvl="0">
              <a:buClr>
                <a:schemeClr val="dk1"/>
              </a:buClr>
              <a:buSzPts val="3500"/>
            </a:pPr>
            <a:endParaRPr lang="en-US" sz="3500" b="1" dirty="0">
              <a:solidFill>
                <a:schemeClr val="accent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665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21">
            <a:extLst>
              <a:ext uri="{FF2B5EF4-FFF2-40B4-BE49-F238E27FC236}">
                <a16:creationId xmlns:a16="http://schemas.microsoft.com/office/drawing/2014/main" id="{786E91A3-A4CC-5543-AA11-BE540408808B}"/>
              </a:ext>
            </a:extLst>
          </p:cNvPr>
          <p:cNvSpPr txBox="1"/>
          <p:nvPr/>
        </p:nvSpPr>
        <p:spPr>
          <a:xfrm>
            <a:off x="1788416" y="1105397"/>
            <a:ext cx="9072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A </a:t>
            </a:r>
            <a:r>
              <a:rPr lang="en-GB" sz="3000" b="1" dirty="0">
                <a:solidFill>
                  <a:srgbClr val="FF0000"/>
                </a:solidFill>
              </a:rPr>
              <a:t>composite key </a:t>
            </a:r>
            <a:r>
              <a:rPr lang="en-GB" sz="3000" dirty="0"/>
              <a:t>is a primary key that is </a:t>
            </a:r>
            <a:r>
              <a:rPr lang="en-GB" sz="3000" b="1" dirty="0"/>
              <a:t>composed of </a:t>
            </a:r>
            <a:r>
              <a:rPr lang="en-GB" sz="3000" b="1" dirty="0">
                <a:solidFill>
                  <a:srgbClr val="0000FF"/>
                </a:solidFill>
              </a:rPr>
              <a:t>more than one column</a:t>
            </a: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2497EA13-5B4B-1E40-B107-17EDC154DF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1" y="1084095"/>
            <a:ext cx="884617" cy="95310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1A14B1E-09CF-6244-BE97-9C0C1C8E9A7A}"/>
              </a:ext>
            </a:extLst>
          </p:cNvPr>
          <p:cNvSpPr txBox="1"/>
          <p:nvPr/>
        </p:nvSpPr>
        <p:spPr>
          <a:xfrm>
            <a:off x="4362428" y="218978"/>
            <a:ext cx="766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</a:rPr>
              <a:t>COMPOSITE KEY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758E4-95C4-4DF4-ADAF-096F6AC2DE84}"/>
              </a:ext>
            </a:extLst>
          </p:cNvPr>
          <p:cNvSpPr txBox="1"/>
          <p:nvPr/>
        </p:nvSpPr>
        <p:spPr>
          <a:xfrm>
            <a:off x="857491" y="2721980"/>
            <a:ext cx="16223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Studnets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963EC-12B1-4A59-A08D-21521B8F3BAA}"/>
              </a:ext>
            </a:extLst>
          </p:cNvPr>
          <p:cNvSpPr txBox="1"/>
          <p:nvPr/>
        </p:nvSpPr>
        <p:spPr>
          <a:xfrm>
            <a:off x="8900933" y="2721980"/>
            <a:ext cx="16223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Course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6BF89-9A48-46E6-A17E-9818419F20AC}"/>
              </a:ext>
            </a:extLst>
          </p:cNvPr>
          <p:cNvSpPr txBox="1"/>
          <p:nvPr/>
        </p:nvSpPr>
        <p:spPr>
          <a:xfrm>
            <a:off x="3842795" y="3900668"/>
            <a:ext cx="2766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Enrollment</a:t>
            </a:r>
          </a:p>
          <a:p>
            <a:r>
              <a:rPr lang="en-US" dirty="0"/>
              <a:t>       student id </a:t>
            </a:r>
          </a:p>
          <a:p>
            <a:r>
              <a:rPr lang="en-US" dirty="0"/>
              <a:t>       course id  </a:t>
            </a:r>
          </a:p>
        </p:txBody>
      </p:sp>
    </p:spTree>
    <p:extLst>
      <p:ext uri="{BB962C8B-B14F-4D97-AF65-F5344CB8AC3E}">
        <p14:creationId xmlns:p14="http://schemas.microsoft.com/office/powerpoint/2010/main" val="109033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21">
            <a:extLst>
              <a:ext uri="{FF2B5EF4-FFF2-40B4-BE49-F238E27FC236}">
                <a16:creationId xmlns:a16="http://schemas.microsoft.com/office/drawing/2014/main" id="{786E91A3-A4CC-5543-AA11-BE540408808B}"/>
              </a:ext>
            </a:extLst>
          </p:cNvPr>
          <p:cNvSpPr txBox="1"/>
          <p:nvPr/>
        </p:nvSpPr>
        <p:spPr>
          <a:xfrm>
            <a:off x="1788416" y="1105397"/>
            <a:ext cx="9072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A </a:t>
            </a:r>
            <a:r>
              <a:rPr lang="en-GB" sz="3000" b="1" dirty="0">
                <a:solidFill>
                  <a:srgbClr val="FF0000"/>
                </a:solidFill>
              </a:rPr>
              <a:t>composite key </a:t>
            </a:r>
            <a:r>
              <a:rPr lang="en-GB" sz="3000" dirty="0"/>
              <a:t>is a primary key that is </a:t>
            </a:r>
            <a:r>
              <a:rPr lang="en-GB" sz="3000" b="1" dirty="0"/>
              <a:t>composed of </a:t>
            </a:r>
            <a:r>
              <a:rPr lang="en-GB" sz="3000" b="1" dirty="0">
                <a:solidFill>
                  <a:srgbClr val="0000FF"/>
                </a:solidFill>
              </a:rPr>
              <a:t>more than one column</a:t>
            </a: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2497EA13-5B4B-1E40-B107-17EDC154DF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1" y="1084095"/>
            <a:ext cx="884617" cy="953103"/>
          </a:xfrm>
          <a:prstGeom prst="rect">
            <a:avLst/>
          </a:prstGeom>
        </p:spPr>
      </p:pic>
      <p:graphicFrame>
        <p:nvGraphicFramePr>
          <p:cNvPr id="15" name="Tableau 4">
            <a:extLst>
              <a:ext uri="{FF2B5EF4-FFF2-40B4-BE49-F238E27FC236}">
                <a16:creationId xmlns:a16="http://schemas.microsoft.com/office/drawing/2014/main" id="{D1515E97-559F-F44D-A154-FC484E52C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56292"/>
              </p:ext>
            </p:extLst>
          </p:nvPr>
        </p:nvGraphicFramePr>
        <p:xfrm>
          <a:off x="5954940" y="2534052"/>
          <a:ext cx="5048228" cy="410767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6290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871174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714153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64693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noProof="0" dirty="0"/>
                        <a:t>Course ID</a:t>
                      </a:r>
                      <a:endParaRPr lang="fr-FR" sz="2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Score 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70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80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100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45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59901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59901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66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3FC629CD-28CB-B84A-B4B6-7487538D4CB9}"/>
              </a:ext>
            </a:extLst>
          </p:cNvPr>
          <p:cNvSpPr txBox="1"/>
          <p:nvPr/>
        </p:nvSpPr>
        <p:spPr>
          <a:xfrm>
            <a:off x="7654278" y="1949277"/>
            <a:ext cx="2750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/>
                </a:solidFill>
              </a:rPr>
              <a:t>SCORE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1A14B1E-09CF-6244-BE97-9C0C1C8E9A7A}"/>
              </a:ext>
            </a:extLst>
          </p:cNvPr>
          <p:cNvSpPr txBox="1"/>
          <p:nvPr/>
        </p:nvSpPr>
        <p:spPr>
          <a:xfrm>
            <a:off x="4362428" y="218978"/>
            <a:ext cx="766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</a:rPr>
              <a:t>COMPOSITE KEY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620A68-2D06-3447-A055-297AD6D6BAF9}"/>
              </a:ext>
            </a:extLst>
          </p:cNvPr>
          <p:cNvSpPr txBox="1"/>
          <p:nvPr/>
        </p:nvSpPr>
        <p:spPr>
          <a:xfrm>
            <a:off x="708591" y="2361148"/>
            <a:ext cx="4648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/>
              <a:t>Try to get the data from the record of Student id 1001</a:t>
            </a:r>
            <a:br>
              <a:rPr lang="en-GB" sz="2800" dirty="0"/>
            </a:br>
            <a:endParaRPr lang="en-GB" sz="2800" dirty="0"/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Try to get the data from the record of Course 2</a:t>
            </a:r>
            <a:br>
              <a:rPr lang="en-GB" sz="2800" dirty="0"/>
            </a:br>
            <a:endParaRPr lang="en-GB" sz="2800" dirty="0"/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Give me the data from the record of Student id 1001 and Course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99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21">
            <a:extLst>
              <a:ext uri="{FF2B5EF4-FFF2-40B4-BE49-F238E27FC236}">
                <a16:creationId xmlns:a16="http://schemas.microsoft.com/office/drawing/2014/main" id="{786E91A3-A4CC-5543-AA11-BE540408808B}"/>
              </a:ext>
            </a:extLst>
          </p:cNvPr>
          <p:cNvSpPr txBox="1"/>
          <p:nvPr/>
        </p:nvSpPr>
        <p:spPr>
          <a:xfrm>
            <a:off x="1844825" y="355615"/>
            <a:ext cx="9072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A </a:t>
            </a:r>
            <a:r>
              <a:rPr lang="en-GB" sz="3000" b="1" dirty="0">
                <a:solidFill>
                  <a:srgbClr val="FF0000"/>
                </a:solidFill>
              </a:rPr>
              <a:t>composite key </a:t>
            </a:r>
            <a:r>
              <a:rPr lang="en-GB" sz="3000" dirty="0"/>
              <a:t>is a primary key that is </a:t>
            </a:r>
            <a:r>
              <a:rPr lang="en-GB" sz="3000" b="1" dirty="0"/>
              <a:t>composed of </a:t>
            </a:r>
            <a:r>
              <a:rPr lang="en-GB" sz="3000" b="1" dirty="0">
                <a:solidFill>
                  <a:srgbClr val="0000FF"/>
                </a:solidFill>
              </a:rPr>
              <a:t>more than one column</a:t>
            </a: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2497EA13-5B4B-1E40-B107-17EDC154DF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410" y="334313"/>
            <a:ext cx="884617" cy="953103"/>
          </a:xfrm>
          <a:prstGeom prst="rect">
            <a:avLst/>
          </a:prstGeom>
        </p:spPr>
      </p:pic>
      <p:graphicFrame>
        <p:nvGraphicFramePr>
          <p:cNvPr id="15" name="Tableau 4">
            <a:extLst>
              <a:ext uri="{FF2B5EF4-FFF2-40B4-BE49-F238E27FC236}">
                <a16:creationId xmlns:a16="http://schemas.microsoft.com/office/drawing/2014/main" id="{D1515E97-559F-F44D-A154-FC484E52C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091328"/>
              </p:ext>
            </p:extLst>
          </p:nvPr>
        </p:nvGraphicFramePr>
        <p:xfrm>
          <a:off x="3688080" y="2375923"/>
          <a:ext cx="5342046" cy="41365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4804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980080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81392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67689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noProof="0" dirty="0"/>
                        <a:t>Course ID</a:t>
                      </a:r>
                      <a:endParaRPr lang="fr-FR" sz="2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Score 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70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80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100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45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62675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62675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66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</a:tbl>
          </a:graphicData>
        </a:graphic>
      </p:graphicFrame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B1986FDB-CF94-F745-9182-91CCA8B97D40}"/>
              </a:ext>
            </a:extLst>
          </p:cNvPr>
          <p:cNvSpPr/>
          <p:nvPr/>
        </p:nvSpPr>
        <p:spPr>
          <a:xfrm rot="5400000">
            <a:off x="4983914" y="537109"/>
            <a:ext cx="837330" cy="3428998"/>
          </a:xfrm>
          <a:prstGeom prst="leftBrace">
            <a:avLst>
              <a:gd name="adj1" fmla="val 8333"/>
              <a:gd name="adj2" fmla="val 49556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F6A981-8988-8C43-BD44-6680FD3E6F65}"/>
              </a:ext>
            </a:extLst>
          </p:cNvPr>
          <p:cNvSpPr txBox="1"/>
          <p:nvPr/>
        </p:nvSpPr>
        <p:spPr>
          <a:xfrm>
            <a:off x="4484582" y="1371278"/>
            <a:ext cx="23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composite key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6636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21">
            <a:extLst>
              <a:ext uri="{FF2B5EF4-FFF2-40B4-BE49-F238E27FC236}">
                <a16:creationId xmlns:a16="http://schemas.microsoft.com/office/drawing/2014/main" id="{786E91A3-A4CC-5543-AA11-BE540408808B}"/>
              </a:ext>
            </a:extLst>
          </p:cNvPr>
          <p:cNvSpPr txBox="1"/>
          <p:nvPr/>
        </p:nvSpPr>
        <p:spPr>
          <a:xfrm>
            <a:off x="1844825" y="355615"/>
            <a:ext cx="907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Why not just create a </a:t>
            </a:r>
            <a:r>
              <a:rPr lang="en-GB" sz="3600" b="1" dirty="0">
                <a:solidFill>
                  <a:srgbClr val="0000FF"/>
                </a:solidFill>
              </a:rPr>
              <a:t>score id </a:t>
            </a:r>
            <a:r>
              <a:rPr lang="en-GB" sz="3600" dirty="0"/>
              <a:t>column?</a:t>
            </a:r>
            <a:endParaRPr lang="en-GB" sz="3600" b="1" dirty="0">
              <a:solidFill>
                <a:srgbClr val="0000FF"/>
              </a:solidFill>
            </a:endParaRPr>
          </a:p>
        </p:txBody>
      </p:sp>
      <p:graphicFrame>
        <p:nvGraphicFramePr>
          <p:cNvPr id="15" name="Tableau 4">
            <a:extLst>
              <a:ext uri="{FF2B5EF4-FFF2-40B4-BE49-F238E27FC236}">
                <a16:creationId xmlns:a16="http://schemas.microsoft.com/office/drawing/2014/main" id="{D1515E97-559F-F44D-A154-FC484E52C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45527"/>
              </p:ext>
            </p:extLst>
          </p:nvPr>
        </p:nvGraphicFramePr>
        <p:xfrm>
          <a:off x="2758440" y="1481483"/>
          <a:ext cx="6378367" cy="44748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33072">
                  <a:extLst>
                    <a:ext uri="{9D8B030D-6E8A-4147-A177-3AD203B41FA5}">
                      <a16:colId xmlns:a16="http://schemas.microsoft.com/office/drawing/2014/main" val="3446832132"/>
                    </a:ext>
                  </a:extLst>
                </a:gridCol>
                <a:gridCol w="1433072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83302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679202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67689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Score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noProof="0" dirty="0"/>
                        <a:t>Course ID</a:t>
                      </a:r>
                      <a:endParaRPr lang="fr-FR" sz="2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Score 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70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76558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80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100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45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62675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62675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100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64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21">
            <a:extLst>
              <a:ext uri="{FF2B5EF4-FFF2-40B4-BE49-F238E27FC236}">
                <a16:creationId xmlns:a16="http://schemas.microsoft.com/office/drawing/2014/main" id="{786E91A3-A4CC-5543-AA11-BE540408808B}"/>
              </a:ext>
            </a:extLst>
          </p:cNvPr>
          <p:cNvSpPr txBox="1"/>
          <p:nvPr/>
        </p:nvSpPr>
        <p:spPr>
          <a:xfrm>
            <a:off x="457200" y="355615"/>
            <a:ext cx="1144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It can lead to the repetition of one record</a:t>
            </a:r>
            <a:endParaRPr lang="en-GB" sz="3600" b="1" dirty="0">
              <a:solidFill>
                <a:srgbClr val="0000FF"/>
              </a:solidFill>
            </a:endParaRPr>
          </a:p>
        </p:txBody>
      </p:sp>
      <p:graphicFrame>
        <p:nvGraphicFramePr>
          <p:cNvPr id="15" name="Tableau 4">
            <a:extLst>
              <a:ext uri="{FF2B5EF4-FFF2-40B4-BE49-F238E27FC236}">
                <a16:creationId xmlns:a16="http://schemas.microsoft.com/office/drawing/2014/main" id="{D1515E97-559F-F44D-A154-FC484E52C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819030"/>
              </p:ext>
            </p:extLst>
          </p:nvPr>
        </p:nvGraphicFramePr>
        <p:xfrm>
          <a:off x="2758440" y="1481483"/>
          <a:ext cx="6378367" cy="426079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33072">
                  <a:extLst>
                    <a:ext uri="{9D8B030D-6E8A-4147-A177-3AD203B41FA5}">
                      <a16:colId xmlns:a16="http://schemas.microsoft.com/office/drawing/2014/main" val="3446832132"/>
                    </a:ext>
                  </a:extLst>
                </a:gridCol>
                <a:gridCol w="1433072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83302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679202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67689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Score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noProof="0" dirty="0"/>
                        <a:t>Course ID</a:t>
                      </a:r>
                      <a:endParaRPr lang="fr-FR" sz="2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Score 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70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80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FF0000"/>
                          </a:solidFill>
                        </a:rPr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45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62675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626751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FF0000"/>
                          </a:solidFill>
                        </a:rPr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75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506286"/>
            <a:ext cx="10306491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these following table schema, tell what column(s) compose the primary key 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86EE1573-9473-994D-811E-BE7C6DE56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47278"/>
              </p:ext>
            </p:extLst>
          </p:nvPr>
        </p:nvGraphicFramePr>
        <p:xfrm>
          <a:off x="3593700" y="3221869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8A123415-BBFB-8840-8823-A4D52969B475}"/>
              </a:ext>
            </a:extLst>
          </p:cNvPr>
          <p:cNvSpPr txBox="1"/>
          <p:nvPr/>
        </p:nvSpPr>
        <p:spPr>
          <a:xfrm>
            <a:off x="3119190" y="2709183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</p:spTree>
    <p:extLst>
      <p:ext uri="{BB962C8B-B14F-4D97-AF65-F5344CB8AC3E}">
        <p14:creationId xmlns:p14="http://schemas.microsoft.com/office/powerpoint/2010/main" val="148509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1905</Words>
  <Application>Microsoft Macintosh PowerPoint</Application>
  <PresentationFormat>Grand écran</PresentationFormat>
  <Paragraphs>870</Paragraphs>
  <Slides>28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Arial</vt:lpstr>
      <vt:lpstr>Calibri</vt:lpstr>
      <vt:lpstr>Calibri Light</vt:lpstr>
      <vt:lpstr>Noto Sans Symbols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3420</cp:lastModifiedBy>
  <cp:revision>37</cp:revision>
  <dcterms:created xsi:type="dcterms:W3CDTF">2021-06-06T09:01:19Z</dcterms:created>
  <dcterms:modified xsi:type="dcterms:W3CDTF">2021-06-08T09:59:23Z</dcterms:modified>
</cp:coreProperties>
</file>