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2" r:id="rId2"/>
    <p:sldId id="573" r:id="rId3"/>
    <p:sldId id="648" r:id="rId4"/>
    <p:sldId id="611" r:id="rId5"/>
    <p:sldId id="574" r:id="rId6"/>
    <p:sldId id="612" r:id="rId7"/>
    <p:sldId id="613" r:id="rId8"/>
    <p:sldId id="638" r:id="rId9"/>
    <p:sldId id="614" r:id="rId10"/>
    <p:sldId id="628" r:id="rId11"/>
    <p:sldId id="629" r:id="rId12"/>
    <p:sldId id="630" r:id="rId13"/>
    <p:sldId id="632" r:id="rId14"/>
    <p:sldId id="621" r:id="rId15"/>
    <p:sldId id="635" r:id="rId16"/>
    <p:sldId id="637" r:id="rId17"/>
    <p:sldId id="639" r:id="rId18"/>
    <p:sldId id="643" r:id="rId19"/>
    <p:sldId id="634" r:id="rId20"/>
    <p:sldId id="636" r:id="rId21"/>
    <p:sldId id="640" r:id="rId22"/>
    <p:sldId id="641" r:id="rId23"/>
    <p:sldId id="645" r:id="rId24"/>
    <p:sldId id="644" r:id="rId25"/>
    <p:sldId id="642" r:id="rId26"/>
    <p:sldId id="646" r:id="rId27"/>
    <p:sldId id="597" r:id="rId28"/>
    <p:sldId id="649" r:id="rId29"/>
    <p:sldId id="64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194"/>
    <a:srgbClr val="0000FF"/>
    <a:srgbClr val="006089"/>
    <a:srgbClr val="FF8A07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775"/>
  </p:normalViewPr>
  <p:slideViewPr>
    <p:cSldViewPr snapToGrid="0" snapToObjects="1">
      <p:cViewPr>
        <p:scale>
          <a:sx n="90" d="100"/>
          <a:sy n="90" d="100"/>
        </p:scale>
        <p:origin x="77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2567-496C-054B-BE58-151A45A20D62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81D72-4B74-1B48-80B1-25C3D4EB51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1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83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17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87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832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24043-A2E4-CC44-9151-D9075A421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713921-A546-9347-877C-C610564D8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B1ED0-1AF9-1240-AE39-A6ACB0E1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E434F-B4EE-DE4A-9A26-6F6CB0D9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50156F-9A1E-F341-95E1-0AE9F4F9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B929-B4D3-A14D-AE02-DC3FC621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CF03DA-61FD-F741-9D6E-8A636FCD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3A6FD-398F-4643-9D60-DDDEF74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6FD483-14FC-DE4A-B45A-7CC1A373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60C0EA-880E-6B41-ACB1-EB32162E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83B488-FDE1-6E48-A051-ABB9EF060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581505-6CFB-BE43-930B-43A6ADD0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3F410-3E32-0D43-B4F5-ADF2C8B9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1768B8-216D-D646-9FEE-1F10D257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D98C2-3C6E-2346-923E-363B42A6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0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DDC6-DE94-8240-A817-878211D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90D6-73B8-364D-BC1B-B50C3D69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893CA-370C-BB41-9BB2-E21BAD8B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7E25F4-8EE2-7B40-9BC9-DF5E9AB7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D171D4-9239-A542-90FD-DFF1BF89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0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7645A-473A-8E4A-A45D-B61B3F64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CA33E-565E-3540-97DA-1BE5FFA6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8C21B-E723-E64E-801A-5464847B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FCC53C-4291-664D-B834-03EEA39A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95741-9816-D948-801D-EF0DC2F8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68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CC12-2B12-9048-9E78-79FF18D3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CC46C-31F8-034D-A55E-169AB726E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FC4320-DAD1-A441-B5B8-49165FC05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CD127-B0AD-BD40-A9EF-E224E45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8F42AD-B6D0-CB44-9148-661CE6F2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33D496-A9B5-F148-9225-56027383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D83F0-83D2-E74F-A108-884E1CC7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1E7FF-29EF-A043-8187-DF18DB24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115500-3E1A-F841-9AFD-0BDAB232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86512E-22C7-9B4B-9215-2BF97B4FE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E065CB-20D4-EA43-BE52-6152D7E4C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52B944-D43D-4A4E-9F93-39D3F845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29E575-2421-1A44-B946-0FE959C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B83343-3017-AA4D-AF14-2A09E322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56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0768B-B51F-9341-94EE-52BFCA62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1AE058-2E24-DF49-876D-B881700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52D8A3-6C50-D74D-97D4-3969C6CB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065137-987B-F340-B140-F11A905D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8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C45A7D-4500-6C45-84D4-4860EFA7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9C8C35-A5EA-7F4E-9275-974F8592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070AD-6EA4-5C4B-8B6D-39137DDB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25804-AC3C-B74C-B471-46D1257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A04BB-4959-394F-95C1-DD414E7B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46BBA-1E0E-A949-B677-66295D85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229CC-D35C-064E-98B6-A43E4ECD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051C8-9DB1-3E4E-84FB-E058A347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DCC5A8-031B-824A-B18D-8B39E302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2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D2DC2-E240-E54D-896E-6A7E4BC1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A7D64-EE0A-4B41-A155-C88011E4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560937-8890-554A-8BC1-168708D1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A4FA5-1574-2842-A085-3BBE604B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2C8C0-921D-D045-8393-0C899BBE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63A42-B393-2845-8CA9-59DAD3D4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1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C27189-8759-9F4F-A9C8-E38378A9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79450-20CD-1140-8C27-AAF940FC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FE5140-B5FA-7A42-AF65-A47AF0C0B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5EFD-61F6-1A4E-AAF9-2039BD2F35C1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92E0A-F344-344A-8243-55FDCC68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159F8-F890-6848-9944-D76D47235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887F-FCAE-BE4C-8479-746293AA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6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mysql/mysql_datatype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mysql-tutorial-excerpt/8.0/en/database-use.html" TargetMode="External"/><Relationship Id="rId2" Type="http://schemas.openxmlformats.org/officeDocument/2006/relationships/hyperlink" Target="https://www.w3schools.com/sql/sql_syntax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onthenet.com/mysql/index.ph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and managing tables in MySQL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4190160" y="333125"/>
            <a:ext cx="4377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Create a 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5598" y="1287044"/>
            <a:ext cx="9855199" cy="185620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75743" y="1853101"/>
            <a:ext cx="921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CREATE DATABASE 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your database</a:t>
            </a:r>
            <a:r>
              <a:rPr lang="en-US" sz="4000" dirty="0">
                <a:latin typeface="Consolas" panose="020B0609020204030204" pitchFamily="49" charset="0"/>
              </a:rPr>
              <a:t> 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7" y="5638094"/>
            <a:ext cx="850732" cy="952144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1397160" y="5727384"/>
            <a:ext cx="4921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Want to create database </a:t>
            </a:r>
            <a:r>
              <a:rPr lang="en-GB" sz="2000" dirty="0">
                <a:solidFill>
                  <a:srgbClr val="FF0000"/>
                </a:solidFill>
              </a:rPr>
              <a:t>only</a:t>
            </a:r>
            <a:r>
              <a:rPr lang="en-GB" sz="2000" dirty="0"/>
              <a:t> if NOT existing?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7160" y="6123343"/>
            <a:ext cx="61798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CREATE DATABASE </a:t>
            </a:r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IF NOT EXISTS </a:t>
            </a:r>
            <a:r>
              <a:rPr lang="en-US" sz="2500" dirty="0">
                <a:latin typeface="Consolas" panose="020B0609020204030204" pitchFamily="49" charset="0"/>
              </a:rPr>
              <a:t>&lt;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</a:rPr>
              <a:t>db</a:t>
            </a:r>
            <a:r>
              <a:rPr lang="en-US" sz="25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60" y="3948358"/>
            <a:ext cx="10297340" cy="9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2891600" y="519990"/>
            <a:ext cx="6974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Select database to work with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080" y="1692572"/>
            <a:ext cx="9855199" cy="177074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78157" y="222400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USE &lt;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your database</a:t>
            </a:r>
            <a:r>
              <a:rPr lang="en-US" sz="4000" dirty="0">
                <a:latin typeface="Consolas" panose="020B0609020204030204" pitchFamily="49" charset="0"/>
              </a:rPr>
              <a:t>&gt;;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41" y="4582283"/>
            <a:ext cx="9020176" cy="8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655002" y="546982"/>
            <a:ext cx="4754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Remove a 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7180" y="1869307"/>
            <a:ext cx="9855199" cy="124006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38840" y="2074284"/>
            <a:ext cx="893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DROP DATABASE  &lt;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your database</a:t>
            </a:r>
            <a:r>
              <a:rPr lang="en-US" sz="4000" dirty="0"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1777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2267" y="1924843"/>
            <a:ext cx="4647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CREATE TABLE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3817626" y="4579312"/>
            <a:ext cx="4596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DELETE TABLE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892066" y="2999440"/>
            <a:ext cx="8447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SET COLUMN PROPERTIES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3561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4215114" y="428825"/>
            <a:ext cx="3435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Create a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700FD-79B6-4F1B-986B-E48DC09CB0B0}"/>
              </a:ext>
            </a:extLst>
          </p:cNvPr>
          <p:cNvSpPr txBox="1"/>
          <p:nvPr/>
        </p:nvSpPr>
        <p:spPr>
          <a:xfrm>
            <a:off x="3332822" y="1782276"/>
            <a:ext cx="5543550" cy="24468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500" b="1" dirty="0">
                <a:effectLst/>
                <a:latin typeface="Consolas" panose="020B0609020204030204" pitchFamily="49" charset="0"/>
              </a:rPr>
              <a:t>CREATE TABLE </a:t>
            </a:r>
            <a:r>
              <a:rPr lang="en-US" sz="2800" dirty="0"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your table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500" dirty="0">
                <a:effectLst/>
                <a:latin typeface="Consolas" panose="020B0609020204030204" pitchFamily="49" charset="0"/>
              </a:rPr>
              <a:t>(</a:t>
            </a:r>
            <a:br>
              <a:rPr lang="en-US" sz="2500" dirty="0">
                <a:effectLst/>
                <a:latin typeface="Consolas" panose="020B0609020204030204" pitchFamily="49" charset="0"/>
              </a:rPr>
            </a:br>
            <a:r>
              <a:rPr lang="en-US" sz="2500" dirty="0">
                <a:effectLst/>
                <a:latin typeface="Consolas" panose="020B0609020204030204" pitchFamily="49" charset="0"/>
              </a:rPr>
              <a:t>    column1 </a:t>
            </a:r>
            <a:r>
              <a:rPr lang="en-US" sz="25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sz="2500" dirty="0">
                <a:effectLst/>
                <a:latin typeface="Consolas" panose="020B0609020204030204" pitchFamily="49" charset="0"/>
              </a:rPr>
              <a:t>,</a:t>
            </a:r>
            <a:br>
              <a:rPr lang="en-US" sz="2500" dirty="0">
                <a:effectLst/>
                <a:latin typeface="Consolas" panose="020B0609020204030204" pitchFamily="49" charset="0"/>
              </a:rPr>
            </a:br>
            <a:r>
              <a:rPr lang="en-US" sz="2500" dirty="0">
                <a:effectLst/>
                <a:latin typeface="Consolas" panose="020B0609020204030204" pitchFamily="49" charset="0"/>
              </a:rPr>
              <a:t>    column2 </a:t>
            </a:r>
            <a:r>
              <a:rPr lang="en-US" sz="25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sz="2500" dirty="0">
                <a:effectLst/>
                <a:latin typeface="Consolas" panose="020B0609020204030204" pitchFamily="49" charset="0"/>
              </a:rPr>
              <a:t>,</a:t>
            </a:r>
            <a:br>
              <a:rPr lang="en-US" sz="2500" dirty="0">
                <a:effectLst/>
                <a:latin typeface="Consolas" panose="020B0609020204030204" pitchFamily="49" charset="0"/>
              </a:rPr>
            </a:br>
            <a:r>
              <a:rPr lang="en-US" sz="2500" dirty="0">
                <a:effectLst/>
                <a:latin typeface="Consolas" panose="020B0609020204030204" pitchFamily="49" charset="0"/>
              </a:rPr>
              <a:t>     …</a:t>
            </a:r>
            <a:br>
              <a:rPr lang="en-US" sz="2500" dirty="0">
                <a:effectLst/>
                <a:latin typeface="Consolas" panose="020B0609020204030204" pitchFamily="49" charset="0"/>
              </a:rPr>
            </a:br>
            <a:r>
              <a:rPr lang="en-US" sz="2500" dirty="0">
                <a:effectLst/>
                <a:latin typeface="Consolas" panose="020B0609020204030204" pitchFamily="49" charset="0"/>
              </a:rPr>
              <a:t>); 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3671" y="1562100"/>
            <a:ext cx="6620340" cy="30289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959157" y="616333"/>
            <a:ext cx="3812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Remove a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4730" y="1701643"/>
            <a:ext cx="9855199" cy="11177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34454" y="1845249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DROP TABLE  &lt;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table name</a:t>
            </a:r>
            <a:r>
              <a:rPr lang="en-US" sz="4000" dirty="0"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5039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45366"/>
              </p:ext>
            </p:extLst>
          </p:nvPr>
        </p:nvGraphicFramePr>
        <p:xfrm>
          <a:off x="867446" y="961885"/>
          <a:ext cx="10763249" cy="4700216"/>
        </p:xfrm>
        <a:graphic>
          <a:graphicData uri="http://schemas.openxmlformats.org/drawingml/2006/table">
            <a:tbl>
              <a:tblPr firstRow="1" firstCol="1" bandRow="1"/>
              <a:tblGrid>
                <a:gridCol w="3303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CHAR( fixeSize)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FIXED length string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toto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VARCHAR(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maximumSize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VARIABLE length string - From 0 to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maximumSize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characters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toto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binary 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Zero is considered as false,  other than is considered as true.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(True), yes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(False), no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42.5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date 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Format: YYYY-MM-DD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2021-06-05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3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time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Format: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11:45:00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3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DATETIME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date and time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Format: YYYY-MM-DD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hh:mm:ss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09" marR="11040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2021-06-05 11:45:00</a:t>
                      </a:r>
                    </a:p>
                  </a:txBody>
                  <a:tcPr marL="110409" marR="1104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2715801" y="97378"/>
            <a:ext cx="6893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Most common My SQL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7898" y="6180412"/>
            <a:ext cx="556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https://www.w3schools.com/mysql/mysql_datatypes.asp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46" y="6014528"/>
            <a:ext cx="510265" cy="571091"/>
          </a:xfrm>
          <a:prstGeom prst="rect">
            <a:avLst/>
          </a:prstGeom>
        </p:spPr>
      </p:pic>
      <p:sp>
        <p:nvSpPr>
          <p:cNvPr id="8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1377711" y="6180412"/>
            <a:ext cx="182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See more type :</a:t>
            </a:r>
          </a:p>
        </p:txBody>
      </p:sp>
    </p:spTree>
    <p:extLst>
      <p:ext uri="{BB962C8B-B14F-4D97-AF65-F5344CB8AC3E}">
        <p14:creationId xmlns:p14="http://schemas.microsoft.com/office/powerpoint/2010/main" val="164226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167994" y="206287"/>
            <a:ext cx="6295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Create your first SQL table</a:t>
            </a:r>
          </a:p>
        </p:txBody>
      </p:sp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98"/>
              </p:ext>
            </p:extLst>
          </p:nvPr>
        </p:nvGraphicFramePr>
        <p:xfrm>
          <a:off x="3944500" y="1200150"/>
          <a:ext cx="4742300" cy="27198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3003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6637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2495551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674090">
                <a:tc gridSpan="3">
                  <a:txBody>
                    <a:bodyPr/>
                    <a:lstStyle/>
                    <a:p>
                      <a:pPr algn="ctr"/>
                      <a:r>
                        <a:rPr lang="en-GB" sz="29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PET</a:t>
                      </a:r>
                    </a:p>
                  </a:txBody>
                  <a:tcPr marL="83902" marR="83902" marT="41950" marB="41950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045793">
                <a:tc>
                  <a:txBody>
                    <a:bodyPr/>
                    <a:lstStyle/>
                    <a:p>
                      <a:pPr algn="l"/>
                      <a:endParaRPr lang="en-GB" sz="2100" dirty="0"/>
                    </a:p>
                  </a:txBody>
                  <a:tcPr marL="330321" marR="83902" marT="41950" marB="419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name</a:t>
                      </a:r>
                    </a:p>
                    <a:p>
                      <a:pPr algn="l"/>
                      <a:r>
                        <a:rPr lang="en-GB" sz="2400" dirty="0"/>
                        <a:t>owner </a:t>
                      </a:r>
                    </a:p>
                    <a:p>
                      <a:pPr algn="l"/>
                      <a:r>
                        <a:rPr lang="en-GB" sz="2400" dirty="0"/>
                        <a:t>sex </a:t>
                      </a:r>
                    </a:p>
                    <a:p>
                      <a:pPr algn="l"/>
                      <a:r>
                        <a:rPr lang="en-GB" sz="2400" dirty="0"/>
                        <a:t>birth </a:t>
                      </a:r>
                    </a:p>
                    <a:p>
                      <a:pPr algn="l"/>
                      <a:r>
                        <a:rPr lang="en-GB" sz="2400" dirty="0"/>
                        <a:t>death</a:t>
                      </a:r>
                    </a:p>
                  </a:txBody>
                  <a:tcPr marL="330321" marR="83902" marT="41950" marB="419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VARCHAR(20)</a:t>
                      </a:r>
                    </a:p>
                    <a:p>
                      <a:pPr algn="l"/>
                      <a:r>
                        <a:rPr lang="en-GB" sz="2400" dirty="0"/>
                        <a:t>VARCHAR(20)</a:t>
                      </a:r>
                    </a:p>
                    <a:p>
                      <a:pPr algn="l"/>
                      <a:r>
                        <a:rPr lang="en-GB" sz="2400" dirty="0"/>
                        <a:t>CHAR(1)</a:t>
                      </a:r>
                    </a:p>
                    <a:p>
                      <a:pPr algn="l"/>
                      <a:r>
                        <a:rPr lang="en-GB" sz="2400" dirty="0"/>
                        <a:t>DATE</a:t>
                      </a:r>
                    </a:p>
                    <a:p>
                      <a:pPr algn="l"/>
                      <a:r>
                        <a:rPr lang="en-GB" sz="2400" dirty="0"/>
                        <a:t>DATE</a:t>
                      </a:r>
                    </a:p>
                  </a:txBody>
                  <a:tcPr marL="330321" marR="83902" marT="41950" marB="4195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9271" y="4682248"/>
            <a:ext cx="11057429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CREATE TABLE </a:t>
            </a:r>
            <a:r>
              <a:rPr lang="en-US" sz="2800" dirty="0">
                <a:latin typeface="Consolas" panose="020B0609020204030204" pitchFamily="49" charset="0"/>
              </a:rPr>
              <a:t>pet (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name VARCHAR(20), owner VARCHAR(20), sex CHAR(1),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birth DATE, death DATE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9958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1848839" y="368536"/>
            <a:ext cx="6205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3 nice columns properties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263" y="2028136"/>
            <a:ext cx="7203265" cy="31085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CREATE TABLE</a:t>
            </a:r>
            <a:r>
              <a:rPr lang="en-US" sz="2800" dirty="0">
                <a:latin typeface="Consolas" panose="020B0609020204030204" pitchFamily="49" charset="0"/>
              </a:rPr>
              <a:t> Persons (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    </a:t>
            </a:r>
            <a:r>
              <a:rPr lang="en-US" sz="2800" dirty="0" err="1">
                <a:latin typeface="Consolas" panose="020B0609020204030204" pitchFamily="49" charset="0"/>
              </a:rPr>
              <a:t>personId</a:t>
            </a:r>
            <a:r>
              <a:rPr lang="en-US" sz="2800" dirty="0">
                <a:latin typeface="Consolas" panose="020B0609020204030204" pitchFamily="49" charset="0"/>
              </a:rPr>
              <a:t> int ,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    lastName varchar(255) </a:t>
            </a:r>
            <a:r>
              <a:rPr lang="en-US" sz="2800" b="1" dirty="0">
                <a:solidFill>
                  <a:schemeClr val="accent6"/>
                </a:solidFill>
                <a:latin typeface="Consolas" panose="020B0609020204030204" pitchFamily="49" charset="0"/>
              </a:rPr>
              <a:t>NOT NULL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    </a:t>
            </a:r>
            <a:r>
              <a:rPr lang="en-US" sz="2800" dirty="0" err="1">
                <a:latin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</a:rPr>
              <a:t> varchar(255),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    age int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DEFAULT (20),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F20194"/>
                </a:solidFill>
                <a:latin typeface="Consolas" panose="020B0609020204030204" pitchFamily="49" charset="0"/>
              </a:rPr>
              <a:t>PRIMARY KEY (personnId)</a:t>
            </a:r>
            <a:br>
              <a:rPr lang="en-US" sz="2800" dirty="0">
                <a:solidFill>
                  <a:srgbClr val="F20194"/>
                </a:solidFill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9613" y="1390484"/>
            <a:ext cx="325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NOT NULL </a:t>
            </a:r>
            <a:r>
              <a:rPr lang="en-US" dirty="0">
                <a:solidFill>
                  <a:schemeClr val="accent1"/>
                </a:solidFill>
              </a:rPr>
              <a:t>= value cannot be null</a:t>
            </a:r>
          </a:p>
          <a:p>
            <a:r>
              <a:rPr lang="en-US" b="1" dirty="0">
                <a:solidFill>
                  <a:schemeClr val="accent1"/>
                </a:solidFill>
              </a:rPr>
              <a:t>NULL</a:t>
            </a:r>
            <a:r>
              <a:rPr lang="en-US" dirty="0">
                <a:solidFill>
                  <a:schemeClr val="accent1"/>
                </a:solidFill>
              </a:rPr>
              <a:t> = value can be 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2327" y="5136679"/>
            <a:ext cx="25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Define the </a:t>
            </a:r>
            <a:r>
              <a:rPr lang="en-US" b="1" dirty="0">
                <a:solidFill>
                  <a:schemeClr val="accent1"/>
                </a:solidFill>
              </a:rPr>
              <a:t>PRIMARY KEY</a:t>
            </a:r>
          </a:p>
        </p:txBody>
      </p:sp>
      <p:sp>
        <p:nvSpPr>
          <p:cNvPr id="10" name="Right Arrow 9"/>
          <p:cNvSpPr/>
          <p:nvPr/>
        </p:nvSpPr>
        <p:spPr>
          <a:xfrm rot="960152" flipH="1">
            <a:off x="5664051" y="4927495"/>
            <a:ext cx="2114427" cy="362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07726" flipH="1">
            <a:off x="6875114" y="2392048"/>
            <a:ext cx="2114427" cy="362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5358100" y="3779235"/>
            <a:ext cx="3431512" cy="362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959213" y="3756469"/>
            <a:ext cx="260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 default age value  is 20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4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934883" y="342612"/>
            <a:ext cx="3704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Show all 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1218153"/>
            <a:ext cx="5021237" cy="113551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82225" y="1472582"/>
            <a:ext cx="31470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SHOW TABLES;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30" y="3964666"/>
            <a:ext cx="7378774" cy="24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2052595" y="1679760"/>
            <a:ext cx="852015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 </a:t>
            </a:r>
            <a:r>
              <a:rPr lang="en-US" sz="35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MySQL database</a:t>
            </a: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create database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delete database</a:t>
            </a: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 </a:t>
            </a:r>
            <a:r>
              <a:rPr lang="en-US" sz="35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MySQL table</a:t>
            </a: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create table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delete table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set columns types</a:t>
            </a: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5441" y="1254433"/>
            <a:ext cx="7474838" cy="101613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11352" y="1471796"/>
            <a:ext cx="48750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nsolas" panose="020B0609020204030204" pitchFamily="49" charset="0"/>
              </a:rPr>
              <a:t>DESCRIBE </a:t>
            </a:r>
            <a:r>
              <a:rPr lang="en-US" sz="3500" dirty="0" err="1">
                <a:latin typeface="Consolas" panose="020B0609020204030204" pitchFamily="49" charset="0"/>
              </a:rPr>
              <a:t>tablename</a:t>
            </a:r>
            <a:r>
              <a:rPr lang="en-US" sz="35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2594475" y="261456"/>
            <a:ext cx="7385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Display the structure of a table</a:t>
            </a:r>
            <a:endParaRPr lang="en-GB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37" y="4104169"/>
            <a:ext cx="8449913" cy="2753831"/>
          </a:xfrm>
          <a:prstGeom prst="rect">
            <a:avLst/>
          </a:prstGeom>
        </p:spPr>
      </p:pic>
      <p:sp>
        <p:nvSpPr>
          <p:cNvPr id="10" name="Flèche vers le bas 5">
            <a:extLst>
              <a:ext uri="{FF2B5EF4-FFF2-40B4-BE49-F238E27FC236}">
                <a16:creationId xmlns:a16="http://schemas.microsoft.com/office/drawing/2014/main" id="{1FB5D948-44E3-FD48-AAAA-D417ED699E7A}"/>
              </a:ext>
            </a:extLst>
          </p:cNvPr>
          <p:cNvSpPr/>
          <p:nvPr/>
        </p:nvSpPr>
        <p:spPr>
          <a:xfrm>
            <a:off x="4270116" y="367281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6598124B-CC27-0B49-B7C6-6459A550D8D4}"/>
              </a:ext>
            </a:extLst>
          </p:cNvPr>
          <p:cNvSpPr txBox="1"/>
          <p:nvPr/>
        </p:nvSpPr>
        <p:spPr>
          <a:xfrm>
            <a:off x="3503088" y="2740482"/>
            <a:ext cx="1555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data type of your column</a:t>
            </a:r>
          </a:p>
        </p:txBody>
      </p:sp>
      <p:sp>
        <p:nvSpPr>
          <p:cNvPr id="13" name="Flèche vers le bas 7">
            <a:extLst>
              <a:ext uri="{FF2B5EF4-FFF2-40B4-BE49-F238E27FC236}">
                <a16:creationId xmlns:a16="http://schemas.microsoft.com/office/drawing/2014/main" id="{DF730C64-8941-4344-BCC2-F8343EDD6E7B}"/>
              </a:ext>
            </a:extLst>
          </p:cNvPr>
          <p:cNvSpPr/>
          <p:nvPr/>
        </p:nvSpPr>
        <p:spPr>
          <a:xfrm>
            <a:off x="2491529" y="3623058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oneTexte 8">
            <a:extLst>
              <a:ext uri="{FF2B5EF4-FFF2-40B4-BE49-F238E27FC236}">
                <a16:creationId xmlns:a16="http://schemas.microsoft.com/office/drawing/2014/main" id="{895BFA5E-50D4-C148-8A57-2E5044374BD5}"/>
              </a:ext>
            </a:extLst>
          </p:cNvPr>
          <p:cNvSpPr txBox="1"/>
          <p:nvPr/>
        </p:nvSpPr>
        <p:spPr>
          <a:xfrm>
            <a:off x="1497926" y="3002341"/>
            <a:ext cx="185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columns of your table</a:t>
            </a:r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9C1479BD-FC02-404C-ADE4-AD757B07053D}"/>
              </a:ext>
            </a:extLst>
          </p:cNvPr>
          <p:cNvSpPr txBox="1"/>
          <p:nvPr/>
        </p:nvSpPr>
        <p:spPr>
          <a:xfrm>
            <a:off x="3459971" y="3655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6" name="Flèche vers le bas 10">
            <a:extLst>
              <a:ext uri="{FF2B5EF4-FFF2-40B4-BE49-F238E27FC236}">
                <a16:creationId xmlns:a16="http://schemas.microsoft.com/office/drawing/2014/main" id="{92FDF1EA-266D-9047-AB36-63E5E84CFF0F}"/>
              </a:ext>
            </a:extLst>
          </p:cNvPr>
          <p:cNvSpPr/>
          <p:nvPr/>
        </p:nvSpPr>
        <p:spPr>
          <a:xfrm>
            <a:off x="5646081" y="3695336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4B1CE163-1856-6540-95EC-FAC4570AC4EC}"/>
              </a:ext>
            </a:extLst>
          </p:cNvPr>
          <p:cNvSpPr txBox="1"/>
          <p:nvPr/>
        </p:nvSpPr>
        <p:spPr>
          <a:xfrm>
            <a:off x="4958198" y="2699728"/>
            <a:ext cx="182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it can take NULL values or not</a:t>
            </a:r>
          </a:p>
        </p:txBody>
      </p:sp>
      <p:sp>
        <p:nvSpPr>
          <p:cNvPr id="18" name="Flèche vers le bas 12">
            <a:extLst>
              <a:ext uri="{FF2B5EF4-FFF2-40B4-BE49-F238E27FC236}">
                <a16:creationId xmlns:a16="http://schemas.microsoft.com/office/drawing/2014/main" id="{E8629999-24BC-B848-8DF2-0119DFF7CD90}"/>
              </a:ext>
            </a:extLst>
          </p:cNvPr>
          <p:cNvSpPr/>
          <p:nvPr/>
        </p:nvSpPr>
        <p:spPr>
          <a:xfrm>
            <a:off x="6742300" y="373109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98713EBD-E630-6045-A185-293CB3723ED2}"/>
              </a:ext>
            </a:extLst>
          </p:cNvPr>
          <p:cNvSpPr txBox="1"/>
          <p:nvPr/>
        </p:nvSpPr>
        <p:spPr>
          <a:xfrm>
            <a:off x="6627682" y="2542845"/>
            <a:ext cx="885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Is it a KEY column or not</a:t>
            </a:r>
          </a:p>
        </p:txBody>
      </p:sp>
      <p:sp>
        <p:nvSpPr>
          <p:cNvPr id="20" name="Flèche vers le bas 14">
            <a:extLst>
              <a:ext uri="{FF2B5EF4-FFF2-40B4-BE49-F238E27FC236}">
                <a16:creationId xmlns:a16="http://schemas.microsoft.com/office/drawing/2014/main" id="{07BE86A2-B149-E74B-9B8B-58081976BD28}"/>
              </a:ext>
            </a:extLst>
          </p:cNvPr>
          <p:cNvSpPr/>
          <p:nvPr/>
        </p:nvSpPr>
        <p:spPr>
          <a:xfrm>
            <a:off x="7942781" y="3607465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15">
            <a:extLst>
              <a:ext uri="{FF2B5EF4-FFF2-40B4-BE49-F238E27FC236}">
                <a16:creationId xmlns:a16="http://schemas.microsoft.com/office/drawing/2014/main" id="{4BDCC95E-22B1-D343-A105-81F0BD77B0B4}"/>
              </a:ext>
            </a:extLst>
          </p:cNvPr>
          <p:cNvSpPr txBox="1"/>
          <p:nvPr/>
        </p:nvSpPr>
        <p:spPr>
          <a:xfrm>
            <a:off x="7742246" y="2644410"/>
            <a:ext cx="88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default value </a:t>
            </a:r>
          </a:p>
        </p:txBody>
      </p:sp>
    </p:spTree>
    <p:extLst>
      <p:ext uri="{BB962C8B-B14F-4D97-AF65-F5344CB8AC3E}">
        <p14:creationId xmlns:p14="http://schemas.microsoft.com/office/powerpoint/2010/main" val="225672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774537" y="59166"/>
            <a:ext cx="4727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Add a table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700FD-79B6-4F1B-986B-E48DC09CB0B0}"/>
              </a:ext>
            </a:extLst>
          </p:cNvPr>
          <p:cNvSpPr txBox="1"/>
          <p:nvPr/>
        </p:nvSpPr>
        <p:spPr>
          <a:xfrm>
            <a:off x="3774537" y="1221580"/>
            <a:ext cx="6534151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ALTER TABLE </a:t>
            </a:r>
            <a:r>
              <a:rPr lang="en-US" sz="3500" dirty="0">
                <a:latin typeface="Consolas" panose="020B0609020204030204" pitchFamily="49" charset="0"/>
              </a:rPr>
              <a:t>pet</a:t>
            </a:r>
          </a:p>
          <a:p>
            <a:r>
              <a:rPr lang="en-US" sz="3500" b="1" dirty="0">
                <a:latin typeface="Consolas" panose="020B0609020204030204" pitchFamily="49" charset="0"/>
              </a:rPr>
              <a:t>ADD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>
                <a:solidFill>
                  <a:srgbClr val="7030A0"/>
                </a:solidFill>
                <a:latin typeface="Consolas" panose="020B0609020204030204" pitchFamily="49" charset="0"/>
              </a:rPr>
              <a:t>email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varchar(255)</a:t>
            </a:r>
            <a:r>
              <a:rPr lang="en-US" sz="35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69689" y="1058554"/>
            <a:ext cx="6838950" cy="16192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5088988" y="2330692"/>
            <a:ext cx="628650" cy="98089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7422612" y="2330692"/>
            <a:ext cx="628650" cy="98089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95339" y="3463750"/>
            <a:ext cx="1069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Column</a:t>
            </a:r>
          </a:p>
          <a:p>
            <a:pPr algn="ctr"/>
            <a:r>
              <a:rPr lang="en-US" sz="2200" dirty="0"/>
              <a:t>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8762" y="3463750"/>
            <a:ext cx="1069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Column</a:t>
            </a:r>
          </a:p>
          <a:p>
            <a:pPr algn="ctr"/>
            <a:r>
              <a:rPr lang="en-US" sz="2200" dirty="0"/>
              <a:t>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37" y="4610100"/>
            <a:ext cx="7225822" cy="2096139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5063422" flipV="1">
            <a:off x="9251079" y="6004839"/>
            <a:ext cx="382085" cy="5961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86084" y="5785900"/>
            <a:ext cx="2405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New column added</a:t>
            </a:r>
          </a:p>
        </p:txBody>
      </p:sp>
    </p:spTree>
    <p:extLst>
      <p:ext uri="{BB962C8B-B14F-4D97-AF65-F5344CB8AC3E}">
        <p14:creationId xmlns:p14="http://schemas.microsoft.com/office/powerpoint/2010/main" val="328179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2963486" y="198205"/>
            <a:ext cx="5508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Change a table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700FD-79B6-4F1B-986B-E48DC09CB0B0}"/>
              </a:ext>
            </a:extLst>
          </p:cNvPr>
          <p:cNvSpPr txBox="1"/>
          <p:nvPr/>
        </p:nvSpPr>
        <p:spPr>
          <a:xfrm>
            <a:off x="2553069" y="1545537"/>
            <a:ext cx="6835406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ALTER TABLE </a:t>
            </a:r>
            <a:r>
              <a:rPr lang="en-US" sz="3500" dirty="0">
                <a:latin typeface="Consolas" panose="020B0609020204030204" pitchFamily="49" charset="0"/>
              </a:rPr>
              <a:t>pet</a:t>
            </a:r>
          </a:p>
          <a:p>
            <a:r>
              <a:rPr lang="en-US" sz="3500" b="1" dirty="0">
                <a:latin typeface="Consolas" panose="020B0609020204030204" pitchFamily="49" charset="0"/>
              </a:rPr>
              <a:t>MODIFY </a:t>
            </a:r>
            <a:r>
              <a:rPr lang="en-US" sz="3500" dirty="0">
                <a:solidFill>
                  <a:srgbClr val="7030A0"/>
                </a:solidFill>
                <a:latin typeface="Consolas" panose="020B0609020204030204" pitchFamily="49" charset="0"/>
              </a:rPr>
              <a:t>email</a:t>
            </a:r>
            <a:r>
              <a:rPr lang="en-US" sz="3500" dirty="0">
                <a:latin typeface="Consolas" panose="020B0609020204030204" pitchFamily="49" charset="0"/>
              </a:rPr>
              <a:t> </a:t>
            </a:r>
            <a:r>
              <a:rPr lang="en-US" sz="3500" dirty="0">
                <a:solidFill>
                  <a:schemeClr val="accent2"/>
                </a:solidFill>
                <a:latin typeface="Consolas" panose="020B0609020204030204" pitchFamily="49" charset="0"/>
              </a:rPr>
              <a:t>varchar(140)</a:t>
            </a:r>
            <a:r>
              <a:rPr lang="en-US" sz="35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98163" y="1363721"/>
            <a:ext cx="6838950" cy="16192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4317462" y="2635859"/>
            <a:ext cx="628650" cy="98089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flipV="1">
            <a:off x="6651086" y="2635859"/>
            <a:ext cx="628650" cy="98089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23813" y="3768917"/>
            <a:ext cx="1069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Column</a:t>
            </a:r>
          </a:p>
          <a:p>
            <a:pPr algn="ctr"/>
            <a:r>
              <a:rPr lang="en-US" sz="2200" dirty="0"/>
              <a:t>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7236" y="3768917"/>
            <a:ext cx="1069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Column</a:t>
            </a:r>
          </a:p>
          <a:p>
            <a:pPr algn="ctr"/>
            <a:r>
              <a:rPr lang="en-US" sz="2200" dirty="0"/>
              <a:t>type</a:t>
            </a:r>
          </a:p>
        </p:txBody>
      </p:sp>
      <p:sp>
        <p:nvSpPr>
          <p:cNvPr id="11" name="Down Arrow 10"/>
          <p:cNvSpPr/>
          <p:nvPr/>
        </p:nvSpPr>
        <p:spPr>
          <a:xfrm rot="15063422" flipV="1">
            <a:off x="9644906" y="6053578"/>
            <a:ext cx="382085" cy="5961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06173" y="5893585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Column modified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28" y="4707078"/>
            <a:ext cx="7333698" cy="21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3250237" y="410312"/>
            <a:ext cx="5678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Remove a table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700FD-79B6-4F1B-986B-E48DC09CB0B0}"/>
              </a:ext>
            </a:extLst>
          </p:cNvPr>
          <p:cNvSpPr txBox="1"/>
          <p:nvPr/>
        </p:nvSpPr>
        <p:spPr>
          <a:xfrm>
            <a:off x="3467951" y="1572726"/>
            <a:ext cx="6534151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ALTER TABLE </a:t>
            </a:r>
            <a:r>
              <a:rPr lang="en-US" sz="3500" dirty="0">
                <a:latin typeface="Consolas" panose="020B0609020204030204" pitchFamily="49" charset="0"/>
              </a:rPr>
              <a:t>pet</a:t>
            </a:r>
          </a:p>
          <a:p>
            <a:r>
              <a:rPr lang="en-US" sz="3500" b="1" dirty="0">
                <a:latin typeface="Consolas" panose="020B0609020204030204" pitchFamily="49" charset="0"/>
              </a:rPr>
              <a:t>DROP </a:t>
            </a:r>
            <a:r>
              <a:rPr lang="en-US" sz="3500" dirty="0">
                <a:solidFill>
                  <a:srgbClr val="7030A0"/>
                </a:solidFill>
                <a:latin typeface="Consolas" panose="020B0609020204030204" pitchFamily="49" charset="0"/>
              </a:rPr>
              <a:t>email</a:t>
            </a:r>
            <a:r>
              <a:rPr lang="en-US" sz="35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3103" y="1409700"/>
            <a:ext cx="6838950" cy="161925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4782402" y="2681838"/>
            <a:ext cx="628650" cy="98089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8753" y="3814896"/>
            <a:ext cx="1069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Column</a:t>
            </a:r>
          </a:p>
          <a:p>
            <a:pPr algn="ctr"/>
            <a:r>
              <a:rPr lang="en-US" sz="2200" dirty="0"/>
              <a:t>name</a:t>
            </a:r>
          </a:p>
        </p:txBody>
      </p:sp>
      <p:sp>
        <p:nvSpPr>
          <p:cNvPr id="11" name="Down Arrow 10"/>
          <p:cNvSpPr/>
          <p:nvPr/>
        </p:nvSpPr>
        <p:spPr>
          <a:xfrm rot="15063422" flipV="1">
            <a:off x="9251079" y="6004839"/>
            <a:ext cx="382085" cy="5961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42121" y="5523346"/>
            <a:ext cx="2814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column email removed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90" y="5151577"/>
            <a:ext cx="8106498" cy="16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45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8BACE5-729E-3644-A99E-0B4F04B4EDB3}"/>
              </a:ext>
            </a:extLst>
          </p:cNvPr>
          <p:cNvSpPr txBox="1"/>
          <p:nvPr/>
        </p:nvSpPr>
        <p:spPr>
          <a:xfrm>
            <a:off x="2963486" y="198205"/>
            <a:ext cx="5355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Change a primary key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700FD-79B6-4F1B-986B-E48DC09CB0B0}"/>
              </a:ext>
            </a:extLst>
          </p:cNvPr>
          <p:cNvSpPr txBox="1"/>
          <p:nvPr/>
        </p:nvSpPr>
        <p:spPr>
          <a:xfrm>
            <a:off x="2553069" y="1545537"/>
            <a:ext cx="6835406" cy="1708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nsolas" panose="020B0609020204030204" pitchFamily="49" charset="0"/>
              </a:rPr>
              <a:t>ALTER TABLE </a:t>
            </a:r>
            <a:r>
              <a:rPr lang="en-US" sz="3500" dirty="0">
                <a:latin typeface="Consolas" panose="020B0609020204030204" pitchFamily="49" charset="0"/>
              </a:rPr>
              <a:t>Persons </a:t>
            </a:r>
          </a:p>
          <a:p>
            <a:r>
              <a:rPr lang="en-US" sz="3500" dirty="0">
                <a:latin typeface="Consolas" panose="020B0609020204030204" pitchFamily="49" charset="0"/>
              </a:rPr>
              <a:t>DROP PRIMARY KEY, </a:t>
            </a:r>
          </a:p>
          <a:p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ADD PRIMARY KEY </a:t>
            </a:r>
            <a:r>
              <a:rPr lang="en-US" sz="3500" dirty="0">
                <a:latin typeface="Consolas" panose="020B0609020204030204" pitchFamily="49" charset="0"/>
              </a:rPr>
              <a:t>(Age);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98163" y="1363720"/>
            <a:ext cx="6838950" cy="227936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5688762" flipV="1">
            <a:off x="8205251" y="1007031"/>
            <a:ext cx="422784" cy="235499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7081614" flipV="1">
            <a:off x="8630830" y="2542046"/>
            <a:ext cx="382085" cy="153444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43381" y="3363794"/>
            <a:ext cx="1905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Set the new PK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96" y="4624500"/>
            <a:ext cx="8916151" cy="19338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12464" y="1585559"/>
            <a:ext cx="2518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Remove previous PK</a:t>
            </a:r>
          </a:p>
        </p:txBody>
      </p:sp>
    </p:spTree>
    <p:extLst>
      <p:ext uri="{BB962C8B-B14F-4D97-AF65-F5344CB8AC3E}">
        <p14:creationId xmlns:p14="http://schemas.microsoft.com/office/powerpoint/2010/main" val="1658187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-1" y="0"/>
            <a:ext cx="1698171" cy="36929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539999" y="1225421"/>
            <a:ext cx="846974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Create the following table</a:t>
            </a:r>
            <a:endParaRPr dirty="0"/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4644"/>
              </p:ext>
            </p:extLst>
          </p:nvPr>
        </p:nvGraphicFramePr>
        <p:xfrm>
          <a:off x="2540000" y="2416791"/>
          <a:ext cx="7605486" cy="2522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2176591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2772781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140">
                <a:tc gridSpan="4">
                  <a:txBody>
                    <a:bodyPr/>
                    <a:lstStyle/>
                    <a:p>
                      <a:pPr algn="ctr"/>
                      <a:r>
                        <a:rPr lang="en-GB" sz="29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Employee</a:t>
                      </a:r>
                    </a:p>
                  </a:txBody>
                  <a:tcPr marL="83902" marR="83902" marT="41950" marB="41950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9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83902" marR="83902" marT="41950" marB="41950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851712">
                <a:tc>
                  <a:txBody>
                    <a:bodyPr/>
                    <a:lstStyle/>
                    <a:p>
                      <a:pPr algn="l"/>
                      <a:r>
                        <a:rPr lang="en-GB" sz="2100" b="1" dirty="0">
                          <a:solidFill>
                            <a:srgbClr val="F20194"/>
                          </a:solidFill>
                        </a:rPr>
                        <a:t>PK</a:t>
                      </a:r>
                    </a:p>
                  </a:txBody>
                  <a:tcPr marL="330321" marR="83902" marT="41950" marB="419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 err="1"/>
                        <a:t>employeeID</a:t>
                      </a:r>
                      <a:r>
                        <a:rPr lang="en-GB" sz="2400" dirty="0"/>
                        <a:t> </a:t>
                      </a:r>
                    </a:p>
                    <a:p>
                      <a:pPr algn="l"/>
                      <a:r>
                        <a:rPr lang="en-GB" sz="2400" dirty="0" err="1"/>
                        <a:t>firstName</a:t>
                      </a:r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sex </a:t>
                      </a:r>
                    </a:p>
                    <a:p>
                      <a:pPr algn="l"/>
                      <a:r>
                        <a:rPr lang="en-GB" sz="2400" dirty="0"/>
                        <a:t>birth</a:t>
                      </a:r>
                    </a:p>
                  </a:txBody>
                  <a:tcPr marL="330321" marR="83902" marT="41950" marB="419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VARCHAR(200)</a:t>
                      </a:r>
                    </a:p>
                    <a:p>
                      <a:pPr algn="l"/>
                      <a:r>
                        <a:rPr lang="en-GB" sz="2400" dirty="0"/>
                        <a:t>VARCHAR(100)</a:t>
                      </a:r>
                    </a:p>
                    <a:p>
                      <a:pPr algn="l"/>
                      <a:r>
                        <a:rPr lang="en-GB" sz="2400" dirty="0"/>
                        <a:t>CHAR(1)</a:t>
                      </a:r>
                    </a:p>
                    <a:p>
                      <a:pPr algn="l"/>
                      <a:r>
                        <a:rPr lang="en-GB" sz="2400" dirty="0"/>
                        <a:t>DATE</a:t>
                      </a:r>
                    </a:p>
                    <a:p>
                      <a:pPr algn="l"/>
                      <a:endParaRPr lang="en-GB" sz="2400" dirty="0"/>
                    </a:p>
                  </a:txBody>
                  <a:tcPr marL="330321" marR="83902" marT="41950" marB="419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F20194"/>
                          </a:solidFill>
                        </a:rPr>
                        <a:t>NOT</a:t>
                      </a:r>
                      <a:r>
                        <a:rPr lang="en-GB" sz="2400" baseline="0" dirty="0">
                          <a:solidFill>
                            <a:srgbClr val="F20194"/>
                          </a:solidFill>
                        </a:rPr>
                        <a:t> NULL</a:t>
                      </a:r>
                    </a:p>
                    <a:p>
                      <a:pPr algn="l"/>
                      <a:endParaRPr lang="en-GB" sz="2400" baseline="0" dirty="0"/>
                    </a:p>
                    <a:p>
                      <a:pPr algn="l"/>
                      <a:r>
                        <a:rPr lang="en-GB" sz="2400" u="none" dirty="0">
                          <a:solidFill>
                            <a:srgbClr val="F20194"/>
                          </a:solidFill>
                        </a:rPr>
                        <a:t>NOT</a:t>
                      </a:r>
                      <a:r>
                        <a:rPr lang="en-GB" sz="2400" u="none" baseline="0" dirty="0">
                          <a:solidFill>
                            <a:srgbClr val="F20194"/>
                          </a:solidFill>
                        </a:rPr>
                        <a:t> NULL</a:t>
                      </a:r>
                      <a:endParaRPr lang="en-GB" sz="2400" u="none" dirty="0">
                        <a:solidFill>
                          <a:srgbClr val="F20194"/>
                        </a:solidFill>
                      </a:endParaRPr>
                    </a:p>
                  </a:txBody>
                  <a:tcPr marL="330321" marR="83902" marT="41950" marB="4195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Google Shape;111;p3"/>
          <p:cNvSpPr txBox="1"/>
          <p:nvPr/>
        </p:nvSpPr>
        <p:spPr>
          <a:xfrm>
            <a:off x="2634635" y="5269267"/>
            <a:ext cx="7083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show the result of your table creation</a:t>
            </a:r>
            <a:endParaRPr sz="32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307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CA6DDAD8-EFF5-9346-A881-8FE44ABD8277}"/>
              </a:ext>
            </a:extLst>
          </p:cNvPr>
          <p:cNvSpPr txBox="1"/>
          <p:nvPr/>
        </p:nvSpPr>
        <p:spPr>
          <a:xfrm>
            <a:off x="493838" y="1607334"/>
            <a:ext cx="6603413" cy="378565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CREATE TABLE </a:t>
            </a:r>
            <a:r>
              <a:rPr lang="en-US" sz="2000" dirty="0">
                <a:latin typeface="Consolas" panose="020B0609020204030204" pitchFamily="49" charset="0"/>
              </a:rPr>
              <a:t>tasks (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	taskId </a:t>
            </a:r>
            <a:r>
              <a:rPr lang="en-US" sz="2000" b="1" dirty="0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(11)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NOT NULL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	subject </a:t>
            </a:r>
            <a:r>
              <a:rPr lang="en-US" sz="2000" b="1" dirty="0">
                <a:latin typeface="Consolas" panose="020B0609020204030204" pitchFamily="49" charset="0"/>
              </a:rPr>
              <a:t>VARCHAR</a:t>
            </a:r>
            <a:r>
              <a:rPr lang="en-US" sz="2000" dirty="0">
                <a:latin typeface="Consolas" panose="020B0609020204030204" pitchFamily="49" charset="0"/>
              </a:rPr>
              <a:t>(45),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	startDate </a:t>
            </a:r>
            <a:r>
              <a:rPr lang="en-US" sz="2000" b="1" dirty="0">
                <a:latin typeface="Consolas" panose="020B0609020204030204" pitchFamily="49" charset="0"/>
              </a:rPr>
              <a:t>DATE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20194"/>
                </a:solidFill>
                <a:latin typeface="Consolas" panose="020B0609020204030204" pitchFamily="49" charset="0"/>
              </a:rPr>
              <a:t>DEFAULT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"2021-06-11",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	endDate </a:t>
            </a:r>
            <a:r>
              <a:rPr lang="en-US" sz="2000" b="1" dirty="0">
                <a:latin typeface="Consolas" panose="020B0609020204030204" pitchFamily="49" charset="0"/>
              </a:rPr>
              <a:t>DATE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	description </a:t>
            </a:r>
            <a:r>
              <a:rPr lang="en-US" sz="2000" b="1" dirty="0">
                <a:latin typeface="Consolas" panose="020B0609020204030204" pitchFamily="49" charset="0"/>
              </a:rPr>
              <a:t>VARCHAR</a:t>
            </a:r>
            <a:r>
              <a:rPr lang="en-US" sz="2000" dirty="0">
                <a:latin typeface="Consolas" panose="020B0609020204030204" pitchFamily="49" charset="0"/>
              </a:rPr>
              <a:t>(200)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NOT NULL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PRIMARY KEY </a:t>
            </a:r>
            <a:r>
              <a:rPr lang="en-US" sz="2000" dirty="0">
                <a:latin typeface="Consolas" panose="020B0609020204030204" pitchFamily="49" charset="0"/>
              </a:rPr>
              <a:t>(taskId 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ZoneTexte 1">
            <a:extLst>
              <a:ext uri="{FF2B5EF4-FFF2-40B4-BE49-F238E27FC236}">
                <a16:creationId xmlns:a16="http://schemas.microsoft.com/office/drawing/2014/main" id="{755FEA7E-9947-C042-8CAE-4D4D5FA4816B}"/>
              </a:ext>
            </a:extLst>
          </p:cNvPr>
          <p:cNvSpPr txBox="1"/>
          <p:nvPr/>
        </p:nvSpPr>
        <p:spPr>
          <a:xfrm>
            <a:off x="7363998" y="2345998"/>
            <a:ext cx="4614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QUESTIONS:</a:t>
            </a:r>
          </a:p>
          <a:p>
            <a:pPr marL="342900" indent="-342900">
              <a:buAutoNum type="arabicPeriod"/>
            </a:pPr>
            <a:r>
              <a:rPr lang="en-GB" dirty="0"/>
              <a:t>What are the columns of the table tasks?</a:t>
            </a:r>
          </a:p>
          <a:p>
            <a:pPr marL="342900" indent="-342900">
              <a:buAutoNum type="arabicPeriod"/>
            </a:pPr>
            <a:r>
              <a:rPr lang="en-GB" dirty="0"/>
              <a:t>Which column is the primary key? </a:t>
            </a:r>
          </a:p>
          <a:p>
            <a:pPr marL="342900" indent="-342900">
              <a:buAutoNum type="arabicPeriod"/>
            </a:pPr>
            <a:r>
              <a:rPr lang="en-GB" dirty="0"/>
              <a:t>What is the type of </a:t>
            </a:r>
            <a:r>
              <a:rPr lang="en-GB" b="1" dirty="0"/>
              <a:t>subject?</a:t>
            </a:r>
          </a:p>
          <a:p>
            <a:pPr marL="342900" indent="-342900">
              <a:buAutoNum type="arabicPeriod"/>
            </a:pPr>
            <a:r>
              <a:rPr lang="en-GB" dirty="0"/>
              <a:t>Can </a:t>
            </a:r>
            <a:r>
              <a:rPr lang="en-GB" b="1" dirty="0" err="1"/>
              <a:t>end_date</a:t>
            </a:r>
            <a:r>
              <a:rPr lang="en-GB" b="1" dirty="0"/>
              <a:t> </a:t>
            </a:r>
            <a:r>
              <a:rPr lang="en-GB" dirty="0"/>
              <a:t>be NULL or not?</a:t>
            </a:r>
          </a:p>
          <a:p>
            <a:pPr marL="342900" indent="-342900">
              <a:buAutoNum type="arabicPeriod"/>
            </a:pPr>
            <a:r>
              <a:rPr lang="en-GB" dirty="0"/>
              <a:t>Can </a:t>
            </a:r>
            <a:r>
              <a:rPr lang="en-GB" b="1" dirty="0"/>
              <a:t>description </a:t>
            </a:r>
            <a:r>
              <a:rPr lang="en-GB" dirty="0"/>
              <a:t>be NULL or not?</a:t>
            </a:r>
          </a:p>
          <a:p>
            <a:pPr marL="342900" indent="-342900">
              <a:buAutoNum type="arabicPeriod"/>
            </a:pPr>
            <a:r>
              <a:rPr lang="en-GB" dirty="0"/>
              <a:t>What is the default value of </a:t>
            </a:r>
            <a:r>
              <a:rPr lang="en-GB" b="1" dirty="0" err="1"/>
              <a:t>start_date</a:t>
            </a:r>
            <a:r>
              <a:rPr lang="en-GB" dirty="0"/>
              <a:t>?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418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5D16635-279A-F74D-AD33-1C1D7EA91EE7}"/>
              </a:ext>
            </a:extLst>
          </p:cNvPr>
          <p:cNvSpPr txBox="1"/>
          <p:nvPr/>
        </p:nvSpPr>
        <p:spPr>
          <a:xfrm>
            <a:off x="4738913" y="525844"/>
            <a:ext cx="3894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rgbClr val="00B050"/>
                </a:solidFill>
              </a:rPr>
              <a:t>Activity (correction)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406062-89DC-0542-8215-F459AB813762}"/>
              </a:ext>
            </a:extLst>
          </p:cNvPr>
          <p:cNvSpPr txBox="1"/>
          <p:nvPr/>
        </p:nvSpPr>
        <p:spPr>
          <a:xfrm>
            <a:off x="571062" y="2437900"/>
            <a:ext cx="10857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Q1) The columns are </a:t>
            </a:r>
            <a:r>
              <a:rPr lang="en-GB" i="1" dirty="0" err="1"/>
              <a:t>task_id</a:t>
            </a:r>
            <a:r>
              <a:rPr lang="en-GB" i="1" dirty="0"/>
              <a:t>, varchar, </a:t>
            </a:r>
            <a:r>
              <a:rPr lang="en-GB" i="1" dirty="0" err="1"/>
              <a:t>start_date</a:t>
            </a:r>
            <a:r>
              <a:rPr lang="en-GB" i="1" dirty="0"/>
              <a:t>, </a:t>
            </a:r>
            <a:r>
              <a:rPr lang="en-GB" i="1" dirty="0" err="1"/>
              <a:t>end_date</a:t>
            </a:r>
            <a:r>
              <a:rPr lang="en-GB" i="1" dirty="0"/>
              <a:t>, </a:t>
            </a:r>
            <a:r>
              <a:rPr lang="en-GB" i="1" dirty="0" err="1"/>
              <a:t>dexcription</a:t>
            </a:r>
            <a:endParaRPr lang="en-GB" i="1" dirty="0"/>
          </a:p>
          <a:p>
            <a:endParaRPr lang="en-GB" i="1" dirty="0"/>
          </a:p>
          <a:p>
            <a:r>
              <a:rPr lang="en-GB" dirty="0"/>
              <a:t>Q2) We have the statement “PRIMAY KEY(</a:t>
            </a:r>
            <a:r>
              <a:rPr lang="en-GB" dirty="0" err="1"/>
              <a:t>task_id</a:t>
            </a:r>
            <a:r>
              <a:rPr lang="en-GB" dirty="0"/>
              <a:t>)”, so </a:t>
            </a:r>
            <a:r>
              <a:rPr lang="en-GB" i="1" dirty="0" err="1"/>
              <a:t>task_id</a:t>
            </a:r>
            <a:r>
              <a:rPr lang="en-GB" i="1" dirty="0"/>
              <a:t> </a:t>
            </a:r>
            <a:r>
              <a:rPr lang="en-GB" dirty="0"/>
              <a:t>is the primary key</a:t>
            </a:r>
          </a:p>
          <a:p>
            <a:endParaRPr lang="en-GB" dirty="0"/>
          </a:p>
          <a:p>
            <a:r>
              <a:rPr lang="en-GB" dirty="0"/>
              <a:t>Q3)  </a:t>
            </a:r>
            <a:r>
              <a:rPr lang="en-GB" i="1" dirty="0"/>
              <a:t>subject</a:t>
            </a:r>
            <a:r>
              <a:rPr lang="en-GB" dirty="0"/>
              <a:t> data type is a string which maximum length is 45 characters because we have ”subject varchar(45) </a:t>
            </a:r>
          </a:p>
          <a:p>
            <a:endParaRPr lang="en-GB" dirty="0"/>
          </a:p>
          <a:p>
            <a:r>
              <a:rPr lang="en-GB" dirty="0"/>
              <a:t>Q4) </a:t>
            </a:r>
            <a:r>
              <a:rPr lang="en-GB" i="1" dirty="0" err="1"/>
              <a:t>end_date</a:t>
            </a:r>
            <a:r>
              <a:rPr lang="en-GB" i="1" dirty="0"/>
              <a:t> </a:t>
            </a:r>
            <a:r>
              <a:rPr lang="en-GB" dirty="0"/>
              <a:t>can be NULL because we indicate NULL next to the data type</a:t>
            </a:r>
          </a:p>
          <a:p>
            <a:endParaRPr lang="en-GB" dirty="0"/>
          </a:p>
          <a:p>
            <a:r>
              <a:rPr lang="en-GB" dirty="0"/>
              <a:t>Q5) </a:t>
            </a:r>
            <a:r>
              <a:rPr lang="en-GB" i="1" dirty="0"/>
              <a:t>description </a:t>
            </a:r>
            <a:r>
              <a:rPr lang="en-GB" dirty="0"/>
              <a:t>NOT NULL</a:t>
            </a:r>
          </a:p>
          <a:p>
            <a:endParaRPr lang="en-GB" dirty="0"/>
          </a:p>
          <a:p>
            <a:r>
              <a:rPr lang="en-GB" dirty="0"/>
              <a:t>Q6) The default value of </a:t>
            </a:r>
            <a:r>
              <a:rPr lang="en-GB" i="1" dirty="0" err="1"/>
              <a:t>start_date</a:t>
            </a:r>
            <a:r>
              <a:rPr lang="en-GB" dirty="0"/>
              <a:t> is 2021-06-11</a:t>
            </a:r>
          </a:p>
        </p:txBody>
      </p:sp>
    </p:spTree>
    <p:extLst>
      <p:ext uri="{BB962C8B-B14F-4D97-AF65-F5344CB8AC3E}">
        <p14:creationId xmlns:p14="http://schemas.microsoft.com/office/powerpoint/2010/main" val="2728494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3049" y="2400407"/>
            <a:ext cx="74266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https://www.w3schools.com/sql/sql_syntax.asp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https://dev.mysql.com/doc/mysql-tutorial-excerpt/8.0/en/database-use.html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https://www.techonthenet.com/mysql/index.php</a:t>
            </a:r>
            <a:endParaRPr lang="en-US" dirty="0"/>
          </a:p>
          <a:p>
            <a:endParaRPr lang="en-US" dirty="0"/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05D16635-279A-F74D-AD33-1C1D7EA91EE7}"/>
              </a:ext>
            </a:extLst>
          </p:cNvPr>
          <p:cNvSpPr txBox="1"/>
          <p:nvPr/>
        </p:nvSpPr>
        <p:spPr>
          <a:xfrm>
            <a:off x="4043454" y="600927"/>
            <a:ext cx="389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B050"/>
                </a:solidFill>
              </a:rPr>
              <a:t>GOOD LINKS</a:t>
            </a:r>
          </a:p>
        </p:txBody>
      </p:sp>
    </p:spTree>
    <p:extLst>
      <p:ext uri="{BB962C8B-B14F-4D97-AF65-F5344CB8AC3E}">
        <p14:creationId xmlns:p14="http://schemas.microsoft.com/office/powerpoint/2010/main" val="2800142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2357395" y="1679760"/>
            <a:ext cx="852015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 </a:t>
            </a:r>
            <a:r>
              <a:rPr lang="en-US" sz="35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MySQL database</a:t>
            </a: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create database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delete database</a:t>
            </a: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 </a:t>
            </a:r>
            <a:r>
              <a:rPr lang="en-US" sz="3500" b="1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MySQL table</a:t>
            </a:r>
            <a:endParaRPr lang="en-US" sz="35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create table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delete table</a:t>
            </a:r>
          </a:p>
          <a:p>
            <a:pPr marL="1828800" lvl="3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set columns types</a:t>
            </a:r>
          </a:p>
        </p:txBody>
      </p:sp>
    </p:spTree>
    <p:extLst>
      <p:ext uri="{BB962C8B-B14F-4D97-AF65-F5344CB8AC3E}">
        <p14:creationId xmlns:p14="http://schemas.microsoft.com/office/powerpoint/2010/main" val="184216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4;p10"/>
          <p:cNvSpPr txBox="1"/>
          <p:nvPr/>
        </p:nvSpPr>
        <p:spPr>
          <a:xfrm>
            <a:off x="3226053" y="385691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KEY WORDS !!!!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94;p10"/>
          <p:cNvSpPr txBox="1"/>
          <p:nvPr/>
        </p:nvSpPr>
        <p:spPr>
          <a:xfrm>
            <a:off x="5291788" y="3224745"/>
            <a:ext cx="21444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endParaRPr sz="40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9273" y="2149605"/>
            <a:ext cx="25758" cy="236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94;p10"/>
          <p:cNvSpPr txBox="1"/>
          <p:nvPr/>
        </p:nvSpPr>
        <p:spPr>
          <a:xfrm>
            <a:off x="1286458" y="3224745"/>
            <a:ext cx="21444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4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4;p10"/>
          <p:cNvSpPr txBox="1"/>
          <p:nvPr/>
        </p:nvSpPr>
        <p:spPr>
          <a:xfrm>
            <a:off x="8866790" y="3224071"/>
            <a:ext cx="15135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32422" y="2148931"/>
            <a:ext cx="25758" cy="236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764" y="4532197"/>
            <a:ext cx="31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A TABLE, A DATABASE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7003" y="4532197"/>
            <a:ext cx="20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A COLUMN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70513" y="4517477"/>
            <a:ext cx="29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 DATABASE, A TABLE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22" y="1892356"/>
            <a:ext cx="977118" cy="977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95" y="1956750"/>
            <a:ext cx="848329" cy="8483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786" y="2148931"/>
            <a:ext cx="957723" cy="10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7;p9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5014898" y="1881655"/>
            <a:ext cx="1057508" cy="10575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8;p9"/>
          <p:cNvSpPr/>
          <p:nvPr/>
        </p:nvSpPr>
        <p:spPr>
          <a:xfrm>
            <a:off x="4212662" y="2490805"/>
            <a:ext cx="2543762" cy="39409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61;p9"/>
          <p:cNvSpPr txBox="1"/>
          <p:nvPr/>
        </p:nvSpPr>
        <p:spPr>
          <a:xfrm>
            <a:off x="4987693" y="1526902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68;p9"/>
          <p:cNvCxnSpPr/>
          <p:nvPr/>
        </p:nvCxnSpPr>
        <p:spPr>
          <a:xfrm flipH="1">
            <a:off x="5213350" y="4055224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69;p9"/>
          <p:cNvCxnSpPr/>
          <p:nvPr/>
        </p:nvCxnSpPr>
        <p:spPr>
          <a:xfrm rot="10800000">
            <a:off x="5567358" y="4043144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284;p9"/>
          <p:cNvSpPr/>
          <p:nvPr/>
        </p:nvSpPr>
        <p:spPr>
          <a:xfrm>
            <a:off x="4638538" y="3073929"/>
            <a:ext cx="1709699" cy="882951"/>
          </a:xfrm>
          <a:prstGeom prst="roundRect">
            <a:avLst>
              <a:gd name="adj" fmla="val 35629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5;p9"/>
          <p:cNvSpPr txBox="1"/>
          <p:nvPr/>
        </p:nvSpPr>
        <p:spPr>
          <a:xfrm>
            <a:off x="4800937" y="3351110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86;p9"/>
          <p:cNvPicPr preferRelativeResize="0"/>
          <p:nvPr/>
        </p:nvPicPr>
        <p:blipFill rotWithShape="1">
          <a:blip r:embed="rId3">
            <a:alphaModFix/>
          </a:blip>
          <a:srcRect l="14055" t="8064" r="15517" b="13905"/>
          <a:stretch/>
        </p:blipFill>
        <p:spPr>
          <a:xfrm flipH="1">
            <a:off x="6444282" y="3244915"/>
            <a:ext cx="565558" cy="68869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94;p10"/>
          <p:cNvSpPr txBox="1"/>
          <p:nvPr/>
        </p:nvSpPr>
        <p:spPr>
          <a:xfrm>
            <a:off x="2001485" y="316018"/>
            <a:ext cx="945115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connect to a </a:t>
            </a:r>
            <a:r>
              <a:rPr lang="en-US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database system </a:t>
            </a: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 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80;p9"/>
          <p:cNvCxnSpPr/>
          <p:nvPr/>
        </p:nvCxnSpPr>
        <p:spPr>
          <a:xfrm>
            <a:off x="7247165" y="3770276"/>
            <a:ext cx="1707673" cy="0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81;p9"/>
          <p:cNvCxnSpPr/>
          <p:nvPr/>
        </p:nvCxnSpPr>
        <p:spPr>
          <a:xfrm flipH="1">
            <a:off x="7126332" y="3428593"/>
            <a:ext cx="1712013" cy="17957"/>
          </a:xfrm>
          <a:prstGeom prst="straightConnector1">
            <a:avLst/>
          </a:prstGeom>
          <a:noFill/>
          <a:ln w="571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261;p9"/>
          <p:cNvSpPr txBox="1"/>
          <p:nvPr/>
        </p:nvSpPr>
        <p:spPr>
          <a:xfrm>
            <a:off x="8895319" y="1512364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1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2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4289" y="3244915"/>
            <a:ext cx="654567" cy="65456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284;p9"/>
          <p:cNvSpPr/>
          <p:nvPr/>
        </p:nvSpPr>
        <p:spPr>
          <a:xfrm>
            <a:off x="4687188" y="4891934"/>
            <a:ext cx="1661050" cy="1438084"/>
          </a:xfrm>
          <a:prstGeom prst="roundRect">
            <a:avLst>
              <a:gd name="adj" fmla="val 1795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5;p9"/>
          <p:cNvSpPr txBox="1"/>
          <p:nvPr/>
        </p:nvSpPr>
        <p:spPr>
          <a:xfrm>
            <a:off x="4846105" y="4968601"/>
            <a:ext cx="13580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  <a:p>
            <a:pPr algn="ctr"/>
            <a:r>
              <a:rPr lang="en-US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324" y="5645718"/>
            <a:ext cx="703162" cy="697953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3630134" y="4891934"/>
            <a:ext cx="362960" cy="1791729"/>
          </a:xfrm>
          <a:prstGeom prst="lef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oogle Shape;261;p9"/>
          <p:cNvSpPr txBox="1"/>
          <p:nvPr/>
        </p:nvSpPr>
        <p:spPr>
          <a:xfrm>
            <a:off x="2179141" y="4848712"/>
            <a:ext cx="108471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</a:p>
          <a:p>
            <a:pPr algn="r"/>
            <a:endParaRPr lang="en-US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USING SQL SCRIPT</a:t>
            </a:r>
            <a:endParaRPr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3645400" y="2824577"/>
            <a:ext cx="362960" cy="1791729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261;p9"/>
          <p:cNvSpPr txBox="1"/>
          <p:nvPr/>
        </p:nvSpPr>
        <p:spPr>
          <a:xfrm>
            <a:off x="1403528" y="3048224"/>
            <a:ext cx="182311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3 WEEKS !</a:t>
            </a:r>
          </a:p>
          <a:p>
            <a:pPr algn="r"/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NODE JS</a:t>
            </a:r>
          </a:p>
          <a:p>
            <a:pPr algn="r"/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  <a:p>
            <a:pPr algn="r"/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AAD5F34-19E8-45E5-8A22-7ADBE33B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44" y="2799087"/>
            <a:ext cx="571733" cy="3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0008" y="4481518"/>
            <a:ext cx="547083" cy="5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94;p10"/>
          <p:cNvSpPr txBox="1"/>
          <p:nvPr/>
        </p:nvSpPr>
        <p:spPr>
          <a:xfrm>
            <a:off x="3827529" y="598068"/>
            <a:ext cx="43119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751720" y="4213065"/>
            <a:ext cx="293011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language to</a:t>
            </a:r>
            <a:endParaRPr lang="en-US" sz="3000" b="1" dirty="0">
              <a:solidFill>
                <a:schemeClr val="accent6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743320" y="1995434"/>
            <a:ext cx="989758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 dirty="0">
                <a:ea typeface="Calibri"/>
                <a:cs typeface="Calibri"/>
                <a:sym typeface="Calibri"/>
              </a:rPr>
              <a:t>A relational database </a:t>
            </a:r>
            <a:r>
              <a:rPr lang="en-US" sz="3000" u="sng" dirty="0">
                <a:ea typeface="Calibri"/>
                <a:cs typeface="Calibri"/>
                <a:sym typeface="Calibri"/>
              </a:rPr>
              <a:t>management system </a:t>
            </a:r>
            <a:r>
              <a:rPr lang="en-US" sz="3000" dirty="0">
                <a:ea typeface="Calibri"/>
                <a:cs typeface="Calibri"/>
                <a:sym typeface="Calibri"/>
              </a:rPr>
              <a:t>(RDMS)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793" y="50486"/>
            <a:ext cx="2049374" cy="1255428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3673432" y="3207084"/>
            <a:ext cx="640097" cy="2427999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4227055" y="3590147"/>
            <a:ext cx="144260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</a:t>
            </a:r>
            <a:endParaRPr lang="en-US" sz="3000" b="1" dirty="0">
              <a:solidFill>
                <a:schemeClr val="accent6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4203968" y="4144104"/>
            <a:ext cx="209675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MODIFY</a:t>
            </a:r>
            <a:endParaRPr lang="en-US" sz="3000" b="1" dirty="0">
              <a:solidFill>
                <a:schemeClr val="accent6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4203966" y="4801684"/>
            <a:ext cx="209675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EXTRACT</a:t>
            </a:r>
            <a:endParaRPr lang="en-US" sz="3000" b="1" dirty="0">
              <a:solidFill>
                <a:schemeClr val="accent6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6266890" y="4026648"/>
            <a:ext cx="566670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US" sz="3200" b="1" dirty="0"/>
              <a:t>data</a:t>
            </a:r>
            <a:r>
              <a:rPr lang="en-US" sz="3200" dirty="0"/>
              <a:t> from a  relational database</a:t>
            </a:r>
            <a:endParaRPr lang="en-US" sz="30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03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94;p10"/>
          <p:cNvSpPr txBox="1"/>
          <p:nvPr/>
        </p:nvSpPr>
        <p:spPr>
          <a:xfrm>
            <a:off x="4476659" y="467924"/>
            <a:ext cx="43119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 dirty="0">
                <a:solidFill>
                  <a:srgbClr val="FF8A07"/>
                </a:solidFill>
                <a:latin typeface="Calibri"/>
                <a:ea typeface="Calibri"/>
                <a:cs typeface="Calibri"/>
                <a:sym typeface="Calibri"/>
              </a:rPr>
              <a:t>XAMPP</a:t>
            </a:r>
            <a:r>
              <a:rPr lang="en-US" sz="4000" b="1" dirty="0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97;p10">
            <a:extLst>
              <a:ext uri="{FF2B5EF4-FFF2-40B4-BE49-F238E27FC236}">
                <a16:creationId xmlns:a16="http://schemas.microsoft.com/office/drawing/2014/main" id="{28DD3740-707A-7E4A-8C11-A5E2E632DE62}"/>
              </a:ext>
            </a:extLst>
          </p:cNvPr>
          <p:cNvSpPr txBox="1"/>
          <p:nvPr/>
        </p:nvSpPr>
        <p:spPr>
          <a:xfrm>
            <a:off x="893468" y="1778047"/>
            <a:ext cx="111468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500"/>
            </a:pPr>
            <a:r>
              <a:rPr lang="en-US" sz="3000" b="1" dirty="0">
                <a:ea typeface="Calibri"/>
                <a:cs typeface="Calibri"/>
                <a:sym typeface="Calibri"/>
              </a:rPr>
              <a:t>XAMPP</a:t>
            </a:r>
            <a:r>
              <a:rPr lang="en-US" sz="3000" dirty="0"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is a  CROSS PLATFORM application </a:t>
            </a:r>
            <a:r>
              <a:rPr lang="en-US" sz="3000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providing many services: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8" y="3214777"/>
            <a:ext cx="2301300" cy="2301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6808" y="3678992"/>
            <a:ext cx="1880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=</a:t>
            </a:r>
          </a:p>
        </p:txBody>
      </p:sp>
      <p:sp>
        <p:nvSpPr>
          <p:cNvPr id="3" name="Left Brace 2"/>
          <p:cNvSpPr/>
          <p:nvPr/>
        </p:nvSpPr>
        <p:spPr>
          <a:xfrm>
            <a:off x="4074280" y="3180242"/>
            <a:ext cx="373487" cy="285323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26" y="3193385"/>
            <a:ext cx="1298625" cy="9712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24" y="4232471"/>
            <a:ext cx="1406740" cy="861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6266" y="4509452"/>
            <a:ext cx="284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Calibri"/>
                <a:cs typeface="Calibri"/>
                <a:sym typeface="Calibri"/>
              </a:rPr>
              <a:t>A MySQL </a:t>
            </a:r>
            <a:r>
              <a:rPr lang="en-US" sz="3200" b="1" dirty="0"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6266" y="3386604"/>
            <a:ext cx="346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Calibri"/>
                <a:cs typeface="Calibri"/>
                <a:sym typeface="Calibri"/>
              </a:rPr>
              <a:t>A 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HTTP </a:t>
            </a:r>
            <a:r>
              <a:rPr lang="en-US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web server </a:t>
            </a:r>
            <a:endParaRPr lang="en-US" sz="3200" b="1" dirty="0"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926" y="5436131"/>
            <a:ext cx="1492067" cy="8045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56266" y="5457488"/>
            <a:ext cx="3125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 </a:t>
            </a:r>
            <a:r>
              <a:rPr lang="en-US" sz="3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PHP 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interpreter</a:t>
            </a:r>
            <a:endParaRPr lang="en-US" sz="3200" b="1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74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94;p10"/>
          <p:cNvSpPr txBox="1"/>
          <p:nvPr/>
        </p:nvSpPr>
        <p:spPr>
          <a:xfrm>
            <a:off x="3299674" y="97873"/>
            <a:ext cx="66558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connect to the </a:t>
            </a:r>
            <a:r>
              <a:rPr lang="en-US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RDMS </a:t>
            </a:r>
            <a:endParaRPr sz="40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85;p9"/>
          <p:cNvSpPr txBox="1"/>
          <p:nvPr/>
        </p:nvSpPr>
        <p:spPr>
          <a:xfrm>
            <a:off x="3512461" y="1319352"/>
            <a:ext cx="41456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ACTIVATE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4" y="2445133"/>
            <a:ext cx="6911126" cy="3968457"/>
          </a:xfrm>
          <a:prstGeom prst="rect">
            <a:avLst/>
          </a:prstGeom>
        </p:spPr>
      </p:pic>
      <p:sp>
        <p:nvSpPr>
          <p:cNvPr id="25" name="Google Shape;285;p9"/>
          <p:cNvSpPr txBox="1"/>
          <p:nvPr/>
        </p:nvSpPr>
        <p:spPr>
          <a:xfrm>
            <a:off x="277591" y="1297508"/>
            <a:ext cx="41456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RUN XAMPP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62044" y="2129858"/>
            <a:ext cx="1428750" cy="839830"/>
          </a:xfrm>
          <a:prstGeom prst="straightConnector1">
            <a:avLst/>
          </a:prstGeom>
          <a:ln w="76200">
            <a:solidFill>
              <a:srgbClr val="F201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1904087"/>
            <a:ext cx="1293610" cy="1848694"/>
          </a:xfrm>
          <a:prstGeom prst="straightConnector1">
            <a:avLst/>
          </a:prstGeom>
          <a:ln w="76200">
            <a:solidFill>
              <a:srgbClr val="F201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1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142291"/>
            <a:ext cx="11677650" cy="1200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385476"/>
            <a:ext cx="1090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C:\xampp\mysql\bin&gt; .\mysql.exe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</a:rPr>
              <a:t>uroot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Google Shape;294;p10"/>
          <p:cNvSpPr txBox="1"/>
          <p:nvPr/>
        </p:nvSpPr>
        <p:spPr>
          <a:xfrm>
            <a:off x="1066800" y="343352"/>
            <a:ext cx="1112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a terminal and run 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</a:t>
            </a:r>
            <a:endParaRPr sz="40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2947" y="5230131"/>
            <a:ext cx="14948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By default</a:t>
            </a:r>
          </a:p>
        </p:txBody>
      </p:sp>
      <p:sp>
        <p:nvSpPr>
          <p:cNvPr id="9" name="Left Brace 8"/>
          <p:cNvSpPr/>
          <p:nvPr/>
        </p:nvSpPr>
        <p:spPr>
          <a:xfrm>
            <a:off x="7827393" y="5056135"/>
            <a:ext cx="419100" cy="825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33632" y="4918560"/>
            <a:ext cx="17247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USER = root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6493" y="5426331"/>
            <a:ext cx="36254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PASSWORD = </a:t>
            </a:r>
            <a:r>
              <a:rPr lang="en-US" sz="2500" i="1" dirty="0"/>
              <a:t>no password</a:t>
            </a:r>
          </a:p>
        </p:txBody>
      </p:sp>
      <p:sp>
        <p:nvSpPr>
          <p:cNvPr id="12" name="Down Arrow 11"/>
          <p:cNvSpPr/>
          <p:nvPr/>
        </p:nvSpPr>
        <p:spPr>
          <a:xfrm flipV="1">
            <a:off x="10058400" y="3135927"/>
            <a:ext cx="990600" cy="1667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4117" y="2077243"/>
            <a:ext cx="60187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CREATE DATABASE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404837" y="3493462"/>
            <a:ext cx="5968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DELETE DATABASE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79613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1332</Words>
  <Application>Microsoft Office PowerPoint</Application>
  <PresentationFormat>Widescreen</PresentationFormat>
  <Paragraphs>270</Paragraphs>
  <Slides>29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Noto Sans Symbols</vt:lpstr>
      <vt:lpstr>Verdana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Admin</cp:lastModifiedBy>
  <cp:revision>83</cp:revision>
  <dcterms:created xsi:type="dcterms:W3CDTF">2021-06-11T04:04:33Z</dcterms:created>
  <dcterms:modified xsi:type="dcterms:W3CDTF">2021-06-15T07:22:31Z</dcterms:modified>
</cp:coreProperties>
</file>