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637" r:id="rId4"/>
    <p:sldId id="259" r:id="rId5"/>
    <p:sldId id="634" r:id="rId6"/>
    <p:sldId id="640" r:id="rId7"/>
    <p:sldId id="636" r:id="rId8"/>
    <p:sldId id="639" r:id="rId9"/>
    <p:sldId id="657" r:id="rId10"/>
    <p:sldId id="659" r:id="rId11"/>
    <p:sldId id="653" r:id="rId12"/>
    <p:sldId id="641" r:id="rId13"/>
    <p:sldId id="642" r:id="rId14"/>
    <p:sldId id="658" r:id="rId15"/>
    <p:sldId id="660" r:id="rId16"/>
    <p:sldId id="655" r:id="rId17"/>
    <p:sldId id="650" r:id="rId18"/>
    <p:sldId id="651" r:id="rId19"/>
    <p:sldId id="654" r:id="rId20"/>
    <p:sldId id="656" r:id="rId21"/>
    <p:sldId id="64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1289"/>
  </p:normalViewPr>
  <p:slideViewPr>
    <p:cSldViewPr snapToGrid="0">
      <p:cViewPr>
        <p:scale>
          <a:sx n="90" d="100"/>
          <a:sy n="90" d="100"/>
        </p:scale>
        <p:origin x="480" y="-7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ED0DF-739B-4007-811E-94DB2D57C41E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A7633-8992-41C4-9E5E-C4D3DB28B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96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b44d3f6f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gdb44d3f6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1951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91" name="Google Shape;2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99344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A7633-8992-41C4-9E5E-C4D3DB28B8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70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6171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1427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WHERE </a:t>
            </a:r>
            <a:r>
              <a:rPr lang="fr-FR" dirty="0" err="1"/>
              <a:t>Owner</a:t>
            </a:r>
            <a:r>
              <a:rPr lang="fr-FR" dirty="0"/>
              <a:t> = f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WHER </a:t>
            </a:r>
            <a:r>
              <a:rPr lang="fr-FR" dirty="0" err="1"/>
              <a:t>name</a:t>
            </a:r>
            <a:r>
              <a:rPr lang="fr-FR" dirty="0"/>
              <a:t> = </a:t>
            </a:r>
            <a:r>
              <a:rPr lang="fr-FR" dirty="0" err="1"/>
              <a:t>Fluffy</a:t>
            </a: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4568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039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A7633-8992-41C4-9E5E-C4D3DB28B8D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3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660C-BD2D-4E04-9AD0-DF73ADF704B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8D70-C314-4BB6-83CE-6AE645FCF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2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660C-BD2D-4E04-9AD0-DF73ADF704B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8D70-C314-4BB6-83CE-6AE645FCF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7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660C-BD2D-4E04-9AD0-DF73ADF704B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8D70-C314-4BB6-83CE-6AE645FCF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660C-BD2D-4E04-9AD0-DF73ADF704B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8D70-C314-4BB6-83CE-6AE645FCF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0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660C-BD2D-4E04-9AD0-DF73ADF704B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8D70-C314-4BB6-83CE-6AE645FCF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3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660C-BD2D-4E04-9AD0-DF73ADF704B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8D70-C314-4BB6-83CE-6AE645FCF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9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660C-BD2D-4E04-9AD0-DF73ADF704B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8D70-C314-4BB6-83CE-6AE645FCF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0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660C-BD2D-4E04-9AD0-DF73ADF704B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8D70-C314-4BB6-83CE-6AE645FCF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6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660C-BD2D-4E04-9AD0-DF73ADF704B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8D70-C314-4BB6-83CE-6AE645FCF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4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660C-BD2D-4E04-9AD0-DF73ADF704B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8D70-C314-4BB6-83CE-6AE645FCF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5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660C-BD2D-4E04-9AD0-DF73ADF704B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8D70-C314-4BB6-83CE-6AE645FCF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2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5660C-BD2D-4E04-9AD0-DF73ADF704B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A8D70-C314-4BB6-83CE-6AE645FCF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5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mysql/mysql_insert.as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sql/sql_delete.asp" TargetMode="External"/><Relationship Id="rId4" Type="http://schemas.openxmlformats.org/officeDocument/2006/relationships/hyperlink" Target="https://www.w3schools.com/sql/sql_update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FF"/>
          </a:solidFill>
          <a:ln w="1270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2979033" y="884400"/>
            <a:ext cx="6423600" cy="5104800"/>
          </a:xfrm>
          <a:prstGeom prst="rect">
            <a:avLst/>
          </a:prstGeom>
          <a:solidFill>
            <a:srgbClr val="0000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endParaRPr sz="20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Insert, update, remove</a:t>
            </a:r>
          </a:p>
          <a:p>
            <a:pPr algn="ctr"/>
            <a:r>
              <a:rPr lang="en-US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ows in MySQL</a:t>
            </a:r>
            <a:endParaRPr sz="4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7EC2811-89E0-9F40-B133-7EC7093B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61C1-3E54-EA42-AABD-BBF12AE70BB0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0405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58BACE5-729E-3644-A99E-0B4F04B4EDB3}"/>
              </a:ext>
            </a:extLst>
          </p:cNvPr>
          <p:cNvSpPr txBox="1"/>
          <p:nvPr/>
        </p:nvSpPr>
        <p:spPr>
          <a:xfrm>
            <a:off x="3125587" y="279550"/>
            <a:ext cx="60141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/>
              <a:t>Insert a record in a table</a:t>
            </a:r>
          </a:p>
        </p:txBody>
      </p:sp>
      <p:sp>
        <p:nvSpPr>
          <p:cNvPr id="8" name="Rectangle 7"/>
          <p:cNvSpPr/>
          <p:nvPr/>
        </p:nvSpPr>
        <p:spPr>
          <a:xfrm>
            <a:off x="801858" y="1218153"/>
            <a:ext cx="10114671" cy="113551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</a:rPr>
              <a:t>INSERT INTO </a:t>
            </a:r>
            <a:r>
              <a:rPr lang="en-US" sz="3200" dirty="0">
                <a:solidFill>
                  <a:schemeClr val="tx1"/>
                </a:solidFill>
              </a:rPr>
              <a:t>pet (name, owner, sex)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VALUES</a:t>
            </a:r>
            <a:r>
              <a:rPr lang="en-US" sz="3200" dirty="0">
                <a:solidFill>
                  <a:schemeClr val="tx1"/>
                </a:solidFill>
              </a:rPr>
              <a:t> (‘Freddo’, ‘Ronan’, ’f’);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A1019F5-5D95-FD42-BA68-40119141B251}"/>
              </a:ext>
            </a:extLst>
          </p:cNvPr>
          <p:cNvSpPr txBox="1"/>
          <p:nvPr/>
        </p:nvSpPr>
        <p:spPr>
          <a:xfrm>
            <a:off x="10542067" y="833432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❌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A725734-6525-7347-BEC9-8A6E306E34DC}"/>
              </a:ext>
            </a:extLst>
          </p:cNvPr>
          <p:cNvSpPr txBox="1"/>
          <p:nvPr/>
        </p:nvSpPr>
        <p:spPr>
          <a:xfrm>
            <a:off x="1536275" y="3429000"/>
            <a:ext cx="9005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rgbClr val="FF0000"/>
                </a:solidFill>
              </a:rPr>
              <a:t>Birth has to have a value because it is NOT NULL </a:t>
            </a:r>
          </a:p>
        </p:txBody>
      </p:sp>
    </p:spTree>
    <p:extLst>
      <p:ext uri="{BB962C8B-B14F-4D97-AF65-F5344CB8AC3E}">
        <p14:creationId xmlns:p14="http://schemas.microsoft.com/office/powerpoint/2010/main" val="2639047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/>
        </p:nvSpPr>
        <p:spPr>
          <a:xfrm>
            <a:off x="-1" y="0"/>
            <a:ext cx="1698171" cy="369291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MANIPULATE</a:t>
            </a:r>
            <a:endParaRPr dirty="0"/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0501" y="543021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 txBox="1"/>
          <p:nvPr/>
        </p:nvSpPr>
        <p:spPr>
          <a:xfrm>
            <a:off x="7526710" y="495715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4752910" y="424770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F20194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3000" b="1">
              <a:solidFill>
                <a:srgbClr val="F201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1261241" y="1225421"/>
            <a:ext cx="9748503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1. Insert a record in the pet table</a:t>
            </a:r>
            <a:endParaRPr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F08E857-D6C4-C74B-AE14-42C2F1D6DED2}"/>
              </a:ext>
            </a:extLst>
          </p:cNvPr>
          <p:cNvSpPr txBox="1"/>
          <p:nvPr/>
        </p:nvSpPr>
        <p:spPr>
          <a:xfrm>
            <a:off x="943381" y="2768270"/>
            <a:ext cx="103842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You have a pet which </a:t>
            </a:r>
            <a:r>
              <a:rPr lang="en-GB" sz="2800" b="1" dirty="0"/>
              <a:t>name is Fang</a:t>
            </a:r>
            <a:r>
              <a:rPr lang="en-GB" sz="2800" dirty="0"/>
              <a:t>, is a </a:t>
            </a:r>
            <a:r>
              <a:rPr lang="en-GB" sz="2800" b="1" dirty="0"/>
              <a:t>male</a:t>
            </a:r>
            <a:r>
              <a:rPr lang="en-GB" sz="2800" dirty="0"/>
              <a:t>, the name of the </a:t>
            </a:r>
            <a:r>
              <a:rPr lang="en-GB" sz="2800" b="1" dirty="0"/>
              <a:t>owner is Benny</a:t>
            </a:r>
            <a:r>
              <a:rPr lang="en-GB" sz="2800" dirty="0"/>
              <a:t>, is </a:t>
            </a:r>
            <a:r>
              <a:rPr lang="en-GB" sz="2800" b="1" dirty="0"/>
              <a:t>born on the 27th of August 1990</a:t>
            </a:r>
            <a:r>
              <a:rPr lang="en-GB" sz="2800" dirty="0"/>
              <a:t> and is </a:t>
            </a:r>
            <a:r>
              <a:rPr lang="en-GB" sz="2800" b="1" dirty="0"/>
              <a:t>still alive</a:t>
            </a:r>
            <a:r>
              <a:rPr lang="en-GB" sz="2800" dirty="0"/>
              <a:t>. </a:t>
            </a:r>
          </a:p>
          <a:p>
            <a:endParaRPr lang="en-GB" sz="2800" dirty="0"/>
          </a:p>
          <a:p>
            <a:r>
              <a:rPr lang="en-GB" sz="2800" b="1" dirty="0">
                <a:sym typeface="Wingdings" pitchFamily="2" charset="2"/>
              </a:rPr>
              <a:t> Insert his data in the pet table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971307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58BACE5-729E-3644-A99E-0B4F04B4EDB3}"/>
              </a:ext>
            </a:extLst>
          </p:cNvPr>
          <p:cNvSpPr txBox="1"/>
          <p:nvPr/>
        </p:nvSpPr>
        <p:spPr>
          <a:xfrm>
            <a:off x="3125587" y="279550"/>
            <a:ext cx="62488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/>
              <a:t>Update a record in a table</a:t>
            </a:r>
          </a:p>
        </p:txBody>
      </p:sp>
      <p:sp>
        <p:nvSpPr>
          <p:cNvPr id="8" name="Rectangle 7"/>
          <p:cNvSpPr/>
          <p:nvPr/>
        </p:nvSpPr>
        <p:spPr>
          <a:xfrm>
            <a:off x="812369" y="2174594"/>
            <a:ext cx="10114671" cy="182984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</a:rPr>
              <a:t>UPDATE </a:t>
            </a:r>
            <a:r>
              <a:rPr lang="en-US" sz="3200" dirty="0">
                <a:solidFill>
                  <a:schemeClr val="tx1"/>
                </a:solidFill>
              </a:rPr>
              <a:t>&lt;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table_name</a:t>
            </a:r>
            <a:r>
              <a:rPr lang="en-US" sz="3200" dirty="0">
                <a:solidFill>
                  <a:schemeClr val="tx1"/>
                </a:solidFill>
              </a:rPr>
              <a:t>&gt;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SET 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column1 = value1, column2 = value2</a:t>
            </a:r>
            <a:r>
              <a:rPr lang="en-US" sz="3200" dirty="0">
                <a:solidFill>
                  <a:schemeClr val="tx1"/>
                </a:solidFill>
              </a:rPr>
              <a:t>, ...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WHERE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condition</a:t>
            </a:r>
            <a:r>
              <a:rPr lang="en-US" sz="3200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18518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58BACE5-729E-3644-A99E-0B4F04B4EDB3}"/>
              </a:ext>
            </a:extLst>
          </p:cNvPr>
          <p:cNvSpPr txBox="1"/>
          <p:nvPr/>
        </p:nvSpPr>
        <p:spPr>
          <a:xfrm>
            <a:off x="3125587" y="279550"/>
            <a:ext cx="62488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/>
              <a:t>Update a record in a table</a:t>
            </a:r>
          </a:p>
        </p:txBody>
      </p:sp>
      <p:sp>
        <p:nvSpPr>
          <p:cNvPr id="8" name="Rectangle 7"/>
          <p:cNvSpPr/>
          <p:nvPr/>
        </p:nvSpPr>
        <p:spPr>
          <a:xfrm>
            <a:off x="801858" y="1218153"/>
            <a:ext cx="10114671" cy="174672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</a:rPr>
              <a:t>UPDATE </a:t>
            </a:r>
            <a:r>
              <a:rPr lang="en-US" sz="3200" dirty="0">
                <a:solidFill>
                  <a:schemeClr val="tx1"/>
                </a:solidFill>
              </a:rPr>
              <a:t>pet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SET </a:t>
            </a:r>
            <a:r>
              <a:rPr lang="en-US" sz="3200" dirty="0">
                <a:solidFill>
                  <a:schemeClr val="tx1"/>
                </a:solidFill>
              </a:rPr>
              <a:t> sex = ‘m’, death =  ’2021-06-21'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WHERE </a:t>
            </a:r>
            <a:r>
              <a:rPr lang="en-US" sz="3200" dirty="0">
                <a:solidFill>
                  <a:schemeClr val="tx1"/>
                </a:solidFill>
              </a:rPr>
              <a:t>name = ‘Buffy’; 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16533F6-7685-5747-8CFE-17EF33F6DB10}"/>
              </a:ext>
            </a:extLst>
          </p:cNvPr>
          <p:cNvSpPr txBox="1"/>
          <p:nvPr/>
        </p:nvSpPr>
        <p:spPr>
          <a:xfrm>
            <a:off x="3325091" y="43503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6938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58BACE5-729E-3644-A99E-0B4F04B4EDB3}"/>
              </a:ext>
            </a:extLst>
          </p:cNvPr>
          <p:cNvSpPr txBox="1"/>
          <p:nvPr/>
        </p:nvSpPr>
        <p:spPr>
          <a:xfrm>
            <a:off x="3125587" y="279550"/>
            <a:ext cx="62488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/>
              <a:t>Update a record in a table</a:t>
            </a:r>
          </a:p>
        </p:txBody>
      </p:sp>
      <p:sp>
        <p:nvSpPr>
          <p:cNvPr id="8" name="Rectangle 7"/>
          <p:cNvSpPr/>
          <p:nvPr/>
        </p:nvSpPr>
        <p:spPr>
          <a:xfrm>
            <a:off x="801858" y="1218153"/>
            <a:ext cx="10114671" cy="174672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</a:rPr>
              <a:t>UPDATE </a:t>
            </a:r>
            <a:r>
              <a:rPr lang="en-US" sz="3200" dirty="0">
                <a:solidFill>
                  <a:schemeClr val="tx1"/>
                </a:solidFill>
              </a:rPr>
              <a:t>pet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SET </a:t>
            </a:r>
            <a:r>
              <a:rPr lang="en-US" sz="3200" dirty="0">
                <a:solidFill>
                  <a:schemeClr val="tx1"/>
                </a:solidFill>
              </a:rPr>
              <a:t> sex = ‘m’, birth =  NULL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WHERE </a:t>
            </a:r>
            <a:r>
              <a:rPr lang="en-US" sz="3200" dirty="0">
                <a:solidFill>
                  <a:schemeClr val="tx1"/>
                </a:solidFill>
              </a:rPr>
              <a:t>name = ‘Buffy’; 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16533F6-7685-5747-8CFE-17EF33F6DB10}"/>
              </a:ext>
            </a:extLst>
          </p:cNvPr>
          <p:cNvSpPr txBox="1"/>
          <p:nvPr/>
        </p:nvSpPr>
        <p:spPr>
          <a:xfrm>
            <a:off x="3325091" y="43503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27AAED9-4A33-9D42-BE84-F550BB6B812B}"/>
              </a:ext>
            </a:extLst>
          </p:cNvPr>
          <p:cNvSpPr txBox="1"/>
          <p:nvPr/>
        </p:nvSpPr>
        <p:spPr>
          <a:xfrm>
            <a:off x="10542067" y="833432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❌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4A0F1CC-5E3A-674D-925F-55027E456A7A}"/>
              </a:ext>
            </a:extLst>
          </p:cNvPr>
          <p:cNvSpPr txBox="1"/>
          <p:nvPr/>
        </p:nvSpPr>
        <p:spPr>
          <a:xfrm>
            <a:off x="3125587" y="3240741"/>
            <a:ext cx="502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Why is it error?</a:t>
            </a:r>
          </a:p>
        </p:txBody>
      </p:sp>
    </p:spTree>
    <p:extLst>
      <p:ext uri="{BB962C8B-B14F-4D97-AF65-F5344CB8AC3E}">
        <p14:creationId xmlns:p14="http://schemas.microsoft.com/office/powerpoint/2010/main" val="3744329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58BACE5-729E-3644-A99E-0B4F04B4EDB3}"/>
              </a:ext>
            </a:extLst>
          </p:cNvPr>
          <p:cNvSpPr txBox="1"/>
          <p:nvPr/>
        </p:nvSpPr>
        <p:spPr>
          <a:xfrm>
            <a:off x="3125587" y="279550"/>
            <a:ext cx="62488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/>
              <a:t>Update a record in a table</a:t>
            </a:r>
          </a:p>
        </p:txBody>
      </p:sp>
      <p:sp>
        <p:nvSpPr>
          <p:cNvPr id="8" name="Rectangle 7"/>
          <p:cNvSpPr/>
          <p:nvPr/>
        </p:nvSpPr>
        <p:spPr>
          <a:xfrm>
            <a:off x="801858" y="1218153"/>
            <a:ext cx="10114671" cy="174672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</a:rPr>
              <a:t>UPDATE </a:t>
            </a:r>
            <a:r>
              <a:rPr lang="en-US" sz="3200" dirty="0">
                <a:solidFill>
                  <a:schemeClr val="tx1"/>
                </a:solidFill>
              </a:rPr>
              <a:t>pet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SET </a:t>
            </a:r>
            <a:r>
              <a:rPr lang="en-US" sz="3200" dirty="0">
                <a:solidFill>
                  <a:schemeClr val="tx1"/>
                </a:solidFill>
              </a:rPr>
              <a:t> sex = ‘m’, birth =  NULL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WHERE </a:t>
            </a:r>
            <a:r>
              <a:rPr lang="en-US" sz="3200" dirty="0">
                <a:solidFill>
                  <a:schemeClr val="tx1"/>
                </a:solidFill>
              </a:rPr>
              <a:t>name = ‘Buffy’; 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16533F6-7685-5747-8CFE-17EF33F6DB10}"/>
              </a:ext>
            </a:extLst>
          </p:cNvPr>
          <p:cNvSpPr txBox="1"/>
          <p:nvPr/>
        </p:nvSpPr>
        <p:spPr>
          <a:xfrm>
            <a:off x="3325091" y="43503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27AAED9-4A33-9D42-BE84-F550BB6B812B}"/>
              </a:ext>
            </a:extLst>
          </p:cNvPr>
          <p:cNvSpPr txBox="1"/>
          <p:nvPr/>
        </p:nvSpPr>
        <p:spPr>
          <a:xfrm>
            <a:off x="10542067" y="833432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❌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716649C-13ED-974B-BFBC-AAEE649C19F9}"/>
              </a:ext>
            </a:extLst>
          </p:cNvPr>
          <p:cNvSpPr txBox="1"/>
          <p:nvPr/>
        </p:nvSpPr>
        <p:spPr>
          <a:xfrm>
            <a:off x="1536276" y="3898968"/>
            <a:ext cx="9005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rgbClr val="FF0000"/>
                </a:solidFill>
              </a:rPr>
              <a:t>Birth cannot be NULL</a:t>
            </a:r>
          </a:p>
        </p:txBody>
      </p:sp>
    </p:spTree>
    <p:extLst>
      <p:ext uri="{BB962C8B-B14F-4D97-AF65-F5344CB8AC3E}">
        <p14:creationId xmlns:p14="http://schemas.microsoft.com/office/powerpoint/2010/main" val="1744001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/>
        </p:nvSpPr>
        <p:spPr>
          <a:xfrm>
            <a:off x="-1" y="0"/>
            <a:ext cx="1698171" cy="369291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MANIPULATE</a:t>
            </a:r>
            <a:endParaRPr dirty="0"/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0501" y="543021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 txBox="1"/>
          <p:nvPr/>
        </p:nvSpPr>
        <p:spPr>
          <a:xfrm>
            <a:off x="7526710" y="495715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4752910" y="424770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20194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3000" b="1" dirty="0">
              <a:solidFill>
                <a:srgbClr val="F201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1261241" y="1225421"/>
            <a:ext cx="9748503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1. Update a record in the pet table</a:t>
            </a:r>
            <a:endParaRPr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F08E857-D6C4-C74B-AE14-42C2F1D6DED2}"/>
              </a:ext>
            </a:extLst>
          </p:cNvPr>
          <p:cNvSpPr txBox="1"/>
          <p:nvPr/>
        </p:nvSpPr>
        <p:spPr>
          <a:xfrm>
            <a:off x="943381" y="2768270"/>
            <a:ext cx="103842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Puffball died yesterday (20</a:t>
            </a:r>
            <a:r>
              <a:rPr lang="en-GB" sz="2800" baseline="30000" dirty="0"/>
              <a:t>th</a:t>
            </a:r>
            <a:r>
              <a:rPr lang="en-GB" sz="2800" dirty="0"/>
              <a:t> of June 2021). </a:t>
            </a:r>
          </a:p>
          <a:p>
            <a:endParaRPr lang="en-GB" sz="2800" dirty="0"/>
          </a:p>
          <a:p>
            <a:r>
              <a:rPr lang="en-GB" sz="2800" b="1" dirty="0">
                <a:sym typeface="Wingdings" pitchFamily="2" charset="2"/>
              </a:rPr>
              <a:t> </a:t>
            </a:r>
            <a:r>
              <a:rPr lang="en-GB" sz="2800" b="1" dirty="0"/>
              <a:t>Update the record in the pet table.</a:t>
            </a:r>
          </a:p>
        </p:txBody>
      </p:sp>
    </p:spTree>
    <p:extLst>
      <p:ext uri="{BB962C8B-B14F-4D97-AF65-F5344CB8AC3E}">
        <p14:creationId xmlns:p14="http://schemas.microsoft.com/office/powerpoint/2010/main" val="1048783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58BACE5-729E-3644-A99E-0B4F04B4EDB3}"/>
              </a:ext>
            </a:extLst>
          </p:cNvPr>
          <p:cNvSpPr txBox="1"/>
          <p:nvPr/>
        </p:nvSpPr>
        <p:spPr>
          <a:xfrm>
            <a:off x="3125587" y="279550"/>
            <a:ext cx="60579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/>
              <a:t>Delete a record in a table</a:t>
            </a:r>
          </a:p>
        </p:txBody>
      </p:sp>
      <p:sp>
        <p:nvSpPr>
          <p:cNvPr id="8" name="Rectangle 7"/>
          <p:cNvSpPr/>
          <p:nvPr/>
        </p:nvSpPr>
        <p:spPr>
          <a:xfrm>
            <a:off x="896451" y="2500416"/>
            <a:ext cx="10114671" cy="76944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</a:rPr>
              <a:t>DELETE FROM </a:t>
            </a:r>
            <a:r>
              <a:rPr lang="en-US" sz="3200" dirty="0">
                <a:solidFill>
                  <a:schemeClr val="tx1"/>
                </a:solidFill>
              </a:rPr>
              <a:t>&lt;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table_name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&gt; </a:t>
            </a:r>
            <a:r>
              <a:rPr lang="en-US" sz="3200" b="1" dirty="0">
                <a:solidFill>
                  <a:schemeClr val="tx1"/>
                </a:solidFill>
              </a:rPr>
              <a:t>WHERE 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condition</a:t>
            </a:r>
            <a:r>
              <a:rPr lang="en-US" sz="3200" b="1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52915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58BACE5-729E-3644-A99E-0B4F04B4EDB3}"/>
              </a:ext>
            </a:extLst>
          </p:cNvPr>
          <p:cNvSpPr txBox="1"/>
          <p:nvPr/>
        </p:nvSpPr>
        <p:spPr>
          <a:xfrm>
            <a:off x="3125587" y="279550"/>
            <a:ext cx="60579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/>
              <a:t>Delete a record in a table</a:t>
            </a:r>
          </a:p>
        </p:txBody>
      </p:sp>
      <p:sp>
        <p:nvSpPr>
          <p:cNvPr id="8" name="Rectangle 7"/>
          <p:cNvSpPr/>
          <p:nvPr/>
        </p:nvSpPr>
        <p:spPr>
          <a:xfrm>
            <a:off x="791347" y="1901326"/>
            <a:ext cx="10114671" cy="76944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</a:rPr>
              <a:t>DELETE FROM </a:t>
            </a:r>
            <a:r>
              <a:rPr lang="en-US" sz="3200" dirty="0">
                <a:solidFill>
                  <a:schemeClr val="tx1"/>
                </a:solidFill>
              </a:rPr>
              <a:t>pet</a:t>
            </a:r>
            <a:r>
              <a:rPr lang="en-US" sz="3200" b="1" dirty="0">
                <a:solidFill>
                  <a:schemeClr val="tx1"/>
                </a:solidFill>
              </a:rPr>
              <a:t> WHERE </a:t>
            </a:r>
            <a:r>
              <a:rPr lang="en-US" sz="3200" dirty="0">
                <a:solidFill>
                  <a:schemeClr val="tx1"/>
                </a:solidFill>
              </a:rPr>
              <a:t>sex = 'm'</a:t>
            </a:r>
            <a:r>
              <a:rPr lang="en-US" sz="3200" b="1" dirty="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3" name="Image 2" descr="Une image contenant table&#10;&#10;Description générée automatiquement">
            <a:extLst>
              <a:ext uri="{FF2B5EF4-FFF2-40B4-BE49-F238E27FC236}">
                <a16:creationId xmlns:a16="http://schemas.microsoft.com/office/drawing/2014/main" id="{2E326C1C-33FD-9244-9B10-1AB2C6DD4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597" y="3095143"/>
            <a:ext cx="7978745" cy="2413190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6039DE2-91AF-1C45-BB56-200E059E1532}"/>
              </a:ext>
            </a:extLst>
          </p:cNvPr>
          <p:cNvCxnSpPr/>
          <p:nvPr/>
        </p:nvCxnSpPr>
        <p:spPr>
          <a:xfrm>
            <a:off x="2091559" y="5076497"/>
            <a:ext cx="67686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326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/>
        </p:nvSpPr>
        <p:spPr>
          <a:xfrm>
            <a:off x="-1" y="0"/>
            <a:ext cx="1698171" cy="369291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MANIPULATE</a:t>
            </a:r>
            <a:endParaRPr dirty="0"/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0501" y="543021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 txBox="1"/>
          <p:nvPr/>
        </p:nvSpPr>
        <p:spPr>
          <a:xfrm>
            <a:off x="7526710" y="495715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4752910" y="424770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20194"/>
                </a:solidFill>
                <a:latin typeface="Calibri"/>
                <a:ea typeface="Calibri"/>
                <a:cs typeface="Calibri"/>
                <a:sym typeface="Calibri"/>
              </a:rPr>
              <a:t>ACTIVITY 3</a:t>
            </a:r>
            <a:endParaRPr sz="3000" b="1" dirty="0">
              <a:solidFill>
                <a:srgbClr val="F201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1261241" y="1225421"/>
            <a:ext cx="9748503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1. Delete a record of the pet table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AC15C66-3324-3445-8E50-8E7EF1458539}"/>
              </a:ext>
            </a:extLst>
          </p:cNvPr>
          <p:cNvSpPr txBox="1"/>
          <p:nvPr/>
        </p:nvSpPr>
        <p:spPr>
          <a:xfrm>
            <a:off x="609600" y="2469931"/>
            <a:ext cx="104001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The record of the pet name Fluffy is false, you entered the sex in the owner’s table. </a:t>
            </a:r>
          </a:p>
          <a:p>
            <a:endParaRPr lang="en-GB" sz="2800" dirty="0"/>
          </a:p>
          <a:p>
            <a:r>
              <a:rPr lang="en-GB" sz="2800" b="1" dirty="0">
                <a:sym typeface="Wingdings" pitchFamily="2" charset="2"/>
              </a:rPr>
              <a:t> </a:t>
            </a:r>
            <a:r>
              <a:rPr lang="en-GB" sz="2800" b="1" dirty="0"/>
              <a:t>Delete this record</a:t>
            </a:r>
          </a:p>
        </p:txBody>
      </p:sp>
      <p:pic>
        <p:nvPicPr>
          <p:cNvPr id="10" name="Image 9" descr="Une image contenant table&#10;&#10;Description générée automatiquement">
            <a:extLst>
              <a:ext uri="{FF2B5EF4-FFF2-40B4-BE49-F238E27FC236}">
                <a16:creationId xmlns:a16="http://schemas.microsoft.com/office/drawing/2014/main" id="{8B986F68-0957-9443-B561-839165DBBE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788" y="3648334"/>
            <a:ext cx="7978745" cy="2413190"/>
          </a:xfrm>
          <a:prstGeom prst="rect">
            <a:avLst/>
          </a:prstGeom>
        </p:spPr>
      </p:pic>
      <p:sp>
        <p:nvSpPr>
          <p:cNvPr id="3" name="Flèche vers la droite 2">
            <a:extLst>
              <a:ext uri="{FF2B5EF4-FFF2-40B4-BE49-F238E27FC236}">
                <a16:creationId xmlns:a16="http://schemas.microsoft.com/office/drawing/2014/main" id="{815C58E6-C334-314B-9358-532437B762D6}"/>
              </a:ext>
            </a:extLst>
          </p:cNvPr>
          <p:cNvSpPr/>
          <p:nvPr/>
        </p:nvSpPr>
        <p:spPr>
          <a:xfrm>
            <a:off x="3415861" y="502942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56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0"/>
          <p:cNvSpPr txBox="1"/>
          <p:nvPr/>
        </p:nvSpPr>
        <p:spPr>
          <a:xfrm>
            <a:off x="3586661" y="514479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1903" y="420429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50644" y="420429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97;p10">
            <a:extLst>
              <a:ext uri="{FF2B5EF4-FFF2-40B4-BE49-F238E27FC236}">
                <a16:creationId xmlns:a16="http://schemas.microsoft.com/office/drawing/2014/main" id="{28DD3740-707A-7E4A-8C11-A5E2E632DE62}"/>
              </a:ext>
            </a:extLst>
          </p:cNvPr>
          <p:cNvSpPr txBox="1"/>
          <p:nvPr/>
        </p:nvSpPr>
        <p:spPr>
          <a:xfrm>
            <a:off x="893496" y="1950216"/>
            <a:ext cx="8520156" cy="278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828800" lvl="3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</a:t>
            </a:r>
            <a:r>
              <a:rPr lang="en-US" sz="3500" dirty="0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Insert</a:t>
            </a:r>
            <a:r>
              <a:rPr lang="en-US" sz="35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a record in a table</a:t>
            </a:r>
          </a:p>
          <a:p>
            <a:pPr marL="1828800" lvl="3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</a:t>
            </a:r>
            <a:r>
              <a:rPr lang="en-US" sz="3500" dirty="0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Update</a:t>
            </a:r>
            <a:r>
              <a:rPr lang="en-US" sz="35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a record in a table</a:t>
            </a:r>
          </a:p>
          <a:p>
            <a:pPr marL="1828800" lvl="3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</a:t>
            </a:r>
            <a:r>
              <a:rPr lang="en-US" sz="3500" dirty="0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Remove</a:t>
            </a:r>
            <a:r>
              <a:rPr lang="en-US" sz="35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a record</a:t>
            </a:r>
          </a:p>
          <a:p>
            <a:pPr marL="1828800" lvl="3" indent="-457200">
              <a:buClr>
                <a:schemeClr val="dk1"/>
              </a:buClr>
              <a:buSzPts val="3500"/>
              <a:buFont typeface="Noto Sans Symbols"/>
              <a:buChar char="✔"/>
            </a:pPr>
            <a:endParaRPr lang="en-US" sz="35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1828800" lvl="3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</a:t>
            </a:r>
            <a:r>
              <a:rPr lang="en-US" sz="3500" dirty="0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Display all record</a:t>
            </a:r>
            <a:r>
              <a:rPr lang="en-US" sz="3500" dirty="0">
                <a:ea typeface="Calibri"/>
                <a:cs typeface="Calibri"/>
                <a:sym typeface="Calibri"/>
              </a:rPr>
              <a:t> of a table</a:t>
            </a:r>
          </a:p>
        </p:txBody>
      </p:sp>
    </p:spTree>
    <p:extLst>
      <p:ext uri="{BB962C8B-B14F-4D97-AF65-F5344CB8AC3E}">
        <p14:creationId xmlns:p14="http://schemas.microsoft.com/office/powerpoint/2010/main" val="3374388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/>
        </p:nvSpPr>
        <p:spPr>
          <a:xfrm>
            <a:off x="-1" y="0"/>
            <a:ext cx="1698171" cy="369291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MANIPULATE</a:t>
            </a:r>
            <a:endParaRPr dirty="0"/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0501" y="543021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 txBox="1"/>
          <p:nvPr/>
        </p:nvSpPr>
        <p:spPr>
          <a:xfrm>
            <a:off x="7526710" y="495715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4752910" y="424770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20194"/>
                </a:solidFill>
                <a:latin typeface="Calibri"/>
                <a:ea typeface="Calibri"/>
                <a:cs typeface="Calibri"/>
                <a:sym typeface="Calibri"/>
              </a:rPr>
              <a:t>ACTIVITY 3</a:t>
            </a:r>
            <a:endParaRPr sz="3000" b="1" dirty="0">
              <a:solidFill>
                <a:srgbClr val="F201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399393" y="1225421"/>
            <a:ext cx="11487807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2. Delete multiple records of the pet table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AC15C66-3324-3445-8E50-8E7EF1458539}"/>
              </a:ext>
            </a:extLst>
          </p:cNvPr>
          <p:cNvSpPr txBox="1"/>
          <p:nvPr/>
        </p:nvSpPr>
        <p:spPr>
          <a:xfrm>
            <a:off x="672661" y="3429000"/>
            <a:ext cx="10400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ym typeface="Wingdings" pitchFamily="2" charset="2"/>
              </a:rPr>
              <a:t> With only one statement, try to delete all the records where the death is NULL in the pet table.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5208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53049" y="2400407"/>
            <a:ext cx="64754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INTO: </a:t>
            </a:r>
            <a:r>
              <a:rPr lang="en-US" dirty="0">
                <a:hlinkClick r:id="rId3"/>
              </a:rPr>
              <a:t>https://www.w3schools.com/</a:t>
            </a:r>
            <a:r>
              <a:rPr lang="en-US" dirty="0" err="1">
                <a:hlinkClick r:id="rId3"/>
              </a:rPr>
              <a:t>mysql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mysql_insert.asp</a:t>
            </a:r>
            <a:endParaRPr lang="en-US" dirty="0"/>
          </a:p>
          <a:p>
            <a:endParaRPr lang="en-US" dirty="0"/>
          </a:p>
          <a:p>
            <a:r>
              <a:rPr lang="en-US" dirty="0"/>
              <a:t>UPDATE: </a:t>
            </a:r>
            <a:r>
              <a:rPr lang="en-US" dirty="0">
                <a:hlinkClick r:id="rId4"/>
              </a:rPr>
              <a:t>https://www.w3schools.com/</a:t>
            </a:r>
            <a:r>
              <a:rPr lang="en-US" dirty="0" err="1">
                <a:hlinkClick r:id="rId4"/>
              </a:rPr>
              <a:t>sql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sql_update.asp</a:t>
            </a:r>
            <a:endParaRPr lang="en-US" dirty="0"/>
          </a:p>
          <a:p>
            <a:endParaRPr lang="en-US" dirty="0"/>
          </a:p>
          <a:p>
            <a:r>
              <a:rPr lang="en-US" dirty="0"/>
              <a:t>DELETE: </a:t>
            </a:r>
            <a:r>
              <a:rPr lang="en-US" dirty="0">
                <a:hlinkClick r:id="rId5"/>
              </a:rPr>
              <a:t>https://www.w3schools.com/</a:t>
            </a:r>
            <a:r>
              <a:rPr lang="en-US" dirty="0" err="1">
                <a:hlinkClick r:id="rId5"/>
              </a:rPr>
              <a:t>sql</a:t>
            </a:r>
            <a:r>
              <a:rPr lang="en-US" dirty="0">
                <a:hlinkClick r:id="rId5"/>
              </a:rPr>
              <a:t>/</a:t>
            </a:r>
            <a:r>
              <a:rPr lang="en-US" dirty="0" err="1">
                <a:hlinkClick r:id="rId5"/>
              </a:rPr>
              <a:t>sql_delete.asp</a:t>
            </a:r>
            <a:endParaRPr lang="en-US" dirty="0"/>
          </a:p>
        </p:txBody>
      </p:sp>
      <p:sp>
        <p:nvSpPr>
          <p:cNvPr id="6" name="ZoneTexte 2">
            <a:extLst>
              <a:ext uri="{FF2B5EF4-FFF2-40B4-BE49-F238E27FC236}">
                <a16:creationId xmlns:a16="http://schemas.microsoft.com/office/drawing/2014/main" id="{05D16635-279A-F74D-AD33-1C1D7EA91EE7}"/>
              </a:ext>
            </a:extLst>
          </p:cNvPr>
          <p:cNvSpPr txBox="1"/>
          <p:nvPr/>
        </p:nvSpPr>
        <p:spPr>
          <a:xfrm>
            <a:off x="4043454" y="600927"/>
            <a:ext cx="38940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>
                <a:solidFill>
                  <a:srgbClr val="00B050"/>
                </a:solidFill>
              </a:rPr>
              <a:t>GOOD LINKS</a:t>
            </a:r>
          </a:p>
        </p:txBody>
      </p:sp>
    </p:spTree>
    <p:extLst>
      <p:ext uri="{BB962C8B-B14F-4D97-AF65-F5344CB8AC3E}">
        <p14:creationId xmlns:p14="http://schemas.microsoft.com/office/powerpoint/2010/main" val="2800142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58BACE5-729E-3644-A99E-0B4F04B4EDB3}"/>
              </a:ext>
            </a:extLst>
          </p:cNvPr>
          <p:cNvSpPr txBox="1"/>
          <p:nvPr/>
        </p:nvSpPr>
        <p:spPr>
          <a:xfrm>
            <a:off x="2461094" y="279550"/>
            <a:ext cx="72698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/>
              <a:t>Show all the records of a table</a:t>
            </a:r>
          </a:p>
        </p:txBody>
      </p:sp>
      <p:sp>
        <p:nvSpPr>
          <p:cNvPr id="8" name="Rectangle 7"/>
          <p:cNvSpPr/>
          <p:nvPr/>
        </p:nvSpPr>
        <p:spPr>
          <a:xfrm>
            <a:off x="3463636" y="1328614"/>
            <a:ext cx="5974654" cy="113551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</a:rPr>
              <a:t> SELECT </a:t>
            </a:r>
            <a:r>
              <a:rPr lang="en-US" sz="3200" dirty="0">
                <a:solidFill>
                  <a:schemeClr val="tx1"/>
                </a:solidFill>
              </a:rPr>
              <a:t>* </a:t>
            </a:r>
            <a:r>
              <a:rPr lang="en-US" sz="3200" b="1" dirty="0">
                <a:solidFill>
                  <a:schemeClr val="tx1"/>
                </a:solidFill>
              </a:rPr>
              <a:t>FROM &lt;</a:t>
            </a:r>
            <a:r>
              <a:rPr lang="en-US" sz="3200" dirty="0" err="1">
                <a:solidFill>
                  <a:schemeClr val="tx1"/>
                </a:solidFill>
              </a:rPr>
              <a:t>t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able_name</a:t>
            </a:r>
            <a:r>
              <a:rPr lang="en-US" sz="3200" dirty="0">
                <a:solidFill>
                  <a:schemeClr val="tx1"/>
                </a:solidFill>
              </a:rPr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1675573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58BACE5-729E-3644-A99E-0B4F04B4EDB3}"/>
              </a:ext>
            </a:extLst>
          </p:cNvPr>
          <p:cNvSpPr txBox="1"/>
          <p:nvPr/>
        </p:nvSpPr>
        <p:spPr>
          <a:xfrm>
            <a:off x="2173516" y="185266"/>
            <a:ext cx="78449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/>
              <a:t>Do you remember our Pet table?</a:t>
            </a:r>
          </a:p>
        </p:txBody>
      </p:sp>
      <p:graphicFrame>
        <p:nvGraphicFramePr>
          <p:cNvPr id="5" name="Tableau 10">
            <a:extLst>
              <a:ext uri="{FF2B5EF4-FFF2-40B4-BE49-F238E27FC236}">
                <a16:creationId xmlns:a16="http://schemas.microsoft.com/office/drawing/2014/main" id="{478836B6-7DB8-9F4F-B446-510A5DE05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003437"/>
              </p:ext>
            </p:extLst>
          </p:nvPr>
        </p:nvGraphicFramePr>
        <p:xfrm>
          <a:off x="3282349" y="1273722"/>
          <a:ext cx="4742300" cy="271988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83003">
                  <a:extLst>
                    <a:ext uri="{9D8B030D-6E8A-4147-A177-3AD203B41FA5}">
                      <a16:colId xmlns:a16="http://schemas.microsoft.com/office/drawing/2014/main" val="1467282385"/>
                    </a:ext>
                  </a:extLst>
                </a:gridCol>
                <a:gridCol w="16637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  <a:gridCol w="2495551">
                  <a:extLst>
                    <a:ext uri="{9D8B030D-6E8A-4147-A177-3AD203B41FA5}">
                      <a16:colId xmlns:a16="http://schemas.microsoft.com/office/drawing/2014/main" val="2099694293"/>
                    </a:ext>
                  </a:extLst>
                </a:gridCol>
              </a:tblGrid>
              <a:tr h="674090">
                <a:tc gridSpan="3">
                  <a:txBody>
                    <a:bodyPr/>
                    <a:lstStyle/>
                    <a:p>
                      <a:pPr algn="ctr"/>
                      <a:r>
                        <a:rPr lang="en-GB" sz="29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Pet</a:t>
                      </a:r>
                    </a:p>
                  </a:txBody>
                  <a:tcPr marL="83902" marR="83902" marT="41950" marB="41950" anchor="ctr">
                    <a:solidFill>
                      <a:srgbClr val="000D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200" dirty="0">
                        <a:solidFill>
                          <a:schemeClr val="bg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2045793">
                <a:tc>
                  <a:txBody>
                    <a:bodyPr/>
                    <a:lstStyle/>
                    <a:p>
                      <a:pPr algn="l"/>
                      <a:endParaRPr lang="en-GB" sz="2100" dirty="0"/>
                    </a:p>
                  </a:txBody>
                  <a:tcPr marL="330321" marR="83902" marT="41950" marB="419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dirty="0"/>
                        <a:t>name</a:t>
                      </a:r>
                    </a:p>
                    <a:p>
                      <a:pPr algn="l"/>
                      <a:r>
                        <a:rPr lang="en-GB" sz="2400" dirty="0"/>
                        <a:t>owner </a:t>
                      </a:r>
                    </a:p>
                    <a:p>
                      <a:pPr algn="l"/>
                      <a:r>
                        <a:rPr lang="en-GB" sz="2400" dirty="0"/>
                        <a:t>sex </a:t>
                      </a:r>
                    </a:p>
                    <a:p>
                      <a:pPr algn="l"/>
                      <a:r>
                        <a:rPr lang="en-GB" sz="2400" dirty="0"/>
                        <a:t>birth </a:t>
                      </a:r>
                    </a:p>
                    <a:p>
                      <a:pPr algn="l"/>
                      <a:r>
                        <a:rPr lang="en-GB" sz="2400" dirty="0"/>
                        <a:t>death</a:t>
                      </a:r>
                    </a:p>
                  </a:txBody>
                  <a:tcPr marL="330321" marR="83902" marT="41950" marB="419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dirty="0"/>
                        <a:t>VARCHAR(20)</a:t>
                      </a:r>
                    </a:p>
                    <a:p>
                      <a:pPr algn="l"/>
                      <a:r>
                        <a:rPr lang="en-GB" sz="2400" dirty="0"/>
                        <a:t>VARCHAR(20)</a:t>
                      </a:r>
                    </a:p>
                    <a:p>
                      <a:pPr algn="l"/>
                      <a:r>
                        <a:rPr lang="en-GB" sz="2400" dirty="0"/>
                        <a:t>CHAR(1)</a:t>
                      </a:r>
                    </a:p>
                    <a:p>
                      <a:pPr algn="l"/>
                      <a:r>
                        <a:rPr lang="en-GB" sz="2400" dirty="0"/>
                        <a:t>DATE</a:t>
                      </a:r>
                    </a:p>
                    <a:p>
                      <a:pPr algn="l"/>
                      <a:r>
                        <a:rPr lang="en-GB" sz="2400" dirty="0"/>
                        <a:t>DATE</a:t>
                      </a:r>
                    </a:p>
                  </a:txBody>
                  <a:tcPr marL="330321" marR="83902" marT="41950" marB="41950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39271" y="4682248"/>
            <a:ext cx="11057429" cy="18158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CREATE TABLE </a:t>
            </a:r>
            <a:r>
              <a:rPr lang="en-US" sz="2800" dirty="0">
                <a:latin typeface="Consolas" panose="020B0609020204030204" pitchFamily="49" charset="0"/>
              </a:rPr>
              <a:t>pet (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name VARCHAR(20), owner VARCHAR(20), sex CHAR(1), 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birth DATE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NOT NULL</a:t>
            </a:r>
            <a:r>
              <a:rPr lang="en-US" sz="2800" dirty="0">
                <a:latin typeface="Consolas" panose="020B0609020204030204" pitchFamily="49" charset="0"/>
              </a:rPr>
              <a:t>, death DATE 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);</a:t>
            </a:r>
          </a:p>
        </p:txBody>
      </p:sp>
    </p:spTree>
    <p:extLst>
      <p:ext uri="{BB962C8B-B14F-4D97-AF65-F5344CB8AC3E}">
        <p14:creationId xmlns:p14="http://schemas.microsoft.com/office/powerpoint/2010/main" val="455376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58BACE5-729E-3644-A99E-0B4F04B4EDB3}"/>
              </a:ext>
            </a:extLst>
          </p:cNvPr>
          <p:cNvSpPr txBox="1"/>
          <p:nvPr/>
        </p:nvSpPr>
        <p:spPr>
          <a:xfrm>
            <a:off x="3125587" y="279550"/>
            <a:ext cx="60141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/>
              <a:t>Insert a record in a table</a:t>
            </a:r>
          </a:p>
        </p:txBody>
      </p:sp>
      <p:sp>
        <p:nvSpPr>
          <p:cNvPr id="8" name="Rectangle 7"/>
          <p:cNvSpPr/>
          <p:nvPr/>
        </p:nvSpPr>
        <p:spPr>
          <a:xfrm>
            <a:off x="738796" y="2500415"/>
            <a:ext cx="10475742" cy="113551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</a:rPr>
              <a:t>INSERT INTO &lt;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table_name</a:t>
            </a:r>
            <a:r>
              <a:rPr lang="en-US" sz="3200" dirty="0">
                <a:solidFill>
                  <a:schemeClr val="tx1"/>
                </a:solidFill>
              </a:rPr>
              <a:t>&gt; (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column1</a:t>
            </a:r>
            <a:r>
              <a:rPr lang="en-US" sz="3200" dirty="0">
                <a:solidFill>
                  <a:schemeClr val="tx1"/>
                </a:solidFill>
              </a:rPr>
              <a:t>, 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column2</a:t>
            </a:r>
            <a:r>
              <a:rPr lang="en-US" sz="3200" dirty="0">
                <a:solidFill>
                  <a:schemeClr val="tx1"/>
                </a:solidFill>
              </a:rPr>
              <a:t>, 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column3</a:t>
            </a:r>
            <a:r>
              <a:rPr lang="en-US" sz="3200" dirty="0">
                <a:solidFill>
                  <a:schemeClr val="tx1"/>
                </a:solidFill>
              </a:rPr>
              <a:t>, ...)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VALUES </a:t>
            </a:r>
            <a:r>
              <a:rPr lang="en-US" sz="3200" dirty="0">
                <a:solidFill>
                  <a:schemeClr val="tx1"/>
                </a:solidFill>
              </a:rPr>
              <a:t>(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value1</a:t>
            </a:r>
            <a:r>
              <a:rPr lang="en-US" sz="3200" dirty="0">
                <a:solidFill>
                  <a:schemeClr val="tx1"/>
                </a:solidFill>
              </a:rPr>
              <a:t>, 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value2</a:t>
            </a:r>
            <a:r>
              <a:rPr lang="en-US" sz="3200" dirty="0">
                <a:solidFill>
                  <a:schemeClr val="tx1"/>
                </a:solidFill>
              </a:rPr>
              <a:t>, 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value3</a:t>
            </a:r>
            <a:r>
              <a:rPr lang="en-US" sz="3200" dirty="0">
                <a:solidFill>
                  <a:schemeClr val="tx1"/>
                </a:solidFill>
              </a:rPr>
              <a:t>, ...);</a:t>
            </a:r>
          </a:p>
        </p:txBody>
      </p:sp>
    </p:spTree>
    <p:extLst>
      <p:ext uri="{BB962C8B-B14F-4D97-AF65-F5344CB8AC3E}">
        <p14:creationId xmlns:p14="http://schemas.microsoft.com/office/powerpoint/2010/main" val="4286795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58BACE5-729E-3644-A99E-0B4F04B4EDB3}"/>
              </a:ext>
            </a:extLst>
          </p:cNvPr>
          <p:cNvSpPr txBox="1"/>
          <p:nvPr/>
        </p:nvSpPr>
        <p:spPr>
          <a:xfrm>
            <a:off x="3125587" y="279550"/>
            <a:ext cx="60141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/>
              <a:t>Insert a record in a table</a:t>
            </a:r>
          </a:p>
        </p:txBody>
      </p:sp>
      <p:sp>
        <p:nvSpPr>
          <p:cNvPr id="8" name="Rectangle 7"/>
          <p:cNvSpPr/>
          <p:nvPr/>
        </p:nvSpPr>
        <p:spPr>
          <a:xfrm>
            <a:off x="801858" y="1218153"/>
            <a:ext cx="10114671" cy="113551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</a:rPr>
              <a:t>INSERT INTO </a:t>
            </a:r>
            <a:r>
              <a:rPr lang="en-US" sz="3200" dirty="0">
                <a:solidFill>
                  <a:schemeClr val="tx1"/>
                </a:solidFill>
              </a:rPr>
              <a:t>pet (</a:t>
            </a:r>
            <a:r>
              <a:rPr lang="en-US" sz="3200" dirty="0">
                <a:solidFill>
                  <a:srgbClr val="FF0000"/>
                </a:solidFill>
              </a:rPr>
              <a:t>name</a:t>
            </a:r>
            <a:r>
              <a:rPr lang="en-US" sz="3200" dirty="0">
                <a:solidFill>
                  <a:schemeClr val="tx1"/>
                </a:solidFill>
              </a:rPr>
              <a:t>, </a:t>
            </a:r>
            <a:r>
              <a:rPr lang="en-US" sz="3200" dirty="0">
                <a:solidFill>
                  <a:srgbClr val="00B050"/>
                </a:solidFill>
              </a:rPr>
              <a:t>owner</a:t>
            </a:r>
            <a:r>
              <a:rPr lang="en-US" sz="3200" dirty="0">
                <a:solidFill>
                  <a:schemeClr val="tx1"/>
                </a:solidFill>
              </a:rPr>
              <a:t>, </a:t>
            </a:r>
            <a:r>
              <a:rPr lang="en-US" sz="3200" dirty="0">
                <a:solidFill>
                  <a:srgbClr val="7030A0"/>
                </a:solidFill>
              </a:rPr>
              <a:t>sex</a:t>
            </a:r>
            <a:r>
              <a:rPr lang="en-US" sz="3200" dirty="0">
                <a:solidFill>
                  <a:schemeClr val="tx1"/>
                </a:solidFill>
              </a:rPr>
              <a:t>, </a:t>
            </a:r>
            <a:r>
              <a:rPr lang="en-US" sz="3200" dirty="0">
                <a:solidFill>
                  <a:srgbClr val="00B0F0"/>
                </a:solidFill>
              </a:rPr>
              <a:t>birth</a:t>
            </a:r>
            <a:r>
              <a:rPr lang="en-US" sz="3200" dirty="0">
                <a:solidFill>
                  <a:schemeClr val="tx1"/>
                </a:solidFill>
              </a:rPr>
              <a:t>,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death</a:t>
            </a:r>
            <a:r>
              <a:rPr lang="en-US" sz="3200" dirty="0">
                <a:solidFill>
                  <a:schemeClr val="tx1"/>
                </a:solidFill>
              </a:rPr>
              <a:t>)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VALUES</a:t>
            </a:r>
            <a:r>
              <a:rPr lang="en-US" sz="3200" dirty="0">
                <a:solidFill>
                  <a:schemeClr val="tx1"/>
                </a:solidFill>
              </a:rPr>
              <a:t> ('</a:t>
            </a:r>
            <a:r>
              <a:rPr lang="en-US" sz="3200" dirty="0">
                <a:solidFill>
                  <a:srgbClr val="FF0000"/>
                </a:solidFill>
              </a:rPr>
              <a:t>Puffball</a:t>
            </a:r>
            <a:r>
              <a:rPr lang="en-US" sz="3200" dirty="0">
                <a:solidFill>
                  <a:schemeClr val="tx1"/>
                </a:solidFill>
              </a:rPr>
              <a:t>’, </a:t>
            </a:r>
            <a:r>
              <a:rPr lang="en-US" sz="3200" dirty="0">
                <a:solidFill>
                  <a:srgbClr val="00B050"/>
                </a:solidFill>
              </a:rPr>
              <a:t>'Diane</a:t>
            </a:r>
            <a:r>
              <a:rPr lang="en-US" sz="3200" dirty="0">
                <a:solidFill>
                  <a:schemeClr val="tx1"/>
                </a:solidFill>
              </a:rPr>
              <a:t>', '</a:t>
            </a:r>
            <a:r>
              <a:rPr lang="en-US" sz="3200" dirty="0">
                <a:solidFill>
                  <a:srgbClr val="7030A0"/>
                </a:solidFill>
              </a:rPr>
              <a:t>f</a:t>
            </a:r>
            <a:r>
              <a:rPr lang="en-US" sz="3200" dirty="0">
                <a:solidFill>
                  <a:schemeClr val="tx1"/>
                </a:solidFill>
              </a:rPr>
              <a:t>','</a:t>
            </a:r>
            <a:r>
              <a:rPr lang="en-US" sz="3200" dirty="0">
                <a:solidFill>
                  <a:srgbClr val="00B0F0"/>
                </a:solidFill>
              </a:rPr>
              <a:t>1999-03-30</a:t>
            </a:r>
            <a:r>
              <a:rPr lang="en-US" sz="3200" dirty="0">
                <a:solidFill>
                  <a:schemeClr val="tx1"/>
                </a:solidFill>
              </a:rPr>
              <a:t>',NULL);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E3609E7-F288-8148-8180-500F4C03375B}"/>
              </a:ext>
            </a:extLst>
          </p:cNvPr>
          <p:cNvSpPr txBox="1"/>
          <p:nvPr/>
        </p:nvSpPr>
        <p:spPr>
          <a:xfrm>
            <a:off x="2438400" y="4414345"/>
            <a:ext cx="7220607" cy="704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5" name="Image 4" descr="Une image contenant texte, antenne&#10;&#10;Description générée automatiquement">
            <a:extLst>
              <a:ext uri="{FF2B5EF4-FFF2-40B4-BE49-F238E27FC236}">
                <a16:creationId xmlns:a16="http://schemas.microsoft.com/office/drawing/2014/main" id="{4B85C64D-1DF0-FF41-A5E7-2162FEB91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811" y="3264599"/>
            <a:ext cx="8420913" cy="173371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1ADA492-9224-C644-AB9A-631394E49CE4}"/>
              </a:ext>
            </a:extLst>
          </p:cNvPr>
          <p:cNvSpPr txBox="1"/>
          <p:nvPr/>
        </p:nvSpPr>
        <p:spPr>
          <a:xfrm>
            <a:off x="292163" y="3946791"/>
            <a:ext cx="21462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SELECT</a:t>
            </a:r>
            <a:r>
              <a:rPr lang="en-GB" dirty="0"/>
              <a:t> * </a:t>
            </a:r>
            <a:r>
              <a:rPr lang="en-GB" b="1" dirty="0"/>
              <a:t>FROM</a:t>
            </a:r>
            <a:r>
              <a:rPr lang="en-GB" dirty="0"/>
              <a:t> pet;</a:t>
            </a:r>
          </a:p>
        </p:txBody>
      </p:sp>
    </p:spTree>
    <p:extLst>
      <p:ext uri="{BB962C8B-B14F-4D97-AF65-F5344CB8AC3E}">
        <p14:creationId xmlns:p14="http://schemas.microsoft.com/office/powerpoint/2010/main" val="2109039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58BACE5-729E-3644-A99E-0B4F04B4EDB3}"/>
              </a:ext>
            </a:extLst>
          </p:cNvPr>
          <p:cNvSpPr txBox="1"/>
          <p:nvPr/>
        </p:nvSpPr>
        <p:spPr>
          <a:xfrm>
            <a:off x="3125587" y="279550"/>
            <a:ext cx="60141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/>
              <a:t>Insert a record in a table</a:t>
            </a:r>
          </a:p>
        </p:txBody>
      </p:sp>
      <p:sp>
        <p:nvSpPr>
          <p:cNvPr id="8" name="Rectangle 7"/>
          <p:cNvSpPr/>
          <p:nvPr/>
        </p:nvSpPr>
        <p:spPr>
          <a:xfrm>
            <a:off x="801858" y="1218153"/>
            <a:ext cx="10114671" cy="113551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</a:rPr>
              <a:t>INSERT INTO </a:t>
            </a:r>
            <a:r>
              <a:rPr lang="en-US" sz="3200" dirty="0">
                <a:solidFill>
                  <a:schemeClr val="tx1"/>
                </a:solidFill>
              </a:rPr>
              <a:t>pet (name, owner, birth)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VALUES</a:t>
            </a:r>
            <a:r>
              <a:rPr lang="en-US" sz="3200" dirty="0">
                <a:solidFill>
                  <a:schemeClr val="tx1"/>
                </a:solidFill>
              </a:rPr>
              <a:t> (‘Buffy’, ‘Harold', ’1989-05-13');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D2C59EF-8EF8-1744-8E77-EA194A80C454}"/>
              </a:ext>
            </a:extLst>
          </p:cNvPr>
          <p:cNvSpPr txBox="1"/>
          <p:nvPr/>
        </p:nvSpPr>
        <p:spPr>
          <a:xfrm>
            <a:off x="292163" y="3946791"/>
            <a:ext cx="21462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SELECT</a:t>
            </a:r>
            <a:r>
              <a:rPr lang="en-GB" dirty="0"/>
              <a:t> * </a:t>
            </a:r>
            <a:r>
              <a:rPr lang="en-GB" b="1" dirty="0"/>
              <a:t>FROM</a:t>
            </a:r>
            <a:r>
              <a:rPr lang="en-GB" dirty="0"/>
              <a:t> pet;</a:t>
            </a:r>
          </a:p>
        </p:txBody>
      </p:sp>
      <p:pic>
        <p:nvPicPr>
          <p:cNvPr id="9" name="Image 8" descr="Une image contenant table&#10;&#10;Description générée automatiquement">
            <a:extLst>
              <a:ext uri="{FF2B5EF4-FFF2-40B4-BE49-F238E27FC236}">
                <a16:creationId xmlns:a16="http://schemas.microsoft.com/office/drawing/2014/main" id="{040F9899-7CEC-7F4A-9098-7F87AA3C9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805" y="3071061"/>
            <a:ext cx="8359981" cy="193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68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58BACE5-729E-3644-A99E-0B4F04B4EDB3}"/>
              </a:ext>
            </a:extLst>
          </p:cNvPr>
          <p:cNvSpPr txBox="1"/>
          <p:nvPr/>
        </p:nvSpPr>
        <p:spPr>
          <a:xfrm>
            <a:off x="3125587" y="279550"/>
            <a:ext cx="60141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/>
              <a:t>Insert a record in a table</a:t>
            </a:r>
          </a:p>
        </p:txBody>
      </p:sp>
      <p:sp>
        <p:nvSpPr>
          <p:cNvPr id="8" name="Rectangle 7"/>
          <p:cNvSpPr/>
          <p:nvPr/>
        </p:nvSpPr>
        <p:spPr>
          <a:xfrm>
            <a:off x="801858" y="1218153"/>
            <a:ext cx="10114671" cy="113551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</a:rPr>
              <a:t>INSERT INTO </a:t>
            </a:r>
            <a:r>
              <a:rPr lang="en-US" sz="3200" dirty="0">
                <a:solidFill>
                  <a:schemeClr val="tx1"/>
                </a:solidFill>
              </a:rPr>
              <a:t>pet (name, owner, birth)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VALUES</a:t>
            </a:r>
            <a:r>
              <a:rPr lang="en-US" sz="3200" dirty="0">
                <a:solidFill>
                  <a:schemeClr val="tx1"/>
                </a:solidFill>
              </a:rPr>
              <a:t> (‘Fluffy’, 'f',’1993-02-04’);</a:t>
            </a:r>
          </a:p>
        </p:txBody>
      </p:sp>
      <p:pic>
        <p:nvPicPr>
          <p:cNvPr id="7" name="Image 6" descr="Une image contenant table&#10;&#10;Description générée automatiquement">
            <a:extLst>
              <a:ext uri="{FF2B5EF4-FFF2-40B4-BE49-F238E27FC236}">
                <a16:creationId xmlns:a16="http://schemas.microsoft.com/office/drawing/2014/main" id="{B2A546D1-B595-EC49-9897-BF54E1EE9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195" y="2819058"/>
            <a:ext cx="7334334" cy="205693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9451B66-F788-044D-8187-5E26F05560A8}"/>
              </a:ext>
            </a:extLst>
          </p:cNvPr>
          <p:cNvSpPr txBox="1"/>
          <p:nvPr/>
        </p:nvSpPr>
        <p:spPr>
          <a:xfrm>
            <a:off x="801858" y="3688318"/>
            <a:ext cx="21462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SELECT</a:t>
            </a:r>
            <a:r>
              <a:rPr lang="en-GB" dirty="0"/>
              <a:t> * </a:t>
            </a:r>
            <a:r>
              <a:rPr lang="en-GB" b="1" dirty="0"/>
              <a:t>FROM</a:t>
            </a:r>
            <a:r>
              <a:rPr lang="en-GB" dirty="0"/>
              <a:t> pet;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8DEC03D-7232-C145-AD3E-D1281D00B78E}"/>
              </a:ext>
            </a:extLst>
          </p:cNvPr>
          <p:cNvSpPr txBox="1"/>
          <p:nvPr/>
        </p:nvSpPr>
        <p:spPr>
          <a:xfrm>
            <a:off x="10542067" y="833432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818101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58BACE5-729E-3644-A99E-0B4F04B4EDB3}"/>
              </a:ext>
            </a:extLst>
          </p:cNvPr>
          <p:cNvSpPr txBox="1"/>
          <p:nvPr/>
        </p:nvSpPr>
        <p:spPr>
          <a:xfrm>
            <a:off x="3125587" y="279550"/>
            <a:ext cx="60141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/>
              <a:t>Insert a record in a table</a:t>
            </a:r>
          </a:p>
        </p:txBody>
      </p:sp>
      <p:sp>
        <p:nvSpPr>
          <p:cNvPr id="8" name="Rectangle 7"/>
          <p:cNvSpPr/>
          <p:nvPr/>
        </p:nvSpPr>
        <p:spPr>
          <a:xfrm>
            <a:off x="801858" y="1218153"/>
            <a:ext cx="10114671" cy="113551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</a:rPr>
              <a:t>INSERT INTO </a:t>
            </a:r>
            <a:r>
              <a:rPr lang="en-US" sz="3200" dirty="0">
                <a:solidFill>
                  <a:schemeClr val="tx1"/>
                </a:solidFill>
              </a:rPr>
              <a:t>pet (name, owner, sex)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VALUES</a:t>
            </a:r>
            <a:r>
              <a:rPr lang="en-US" sz="3200" dirty="0">
                <a:solidFill>
                  <a:schemeClr val="tx1"/>
                </a:solidFill>
              </a:rPr>
              <a:t> (‘Freddo’, ‘Ronan’, ’f’);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A1019F5-5D95-FD42-BA68-40119141B251}"/>
              </a:ext>
            </a:extLst>
          </p:cNvPr>
          <p:cNvSpPr txBox="1"/>
          <p:nvPr/>
        </p:nvSpPr>
        <p:spPr>
          <a:xfrm>
            <a:off x="10542067" y="833432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❌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A725734-6525-7347-BEC9-8A6E306E34DC}"/>
              </a:ext>
            </a:extLst>
          </p:cNvPr>
          <p:cNvSpPr txBox="1"/>
          <p:nvPr/>
        </p:nvSpPr>
        <p:spPr>
          <a:xfrm>
            <a:off x="3125587" y="3240741"/>
            <a:ext cx="502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Why is it error?</a:t>
            </a:r>
          </a:p>
        </p:txBody>
      </p:sp>
    </p:spTree>
    <p:extLst>
      <p:ext uri="{BB962C8B-B14F-4D97-AF65-F5344CB8AC3E}">
        <p14:creationId xmlns:p14="http://schemas.microsoft.com/office/powerpoint/2010/main" val="3630484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677</Words>
  <Application>Microsoft Office PowerPoint</Application>
  <PresentationFormat>Widescreen</PresentationFormat>
  <Paragraphs>113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Noto Sans Symbols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Admin</cp:lastModifiedBy>
  <cp:revision>21</cp:revision>
  <dcterms:created xsi:type="dcterms:W3CDTF">2021-06-21T01:51:03Z</dcterms:created>
  <dcterms:modified xsi:type="dcterms:W3CDTF">2021-06-21T08:17:59Z</dcterms:modified>
</cp:coreProperties>
</file>