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1257-C8E3-494C-8D06-A4F36521818F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A0AE-A75A-4349-9247-2672880B6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33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1257-C8E3-494C-8D06-A4F36521818F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A0AE-A75A-4349-9247-2672880B6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08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1257-C8E3-494C-8D06-A4F36521818F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A0AE-A75A-4349-9247-2672880B6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939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1257-C8E3-494C-8D06-A4F36521818F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A0AE-A75A-4349-9247-2672880B6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974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1257-C8E3-494C-8D06-A4F36521818F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A0AE-A75A-4349-9247-2672880B6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1257-C8E3-494C-8D06-A4F36521818F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A0AE-A75A-4349-9247-2672880B6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48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1257-C8E3-494C-8D06-A4F36521818F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A0AE-A75A-4349-9247-2672880B6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656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1257-C8E3-494C-8D06-A4F36521818F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A0AE-A75A-4349-9247-2672880B6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28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1257-C8E3-494C-8D06-A4F36521818F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A0AE-A75A-4349-9247-2672880B6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82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1257-C8E3-494C-8D06-A4F36521818F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A0AE-A75A-4349-9247-2672880B6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70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1257-C8E3-494C-8D06-A4F36521818F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A0AE-A75A-4349-9247-2672880B6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95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01257-C8E3-494C-8D06-A4F36521818F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3A0AE-A75A-4349-9247-2672880B6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48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27089" y="3442884"/>
            <a:ext cx="11110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Hotel</a:t>
            </a:r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053363" y="3425778"/>
            <a:ext cx="11841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Room</a:t>
            </a:r>
            <a:endParaRPr lang="en-US" sz="3200" b="1" dirty="0"/>
          </a:p>
        </p:txBody>
      </p:sp>
      <p:cxnSp>
        <p:nvCxnSpPr>
          <p:cNvPr id="7" name="Straight Connector 6"/>
          <p:cNvCxnSpPr>
            <a:stCxn id="9" idx="3"/>
            <a:endCxn id="10" idx="1"/>
          </p:cNvCxnSpPr>
          <p:nvPr/>
        </p:nvCxnSpPr>
        <p:spPr>
          <a:xfrm flipV="1">
            <a:off x="4510274" y="4525782"/>
            <a:ext cx="2441234" cy="1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124457" y="4018936"/>
            <a:ext cx="7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54915" y="3402304"/>
            <a:ext cx="3055359" cy="2249237"/>
          </a:xfrm>
          <a:prstGeom prst="rec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951508" y="3400021"/>
            <a:ext cx="3712200" cy="2251521"/>
          </a:xfrm>
          <a:prstGeom prst="rec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635979" y="40276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219" y="1516998"/>
            <a:ext cx="1428750" cy="168592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72562" y="1878340"/>
            <a:ext cx="1329761" cy="96323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026286" y="4341116"/>
            <a:ext cx="983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hotel_id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85391" y="4300195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71836" y="4754512"/>
            <a:ext cx="1908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number_windows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121529" y="520398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FK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28846" y="4290473"/>
            <a:ext cx="979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room_id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061022" y="4300195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 smtClean="0">
                <a:solidFill>
                  <a:srgbClr val="FF0000"/>
                </a:solidFill>
              </a:rPr>
              <a:t>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34435" y="4341116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INT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50768" y="4722184"/>
            <a:ext cx="91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58917" y="4722184"/>
            <a:ext cx="1579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VARCHAR(200)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033489" y="4327482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INT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017292" y="4751331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INT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61980" y="5218552"/>
            <a:ext cx="983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hotel_id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054789" y="5204918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INT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08993" y="297001"/>
            <a:ext cx="58605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Let’s build  Hotel and Room tables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22117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44710" y="1468192"/>
            <a:ext cx="7802136" cy="470898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500" b="1" dirty="0">
                <a:latin typeface="Consolas" panose="020B0609020204030204" pitchFamily="49" charset="0"/>
              </a:rPr>
              <a:t>CREATE DATABASE IF NOT EXISTS</a:t>
            </a:r>
            <a:r>
              <a:rPr lang="en-US" sz="1500" dirty="0">
                <a:latin typeface="Consolas" panose="020B0609020204030204" pitchFamily="49" charset="0"/>
              </a:rPr>
              <a:t>  Test;</a:t>
            </a:r>
          </a:p>
          <a:p>
            <a:r>
              <a:rPr lang="en-US" sz="1500" b="1" dirty="0">
                <a:latin typeface="Consolas" panose="020B0609020204030204" pitchFamily="49" charset="0"/>
              </a:rPr>
              <a:t>USE</a:t>
            </a:r>
            <a:r>
              <a:rPr lang="en-US" sz="1500" dirty="0">
                <a:latin typeface="Consolas" panose="020B0609020204030204" pitchFamily="49" charset="0"/>
              </a:rPr>
              <a:t> Test;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/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b="1" dirty="0">
                <a:latin typeface="Consolas" panose="020B0609020204030204" pitchFamily="49" charset="0"/>
              </a:rPr>
              <a:t>CREATE TABLE IF NOT EXISTS</a:t>
            </a:r>
            <a:r>
              <a:rPr lang="en-US" sz="1500" dirty="0">
                <a:latin typeface="Consolas" panose="020B0609020204030204" pitchFamily="49" charset="0"/>
              </a:rPr>
              <a:t>  </a:t>
            </a:r>
            <a:r>
              <a:rPr lang="en-US" sz="1500" b="1" dirty="0">
                <a:solidFill>
                  <a:schemeClr val="accent6"/>
                </a:solidFill>
                <a:latin typeface="Consolas" panose="020B0609020204030204" pitchFamily="49" charset="0"/>
              </a:rPr>
              <a:t>hotel</a:t>
            </a:r>
            <a:r>
              <a:rPr lang="en-US" sz="1500" dirty="0">
                <a:latin typeface="Consolas" panose="020B0609020204030204" pitchFamily="49" charset="0"/>
              </a:rPr>
              <a:t> (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    hotel_id </a:t>
            </a:r>
            <a:r>
              <a:rPr lang="en-US" sz="1500" b="1" dirty="0"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 </a:t>
            </a:r>
            <a:r>
              <a:rPr lang="en-US" sz="1500" b="1" dirty="0">
                <a:latin typeface="Consolas" panose="020B0609020204030204" pitchFamily="49" charset="0"/>
              </a:rPr>
              <a:t>NOT</a:t>
            </a:r>
            <a:r>
              <a:rPr lang="en-US" sz="1500" dirty="0">
                <a:latin typeface="Consolas" panose="020B0609020204030204" pitchFamily="49" charset="0"/>
              </a:rPr>
              <a:t> </a:t>
            </a:r>
            <a:r>
              <a:rPr lang="en-US" sz="1500" b="1" dirty="0">
                <a:latin typeface="Consolas" panose="020B0609020204030204" pitchFamily="49" charset="0"/>
              </a:rPr>
              <a:t>NULL</a:t>
            </a:r>
            <a:r>
              <a:rPr lang="en-US" sz="1500" dirty="0">
                <a:latin typeface="Consolas" panose="020B0609020204030204" pitchFamily="49" charset="0"/>
              </a:rPr>
              <a:t>, 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    address </a:t>
            </a:r>
            <a:r>
              <a:rPr lang="en-US" sz="1500" b="1" dirty="0">
                <a:latin typeface="Consolas" panose="020B0609020204030204" pitchFamily="49" charset="0"/>
              </a:rPr>
              <a:t>VARCHAR(200</a:t>
            </a:r>
            <a:r>
              <a:rPr lang="en-US" sz="1500" dirty="0">
                <a:latin typeface="Consolas" panose="020B0609020204030204" pitchFamily="49" charset="0"/>
              </a:rPr>
              <a:t>), 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    </a:t>
            </a:r>
            <a:r>
              <a:rPr lang="en-US" sz="1500" b="1" dirty="0">
                <a:latin typeface="Consolas" panose="020B0609020204030204" pitchFamily="49" charset="0"/>
              </a:rPr>
              <a:t>PRIMARY</a:t>
            </a:r>
            <a:r>
              <a:rPr lang="en-US" sz="1500" dirty="0">
                <a:latin typeface="Consolas" panose="020B0609020204030204" pitchFamily="49" charset="0"/>
              </a:rPr>
              <a:t> KEY (hotel_id)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/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b="1" dirty="0">
                <a:latin typeface="Consolas" panose="020B0609020204030204" pitchFamily="49" charset="0"/>
              </a:rPr>
              <a:t>CREATE</a:t>
            </a:r>
            <a:r>
              <a:rPr lang="en-US" sz="1500" dirty="0">
                <a:latin typeface="Consolas" panose="020B0609020204030204" pitchFamily="49" charset="0"/>
              </a:rPr>
              <a:t> </a:t>
            </a:r>
            <a:r>
              <a:rPr lang="en-US" sz="1500" b="1" dirty="0">
                <a:latin typeface="Consolas" panose="020B0609020204030204" pitchFamily="49" charset="0"/>
              </a:rPr>
              <a:t>TABLE</a:t>
            </a:r>
            <a:r>
              <a:rPr lang="en-US" sz="1500" dirty="0">
                <a:latin typeface="Consolas" panose="020B0609020204030204" pitchFamily="49" charset="0"/>
              </a:rPr>
              <a:t> </a:t>
            </a:r>
            <a:r>
              <a:rPr lang="en-US" sz="1500" b="1" dirty="0">
                <a:latin typeface="Consolas" panose="020B0609020204030204" pitchFamily="49" charset="0"/>
              </a:rPr>
              <a:t>IF</a:t>
            </a:r>
            <a:r>
              <a:rPr lang="en-US" sz="1500" dirty="0">
                <a:latin typeface="Consolas" panose="020B0609020204030204" pitchFamily="49" charset="0"/>
              </a:rPr>
              <a:t> </a:t>
            </a:r>
            <a:r>
              <a:rPr lang="en-US" sz="1500" b="1" dirty="0">
                <a:latin typeface="Consolas" panose="020B0609020204030204" pitchFamily="49" charset="0"/>
              </a:rPr>
              <a:t>NOT</a:t>
            </a:r>
            <a:r>
              <a:rPr lang="en-US" sz="1500" dirty="0">
                <a:latin typeface="Consolas" panose="020B0609020204030204" pitchFamily="49" charset="0"/>
              </a:rPr>
              <a:t> </a:t>
            </a:r>
            <a:r>
              <a:rPr lang="en-US" sz="1500" b="1" dirty="0">
                <a:latin typeface="Consolas" panose="020B0609020204030204" pitchFamily="49" charset="0"/>
              </a:rPr>
              <a:t>EXISTS</a:t>
            </a:r>
            <a:r>
              <a:rPr lang="en-US" sz="1500" dirty="0">
                <a:latin typeface="Consolas" panose="020B0609020204030204" pitchFamily="49" charset="0"/>
              </a:rPr>
              <a:t>  </a:t>
            </a:r>
            <a:r>
              <a:rPr lang="en-US" sz="1500" b="1" dirty="0">
                <a:solidFill>
                  <a:schemeClr val="accent6"/>
                </a:solidFill>
                <a:latin typeface="Consolas" panose="020B0609020204030204" pitchFamily="49" charset="0"/>
              </a:rPr>
              <a:t>room</a:t>
            </a:r>
            <a:r>
              <a:rPr lang="en-US" sz="1500" dirty="0">
                <a:latin typeface="Consolas" panose="020B0609020204030204" pitchFamily="49" charset="0"/>
              </a:rPr>
              <a:t> (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    room_id </a:t>
            </a:r>
            <a:r>
              <a:rPr lang="en-US" sz="1500" b="1" dirty="0"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 </a:t>
            </a:r>
            <a:r>
              <a:rPr lang="en-US" sz="1500" b="1" dirty="0">
                <a:latin typeface="Consolas" panose="020B0609020204030204" pitchFamily="49" charset="0"/>
              </a:rPr>
              <a:t>NOT</a:t>
            </a:r>
            <a:r>
              <a:rPr lang="en-US" sz="1500" dirty="0">
                <a:latin typeface="Consolas" panose="020B0609020204030204" pitchFamily="49" charset="0"/>
              </a:rPr>
              <a:t> </a:t>
            </a:r>
            <a:r>
              <a:rPr lang="en-US" sz="1500" b="1" dirty="0">
                <a:latin typeface="Consolas" panose="020B0609020204030204" pitchFamily="49" charset="0"/>
              </a:rPr>
              <a:t>NULL</a:t>
            </a:r>
            <a:r>
              <a:rPr lang="en-US" sz="1500" dirty="0">
                <a:latin typeface="Consolas" panose="020B0609020204030204" pitchFamily="49" charset="0"/>
              </a:rPr>
              <a:t>, 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    number_windowns </a:t>
            </a:r>
            <a:r>
              <a:rPr lang="en-US" sz="1500" b="1" dirty="0"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 </a:t>
            </a:r>
            <a:r>
              <a:rPr lang="en-US" sz="1500" b="1" dirty="0">
                <a:latin typeface="Consolas" panose="020B0609020204030204" pitchFamily="49" charset="0"/>
              </a:rPr>
              <a:t>NOT NULL</a:t>
            </a:r>
            <a:r>
              <a:rPr lang="en-US" sz="1500" dirty="0">
                <a:latin typeface="Consolas" panose="020B0609020204030204" pitchFamily="49" charset="0"/>
              </a:rPr>
              <a:t>, 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    hotel_id </a:t>
            </a:r>
            <a:r>
              <a:rPr lang="en-US" sz="1500" b="1" dirty="0"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 </a:t>
            </a:r>
            <a:r>
              <a:rPr lang="en-US" sz="1500" b="1" dirty="0">
                <a:latin typeface="Consolas" panose="020B0609020204030204" pitchFamily="49" charset="0"/>
              </a:rPr>
              <a:t>NOT</a:t>
            </a:r>
            <a:r>
              <a:rPr lang="en-US" sz="1500" dirty="0">
                <a:latin typeface="Consolas" panose="020B0609020204030204" pitchFamily="49" charset="0"/>
              </a:rPr>
              <a:t> </a:t>
            </a:r>
            <a:r>
              <a:rPr lang="en-US" sz="1500" b="1" dirty="0">
                <a:latin typeface="Consolas" panose="020B0609020204030204" pitchFamily="49" charset="0"/>
              </a:rPr>
              <a:t>NULL</a:t>
            </a:r>
            <a:r>
              <a:rPr lang="en-US" sz="1500" dirty="0">
                <a:latin typeface="Consolas" panose="020B0609020204030204" pitchFamily="49" charset="0"/>
              </a:rPr>
              <a:t>, 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    </a:t>
            </a:r>
            <a:r>
              <a:rPr lang="en-US" sz="1500" b="1" dirty="0">
                <a:latin typeface="Consolas" panose="020B0609020204030204" pitchFamily="49" charset="0"/>
              </a:rPr>
              <a:t>PRIMARY</a:t>
            </a:r>
            <a:r>
              <a:rPr lang="en-US" sz="1500" dirty="0">
                <a:latin typeface="Consolas" panose="020B0609020204030204" pitchFamily="49" charset="0"/>
              </a:rPr>
              <a:t> </a:t>
            </a:r>
            <a:r>
              <a:rPr lang="en-US" sz="1500" b="1" dirty="0">
                <a:latin typeface="Consolas" panose="020B0609020204030204" pitchFamily="49" charset="0"/>
              </a:rPr>
              <a:t>KEY</a:t>
            </a:r>
            <a:r>
              <a:rPr lang="en-US" sz="1500" dirty="0">
                <a:latin typeface="Consolas" panose="020B0609020204030204" pitchFamily="49" charset="0"/>
              </a:rPr>
              <a:t> (room_id),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   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FOREIGN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KEY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latin typeface="Consolas" panose="020B0609020204030204" pitchFamily="49" charset="0"/>
              </a:rPr>
              <a:t>(hotel_id) </a:t>
            </a:r>
            <a:r>
              <a:rPr lang="en-US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REFERENCES</a:t>
            </a:r>
            <a:r>
              <a:rPr lang="en-US" sz="1500" dirty="0">
                <a:latin typeface="Consolas" panose="020B0609020204030204" pitchFamily="49" charset="0"/>
              </a:rPr>
              <a:t> hotel(hotel_id)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/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/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INSERT INTO hotel (hotel_id, address) VALUES (</a:t>
            </a:r>
            <a:r>
              <a:rPr lang="en-US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1500" dirty="0">
                <a:latin typeface="Consolas" panose="020B0609020204030204" pitchFamily="49" charset="0"/>
              </a:rPr>
              <a:t>, 'Big Start Hotel');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INSERT INTO room (room_id, number_windowns, hotel_id) VALUES (1, 10, </a:t>
            </a:r>
            <a:r>
              <a:rPr lang="en-US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1500" dirty="0" smtClean="0">
                <a:latin typeface="Consolas" panose="020B0609020204030204" pitchFamily="49" charset="0"/>
              </a:rPr>
              <a:t>);</a:t>
            </a:r>
            <a:endParaRPr lang="en-US" sz="15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87887" y="567458"/>
            <a:ext cx="10303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Let’s launch this SQL script to </a:t>
            </a:r>
            <a:r>
              <a:rPr lang="en-US" sz="3200" dirty="0" smtClean="0">
                <a:solidFill>
                  <a:schemeClr val="accent6"/>
                </a:solidFill>
              </a:rPr>
              <a:t>create</a:t>
            </a:r>
            <a:r>
              <a:rPr lang="en-US" sz="3200" dirty="0" smtClean="0"/>
              <a:t> table and </a:t>
            </a:r>
            <a:r>
              <a:rPr lang="en-US" sz="3200" dirty="0" smtClean="0">
                <a:solidFill>
                  <a:schemeClr val="accent6"/>
                </a:solidFill>
              </a:rPr>
              <a:t>insert</a:t>
            </a:r>
            <a:r>
              <a:rPr lang="en-US" sz="3200" dirty="0" smtClean="0"/>
              <a:t> records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09930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9397" y="4018208"/>
            <a:ext cx="4743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DELETE FROM hotel WHERE hotel_id 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70470" y="476517"/>
            <a:ext cx="828111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/>
              <a:t>The </a:t>
            </a:r>
            <a:r>
              <a:rPr lang="en-US" sz="2500" b="1" dirty="0" smtClean="0">
                <a:solidFill>
                  <a:srgbClr val="FF0000"/>
                </a:solidFill>
              </a:rPr>
              <a:t>FOREIGN KEY </a:t>
            </a:r>
            <a:r>
              <a:rPr lang="en-US" sz="2500" dirty="0" smtClean="0"/>
              <a:t>constraint is used to </a:t>
            </a:r>
            <a:r>
              <a:rPr lang="en-US" sz="2500" dirty="0" smtClean="0">
                <a:solidFill>
                  <a:schemeClr val="accent6"/>
                </a:solidFill>
              </a:rPr>
              <a:t>prevent actions </a:t>
            </a:r>
            <a:r>
              <a:rPr lang="en-US" sz="2500" dirty="0" smtClean="0"/>
              <a:t>that would </a:t>
            </a:r>
            <a:r>
              <a:rPr lang="en-US" sz="2500" b="1" dirty="0" smtClean="0">
                <a:solidFill>
                  <a:schemeClr val="accent6"/>
                </a:solidFill>
              </a:rPr>
              <a:t>destroy links</a:t>
            </a:r>
            <a:r>
              <a:rPr lang="en-US" sz="2500" dirty="0" smtClean="0"/>
              <a:t> between tables.</a:t>
            </a:r>
            <a:endParaRPr lang="en-US" sz="25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912363" y="2807594"/>
            <a:ext cx="37676" cy="3387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97735" y="4868214"/>
            <a:ext cx="3709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Cannot delete or update a parent row: a foreign key constraint fails (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489397" y="5035639"/>
            <a:ext cx="476518" cy="3992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278451" y="4310267"/>
            <a:ext cx="4743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DELETE FROM hotel WHERE hotel_id = 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78451" y="3876541"/>
            <a:ext cx="4616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DELETE FROM room WHERE hotel_id =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80348" y="5298772"/>
            <a:ext cx="3709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OK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6278451" y="5327698"/>
            <a:ext cx="476518" cy="3992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89397" y="2951770"/>
            <a:ext cx="4248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we try to remove a hotel whereas a room</a:t>
            </a:r>
          </a:p>
          <a:p>
            <a:r>
              <a:rPr lang="en-US" dirty="0" smtClean="0"/>
              <a:t>Is still related to this hotel :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111027" y="2963662"/>
            <a:ext cx="3692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we need to remove the room first: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804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114</Words>
  <Application>Microsoft Office PowerPoint</Application>
  <PresentationFormat>Widescreen</PresentationFormat>
  <Paragraphs>44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RONAN</cp:lastModifiedBy>
  <cp:revision>3</cp:revision>
  <dcterms:created xsi:type="dcterms:W3CDTF">2021-06-22T15:52:30Z</dcterms:created>
  <dcterms:modified xsi:type="dcterms:W3CDTF">2021-06-22T16:40:52Z</dcterms:modified>
</cp:coreProperties>
</file>