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49" r:id="rId2"/>
    <p:sldId id="650" r:id="rId3"/>
    <p:sldId id="676" r:id="rId4"/>
    <p:sldId id="677" r:id="rId5"/>
    <p:sldId id="659" r:id="rId6"/>
    <p:sldId id="678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61" r:id="rId16"/>
    <p:sldId id="660" r:id="rId17"/>
    <p:sldId id="666" r:id="rId18"/>
    <p:sldId id="667" r:id="rId19"/>
    <p:sldId id="675" r:id="rId20"/>
    <p:sldId id="668" r:id="rId21"/>
    <p:sldId id="671" r:id="rId22"/>
    <p:sldId id="670" r:id="rId23"/>
    <p:sldId id="673" r:id="rId24"/>
    <p:sldId id="672" r:id="rId25"/>
    <p:sldId id="684" r:id="rId26"/>
    <p:sldId id="685" r:id="rId27"/>
    <p:sldId id="686" r:id="rId28"/>
    <p:sldId id="687" r:id="rId29"/>
    <p:sldId id="680" r:id="rId30"/>
    <p:sldId id="681" r:id="rId31"/>
    <p:sldId id="682" r:id="rId32"/>
    <p:sldId id="683" r:id="rId33"/>
    <p:sldId id="674" r:id="rId34"/>
    <p:sldId id="6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39923-D5CD-434D-804E-F94D95FE596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F62E-4E28-40BD-8431-879D1158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52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602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66C9-48E9-4A94-A241-CE4F7308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FF9CB-8CBC-4A83-8E3C-0AA6D0C9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DAA2-0E21-4B9D-8CA9-EF48703A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0D78-2BFA-4211-8A90-2A5782AD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B0BA-23C2-4359-88F9-085AD769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71AF-B820-4C40-A3CB-C619080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BEFDD-15ED-4114-BBA4-BD02E8D6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6743-816B-4236-8388-B615DD1B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1C57-3DE3-4C27-BE20-B9DE5534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0784-B51D-4200-9EFC-31C56E1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84988-7A3E-48EF-9210-BED0DE18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18C5-4095-4582-8232-964CD99B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F051-172F-4FD2-A650-5CFDF5FC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4118-7A96-4ED9-A3B3-58866606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3EC-25F0-44E7-923F-820C0A72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C355-5F03-431C-8F75-2C2665EA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21F-DB79-48E2-8DF7-4099C4EB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FD3A-2195-4991-B62B-6CBC4172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123E-EB0D-4283-A5AB-233F753E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6369-8684-40B1-9B13-870E6CFD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F639-B59E-4B31-B084-DBB31A78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088C-60DF-4A3D-BB6F-6F1BAF0E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7143-A4A0-4589-991F-CB81A3EB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FD70-84C8-483A-ADBE-7732AE65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4B8B-AF01-4D01-B3F3-94E1BB9B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945-8BCD-49CF-B51A-AF0921DF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7DDD-B996-4C8E-89DB-34B89EF0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64E99-FC2F-4554-AC65-EDFBD5E54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698E-4571-4672-B5E4-CC0AA513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F128-3FD7-4F81-9AEE-AF05C240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00DD-0680-4B6E-B2E5-718E826E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8A26-69AB-4D90-8784-6C32DA8A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67A1-6975-4101-ADCD-E24BB1AD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E7A5-F698-4094-ACFA-899D5451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F220A-A184-4748-8481-0268A0299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0395C-6475-4526-918E-F6BC2C27C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B8183-5D9A-4D57-B8F7-46E8EA0B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5773-71D4-416C-AA93-DF73056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5C006-29C3-45EF-99F2-94AAB63A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56F8-4CED-4EF5-A9B1-10B1FCF5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BFEC7-7F5D-48F0-8867-3A7E54B8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C9C6D-0412-404C-BA88-651E5C19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1832-904B-4B82-89AA-1DEF6E2D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30BC1-8FA2-4CCA-897C-A37BBE6B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FBE74-EBE2-460A-8F91-669AC79D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34EFE-8B2C-48D4-B430-48EE93D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8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672D-3A4F-492C-B6D5-0516DDCB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D66C-2E82-4D70-B35B-7631CCD6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23351-35E2-416F-BD8B-E5E8145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C6E9-651F-42EE-95C1-A819A33A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BC9F-A1D0-49B8-959F-EB72F99B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CF1E-23F6-4A98-9386-CB4C5E05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B60D-951F-465B-84A2-EEE7112F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CAD83-563B-4A88-8ACD-CC4F62018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59B7-C657-4339-AC3C-A3842513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9E8B5-DECA-499E-BD9D-12361E6A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28D3-13EE-4E79-81F5-C72B9268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E5208-F5CB-4F1D-9762-02EB5A06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D59C3-1A13-44DA-939B-A4FE0F8F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134F9-61C2-4030-8FF8-9D84AFB1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C610-FDDB-4C0F-A897-FAB12F50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0105-BD40-43D7-A235-41E711C12B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1E74-2640-4D7C-9CBF-7655A9E61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685E-757B-4296-A8AA-5306C131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1C76-C511-4159-82E1-E179E64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op_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op_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SELECT WHERE </a:t>
            </a: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IS NULL / IS NOT NULL </a:t>
            </a: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AND / OR </a:t>
            </a: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SUM / COUNT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81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4507" y="284187"/>
            <a:ext cx="10495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Find the first  + last name of employees whose last name is </a:t>
            </a:r>
            <a:r>
              <a:rPr lang="en-US" sz="3000" b="1" dirty="0"/>
              <a:t>Snares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94505" y="4602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1347" y="59585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16" y="1657413"/>
            <a:ext cx="2771775" cy="733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7048" y="4397002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24773" y="566866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7048" y="5676399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 </a:t>
            </a:r>
            <a:r>
              <a:rPr lang="en-US" b="1" dirty="0">
                <a:cs typeface="Courier New" panose="02070309020205020404" pitchFamily="49" charset="0"/>
              </a:rPr>
              <a:t>OF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05475" y="453369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IN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0" name="Oval 19"/>
          <p:cNvSpPr/>
          <p:nvPr/>
        </p:nvSpPr>
        <p:spPr>
          <a:xfrm>
            <a:off x="6914641" y="5743534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4507" y="284187"/>
            <a:ext cx="999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 to change in this query to display columns as expected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2247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1791" y="45799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8633" y="59363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5852" y="1988627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7441" y="5838200"/>
            <a:ext cx="537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 AS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AS </a:t>
            </a:r>
            <a:r>
              <a:rPr lang="en-US" sz="1500" dirty="0">
                <a:cs typeface="Courier New" panose="02070309020205020404" pitchFamily="49" charset="0"/>
              </a:rPr>
              <a:t>“LAST”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05" y="1838034"/>
            <a:ext cx="2638425" cy="704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46900" y="1632195"/>
            <a:ext cx="3263900" cy="43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/>
          <p:cNvSpPr txBox="1"/>
          <p:nvPr/>
        </p:nvSpPr>
        <p:spPr>
          <a:xfrm>
            <a:off x="1147442" y="4240074"/>
            <a:ext cx="36567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</a:p>
          <a:p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>
                <a:cs typeface="Courier New" panose="02070309020205020404" pitchFamily="49" charset="0"/>
              </a:rPr>
              <a:t>AS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b="1" dirty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“LAST”;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55967" y="5890300"/>
            <a:ext cx="5261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>
                <a:cs typeface="Courier New" panose="02070309020205020404" pitchFamily="49" charset="0"/>
              </a:rPr>
              <a:t>“LAST”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968" y="4292174"/>
            <a:ext cx="40862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</a:p>
          <a:p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b="1" dirty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“LAST”;</a:t>
            </a:r>
          </a:p>
        </p:txBody>
      </p:sp>
    </p:spTree>
    <p:extLst>
      <p:ext uri="{BB962C8B-B14F-4D97-AF65-F5344CB8AC3E}">
        <p14:creationId xmlns:p14="http://schemas.microsoft.com/office/powerpoint/2010/main" val="379531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4507" y="284187"/>
            <a:ext cx="999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 to change in this query to display columns as expected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2247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1791" y="45799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8633" y="59363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5852" y="1988627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7441" y="5838200"/>
            <a:ext cx="537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 AS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AS </a:t>
            </a:r>
            <a:r>
              <a:rPr lang="en-US" sz="1500" dirty="0">
                <a:cs typeface="Courier New" panose="02070309020205020404" pitchFamily="49" charset="0"/>
              </a:rPr>
              <a:t>“LAST”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05" y="1838034"/>
            <a:ext cx="2638425" cy="704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46900" y="1632195"/>
            <a:ext cx="3263900" cy="43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/>
          <p:cNvSpPr txBox="1"/>
          <p:nvPr/>
        </p:nvSpPr>
        <p:spPr>
          <a:xfrm>
            <a:off x="1147442" y="4240074"/>
            <a:ext cx="36567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</a:p>
          <a:p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>
                <a:cs typeface="Courier New" panose="02070309020205020404" pitchFamily="49" charset="0"/>
              </a:rPr>
              <a:t>AS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b="1" dirty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“LAST”;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55967" y="5890300"/>
            <a:ext cx="5261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>
                <a:cs typeface="Courier New" panose="02070309020205020404" pitchFamily="49" charset="0"/>
              </a:rPr>
              <a:t>“LAST”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968" y="4292174"/>
            <a:ext cx="40862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</a:p>
          <a:p>
            <a:r>
              <a:rPr lang="en-US" sz="1500" b="1" dirty="0">
                <a:cs typeface="Courier New" panose="02070309020205020404" pitchFamily="49" charset="0"/>
              </a:rPr>
              <a:t>FROM</a:t>
            </a:r>
            <a:r>
              <a:rPr lang="en-US" sz="1500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  </a:t>
            </a:r>
            <a:r>
              <a:rPr lang="en-US" sz="1500" b="1" dirty="0">
                <a:cs typeface="Courier New" panose="02070309020205020404" pitchFamily="49" charset="0"/>
              </a:rPr>
              <a:t>WHERE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b="1" dirty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“LAST”;</a:t>
            </a:r>
          </a:p>
        </p:txBody>
      </p:sp>
      <p:sp>
        <p:nvSpPr>
          <p:cNvPr id="19" name="Oval 18"/>
          <p:cNvSpPr/>
          <p:nvPr/>
        </p:nvSpPr>
        <p:spPr>
          <a:xfrm>
            <a:off x="399494" y="5797595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81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7048" y="138683"/>
            <a:ext cx="9813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Display all the data of employees that work in department 63 </a:t>
            </a:r>
          </a:p>
          <a:p>
            <a:pPr algn="ctr"/>
            <a:r>
              <a:rPr lang="en-US" sz="3000" dirty="0"/>
              <a:t>but exclude employee  whose last name is 'Snares'.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08" y="46460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350" y="6002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7" y="1342310"/>
            <a:ext cx="5486400" cy="2912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1" y="1196116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4" y="1327197"/>
            <a:ext cx="5486400" cy="29268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8" y="1181003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7" y="1463780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03222" y="4627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0064" y="59842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9969" y="4304721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AND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!= 'Snares';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44" y="1810731"/>
            <a:ext cx="4410075" cy="771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1251" y="5587066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EXCLUDES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= 'Snares';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3874" y="4424514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AND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= 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5156" y="5706859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OR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!= 'Snares';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1484" y="487187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79735" y="61223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23761" y="49890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3274" y="630702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04284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7048" y="138683"/>
            <a:ext cx="9813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Display all the data of employees that work in department 63 </a:t>
            </a:r>
          </a:p>
          <a:p>
            <a:pPr algn="ctr"/>
            <a:r>
              <a:rPr lang="en-US" sz="3000" dirty="0"/>
              <a:t>but exclude employee  whose last name is 'Snares'.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08" y="46460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350" y="6002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7" y="1342310"/>
            <a:ext cx="5486400" cy="2912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1" y="1196116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4" y="1327197"/>
            <a:ext cx="5486400" cy="29268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8" y="1181003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7" y="1463780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03222" y="4627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0064" y="59842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9969" y="4304721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AND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!= 'Snares';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44" y="1810731"/>
            <a:ext cx="4410075" cy="771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1251" y="5587066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EXCLUDES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= 'Snares';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3874" y="4424514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AND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= 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5156" y="5706859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cs typeface="Courier New" panose="02070309020205020404" pitchFamily="49" charset="0"/>
              </a:rPr>
              <a:t>   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57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OR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!= 'Snares';</a:t>
            </a:r>
          </a:p>
        </p:txBody>
      </p:sp>
      <p:sp>
        <p:nvSpPr>
          <p:cNvPr id="32" name="Oval 31"/>
          <p:cNvSpPr/>
          <p:nvPr/>
        </p:nvSpPr>
        <p:spPr>
          <a:xfrm>
            <a:off x="294543" y="4504157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791484" y="487187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9735" y="61223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23761" y="49890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3274" y="630702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281517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8" y="910681"/>
            <a:ext cx="11077575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398" y="814650"/>
            <a:ext cx="11355685" cy="20010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55575" y="3002616"/>
            <a:ext cx="2006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To get this result: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7239" y="3526575"/>
            <a:ext cx="111177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Winner</a:t>
            </a:r>
          </a:p>
          <a:p>
            <a:r>
              <a:rPr lang="en-US" dirty="0">
                <a:latin typeface="Consolas" panose="020B0609020204030204" pitchFamily="49" charset="0"/>
              </a:rPr>
              <a:t>Ronan OGOR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256369"/>
            <a:ext cx="3255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Put in order the below 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997" y="4909560"/>
            <a:ext cx="1105752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SELECT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975" y="5524916"/>
            <a:ext cx="1096775" cy="4770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winner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1489" y="5032421"/>
            <a:ext cx="1061573" cy="4770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FROM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95897" y="6074224"/>
            <a:ext cx="1868717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nobels_table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4253" y="4708411"/>
            <a:ext cx="1159292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WHERE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0097" y="4842036"/>
            <a:ext cx="1560940" cy="4770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year=2020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3870" y="5299734"/>
            <a:ext cx="774571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7885" y="5327748"/>
            <a:ext cx="1127232" cy="4770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subject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76424" y="4659978"/>
            <a:ext cx="1109022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NOT 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8960" y="5868524"/>
            <a:ext cx="2930674" cy="4770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('</a:t>
            </a:r>
            <a:r>
              <a:rPr lang="en-US" sz="2500" dirty="0" err="1"/>
              <a:t>Physic','Economics</a:t>
            </a:r>
            <a:r>
              <a:rPr lang="en-US" sz="2500" dirty="0"/>
              <a:t>')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72912" y="206267"/>
            <a:ext cx="2124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10 MIN - ACTIVITY</a:t>
            </a:r>
          </a:p>
        </p:txBody>
      </p:sp>
    </p:spTree>
    <p:extLst>
      <p:ext uri="{BB962C8B-B14F-4D97-AF65-F5344CB8AC3E}">
        <p14:creationId xmlns:p14="http://schemas.microsoft.com/office/powerpoint/2010/main" val="233555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367907" y="3184885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2014765" y="4080329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SELECT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6787" y="4057453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FROM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56512" y="4080328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WHERE</a:t>
            </a:r>
          </a:p>
        </p:txBody>
      </p:sp>
      <p:sp>
        <p:nvSpPr>
          <p:cNvPr id="4" name="Down Arrow 3"/>
          <p:cNvSpPr/>
          <p:nvPr/>
        </p:nvSpPr>
        <p:spPr>
          <a:xfrm>
            <a:off x="5754106" y="3133881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11643" y="2173514"/>
            <a:ext cx="1548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FILTER</a:t>
            </a:r>
          </a:p>
          <a:p>
            <a:pPr algn="ctr"/>
            <a:r>
              <a:rPr lang="en-US" sz="2400" dirty="0"/>
              <a:t>THE ROWS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9604" y="2173515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TABLE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109488" y="3156558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43153" y="4080328"/>
            <a:ext cx="1258828" cy="1556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ORDERBY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943008" y="3214621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00548" y="2254254"/>
            <a:ext cx="1548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ORDER </a:t>
            </a:r>
          </a:p>
          <a:p>
            <a:pPr algn="ctr"/>
            <a:r>
              <a:rPr lang="en-US" sz="2400" b="1" dirty="0"/>
              <a:t>THE ROWS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1474" y="2104232"/>
            <a:ext cx="203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COLUMNS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268900" y="3062337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07974" y="152653"/>
            <a:ext cx="2389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ORDER ROWS</a:t>
            </a:r>
            <a:endParaRPr lang="fr-FR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0375" y="886084"/>
            <a:ext cx="1139927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column1, column2 </a:t>
            </a:r>
            <a:r>
              <a:rPr lang="en-US" sz="3000" dirty="0">
                <a:latin typeface="Consolas" panose="020B0609020204030204" pitchFamily="49" charset="0"/>
              </a:rPr>
              <a:t>FROM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table </a:t>
            </a:r>
            <a:r>
              <a:rPr lang="en-US" sz="3000" dirty="0">
                <a:latin typeface="Consolas" panose="020B0609020204030204" pitchFamily="49" charset="0"/>
              </a:rPr>
              <a:t>ORDER BY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city </a:t>
            </a:r>
            <a:r>
              <a:rPr lang="en-US" sz="3000" dirty="0">
                <a:latin typeface="Consolas" panose="020B0609020204030204" pitchFamily="49" charset="0"/>
              </a:rPr>
              <a:t>ASC;</a:t>
            </a:r>
            <a:endParaRPr lang="fr-FR" sz="3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6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97FAF49-9732-40AA-920F-808EAA8EE5BE}"/>
              </a:ext>
            </a:extLst>
          </p:cNvPr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1CAF50-273C-40DA-BD31-B7FB979C3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48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CC602-EC84-417F-9C6C-34B321FB356E}"/>
                </a:ext>
              </a:extLst>
            </p:cNvPr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41B37E-A229-4993-B0FA-B1EF666DE13A}"/>
              </a:ext>
            </a:extLst>
          </p:cNvPr>
          <p:cNvGrpSpPr/>
          <p:nvPr/>
        </p:nvGrpSpPr>
        <p:grpSpPr>
          <a:xfrm>
            <a:off x="6332707" y="36031"/>
            <a:ext cx="4378360" cy="2989710"/>
            <a:chOff x="6096000" y="-32342"/>
            <a:chExt cx="4576156" cy="30990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2B260D-B29F-4850-8FC2-745FA9BE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98079"/>
              <a:ext cx="4576156" cy="276861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9CBD4C-00B9-44D6-AEA9-32D666F40E50}"/>
                </a:ext>
              </a:extLst>
            </p:cNvPr>
            <p:cNvSpPr txBox="1"/>
            <p:nvPr/>
          </p:nvSpPr>
          <p:spPr>
            <a:xfrm>
              <a:off x="6096000" y="-32342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40CE9F-B069-4F83-803E-9C501701AA41}"/>
              </a:ext>
            </a:extLst>
          </p:cNvPr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78E99-EA43-422A-922D-CCE2074AE8C9}"/>
              </a:ext>
            </a:extLst>
          </p:cNvPr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8E4A-1AC7-40CC-B92B-F757515149EC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D201C-7A39-4D5F-96F9-195B999C7654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362E0-0AF2-4D66-97D7-BC995E244C15}"/>
              </a:ext>
            </a:extLst>
          </p:cNvPr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73DA3-D644-4B38-9470-91B131A6AC8C}"/>
              </a:ext>
            </a:extLst>
          </p:cNvPr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name, salary;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BE880-8031-4888-8228-06150FD2E9C7}"/>
              </a:ext>
            </a:extLst>
          </p:cNvPr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 or salary;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55E1E-3847-4875-815E-FF2DF9FEF4DB}"/>
              </a:ext>
            </a:extLst>
          </p:cNvPr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“name  salary”;</a:t>
            </a:r>
          </a:p>
        </p:txBody>
      </p:sp>
    </p:spTree>
    <p:extLst>
      <p:ext uri="{BB962C8B-B14F-4D97-AF65-F5344CB8AC3E}">
        <p14:creationId xmlns:p14="http://schemas.microsoft.com/office/powerpoint/2010/main" val="41424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97FAF49-9732-40AA-920F-808EAA8EE5BE}"/>
              </a:ext>
            </a:extLst>
          </p:cNvPr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1CAF50-273C-40DA-BD31-B7FB979C3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48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CC602-EC84-417F-9C6C-34B321FB356E}"/>
                </a:ext>
              </a:extLst>
            </p:cNvPr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41B37E-A229-4993-B0FA-B1EF666DE13A}"/>
              </a:ext>
            </a:extLst>
          </p:cNvPr>
          <p:cNvGrpSpPr/>
          <p:nvPr/>
        </p:nvGrpSpPr>
        <p:grpSpPr>
          <a:xfrm>
            <a:off x="6332707" y="36031"/>
            <a:ext cx="4378360" cy="2989710"/>
            <a:chOff x="6096000" y="-32342"/>
            <a:chExt cx="4576156" cy="30990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2B260D-B29F-4850-8FC2-745FA9BE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98079"/>
              <a:ext cx="4576156" cy="276861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9CBD4C-00B9-44D6-AEA9-32D666F40E50}"/>
                </a:ext>
              </a:extLst>
            </p:cNvPr>
            <p:cNvSpPr txBox="1"/>
            <p:nvPr/>
          </p:nvSpPr>
          <p:spPr>
            <a:xfrm>
              <a:off x="6096000" y="-32342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40CE9F-B069-4F83-803E-9C501701AA41}"/>
              </a:ext>
            </a:extLst>
          </p:cNvPr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 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78E99-EA43-422A-922D-CCE2074AE8C9}"/>
              </a:ext>
            </a:extLst>
          </p:cNvPr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8E4A-1AC7-40CC-B92B-F757515149EC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D201C-7A39-4D5F-96F9-195B999C7654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362E0-0AF2-4D66-97D7-BC995E244C15}"/>
              </a:ext>
            </a:extLst>
          </p:cNvPr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73DA3-D644-4B38-9470-91B131A6AC8C}"/>
              </a:ext>
            </a:extLst>
          </p:cNvPr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name, salary;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BE880-8031-4888-8228-06150FD2E9C7}"/>
              </a:ext>
            </a:extLst>
          </p:cNvPr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 or salary;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55E1E-3847-4875-815E-FF2DF9FEF4DB}"/>
              </a:ext>
            </a:extLst>
          </p:cNvPr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“name  salary”;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8F94E7-01FA-4B79-8520-FB5D22B2E457}"/>
              </a:ext>
            </a:extLst>
          </p:cNvPr>
          <p:cNvSpPr/>
          <p:nvPr/>
        </p:nvSpPr>
        <p:spPr>
          <a:xfrm>
            <a:off x="553920" y="5214275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53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97FAF49-9732-40AA-920F-808EAA8EE5BE}"/>
              </a:ext>
            </a:extLst>
          </p:cNvPr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1CAF50-273C-40DA-BD31-B7FB979C3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48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CC602-EC84-417F-9C6C-34B321FB356E}"/>
                </a:ext>
              </a:extLst>
            </p:cNvPr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40CE9F-B069-4F83-803E-9C501701AA41}"/>
              </a:ext>
            </a:extLst>
          </p:cNvPr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 </a:t>
            </a:r>
            <a:r>
              <a:rPr lang="en-US" sz="2000" dirty="0">
                <a:cs typeface="Courier New" panose="02070309020205020404" pitchFamily="49" charset="0"/>
              </a:rPr>
              <a:t>name DESC;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78E99-EA43-422A-922D-CCE2074AE8C9}"/>
              </a:ext>
            </a:extLst>
          </p:cNvPr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8E4A-1AC7-40CC-B92B-F757515149EC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D201C-7A39-4D5F-96F9-195B999C7654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362E0-0AF2-4D66-97D7-BC995E244C15}"/>
              </a:ext>
            </a:extLst>
          </p:cNvPr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73DA3-D644-4B38-9470-91B131A6AC8C}"/>
              </a:ext>
            </a:extLst>
          </p:cNvPr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@name DESC;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BE880-8031-4888-8228-06150FD2E9C7}"/>
              </a:ext>
            </a:extLst>
          </p:cNvPr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55E1E-3847-4875-815E-FF2DF9FEF4DB}"/>
              </a:ext>
            </a:extLst>
          </p:cNvPr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“name DESC”;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DBEE70-9038-4C5D-8089-9FD1FCBE7269}"/>
              </a:ext>
            </a:extLst>
          </p:cNvPr>
          <p:cNvGrpSpPr/>
          <p:nvPr/>
        </p:nvGrpSpPr>
        <p:grpSpPr>
          <a:xfrm>
            <a:off x="6332707" y="36031"/>
            <a:ext cx="4254877" cy="2935743"/>
            <a:chOff x="6332707" y="36031"/>
            <a:chExt cx="4254877" cy="29357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9CBD4C-00B9-44D6-AEA9-32D666F40E50}"/>
                </a:ext>
              </a:extLst>
            </p:cNvPr>
            <p:cNvSpPr txBox="1"/>
            <p:nvPr/>
          </p:nvSpPr>
          <p:spPr>
            <a:xfrm>
              <a:off x="6332707" y="36031"/>
              <a:ext cx="1631629" cy="356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1F346F-301E-4D90-912B-9458B916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2707" y="336990"/>
              <a:ext cx="4254877" cy="263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66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599540" y="385690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782" y="291640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3523" y="291640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1796498" y="1370667"/>
            <a:ext cx="8520156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SELECT</a:t>
            </a:r>
            <a:r>
              <a:rPr lang="en-US" sz="3000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WHERE</a:t>
            </a: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statement</a:t>
            </a: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EQUAL/ NOT EQUAL / GREATER</a:t>
            </a:r>
          </a:p>
          <a:p>
            <a:pPr marL="914400" lvl="1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NULL / NOT NULL</a:t>
            </a:r>
          </a:p>
          <a:p>
            <a:pPr marL="914400" lvl="1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 / NOT IN</a:t>
            </a:r>
          </a:p>
          <a:p>
            <a:pPr>
              <a:buClr>
                <a:schemeClr val="dk1"/>
              </a:buClr>
              <a:buSzPts val="3500"/>
            </a:pPr>
            <a:endParaRPr lang="en-US" sz="3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ORDER BY</a:t>
            </a:r>
          </a:p>
          <a:p>
            <a:pPr marL="914400" lvl="1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ASC</a:t>
            </a:r>
          </a:p>
          <a:p>
            <a:pPr marL="914400" lvl="1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DESC</a:t>
            </a:r>
          </a:p>
          <a:p>
            <a:pPr marL="914400" lvl="1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SUN / COUNT</a:t>
            </a:r>
          </a:p>
          <a:p>
            <a:pPr>
              <a:buClr>
                <a:schemeClr val="dk1"/>
              </a:buClr>
              <a:buSzPts val="3500"/>
            </a:pPr>
            <a:endParaRPr lang="en-US" sz="3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10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97FAF49-9732-40AA-920F-808EAA8EE5BE}"/>
              </a:ext>
            </a:extLst>
          </p:cNvPr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1CAF50-273C-40DA-BD31-B7FB979C3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48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CC602-EC84-417F-9C6C-34B321FB356E}"/>
                </a:ext>
              </a:extLst>
            </p:cNvPr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40CE9F-B069-4F83-803E-9C501701AA41}"/>
              </a:ext>
            </a:extLst>
          </p:cNvPr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 </a:t>
            </a:r>
            <a:r>
              <a:rPr lang="en-US" sz="2000" dirty="0">
                <a:cs typeface="Courier New" panose="02070309020205020404" pitchFamily="49" charset="0"/>
              </a:rPr>
              <a:t>name DESC;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78E99-EA43-422A-922D-CCE2074AE8C9}"/>
              </a:ext>
            </a:extLst>
          </p:cNvPr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8E4A-1AC7-40CC-B92B-F757515149EC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D201C-7A39-4D5F-96F9-195B999C7654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362E0-0AF2-4D66-97D7-BC995E244C15}"/>
              </a:ext>
            </a:extLst>
          </p:cNvPr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73DA3-D644-4B38-9470-91B131A6AC8C}"/>
              </a:ext>
            </a:extLst>
          </p:cNvPr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@name;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BE880-8031-4888-8228-06150FD2E9C7}"/>
              </a:ext>
            </a:extLst>
          </p:cNvPr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name;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55E1E-3847-4875-815E-FF2DF9FEF4DB}"/>
              </a:ext>
            </a:extLst>
          </p:cNvPr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*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ORDER BY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>
                <a:cs typeface="Courier New" panose="02070309020205020404" pitchFamily="49" charset="0"/>
              </a:rPr>
              <a:t>“name”;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8F94E7-01FA-4B79-8520-FB5D22B2E457}"/>
              </a:ext>
            </a:extLst>
          </p:cNvPr>
          <p:cNvSpPr/>
          <p:nvPr/>
        </p:nvSpPr>
        <p:spPr>
          <a:xfrm>
            <a:off x="473431" y="3279067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DBEE70-9038-4C5D-8089-9FD1FCBE7269}"/>
              </a:ext>
            </a:extLst>
          </p:cNvPr>
          <p:cNvGrpSpPr/>
          <p:nvPr/>
        </p:nvGrpSpPr>
        <p:grpSpPr>
          <a:xfrm>
            <a:off x="6332707" y="36031"/>
            <a:ext cx="4254877" cy="2935743"/>
            <a:chOff x="6332707" y="36031"/>
            <a:chExt cx="4254877" cy="29357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9CBD4C-00B9-44D6-AEA9-32D666F40E50}"/>
                </a:ext>
              </a:extLst>
            </p:cNvPr>
            <p:cNvSpPr txBox="1"/>
            <p:nvPr/>
          </p:nvSpPr>
          <p:spPr>
            <a:xfrm>
              <a:off x="6332707" y="36031"/>
              <a:ext cx="1631629" cy="356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1F346F-301E-4D90-912B-9458B916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2707" y="336990"/>
              <a:ext cx="4254877" cy="263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7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B7B4D9-0202-4D79-AFD9-50CFF9672B2F}"/>
              </a:ext>
            </a:extLst>
          </p:cNvPr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371F99-94CA-4AFF-AF18-F33F70FE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C3B915-0D88-4AEF-B4B7-D66707B5A590}"/>
                </a:ext>
              </a:extLst>
            </p:cNvPr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1DF61D-19B9-4C6B-94DF-4D77510B2DF7}"/>
              </a:ext>
            </a:extLst>
          </p:cNvPr>
          <p:cNvGrpSpPr/>
          <p:nvPr/>
        </p:nvGrpSpPr>
        <p:grpSpPr>
          <a:xfrm>
            <a:off x="5996291" y="162050"/>
            <a:ext cx="4543425" cy="1700797"/>
            <a:chOff x="5996291" y="74500"/>
            <a:chExt cx="4543425" cy="17007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DD41BF-E8CA-4F49-9D47-08CCC176AA82}"/>
                </a:ext>
              </a:extLst>
            </p:cNvPr>
            <p:cNvSpPr txBox="1"/>
            <p:nvPr/>
          </p:nvSpPr>
          <p:spPr>
            <a:xfrm>
              <a:off x="5996291" y="74500"/>
              <a:ext cx="16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82AD0D-BFBA-4B1F-ACAF-1BD4DF72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291" y="451322"/>
              <a:ext cx="4543425" cy="13239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C4B2D9A-5F78-418A-880F-992F1D187F73}"/>
              </a:ext>
            </a:extLst>
          </p:cNvPr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#NULL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75E21-7733-401F-8CD3-A7A26F148BA9}"/>
              </a:ext>
            </a:extLst>
          </p:cNvPr>
          <p:cNvSpPr txBox="1"/>
          <p:nvPr/>
        </p:nvSpPr>
        <p:spPr>
          <a:xfrm>
            <a:off x="482554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E0143-8383-48D2-A480-C4E86924C3AD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6A1669-5F6A-4A81-8CC1-384A8E3FA15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51C38-EE9D-425E-AE5B-280773E6D77C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C17B06-899D-413C-98E6-F4BE790D019C}"/>
              </a:ext>
            </a:extLst>
          </p:cNvPr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IS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07E02-056F-42E7-A1EE-F163388B45B0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 =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8445F-A784-4BDD-814C-2F19D8D2D149}"/>
              </a:ext>
            </a:extLst>
          </p:cNvPr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@NOT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46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6150F0-2105-461B-BA6D-FF04F099564C}"/>
              </a:ext>
            </a:extLst>
          </p:cNvPr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#NULL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82554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DEDB-FA7B-4B62-B80F-0C4A2AE0179E}"/>
              </a:ext>
            </a:extLst>
          </p:cNvPr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IS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 =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C5C8D-0804-4D6B-B835-A6DFA4ED9278}"/>
              </a:ext>
            </a:extLst>
          </p:cNvPr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@NOT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627A55-BA4B-455C-997B-3F76E7320F7F}"/>
              </a:ext>
            </a:extLst>
          </p:cNvPr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B326457-BD34-441A-8488-52655018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27F3DC-EE00-4AD7-AB2A-2C00DDE5AD21}"/>
                </a:ext>
              </a:extLst>
            </p:cNvPr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9188C1-C129-4731-839D-B1F733305EAF}"/>
              </a:ext>
            </a:extLst>
          </p:cNvPr>
          <p:cNvGrpSpPr/>
          <p:nvPr/>
        </p:nvGrpSpPr>
        <p:grpSpPr>
          <a:xfrm>
            <a:off x="5996291" y="162050"/>
            <a:ext cx="4543425" cy="1700797"/>
            <a:chOff x="5996291" y="74500"/>
            <a:chExt cx="4543425" cy="17007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512020-384E-43F8-9633-A4A1DFB1557A}"/>
                </a:ext>
              </a:extLst>
            </p:cNvPr>
            <p:cNvSpPr txBox="1"/>
            <p:nvPr/>
          </p:nvSpPr>
          <p:spPr>
            <a:xfrm>
              <a:off x="5996291" y="74500"/>
              <a:ext cx="16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7F068D2-AC9D-4923-A17B-42E3D52B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291" y="451322"/>
              <a:ext cx="4543425" cy="1323975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141466FC-EF26-4D44-B3F6-138BECDA1B07}"/>
              </a:ext>
            </a:extLst>
          </p:cNvPr>
          <p:cNvSpPr/>
          <p:nvPr/>
        </p:nvSpPr>
        <p:spPr>
          <a:xfrm>
            <a:off x="114499" y="5214275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2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A82BF-30A0-4C86-8BF6-21173360A2C7}"/>
              </a:ext>
            </a:extLst>
          </p:cNvPr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192501-85F7-4660-BF2B-2DACACED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0C6AA7-DE2C-454F-BD2A-99EF398EDA05}"/>
                </a:ext>
              </a:extLst>
            </p:cNvPr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67616-D2D9-4818-848C-BA73839C7DAA}"/>
              </a:ext>
            </a:extLst>
          </p:cNvPr>
          <p:cNvGrpSpPr/>
          <p:nvPr/>
        </p:nvGrpSpPr>
        <p:grpSpPr>
          <a:xfrm>
            <a:off x="6505574" y="360835"/>
            <a:ext cx="4714875" cy="2682379"/>
            <a:chOff x="5717634" y="74500"/>
            <a:chExt cx="4714875" cy="26823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41C46C-C020-4F15-841A-92F79610130F}"/>
                </a:ext>
              </a:extLst>
            </p:cNvPr>
            <p:cNvSpPr txBox="1"/>
            <p:nvPr/>
          </p:nvSpPr>
          <p:spPr>
            <a:xfrm>
              <a:off x="5717634" y="74500"/>
              <a:ext cx="16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CD5749-F6CD-43DB-8915-E626BE7C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634" y="385154"/>
              <a:ext cx="4714875" cy="237172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6150F0-2105-461B-BA6D-FF04F099564C}"/>
              </a:ext>
            </a:extLst>
          </p:cNvPr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IS 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82554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DEDB-FA7B-4B62-B80F-0C4A2AE0179E}"/>
              </a:ext>
            </a:extLst>
          </p:cNvPr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= 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 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C5C8D-0804-4D6B-B835-A6DFA4ED9278}"/>
              </a:ext>
            </a:extLst>
          </p:cNvPr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@NOT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50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A82BF-30A0-4C86-8BF6-21173360A2C7}"/>
              </a:ext>
            </a:extLst>
          </p:cNvPr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192501-85F7-4660-BF2B-2DACACED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0C6AA7-DE2C-454F-BD2A-99EF398EDA05}"/>
                </a:ext>
              </a:extLst>
            </p:cNvPr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Customers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67616-D2D9-4818-848C-BA73839C7DAA}"/>
              </a:ext>
            </a:extLst>
          </p:cNvPr>
          <p:cNvGrpSpPr/>
          <p:nvPr/>
        </p:nvGrpSpPr>
        <p:grpSpPr>
          <a:xfrm>
            <a:off x="6505574" y="360835"/>
            <a:ext cx="4714875" cy="2682379"/>
            <a:chOff x="5717634" y="74500"/>
            <a:chExt cx="4714875" cy="26823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41C46C-C020-4F15-841A-92F79610130F}"/>
                </a:ext>
              </a:extLst>
            </p:cNvPr>
            <p:cNvSpPr txBox="1"/>
            <p:nvPr/>
          </p:nvSpPr>
          <p:spPr>
            <a:xfrm>
              <a:off x="5717634" y="74500"/>
              <a:ext cx="16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Expected Result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CD5749-F6CD-43DB-8915-E626BE7C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634" y="385154"/>
              <a:ext cx="4714875" cy="237172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6150F0-2105-461B-BA6D-FF04F099564C}"/>
              </a:ext>
            </a:extLst>
          </p:cNvPr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IS 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DEDB-FA7B-4B62-B80F-0C4A2AE0179E}"/>
              </a:ext>
            </a:extLst>
          </p:cNvPr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= 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 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C5C8D-0804-4D6B-B835-A6DFA4ED9278}"/>
              </a:ext>
            </a:extLst>
          </p:cNvPr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SELECT</a:t>
            </a:r>
            <a:r>
              <a:rPr lang="en-US" sz="2000" dirty="0">
                <a:cs typeface="Courier New" panose="02070309020205020404" pitchFamily="49" charset="0"/>
              </a:rPr>
              <a:t> ID, name, address, salary 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FROM</a:t>
            </a:r>
            <a:r>
              <a:rPr lang="en-US" sz="2000" dirty="0">
                <a:cs typeface="Courier New" panose="02070309020205020404" pitchFamily="49" charset="0"/>
              </a:rPr>
              <a:t> customers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    WHERE </a:t>
            </a:r>
            <a:r>
              <a:rPr lang="en-US" sz="2000" dirty="0"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cs typeface="Courier New" panose="02070309020205020404" pitchFamily="49" charset="0"/>
              </a:rPr>
              <a:t> @NOT NULL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D1B65-E29A-4D82-8EC9-74B746ABCF9F}"/>
              </a:ext>
            </a:extLst>
          </p:cNvPr>
          <p:cNvSpPr/>
          <p:nvPr/>
        </p:nvSpPr>
        <p:spPr>
          <a:xfrm>
            <a:off x="6533681" y="3463733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85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C6AA7-DE2C-454F-BD2A-99EF398EDA05}"/>
              </a:ext>
            </a:extLst>
          </p:cNvPr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1C46C-C020-4F15-841A-92F79610130F}"/>
              </a:ext>
            </a:extLst>
          </p:cNvPr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95CB-1F09-423C-92B9-A0CD734E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" y="374215"/>
            <a:ext cx="7176862" cy="2443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207A0-3409-402E-9F54-A53E0935E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40"/>
          <a:stretch/>
        </p:blipFill>
        <p:spPr>
          <a:xfrm>
            <a:off x="8433036" y="443832"/>
            <a:ext cx="3450957" cy="25114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E83B7A-C05A-4849-BD03-6EF235DE0A47}"/>
              </a:ext>
            </a:extLst>
          </p:cNvPr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</a:t>
            </a:r>
            <a:r>
              <a:rPr lang="en-US" sz="2000" b="1" dirty="0">
                <a:cs typeface="Courier New" panose="02070309020205020404" pitchFamily="49" charset="0"/>
              </a:rPr>
              <a:t> 'Germany', 'France', 'UK';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FCBF8-706B-42B5-8F32-A756CA1C6AF8}"/>
              </a:ext>
            </a:extLst>
          </p:cNvPr>
          <p:cNvSpPr txBox="1"/>
          <p:nvPr/>
        </p:nvSpPr>
        <p:spPr>
          <a:xfrm>
            <a:off x="7194413" y="3647594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 = 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EED8C-8859-4A9D-A72E-D62AE3036BF8}"/>
              </a:ext>
            </a:extLst>
          </p:cNvPr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IN@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8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C6AA7-DE2C-454F-BD2A-99EF398EDA05}"/>
              </a:ext>
            </a:extLst>
          </p:cNvPr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1C46C-C020-4F15-841A-92F79610130F}"/>
              </a:ext>
            </a:extLst>
          </p:cNvPr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95CB-1F09-423C-92B9-A0CD734E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" y="374215"/>
            <a:ext cx="7176862" cy="2443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207A0-3409-402E-9F54-A53E0935E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40"/>
          <a:stretch/>
        </p:blipFill>
        <p:spPr>
          <a:xfrm>
            <a:off x="8433036" y="443832"/>
            <a:ext cx="3450957" cy="25114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E83B7A-C05A-4849-BD03-6EF235DE0A47}"/>
              </a:ext>
            </a:extLst>
          </p:cNvPr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</a:t>
            </a:r>
            <a:r>
              <a:rPr lang="en-US" sz="2000" b="1" dirty="0">
                <a:cs typeface="Courier New" panose="02070309020205020404" pitchFamily="49" charset="0"/>
              </a:rPr>
              <a:t> 'Germany', 'France', 'UK';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FCBF8-706B-42B5-8F32-A756CA1C6AF8}"/>
              </a:ext>
            </a:extLst>
          </p:cNvPr>
          <p:cNvSpPr txBox="1"/>
          <p:nvPr/>
        </p:nvSpPr>
        <p:spPr>
          <a:xfrm>
            <a:off x="7194413" y="3647594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 = 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EED8C-8859-4A9D-A72E-D62AE3036BF8}"/>
              </a:ext>
            </a:extLst>
          </p:cNvPr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IN@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A25F65-228C-47C9-808A-BFB42A986CFB}"/>
              </a:ext>
            </a:extLst>
          </p:cNvPr>
          <p:cNvSpPr/>
          <p:nvPr/>
        </p:nvSpPr>
        <p:spPr>
          <a:xfrm>
            <a:off x="141760" y="3455432"/>
            <a:ext cx="678886" cy="6858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01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C6AA7-DE2C-454F-BD2A-99EF398EDA05}"/>
              </a:ext>
            </a:extLst>
          </p:cNvPr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1C46C-C020-4F15-841A-92F79610130F}"/>
              </a:ext>
            </a:extLst>
          </p:cNvPr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!=IN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95CB-1F09-423C-92B9-A0CD734E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" y="374215"/>
            <a:ext cx="7176862" cy="24431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E83B7A-C05A-4849-BD03-6EF235DE0A47}"/>
              </a:ext>
            </a:extLst>
          </p:cNvPr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 IN</a:t>
            </a:r>
            <a:r>
              <a:rPr lang="en-US" sz="2000" b="1" dirty="0">
                <a:cs typeface="Courier New" panose="02070309020205020404" pitchFamily="49" charset="0"/>
              </a:rPr>
              <a:t> 'Germany', 'France', 'UK';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FCBF8-706B-42B5-8F32-A756CA1C6AF8}"/>
              </a:ext>
            </a:extLst>
          </p:cNvPr>
          <p:cNvSpPr txBox="1"/>
          <p:nvPr/>
        </p:nvSpPr>
        <p:spPr>
          <a:xfrm>
            <a:off x="7194413" y="3647594"/>
            <a:ext cx="4634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EED8C-8859-4A9D-A72E-D62AE3036BF8}"/>
              </a:ext>
            </a:extLst>
          </p:cNvPr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  IN@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BADBE-5C85-4E20-B71A-7120A99C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000" y="532428"/>
            <a:ext cx="2973565" cy="25798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457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C6AA7-DE2C-454F-BD2A-99EF398EDA05}"/>
              </a:ext>
            </a:extLst>
          </p:cNvPr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1C46C-C020-4F15-841A-92F79610130F}"/>
              </a:ext>
            </a:extLst>
          </p:cNvPr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8A71-B3CA-4986-A7FF-13681E542F77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081B-1FEB-4C77-8B0B-DCFB699EA7DC}"/>
              </a:ext>
            </a:extLst>
          </p:cNvPr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94B33-7464-4F40-BDEA-D0D9C86C4081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9812B-0BC0-424C-A0FA-195E3E8C1F1E}"/>
              </a:ext>
            </a:extLst>
          </p:cNvPr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36B7-A101-4ABC-8DEA-E3E70AB97F87}"/>
              </a:ext>
            </a:extLst>
          </p:cNvPr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!=IN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95CB-1F09-423C-92B9-A0CD734E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" y="374215"/>
            <a:ext cx="7176862" cy="24431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E83B7A-C05A-4849-BD03-6EF235DE0A47}"/>
              </a:ext>
            </a:extLst>
          </p:cNvPr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 IN</a:t>
            </a:r>
            <a:r>
              <a:rPr lang="en-US" sz="2000" b="1" dirty="0">
                <a:cs typeface="Courier New" panose="02070309020205020404" pitchFamily="49" charset="0"/>
              </a:rPr>
              <a:t> 'Germany', 'France', 'UK';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FCBF8-706B-42B5-8F32-A756CA1C6AF8}"/>
              </a:ext>
            </a:extLst>
          </p:cNvPr>
          <p:cNvSpPr txBox="1"/>
          <p:nvPr/>
        </p:nvSpPr>
        <p:spPr>
          <a:xfrm>
            <a:off x="7194413" y="3647594"/>
            <a:ext cx="4634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EED8C-8859-4A9D-A72E-D62AE3036BF8}"/>
              </a:ext>
            </a:extLst>
          </p:cNvPr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WHERE Country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  IN@</a:t>
            </a:r>
            <a:r>
              <a:rPr lang="en-US" sz="2000" b="1" dirty="0">
                <a:cs typeface="Courier New" panose="02070309020205020404" pitchFamily="49" charset="0"/>
              </a:rPr>
              <a:t> ('Germany', 'France', 'UK');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BADBE-5C85-4E20-B71A-7120A99C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000" y="532428"/>
            <a:ext cx="2973565" cy="25798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293C47A-3B37-425F-A4E8-BB230048A5E5}"/>
              </a:ext>
            </a:extLst>
          </p:cNvPr>
          <p:cNvSpPr/>
          <p:nvPr/>
        </p:nvSpPr>
        <p:spPr>
          <a:xfrm>
            <a:off x="6515526" y="3469625"/>
            <a:ext cx="678886" cy="6858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48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AE2D41B-D455-4B5A-A2AF-A39531A33456}"/>
              </a:ext>
            </a:extLst>
          </p:cNvPr>
          <p:cNvGrpSpPr/>
          <p:nvPr/>
        </p:nvGrpSpPr>
        <p:grpSpPr>
          <a:xfrm>
            <a:off x="165370" y="85223"/>
            <a:ext cx="6630616" cy="2366144"/>
            <a:chOff x="165370" y="85223"/>
            <a:chExt cx="6630616" cy="23661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F2EAF-44D4-41B5-AE17-4E883DFD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370" y="475605"/>
              <a:ext cx="6630616" cy="19757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190E1-C80C-4235-B4F8-F946AC0CF98F}"/>
                </a:ext>
              </a:extLst>
            </p:cNvPr>
            <p:cNvSpPr txBox="1"/>
            <p:nvPr/>
          </p:nvSpPr>
          <p:spPr>
            <a:xfrm>
              <a:off x="165370" y="85223"/>
              <a:ext cx="11259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Products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4B5B71-63C0-44F9-B060-CE41461987AF}"/>
              </a:ext>
            </a:extLst>
          </p:cNvPr>
          <p:cNvSpPr txBox="1"/>
          <p:nvPr/>
        </p:nvSpPr>
        <p:spPr>
          <a:xfrm>
            <a:off x="7225421" y="116001"/>
            <a:ext cx="169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Result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77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4A780D-4E67-41B1-8C50-00C51ED2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515" y="639279"/>
            <a:ext cx="2348115" cy="18120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8C1CBE-6F87-49F5-BC6B-8260DC920518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9AEC2-97CB-4593-B282-18A5FED50CE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BCF84-D986-4865-9FA6-9E5C63C2B777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3AE93-4E26-4B9D-9B36-E10911983AEA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906AC-D493-484B-B93F-2DA42F8DDA91}"/>
              </a:ext>
            </a:extLst>
          </p:cNvPr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r>
              <a:rPr lang="en-US" sz="2000" dirty="0">
                <a:solidFill>
                  <a:srgbClr val="000000"/>
                </a:solidFill>
                <a:effectLst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734AE-B634-40E4-BAD5-2D9560B8DB14}"/>
              </a:ext>
            </a:extLst>
          </p:cNvPr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COUNTS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r>
              <a:rPr lang="en-US" sz="2000" dirty="0">
                <a:solidFill>
                  <a:srgbClr val="000000"/>
                </a:solidFill>
                <a:effectLst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00B53-AB28-4093-B6B0-E3C492AE78BF}"/>
              </a:ext>
            </a:extLst>
          </p:cNvPr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F8D9F-3ACE-41EF-9E5E-0A7B10BA5CA3}"/>
              </a:ext>
            </a:extLst>
          </p:cNvPr>
          <p:cNvSpPr txBox="1"/>
          <p:nvPr/>
        </p:nvSpPr>
        <p:spPr>
          <a:xfrm>
            <a:off x="870285" y="3613252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CD"/>
                </a:solidFill>
                <a:effectLst/>
              </a:rPr>
              <a:t>COUNT</a:t>
            </a:r>
            <a:r>
              <a:rPr lang="en-US" sz="2000" dirty="0" err="1">
                <a:solidFill>
                  <a:srgbClr val="000000"/>
                </a:solidFill>
              </a:rPr>
              <a:t>@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048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174519" y="3448050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1821377" y="4343494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SELECT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3399" y="4320618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FROM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6216" y="2436680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TABLE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916100" y="3419723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8086" y="2367397"/>
            <a:ext cx="203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COLUMNS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075512" y="3325502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5730" y="198360"/>
            <a:ext cx="3015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COLUMNS</a:t>
            </a:r>
            <a:endParaRPr lang="fr-FR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88277" y="924577"/>
            <a:ext cx="759053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column1, column2 </a:t>
            </a:r>
            <a:r>
              <a:rPr lang="en-US" sz="3000" dirty="0">
                <a:latin typeface="Consolas" panose="020B0609020204030204" pitchFamily="49" charset="0"/>
              </a:rPr>
              <a:t>FROM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table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fr-FR" sz="3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9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AE2D41B-D455-4B5A-A2AF-A39531A33456}"/>
              </a:ext>
            </a:extLst>
          </p:cNvPr>
          <p:cNvGrpSpPr/>
          <p:nvPr/>
        </p:nvGrpSpPr>
        <p:grpSpPr>
          <a:xfrm>
            <a:off x="70568" y="85221"/>
            <a:ext cx="7154853" cy="3024277"/>
            <a:chOff x="77515" y="85222"/>
            <a:chExt cx="6630616" cy="22897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F2EAF-44D4-41B5-AE17-4E883DFD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15" y="399206"/>
              <a:ext cx="6630616" cy="19757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190E1-C80C-4235-B4F8-F946AC0CF98F}"/>
                </a:ext>
              </a:extLst>
            </p:cNvPr>
            <p:cNvSpPr txBox="1"/>
            <p:nvPr/>
          </p:nvSpPr>
          <p:spPr>
            <a:xfrm>
              <a:off x="165370" y="85222"/>
              <a:ext cx="1775939" cy="349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Products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4B5B71-63C0-44F9-B060-CE41461987AF}"/>
              </a:ext>
            </a:extLst>
          </p:cNvPr>
          <p:cNvSpPr txBox="1"/>
          <p:nvPr/>
        </p:nvSpPr>
        <p:spPr>
          <a:xfrm>
            <a:off x="7225421" y="116001"/>
            <a:ext cx="169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Result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77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4A780D-4E67-41B1-8C50-00C51ED2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401" y="616565"/>
            <a:ext cx="3079218" cy="23762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8C1CBE-6F87-49F5-BC6B-8260DC920518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9AEC2-97CB-4593-B282-18A5FED50CE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BCF84-D986-4865-9FA6-9E5C63C2B777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3AE93-4E26-4B9D-9B36-E10911983AEA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906AC-D493-484B-B93F-2DA42F8DDA91}"/>
              </a:ext>
            </a:extLst>
          </p:cNvPr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r>
              <a:rPr lang="en-US" sz="2000" dirty="0">
                <a:solidFill>
                  <a:srgbClr val="000000"/>
                </a:solidFill>
                <a:effectLst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734AE-B634-40E4-BAD5-2D9560B8DB14}"/>
              </a:ext>
            </a:extLst>
          </p:cNvPr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COUNTS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r>
              <a:rPr lang="en-US" sz="2000" dirty="0">
                <a:solidFill>
                  <a:srgbClr val="000000"/>
                </a:solidFill>
                <a:effectLst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00B53-AB28-4093-B6B0-E3C492AE78BF}"/>
              </a:ext>
            </a:extLst>
          </p:cNvPr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F8D9F-3ACE-41EF-9E5E-0A7B10BA5CA3}"/>
              </a:ext>
            </a:extLst>
          </p:cNvPr>
          <p:cNvSpPr txBox="1"/>
          <p:nvPr/>
        </p:nvSpPr>
        <p:spPr>
          <a:xfrm>
            <a:off x="870285" y="3613252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CD"/>
                </a:solidFill>
                <a:effectLst/>
              </a:rPr>
              <a:t>COUNT</a:t>
            </a:r>
            <a:r>
              <a:rPr lang="en-US" sz="2000" dirty="0" err="1">
                <a:solidFill>
                  <a:srgbClr val="000000"/>
                </a:solidFill>
              </a:rPr>
              <a:t>@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ProductID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Products;</a:t>
            </a:r>
            <a:endParaRPr lang="en-US" sz="2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0CC7EB-2042-4F83-AF81-F4CB35994985}"/>
              </a:ext>
            </a:extLst>
          </p:cNvPr>
          <p:cNvSpPr/>
          <p:nvPr/>
        </p:nvSpPr>
        <p:spPr>
          <a:xfrm>
            <a:off x="6583169" y="5483023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41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1190E1-C80C-4235-B4F8-F946AC0CF98F}"/>
              </a:ext>
            </a:extLst>
          </p:cNvPr>
          <p:cNvSpPr txBox="1"/>
          <p:nvPr/>
        </p:nvSpPr>
        <p:spPr>
          <a:xfrm>
            <a:off x="165369" y="85221"/>
            <a:ext cx="1916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OrderDetails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B5B71-63C0-44F9-B060-CE41461987AF}"/>
              </a:ext>
            </a:extLst>
          </p:cNvPr>
          <p:cNvSpPr txBox="1"/>
          <p:nvPr/>
        </p:nvSpPr>
        <p:spPr>
          <a:xfrm>
            <a:off x="8606750" y="175137"/>
            <a:ext cx="2213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Expected Result</a:t>
            </a:r>
          </a:p>
          <a:p>
            <a:r>
              <a:rPr lang="en-US" sz="2400" b="1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12743</a:t>
            </a:r>
            <a:r>
              <a:rPr lang="en-US" sz="2400" dirty="0"/>
              <a:t> 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C1CBE-6F87-49F5-BC6B-8260DC920518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9AEC2-97CB-4593-B282-18A5FED50CE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BCF84-D986-4865-9FA6-9E5C63C2B777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3AE93-4E26-4B9D-9B36-E10911983AEA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906AC-D493-484B-B93F-2DA42F8DDA91}"/>
              </a:ext>
            </a:extLst>
          </p:cNvPr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/>
              </a:rPr>
              <a:t>SELECT SUM</a:t>
            </a:r>
            <a:r>
              <a:rPr lang="en-US" sz="2000" dirty="0">
                <a:solidFill>
                  <a:srgbClr val="FFC000"/>
                </a:solidFill>
              </a:rPr>
              <a:t> “</a:t>
            </a:r>
            <a:r>
              <a:rPr lang="en-US" sz="2000" dirty="0">
                <a:effectLst/>
              </a:rPr>
              <a:t>Quantity”</a:t>
            </a:r>
          </a:p>
          <a:p>
            <a:r>
              <a:rPr lang="en-US" sz="2000" dirty="0">
                <a:effectLst/>
              </a:rPr>
              <a:t>FROM </a:t>
            </a:r>
            <a:r>
              <a:rPr lang="en-US" sz="2000" dirty="0" err="1">
                <a:effectLst/>
              </a:rPr>
              <a:t>OrderDetails</a:t>
            </a:r>
            <a:r>
              <a:rPr lang="en-US" sz="2000" dirty="0">
                <a:effectLst/>
              </a:rPr>
              <a:t>;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734AE-B634-40E4-BAD5-2D9560B8DB14}"/>
              </a:ext>
            </a:extLst>
          </p:cNvPr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/>
              </a:rPr>
              <a:t>SELECT SUMS</a:t>
            </a:r>
            <a:r>
              <a:rPr lang="en-US" sz="2000" dirty="0">
                <a:effectLst/>
              </a:rPr>
              <a:t>(Quantity)</a:t>
            </a:r>
          </a:p>
          <a:p>
            <a:r>
              <a:rPr lang="en-US" sz="2000" dirty="0">
                <a:solidFill>
                  <a:srgbClr val="FFC000"/>
                </a:solidFill>
                <a:effectLst/>
              </a:rPr>
              <a:t>FROM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OrderDetails</a:t>
            </a:r>
            <a:r>
              <a:rPr lang="en-US" sz="2000" dirty="0">
                <a:effectLst/>
              </a:rPr>
              <a:t>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00B53-AB28-4093-B6B0-E3C492AE78BF}"/>
              </a:ext>
            </a:extLst>
          </p:cNvPr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/>
              </a:rPr>
              <a:t>SELECT SUM </a:t>
            </a:r>
            <a:r>
              <a:rPr lang="en-US" sz="2000" dirty="0"/>
              <a:t>@</a:t>
            </a:r>
            <a:r>
              <a:rPr lang="en-US" sz="2000" dirty="0">
                <a:effectLst/>
              </a:rPr>
              <a:t>Quantity</a:t>
            </a:r>
          </a:p>
          <a:p>
            <a:r>
              <a:rPr lang="en-US" sz="2000" dirty="0">
                <a:solidFill>
                  <a:srgbClr val="FFC000"/>
                </a:solidFill>
                <a:effectLst/>
              </a:rPr>
              <a:t>FROM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OrderDetails</a:t>
            </a:r>
            <a:r>
              <a:rPr lang="en-US" sz="2000" dirty="0">
                <a:effectLst/>
              </a:rPr>
              <a:t>;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183C7-B092-42F1-BB64-BB88BF413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92"/>
          <a:stretch/>
        </p:blipFill>
        <p:spPr>
          <a:xfrm>
            <a:off x="165369" y="503908"/>
            <a:ext cx="7154854" cy="23762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BAC6C1-8F65-431C-B762-0911ED192CD7}"/>
              </a:ext>
            </a:extLst>
          </p:cNvPr>
          <p:cNvSpPr txBox="1"/>
          <p:nvPr/>
        </p:nvSpPr>
        <p:spPr>
          <a:xfrm>
            <a:off x="857318" y="3613252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SELECT SUM</a:t>
            </a:r>
            <a:r>
              <a:rPr lang="en-US" sz="2000" dirty="0"/>
              <a:t>(Quantity)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OrderDetails</a:t>
            </a:r>
            <a:r>
              <a:rPr lang="en-US" sz="2000" dirty="0"/>
              <a:t>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83B2CA-50A7-414E-A898-67D8D4F774CF}"/>
              </a:ext>
            </a:extLst>
          </p:cNvPr>
          <p:cNvSpPr/>
          <p:nvPr/>
        </p:nvSpPr>
        <p:spPr>
          <a:xfrm>
            <a:off x="165369" y="3463733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31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1190E1-C80C-4235-B4F8-F946AC0CF98F}"/>
              </a:ext>
            </a:extLst>
          </p:cNvPr>
          <p:cNvSpPr txBox="1"/>
          <p:nvPr/>
        </p:nvSpPr>
        <p:spPr>
          <a:xfrm>
            <a:off x="165369" y="85221"/>
            <a:ext cx="1916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OrderDetails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B5B71-63C0-44F9-B060-CE41461987AF}"/>
              </a:ext>
            </a:extLst>
          </p:cNvPr>
          <p:cNvSpPr txBox="1"/>
          <p:nvPr/>
        </p:nvSpPr>
        <p:spPr>
          <a:xfrm>
            <a:off x="8606750" y="175137"/>
            <a:ext cx="2213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Expected Result</a:t>
            </a:r>
          </a:p>
          <a:p>
            <a:r>
              <a:rPr lang="en-US" sz="2400" b="1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12743</a:t>
            </a:r>
            <a:r>
              <a:rPr lang="en-US" sz="2400" dirty="0"/>
              <a:t> 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C1CBE-6F87-49F5-BC6B-8260DC920518}"/>
              </a:ext>
            </a:extLst>
          </p:cNvPr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9AEC2-97CB-4593-B282-18A5FED50CEC}"/>
              </a:ext>
            </a:extLst>
          </p:cNvPr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BCF84-D986-4865-9FA6-9E5C63C2B777}"/>
              </a:ext>
            </a:extLst>
          </p:cNvPr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3AE93-4E26-4B9D-9B36-E10911983AEA}"/>
              </a:ext>
            </a:extLst>
          </p:cNvPr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906AC-D493-484B-B93F-2DA42F8DDA91}"/>
              </a:ext>
            </a:extLst>
          </p:cNvPr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/>
              </a:rPr>
              <a:t>SELECT SUM</a:t>
            </a:r>
            <a:r>
              <a:rPr lang="en-US" sz="2000" dirty="0">
                <a:solidFill>
                  <a:srgbClr val="FFC000"/>
                </a:solidFill>
              </a:rPr>
              <a:t> “</a:t>
            </a:r>
            <a:r>
              <a:rPr lang="en-US" sz="2000" dirty="0">
                <a:effectLst/>
              </a:rPr>
              <a:t>Quantity”</a:t>
            </a:r>
          </a:p>
          <a:p>
            <a:r>
              <a:rPr lang="en-US" sz="2000" dirty="0">
                <a:effectLst/>
              </a:rPr>
              <a:t>FROM </a:t>
            </a:r>
            <a:r>
              <a:rPr lang="en-US" sz="2000" dirty="0" err="1">
                <a:effectLst/>
              </a:rPr>
              <a:t>OrderDetails</a:t>
            </a:r>
            <a:r>
              <a:rPr lang="en-US" sz="2000" dirty="0">
                <a:effectLst/>
              </a:rPr>
              <a:t>;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734AE-B634-40E4-BAD5-2D9560B8DB14}"/>
              </a:ext>
            </a:extLst>
          </p:cNvPr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/>
              </a:rPr>
              <a:t>SELECT SUMS</a:t>
            </a:r>
            <a:r>
              <a:rPr lang="en-US" sz="2000" dirty="0">
                <a:effectLst/>
              </a:rPr>
              <a:t>(Quantity)</a:t>
            </a:r>
          </a:p>
          <a:p>
            <a:r>
              <a:rPr lang="en-US" sz="2000" dirty="0">
                <a:solidFill>
                  <a:srgbClr val="FFC000"/>
                </a:solidFill>
                <a:effectLst/>
              </a:rPr>
              <a:t>FROM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OrderDetails</a:t>
            </a:r>
            <a:r>
              <a:rPr lang="en-US" sz="2000" dirty="0">
                <a:effectLst/>
              </a:rPr>
              <a:t>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00B53-AB28-4093-B6B0-E3C492AE78BF}"/>
              </a:ext>
            </a:extLst>
          </p:cNvPr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/>
              </a:rPr>
              <a:t>SELECT SUM </a:t>
            </a:r>
            <a:r>
              <a:rPr lang="en-US" sz="2000" dirty="0"/>
              <a:t>@</a:t>
            </a:r>
            <a:r>
              <a:rPr lang="en-US" sz="2000" dirty="0">
                <a:effectLst/>
              </a:rPr>
              <a:t>Quantity</a:t>
            </a:r>
          </a:p>
          <a:p>
            <a:r>
              <a:rPr lang="en-US" sz="2000" dirty="0">
                <a:solidFill>
                  <a:srgbClr val="FFC000"/>
                </a:solidFill>
                <a:effectLst/>
              </a:rPr>
              <a:t>FROM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OrderDetails</a:t>
            </a:r>
            <a:r>
              <a:rPr lang="en-US" sz="2000" dirty="0">
                <a:effectLst/>
              </a:rPr>
              <a:t>;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183C7-B092-42F1-BB64-BB88BF413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92"/>
          <a:stretch/>
        </p:blipFill>
        <p:spPr>
          <a:xfrm>
            <a:off x="165369" y="503908"/>
            <a:ext cx="7154854" cy="23762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BAC6C1-8F65-431C-B762-0911ED192CD7}"/>
              </a:ext>
            </a:extLst>
          </p:cNvPr>
          <p:cNvSpPr txBox="1"/>
          <p:nvPr/>
        </p:nvSpPr>
        <p:spPr>
          <a:xfrm>
            <a:off x="857318" y="3613252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SELECT SUM</a:t>
            </a:r>
            <a:r>
              <a:rPr lang="en-US" sz="2000" dirty="0"/>
              <a:t>(Quantity)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OrderDetails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398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Right Arrow 1"/>
          <p:cNvSpPr/>
          <p:nvPr/>
        </p:nvSpPr>
        <p:spPr>
          <a:xfrm>
            <a:off x="990534" y="2202928"/>
            <a:ext cx="10623961" cy="3409950"/>
          </a:xfrm>
          <a:prstGeom prst="rightArrow">
            <a:avLst>
              <a:gd name="adj1" fmla="val 50000"/>
              <a:gd name="adj2" fmla="val 356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1637393" y="3098372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SELECT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69415" y="3075496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FROM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79140" y="3098371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WHERE</a:t>
            </a:r>
          </a:p>
        </p:txBody>
      </p:sp>
      <p:sp>
        <p:nvSpPr>
          <p:cNvPr id="4" name="Down Arrow 3"/>
          <p:cNvSpPr/>
          <p:nvPr/>
        </p:nvSpPr>
        <p:spPr>
          <a:xfrm>
            <a:off x="5376734" y="2151924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5602" y="5389073"/>
            <a:ext cx="89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EQUAL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2232" y="1191558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TABLE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732116" y="2174601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65781" y="3098371"/>
            <a:ext cx="1258828" cy="1556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ORDERBY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565636" y="2232664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23176" y="1272297"/>
            <a:ext cx="1548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ORDER </a:t>
            </a:r>
          </a:p>
          <a:p>
            <a:pPr algn="ctr"/>
            <a:r>
              <a:rPr lang="en-US" sz="2400" b="1" dirty="0"/>
              <a:t>THE ROWS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5442625" y="4192873"/>
            <a:ext cx="469758" cy="17769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03249" y="5361095"/>
            <a:ext cx="2125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IS NULL/NOT NULL</a:t>
            </a:r>
          </a:p>
        </p:txBody>
      </p:sp>
      <p:sp>
        <p:nvSpPr>
          <p:cNvPr id="17" name="Left Brace 16"/>
          <p:cNvSpPr/>
          <p:nvPr/>
        </p:nvSpPr>
        <p:spPr>
          <a:xfrm rot="5400000">
            <a:off x="8794280" y="4512263"/>
            <a:ext cx="469758" cy="14100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21929" y="5361095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56656" y="5761205"/>
            <a:ext cx="7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DESC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534" y="1217160"/>
            <a:ext cx="203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COLUMNS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891528" y="2080380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07974" y="152653"/>
            <a:ext cx="2702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LET ‘S SUM UP !</a:t>
            </a:r>
            <a:endParaRPr lang="fr-FR" sz="3000" b="1" dirty="0"/>
          </a:p>
        </p:txBody>
      </p:sp>
    </p:spTree>
    <p:extLst>
      <p:ext uri="{BB962C8B-B14F-4D97-AF65-F5344CB8AC3E}">
        <p14:creationId xmlns:p14="http://schemas.microsoft.com/office/powerpoint/2010/main" val="420996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860" y="1125110"/>
            <a:ext cx="5672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HOMEWORK</a:t>
            </a:r>
            <a:endParaRPr lang="fr-FR" sz="8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2808" y="2620081"/>
            <a:ext cx="104714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6"/>
                </a:solidFill>
              </a:rPr>
              <a:t>C3-S1-THEORY  - WHERE</a:t>
            </a:r>
            <a:endParaRPr lang="fr-FR" sz="8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683952">
            <a:off x="7053943" y="5196114"/>
            <a:ext cx="398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BYBYE EVERYONE !! I’m IN THE PLANE !!!</a:t>
            </a:r>
          </a:p>
        </p:txBody>
      </p:sp>
      <p:pic>
        <p:nvPicPr>
          <p:cNvPr id="1026" name="Picture 2" descr="Flag of Franc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2313">
            <a:off x="9575347" y="5517456"/>
            <a:ext cx="932996" cy="6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2219" y="299967"/>
            <a:ext cx="3015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COLUMNS</a:t>
            </a:r>
            <a:endParaRPr lang="fr-F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7436" y="1206937"/>
            <a:ext cx="6442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https://www.w3schools.com/sql/trysql.asp?filename=trysql_op_in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5586" y="2541915"/>
            <a:ext cx="3156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Display all columns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6234" y="3221902"/>
            <a:ext cx="526297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000" dirty="0">
                <a:latin typeface="Consolas" panose="020B0609020204030204" pitchFamily="49" charset="0"/>
              </a:rPr>
              <a:t> FROM Customers;</a:t>
            </a:r>
            <a:endParaRPr lang="fr-FR" sz="3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6234" y="4294798"/>
            <a:ext cx="535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Only the customer city and name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6882" y="4974785"/>
            <a:ext cx="886011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City, CustomerName </a:t>
            </a:r>
            <a:r>
              <a:rPr lang="en-US" sz="3000" dirty="0">
                <a:latin typeface="Consolas" panose="020B0609020204030204" pitchFamily="49" charset="0"/>
              </a:rPr>
              <a:t>FROM Customers;</a:t>
            </a:r>
            <a:endParaRPr lang="fr-FR" sz="3000" b="1" dirty="0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21076" y="1206937"/>
            <a:ext cx="773639" cy="428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3944" y="12069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 HERE</a:t>
            </a:r>
          </a:p>
        </p:txBody>
      </p:sp>
    </p:spTree>
    <p:extLst>
      <p:ext uri="{BB962C8B-B14F-4D97-AF65-F5344CB8AC3E}">
        <p14:creationId xmlns:p14="http://schemas.microsoft.com/office/powerpoint/2010/main" val="22780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369179" y="3448050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1927597" y="4218989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SELECT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9619" y="4196113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FROM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69344" y="4218988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WHERE</a:t>
            </a:r>
          </a:p>
        </p:txBody>
      </p:sp>
      <p:sp>
        <p:nvSpPr>
          <p:cNvPr id="4" name="Down Arrow 3"/>
          <p:cNvSpPr/>
          <p:nvPr/>
        </p:nvSpPr>
        <p:spPr>
          <a:xfrm>
            <a:off x="5666938" y="3272541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4475" y="2312174"/>
            <a:ext cx="1548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FILTER</a:t>
            </a:r>
          </a:p>
          <a:p>
            <a:pPr algn="ctr"/>
            <a:r>
              <a:rPr lang="en-US" sz="2400" b="1" dirty="0"/>
              <a:t>THE ROWS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2436" y="2312175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TABLE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022320" y="3295218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306" y="2242892"/>
            <a:ext cx="203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</a:t>
            </a:r>
          </a:p>
          <a:p>
            <a:pPr algn="ctr"/>
            <a:r>
              <a:rPr lang="en-US" sz="2400" dirty="0"/>
              <a:t>THE COLUMNS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181732" y="3200997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18447" y="246433"/>
            <a:ext cx="2274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ROWS</a:t>
            </a:r>
            <a:endParaRPr lang="fr-FR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69179" y="1054649"/>
            <a:ext cx="1012969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column1 </a:t>
            </a:r>
            <a:r>
              <a:rPr lang="en-US" sz="3000" dirty="0">
                <a:latin typeface="Consolas" panose="020B0609020204030204" pitchFamily="49" charset="0"/>
              </a:rPr>
              <a:t>FROM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table </a:t>
            </a:r>
            <a:r>
              <a:rPr lang="en-US" sz="3000" dirty="0">
                <a:latin typeface="Consolas" panose="020B0609020204030204" pitchFamily="49" charset="0"/>
              </a:rPr>
              <a:t>WHERE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city = “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</a:rPr>
              <a:t>paris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”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fr-FR" sz="3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2219" y="299967"/>
            <a:ext cx="2274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ROWS</a:t>
            </a:r>
            <a:endParaRPr lang="fr-F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7436" y="1206937"/>
            <a:ext cx="6442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https://www.w3schools.com/sql/trysql.asp?filename=trysql_op_in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6234" y="2243036"/>
            <a:ext cx="70517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Display the name of customers from Mexico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6234" y="3429000"/>
            <a:ext cx="970650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*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FROM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customers </a:t>
            </a:r>
            <a:r>
              <a:rPr lang="en-US" sz="3000" dirty="0">
                <a:latin typeface="Consolas" panose="020B0609020204030204" pitchFamily="49" charset="0"/>
              </a:rPr>
              <a:t>WHERE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city = “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</a:rPr>
              <a:t>paris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”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fr-FR" sz="3000" b="1" dirty="0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21076" y="1206937"/>
            <a:ext cx="773639" cy="428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3944" y="12069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 HERE</a:t>
            </a:r>
          </a:p>
        </p:txBody>
      </p:sp>
    </p:spTree>
    <p:extLst>
      <p:ext uri="{BB962C8B-B14F-4D97-AF65-F5344CB8AC3E}">
        <p14:creationId xmlns:p14="http://schemas.microsoft.com/office/powerpoint/2010/main" val="305797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8517" y="446828"/>
            <a:ext cx="1063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that work in the department </a:t>
            </a:r>
            <a:r>
              <a:rPr lang="en-US" sz="3000" b="1" dirty="0"/>
              <a:t>57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625236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68737" y="4606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75" y="5748390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OF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652646" y="57040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39" y="1602759"/>
            <a:ext cx="4314825" cy="1333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28088" y="4606896"/>
            <a:ext cx="464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dirty="0"/>
              <a:t>	        </a:t>
            </a:r>
            <a:r>
              <a:rPr lang="en-US" b="1" dirty="0"/>
              <a:t>OF</a:t>
            </a:r>
            <a:r>
              <a:rPr lang="en-US" dirty="0"/>
              <a:t> employees </a:t>
            </a:r>
          </a:p>
          <a:p>
            <a:r>
              <a:rPr lang="en-US" dirty="0"/>
              <a:t>		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== 57;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7236451" y="4588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8089" y="5730050"/>
            <a:ext cx="387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dirty="0"/>
              <a:t>	              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= 57;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7220360" y="56857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2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8517" y="446828"/>
            <a:ext cx="1063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that work in the department </a:t>
            </a:r>
            <a:r>
              <a:rPr lang="en-US" sz="3000" b="1" dirty="0"/>
              <a:t>57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625236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68737" y="4606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75" y="5748390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OF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652646" y="57040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39" y="1602759"/>
            <a:ext cx="4314825" cy="1333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28088" y="4606896"/>
            <a:ext cx="464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dirty="0"/>
              <a:t>	        </a:t>
            </a:r>
            <a:r>
              <a:rPr lang="en-US" b="1" dirty="0"/>
              <a:t>OF</a:t>
            </a:r>
            <a:r>
              <a:rPr lang="en-US" dirty="0"/>
              <a:t> employees </a:t>
            </a:r>
          </a:p>
          <a:p>
            <a:r>
              <a:rPr lang="en-US" dirty="0"/>
              <a:t>		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== 57;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7236451" y="4588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8089" y="5730050"/>
            <a:ext cx="387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dirty="0"/>
              <a:t>	              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= 57;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7220360" y="56857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0375" y="4466956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4507" y="284187"/>
            <a:ext cx="10495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Find the first  + last name of employees whose last name is </a:t>
            </a:r>
            <a:r>
              <a:rPr lang="en-US" sz="3000" b="1" dirty="0"/>
              <a:t>Snares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94505" y="4602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1347" y="59585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16" y="1657413"/>
            <a:ext cx="2771775" cy="733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7048" y="4397002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24773" y="566866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7048" y="5676399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 </a:t>
            </a:r>
            <a:r>
              <a:rPr lang="en-US" b="1" dirty="0">
                <a:cs typeface="Courier New" panose="02070309020205020404" pitchFamily="49" charset="0"/>
              </a:rPr>
              <a:t>OF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05475" y="453369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*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IN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</p:spTree>
    <p:extLst>
      <p:ext uri="{BB962C8B-B14F-4D97-AF65-F5344CB8AC3E}">
        <p14:creationId xmlns:p14="http://schemas.microsoft.com/office/powerpoint/2010/main" val="251264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2011</Words>
  <Application>Microsoft Office PowerPoint</Application>
  <PresentationFormat>Widescreen</PresentationFormat>
  <Paragraphs>528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68</cp:revision>
  <dcterms:created xsi:type="dcterms:W3CDTF">2021-07-14T06:42:38Z</dcterms:created>
  <dcterms:modified xsi:type="dcterms:W3CDTF">2021-07-15T07:15:30Z</dcterms:modified>
</cp:coreProperties>
</file>