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1" r:id="rId2"/>
    <p:sldId id="372" r:id="rId3"/>
    <p:sldId id="364" r:id="rId4"/>
    <p:sldId id="366" r:id="rId5"/>
    <p:sldId id="367" r:id="rId6"/>
    <p:sldId id="368" r:id="rId7"/>
    <p:sldId id="369" r:id="rId8"/>
    <p:sldId id="370" r:id="rId9"/>
    <p:sldId id="323" r:id="rId10"/>
    <p:sldId id="359" r:id="rId11"/>
    <p:sldId id="356" r:id="rId12"/>
    <p:sldId id="357" r:id="rId13"/>
    <p:sldId id="362" r:id="rId14"/>
    <p:sldId id="35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9EA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FF1E-8B4A-4F6B-8753-77D38F939D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1691-1179-4BE4-B440-FAB62884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4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89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COUNT(</a:t>
            </a:r>
            <a:r>
              <a:rPr lang="en-US" dirty="0" err="1" smtClean="0"/>
              <a:t>SupplierID</a:t>
            </a:r>
            <a:r>
              <a:rPr lang="en-US" dirty="0" smtClean="0"/>
              <a:t>) AS "Number of suppliers", Country FROM Suppliers GROUP BY Country;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91691-1179-4BE4-B440-FAB628849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7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3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B30-B5AA-4437-928A-669F932A25FC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trysql.asp?filename=trysql_op_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4000" b="1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SELECT </a:t>
            </a:r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WHERE </a:t>
            </a:r>
          </a:p>
          <a:p>
            <a:pPr algn="ctr"/>
            <a:r>
              <a:rPr lang="en-US" sz="4000" b="1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IS </a:t>
            </a:r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NULL / IS NOT NULL </a:t>
            </a:r>
          </a:p>
          <a:p>
            <a:pPr algn="ctr"/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AND / OR </a:t>
            </a:r>
          </a:p>
          <a:p>
            <a:pPr algn="ctr"/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SUM / COUNT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08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925738" y="567037"/>
            <a:ext cx="2156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Group By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24150" y="2324099"/>
            <a:ext cx="6515100" cy="245745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460374" y="2691868"/>
            <a:ext cx="108362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/>
              <a:t>Groups</a:t>
            </a:r>
            <a:r>
              <a:rPr lang="en-US" sz="3500" dirty="0" smtClean="0"/>
              <a:t> </a:t>
            </a:r>
            <a:r>
              <a:rPr lang="en-US" sz="3500" dirty="0"/>
              <a:t>a set of </a:t>
            </a:r>
            <a:r>
              <a:rPr lang="en-US" sz="3500" dirty="0" smtClean="0"/>
              <a:t>rows</a:t>
            </a:r>
          </a:p>
          <a:p>
            <a:pPr algn="ctr"/>
            <a:r>
              <a:rPr lang="en-US" sz="3500" dirty="0" smtClean="0"/>
              <a:t> </a:t>
            </a:r>
            <a:r>
              <a:rPr lang="en-US" sz="3500" dirty="0"/>
              <a:t>into a set of summary </a:t>
            </a:r>
            <a:r>
              <a:rPr lang="en-US" sz="3500" dirty="0" smtClean="0"/>
              <a:t>rows</a:t>
            </a:r>
          </a:p>
          <a:p>
            <a:pPr algn="ctr"/>
            <a:r>
              <a:rPr lang="en-US" sz="3500" dirty="0" smtClean="0"/>
              <a:t> </a:t>
            </a:r>
            <a:r>
              <a:rPr lang="en-US" sz="3500" dirty="0"/>
              <a:t>by </a:t>
            </a:r>
            <a:r>
              <a:rPr lang="en-US" sz="3500" b="1" dirty="0"/>
              <a:t>values of columns </a:t>
            </a:r>
          </a:p>
        </p:txBody>
      </p:sp>
    </p:spTree>
    <p:extLst>
      <p:ext uri="{BB962C8B-B14F-4D97-AF65-F5344CB8AC3E}">
        <p14:creationId xmlns:p14="http://schemas.microsoft.com/office/powerpoint/2010/main" val="42578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925738" y="567037"/>
            <a:ext cx="2156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Group By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24150" y="2324099"/>
            <a:ext cx="6515100" cy="245745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3227174" y="2815679"/>
            <a:ext cx="5509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Is often </a:t>
            </a:r>
            <a:r>
              <a:rPr lang="en-US" sz="3500" b="1" dirty="0" smtClean="0"/>
              <a:t>used</a:t>
            </a:r>
            <a:r>
              <a:rPr lang="en-US" sz="3500" dirty="0" smtClean="0"/>
              <a:t> with an </a:t>
            </a:r>
            <a:r>
              <a:rPr lang="en-US" sz="3500" b="1" dirty="0" smtClean="0"/>
              <a:t>aggregate function</a:t>
            </a:r>
            <a:endParaRPr lang="en-US" sz="3500" b="1" dirty="0"/>
          </a:p>
        </p:txBody>
      </p:sp>
      <p:sp>
        <p:nvSpPr>
          <p:cNvPr id="2" name="TextBox 1"/>
          <p:cNvSpPr txBox="1"/>
          <p:nvPr/>
        </p:nvSpPr>
        <p:spPr>
          <a:xfrm rot="20825534">
            <a:off x="3956173" y="5313891"/>
            <a:ext cx="1188146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4000" dirty="0" smtClean="0"/>
              <a:t>SUM</a:t>
            </a:r>
            <a:endParaRPr lang="fr-FR" sz="4000" dirty="0"/>
          </a:p>
        </p:txBody>
      </p:sp>
      <p:sp>
        <p:nvSpPr>
          <p:cNvPr id="36" name="TextBox 35"/>
          <p:cNvSpPr txBox="1"/>
          <p:nvPr/>
        </p:nvSpPr>
        <p:spPr>
          <a:xfrm rot="1770971">
            <a:off x="5714721" y="5331390"/>
            <a:ext cx="1068178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4000" dirty="0" smtClean="0"/>
              <a:t>AVG</a:t>
            </a:r>
            <a:endParaRPr lang="fr-FR" sz="4000" dirty="0"/>
          </a:p>
        </p:txBody>
      </p:sp>
      <p:sp>
        <p:nvSpPr>
          <p:cNvPr id="39" name="TextBox 38"/>
          <p:cNvSpPr txBox="1"/>
          <p:nvPr/>
        </p:nvSpPr>
        <p:spPr>
          <a:xfrm rot="18891321">
            <a:off x="7019381" y="5517760"/>
            <a:ext cx="1085554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4000" dirty="0" smtClean="0"/>
              <a:t>MIN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558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047136" y="492991"/>
            <a:ext cx="4488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Group By / Order By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285154" y="2720644"/>
            <a:ext cx="10561888" cy="34099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1512912" y="3539888"/>
            <a:ext cx="1258828" cy="155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SELECT</a:t>
            </a:r>
            <a:endParaRPr lang="fr-FR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244934" y="3517012"/>
            <a:ext cx="1258828" cy="1556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FROM</a:t>
            </a:r>
            <a:endParaRPr lang="fr-FR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854659" y="3539887"/>
            <a:ext cx="1258828" cy="1556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WHERE</a:t>
            </a:r>
            <a:endParaRPr lang="fr-FR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550625" y="3539887"/>
            <a:ext cx="1258828" cy="15564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GROUP BY</a:t>
            </a:r>
            <a:endParaRPr lang="fr-F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8196406" y="3539887"/>
            <a:ext cx="1258828" cy="1556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ORDERBY</a:t>
            </a:r>
            <a:endParaRPr lang="fr-FR" sz="2400" dirty="0"/>
          </a:p>
        </p:txBody>
      </p:sp>
      <p:sp>
        <p:nvSpPr>
          <p:cNvPr id="13" name="Down Arrow 12"/>
          <p:cNvSpPr/>
          <p:nvPr/>
        </p:nvSpPr>
        <p:spPr>
          <a:xfrm>
            <a:off x="5157570" y="2644444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15107" y="1684077"/>
            <a:ext cx="1548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FILTER</a:t>
            </a:r>
          </a:p>
          <a:p>
            <a:pPr algn="ctr"/>
            <a:r>
              <a:rPr lang="en-US" sz="2400" dirty="0"/>
              <a:t>THE ROWS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3068" y="1684078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SELECT</a:t>
            </a:r>
          </a:p>
          <a:p>
            <a:pPr algn="ctr"/>
            <a:r>
              <a:rPr lang="en-US" sz="2400" dirty="0" smtClean="0"/>
              <a:t>THE TABLE</a:t>
            </a:r>
            <a:endParaRPr lang="en-US" sz="2400" dirty="0"/>
          </a:p>
        </p:txBody>
      </p:sp>
      <p:sp>
        <p:nvSpPr>
          <p:cNvPr id="16" name="Down Arrow 15"/>
          <p:cNvSpPr/>
          <p:nvPr/>
        </p:nvSpPr>
        <p:spPr>
          <a:xfrm>
            <a:off x="3512952" y="2667121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16221" y="1753479"/>
            <a:ext cx="1304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EXTRACT</a:t>
            </a:r>
          </a:p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>
            <a:off x="1628738" y="2736522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097519" y="2713846"/>
            <a:ext cx="463640" cy="8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55056" y="1753479"/>
            <a:ext cx="1548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GROUP</a:t>
            </a:r>
            <a:endParaRPr lang="en-US" sz="2400" b="1" dirty="0"/>
          </a:p>
          <a:p>
            <a:pPr algn="ctr"/>
            <a:r>
              <a:rPr lang="en-US" sz="2400" b="1" dirty="0"/>
              <a:t>THE ROWS</a:t>
            </a:r>
          </a:p>
        </p:txBody>
      </p:sp>
    </p:spTree>
    <p:extLst>
      <p:ext uri="{BB962C8B-B14F-4D97-AF65-F5344CB8AC3E}">
        <p14:creationId xmlns:p14="http://schemas.microsoft.com/office/powerpoint/2010/main" val="792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925738" y="567037"/>
            <a:ext cx="2156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Group By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050" name="Picture 2" descr="Image result for mysql GROUP 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8" y="1441909"/>
            <a:ext cx="10981810" cy="49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460375" y="1315452"/>
            <a:ext cx="1132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linkClick r:id="rId3"/>
              </a:rPr>
              <a:t>https://www.w3schools.com/sql/trysql.asp?filename=trysql_op_in</a:t>
            </a:r>
            <a:endParaRPr lang="fr-FR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9070" y="2248098"/>
            <a:ext cx="10102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Display the </a:t>
            </a:r>
            <a:r>
              <a:rPr lang="en-US" sz="6000" b="1" dirty="0" smtClean="0"/>
              <a:t>number of suppliers </a:t>
            </a:r>
            <a:r>
              <a:rPr lang="en-US" sz="6000" dirty="0" smtClean="0"/>
              <a:t>per countries</a:t>
            </a:r>
            <a:endParaRPr lang="fr-FR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625076"/>
            <a:ext cx="880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the suppliers table</a:t>
            </a:r>
            <a:endParaRPr lang="fr-F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476" y="4385390"/>
            <a:ext cx="6555259" cy="22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0">
            <a:extLst>
              <a:ext uri="{FF2B5EF4-FFF2-40B4-BE49-F238E27FC236}">
                <a16:creationId xmlns:a16="http://schemas.microsoft.com/office/drawing/2014/main" xmlns="" id="{28DD3740-707A-7E4A-8C11-A5E2E632DE62}"/>
              </a:ext>
            </a:extLst>
          </p:cNvPr>
          <p:cNvSpPr txBox="1"/>
          <p:nvPr/>
        </p:nvSpPr>
        <p:spPr>
          <a:xfrm>
            <a:off x="1601834" y="1898701"/>
            <a:ext cx="8520156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 dirty="0" smtClean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GROUP BY</a:t>
            </a:r>
            <a:endParaRPr lang="en-US" sz="3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3500"/>
            </a:pP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 dirty="0" smtClean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SUM </a:t>
            </a:r>
            <a:r>
              <a:rPr lang="en-US" sz="35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/ COUNT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332767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98545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</a:t>
            </a:r>
            <a:r>
              <a:rPr lang="en-US" sz="3000" dirty="0" smtClean="0"/>
              <a:t>whose first name start with J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538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= “J%”;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8702" y="1248009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5701886" y="1101815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05" y="1384592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49225" y="5767038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  “%J”;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5909754" y="4744550"/>
            <a:ext cx="571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/>
              <a:t>LIKE</a:t>
            </a:r>
            <a:r>
              <a:rPr lang="en-US" dirty="0"/>
              <a:t> “</a:t>
            </a:r>
            <a:r>
              <a:rPr lang="en-US" dirty="0" smtClean="0"/>
              <a:t>J%”;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09754" y="5770159"/>
            <a:ext cx="59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/>
              <a:t> </a:t>
            </a:r>
            <a:r>
              <a:rPr lang="en-US" b="1" dirty="0" smtClean="0"/>
              <a:t>STARTS</a:t>
            </a:r>
            <a:r>
              <a:rPr lang="en-US" dirty="0" smtClean="0"/>
              <a:t>  “J”;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8517" y="446828"/>
            <a:ext cx="98545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</a:t>
            </a:r>
            <a:r>
              <a:rPr lang="en-US" sz="3000" dirty="0" smtClean="0"/>
              <a:t>whose first name start with J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538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= “J%”;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8702" y="1248009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5701886" y="1101815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05" y="1384592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49225" y="5767038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  “%J”;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5909754" y="4744550"/>
            <a:ext cx="571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/>
              <a:t>LIKE</a:t>
            </a:r>
            <a:r>
              <a:rPr lang="en-US" dirty="0"/>
              <a:t> “</a:t>
            </a:r>
            <a:r>
              <a:rPr lang="en-US" dirty="0" smtClean="0"/>
              <a:t>J%”;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09754" y="5770159"/>
            <a:ext cx="59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/>
              <a:t> </a:t>
            </a:r>
            <a:r>
              <a:rPr lang="en-US" b="1" dirty="0" smtClean="0"/>
              <a:t>STARTS</a:t>
            </a:r>
            <a:r>
              <a:rPr lang="en-US" dirty="0" smtClean="0"/>
              <a:t>  “J”;</a:t>
            </a:r>
            <a:endParaRPr lang="fr-FR" dirty="0"/>
          </a:p>
        </p:txBody>
      </p:sp>
      <p:sp>
        <p:nvSpPr>
          <p:cNvPr id="18" name="Oval 17"/>
          <p:cNvSpPr/>
          <p:nvPr/>
        </p:nvSpPr>
        <p:spPr>
          <a:xfrm>
            <a:off x="6114210" y="4615668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8517" y="446828"/>
            <a:ext cx="9985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</a:t>
            </a:r>
            <a:r>
              <a:rPr lang="en-US" sz="3000" dirty="0" smtClean="0"/>
              <a:t>whose first name </a:t>
            </a:r>
            <a:r>
              <a:rPr lang="en-US" sz="3000" b="1" dirty="0" smtClean="0"/>
              <a:t>ends</a:t>
            </a:r>
            <a:r>
              <a:rPr lang="en-US" sz="3000" dirty="0" smtClean="0"/>
              <a:t> with J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538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= “J%”;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8702" y="1248009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5701886" y="1101815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05" y="1384592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49225" y="5767038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  “%J”;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5909754" y="4744550"/>
            <a:ext cx="571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/>
              <a:t>LIKE</a:t>
            </a:r>
            <a:r>
              <a:rPr lang="en-US" dirty="0"/>
              <a:t> “</a:t>
            </a:r>
            <a:r>
              <a:rPr lang="en-US" dirty="0" smtClean="0"/>
              <a:t>J%”;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09754" y="5770159"/>
            <a:ext cx="59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/>
              <a:t> </a:t>
            </a:r>
            <a:r>
              <a:rPr lang="en-US" b="1" dirty="0" smtClean="0"/>
              <a:t>STARTS</a:t>
            </a:r>
            <a:r>
              <a:rPr lang="en-US" dirty="0" smtClean="0"/>
              <a:t>  “J”;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81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8517" y="446828"/>
            <a:ext cx="9985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</a:t>
            </a:r>
            <a:r>
              <a:rPr lang="en-US" sz="3000" dirty="0" smtClean="0"/>
              <a:t>whose first name </a:t>
            </a:r>
            <a:r>
              <a:rPr lang="en-US" sz="3000" b="1" dirty="0" smtClean="0"/>
              <a:t>ends</a:t>
            </a:r>
            <a:r>
              <a:rPr lang="en-US" sz="3000" dirty="0" smtClean="0"/>
              <a:t> with J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538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= “J%”;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8702" y="1248009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5701886" y="1101815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05" y="1384592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49225" y="5767038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  “%J”;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5909754" y="4744550"/>
            <a:ext cx="571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/>
              <a:t>LIKE</a:t>
            </a:r>
            <a:r>
              <a:rPr lang="en-US" dirty="0"/>
              <a:t> “</a:t>
            </a:r>
            <a:r>
              <a:rPr lang="en-US" dirty="0" smtClean="0"/>
              <a:t>J%”;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09754" y="5770159"/>
            <a:ext cx="59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/>
              <a:t> </a:t>
            </a:r>
            <a:r>
              <a:rPr lang="en-US" b="1" dirty="0" smtClean="0"/>
              <a:t>STARTS</a:t>
            </a:r>
            <a:r>
              <a:rPr lang="en-US" dirty="0" smtClean="0"/>
              <a:t>  “J”;</a:t>
            </a:r>
            <a:endParaRPr lang="fr-FR" dirty="0"/>
          </a:p>
        </p:txBody>
      </p:sp>
      <p:sp>
        <p:nvSpPr>
          <p:cNvPr id="18" name="Oval 17"/>
          <p:cNvSpPr/>
          <p:nvPr/>
        </p:nvSpPr>
        <p:spPr>
          <a:xfrm>
            <a:off x="41180" y="5565334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75325" y="407842"/>
            <a:ext cx="9090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 smtClean="0"/>
              <a:t>the different countries  </a:t>
            </a:r>
            <a:r>
              <a:rPr lang="en-US" sz="3000" dirty="0" smtClean="0"/>
              <a:t>the</a:t>
            </a:r>
            <a:r>
              <a:rPr lang="en-US" sz="3000" b="1" dirty="0" smtClean="0"/>
              <a:t> </a:t>
            </a:r>
            <a:r>
              <a:rPr lang="en-US" sz="3000" dirty="0" smtClean="0"/>
              <a:t>customers come from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366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Country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 smtClean="0"/>
              <a:t>DISTINCT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98" y="1076166"/>
            <a:ext cx="9530242" cy="3240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226" y="5846346"/>
            <a:ext cx="51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 </a:t>
            </a:r>
            <a:r>
              <a:rPr lang="en-US" b="1" dirty="0" smtClean="0"/>
              <a:t>(</a:t>
            </a:r>
            <a:r>
              <a:rPr lang="en-US" dirty="0" smtClean="0"/>
              <a:t>Country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	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6111875" y="4762175"/>
            <a:ext cx="536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 DISTINCT </a:t>
            </a:r>
            <a:r>
              <a:rPr lang="en-US" b="1" dirty="0" smtClean="0"/>
              <a:t> SELECT</a:t>
            </a:r>
            <a:r>
              <a:rPr lang="en-US" dirty="0" smtClean="0"/>
              <a:t> Country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	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6110619" y="5896725"/>
            <a:ext cx="27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Team don t know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7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75325" y="407842"/>
            <a:ext cx="9090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 smtClean="0"/>
              <a:t>the different countries  </a:t>
            </a:r>
            <a:r>
              <a:rPr lang="en-US" sz="3000" dirty="0" smtClean="0"/>
              <a:t>the</a:t>
            </a:r>
            <a:r>
              <a:rPr lang="en-US" sz="3000" b="1" dirty="0" smtClean="0"/>
              <a:t> </a:t>
            </a:r>
            <a:r>
              <a:rPr lang="en-US" sz="3000" dirty="0" smtClean="0"/>
              <a:t>customers come from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366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Country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 smtClean="0"/>
              <a:t>DISTINCT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98" y="1076166"/>
            <a:ext cx="9530242" cy="3240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226" y="5846346"/>
            <a:ext cx="51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 </a:t>
            </a:r>
            <a:r>
              <a:rPr lang="en-US" b="1" dirty="0" smtClean="0"/>
              <a:t>(</a:t>
            </a:r>
            <a:r>
              <a:rPr lang="en-US" dirty="0" smtClean="0"/>
              <a:t>Country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	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6111875" y="4762175"/>
            <a:ext cx="536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 DISTINCT </a:t>
            </a:r>
            <a:r>
              <a:rPr lang="en-US" b="1" dirty="0" smtClean="0"/>
              <a:t> SELECT</a:t>
            </a:r>
            <a:r>
              <a:rPr lang="en-US" dirty="0" smtClean="0"/>
              <a:t> Country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	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6110619" y="5896725"/>
            <a:ext cx="27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Team don t know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-60552" y="5675510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1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9076" y="825622"/>
            <a:ext cx="3550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What you know</a:t>
            </a:r>
            <a:endParaRPr lang="en-US" sz="4000" b="1" dirty="0">
              <a:solidFill>
                <a:srgbClr val="FF9933"/>
              </a:solidFill>
            </a:endParaRPr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36" y="1981150"/>
            <a:ext cx="510652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SELECT</a:t>
            </a:r>
            <a:r>
              <a:rPr lang="en-US" sz="2500" dirty="0"/>
              <a:t> - WHERE ... OR ...AND...</a:t>
            </a:r>
          </a:p>
          <a:p>
            <a:endParaRPr lang="en-US" sz="2500" dirty="0"/>
          </a:p>
          <a:p>
            <a:r>
              <a:rPr lang="en-US" sz="2500" dirty="0"/>
              <a:t>ORDER BY</a:t>
            </a:r>
          </a:p>
          <a:p>
            <a:endParaRPr lang="en-US" sz="2500" dirty="0"/>
          </a:p>
          <a:p>
            <a:r>
              <a:rPr lang="en-US" sz="2500" dirty="0"/>
              <a:t>IN </a:t>
            </a:r>
            <a:r>
              <a:rPr lang="en-US" sz="2500" dirty="0" smtClean="0"/>
              <a:t>...</a:t>
            </a:r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smtClean="0"/>
              <a:t>DISTINCT</a:t>
            </a:r>
          </a:p>
          <a:p>
            <a:endParaRPr lang="en-US" sz="2500" dirty="0"/>
          </a:p>
          <a:p>
            <a:r>
              <a:rPr lang="en-US" sz="2500" dirty="0" smtClean="0"/>
              <a:t>LIKE “%</a:t>
            </a:r>
            <a:r>
              <a:rPr lang="en-US" sz="2500" smtClean="0"/>
              <a:t>xxxx”</a:t>
            </a:r>
            <a:endParaRPr lang="en-US" sz="2500" dirty="0"/>
          </a:p>
          <a:p>
            <a:endParaRPr lang="en-US" sz="25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1229" y="642256"/>
            <a:ext cx="0" cy="570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59645" y="825622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What you will learn here</a:t>
            </a:r>
            <a:endParaRPr lang="en-US" sz="4000" b="1" dirty="0">
              <a:solidFill>
                <a:srgbClr val="FF99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4658" y="1981150"/>
            <a:ext cx="510652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GROUP BY</a:t>
            </a:r>
          </a:p>
          <a:p>
            <a:endParaRPr lang="en-US" sz="2500" b="1" dirty="0"/>
          </a:p>
          <a:p>
            <a:r>
              <a:rPr lang="en-US" sz="2500" dirty="0" smtClean="0"/>
              <a:t>AVG</a:t>
            </a:r>
          </a:p>
          <a:p>
            <a:r>
              <a:rPr lang="en-US" sz="2500" dirty="0" smtClean="0"/>
              <a:t>SUM</a:t>
            </a:r>
          </a:p>
          <a:p>
            <a:r>
              <a:rPr lang="en-US" sz="2500" dirty="0" smtClean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30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233</Words>
  <Application>Microsoft Office PowerPoint</Application>
  <PresentationFormat>Widescreen</PresentationFormat>
  <Paragraphs>158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91</cp:revision>
  <dcterms:created xsi:type="dcterms:W3CDTF">2019-12-07T12:38:47Z</dcterms:created>
  <dcterms:modified xsi:type="dcterms:W3CDTF">2021-07-14T10:09:53Z</dcterms:modified>
</cp:coreProperties>
</file>