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1" r:id="rId2"/>
    <p:sldId id="372" r:id="rId3"/>
    <p:sldId id="374" r:id="rId4"/>
    <p:sldId id="380" r:id="rId5"/>
    <p:sldId id="373" r:id="rId6"/>
    <p:sldId id="375" r:id="rId7"/>
    <p:sldId id="376" r:id="rId8"/>
    <p:sldId id="377" r:id="rId9"/>
    <p:sldId id="378" r:id="rId10"/>
    <p:sldId id="399" r:id="rId11"/>
    <p:sldId id="389" r:id="rId12"/>
    <p:sldId id="385" r:id="rId13"/>
    <p:sldId id="387" r:id="rId14"/>
    <p:sldId id="390" r:id="rId15"/>
    <p:sldId id="395" r:id="rId16"/>
    <p:sldId id="396" r:id="rId17"/>
    <p:sldId id="397" r:id="rId18"/>
    <p:sldId id="391" r:id="rId19"/>
    <p:sldId id="393" r:id="rId20"/>
    <p:sldId id="392" r:id="rId21"/>
    <p:sldId id="394" r:id="rId22"/>
    <p:sldId id="398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B9EA"/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3" autoAdjust="0"/>
    <p:restoredTop sz="94434" autoAdjust="0"/>
  </p:normalViewPr>
  <p:slideViewPr>
    <p:cSldViewPr snapToGrid="0">
      <p:cViewPr varScale="1">
        <p:scale>
          <a:sx n="78" d="100"/>
          <a:sy n="78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8FF1E-8B4A-4F6B-8753-77D38F939D3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91691-1179-4BE4-B440-FAB62884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7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phpmyadmin/url.php?url=https://dev.mysql.com/doc/refman/8.0/en/select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44d3f6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db44d3f6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48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3892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3"/>
              </a:rPr>
              <a:t>SELECT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teacher</a:t>
            </a:r>
            <a:r>
              <a:rPr lang="en-US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.firstname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subject</a:t>
            </a:r>
            <a:r>
              <a:rPr lang="en-US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.title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teacher </a:t>
            </a:r>
            <a:r>
              <a:rPr lang="en-US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subject </a:t>
            </a:r>
            <a:r>
              <a:rPr lang="en-US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teacher</a:t>
            </a:r>
            <a:r>
              <a:rPr lang="en-US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.teacherID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subject</a:t>
            </a:r>
            <a:r>
              <a:rPr lang="en-US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.teacherID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91691-1179-4BE4-B440-FAB6288499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4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8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26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2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14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70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39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07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32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1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83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14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DB30-B5AA-4437-928A-669F932A25FC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9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s.spathon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979033" y="884400"/>
            <a:ext cx="6423600" cy="5104800"/>
          </a:xfrm>
          <a:prstGeom prst="rect">
            <a:avLst/>
          </a:prstGeom>
          <a:solidFill>
            <a:srgbClr val="0000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4000" b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JOINS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EC2811-89E0-9F40-B133-7EC7093B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08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566" y="2750831"/>
            <a:ext cx="90717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SELECT *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FROM Orders</a:t>
            </a:r>
          </a:p>
          <a:p>
            <a:endParaRPr lang="en-US" sz="3000" dirty="0">
              <a:latin typeface="Consolas" panose="020B0609020204030204" pitchFamily="49" charset="0"/>
            </a:endParaRPr>
          </a:p>
          <a:p>
            <a:endParaRPr lang="en-US" sz="3000" dirty="0">
              <a:latin typeface="Consolas" panose="020B0609020204030204" pitchFamily="49" charset="0"/>
            </a:endParaRPr>
          </a:p>
          <a:p>
            <a:endParaRPr lang="en-US" sz="3000" dirty="0">
              <a:latin typeface="Consolas" panose="020B0609020204030204" pitchFamily="49" charset="0"/>
            </a:endParaRPr>
          </a:p>
          <a:p>
            <a:r>
              <a:rPr lang="en-US" sz="3000" dirty="0">
                <a:latin typeface="Consolas" panose="020B0609020204030204" pitchFamily="49" charset="0"/>
              </a:rPr>
              <a:t>ON </a:t>
            </a:r>
            <a:r>
              <a:rPr lang="en-US" sz="3000" dirty="0" err="1">
                <a:latin typeface="Consolas" panose="020B0609020204030204" pitchFamily="49" charset="0"/>
              </a:rPr>
              <a:t>Orders.CustomerID</a:t>
            </a:r>
            <a:r>
              <a:rPr lang="en-US" sz="3000" dirty="0">
                <a:latin typeface="Consolas" panose="020B0609020204030204" pitchFamily="49" charset="0"/>
              </a:rPr>
              <a:t>=</a:t>
            </a:r>
            <a:r>
              <a:rPr lang="en-US" sz="3000" dirty="0" err="1">
                <a:latin typeface="Consolas" panose="020B0609020204030204" pitchFamily="49" charset="0"/>
              </a:rPr>
              <a:t>Customers.CustomerID</a:t>
            </a:r>
            <a:r>
              <a:rPr lang="en-US" sz="3000" dirty="0">
                <a:latin typeface="Consolas" panose="020B0609020204030204" pitchFamily="49" charset="0"/>
              </a:rPr>
              <a:t>;</a:t>
            </a:r>
            <a:endParaRPr lang="en-US" sz="3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740" y="728793"/>
            <a:ext cx="87790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Choose the correct JOIN clause to select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all</a:t>
            </a:r>
            <a:r>
              <a:rPr lang="en-US" sz="2800" dirty="0"/>
              <a:t> the records from the </a:t>
            </a:r>
            <a:r>
              <a:rPr lang="en-US" sz="2800" b="1" dirty="0"/>
              <a:t>Customers</a:t>
            </a:r>
            <a:r>
              <a:rPr lang="en-US" sz="2800" dirty="0"/>
              <a:t> 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plus</a:t>
            </a:r>
            <a:r>
              <a:rPr lang="en-US" sz="2800" dirty="0"/>
              <a:t> all the </a:t>
            </a:r>
            <a:r>
              <a:rPr lang="en-US" sz="2800" b="1" dirty="0">
                <a:solidFill>
                  <a:srgbClr val="FF0000"/>
                </a:solidFill>
              </a:rPr>
              <a:t>matches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in the Orders table.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1566" y="3998427"/>
            <a:ext cx="4294434" cy="74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Right join customers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B07C88-F281-4DE1-8DB0-50236D1E0FEE}"/>
              </a:ext>
            </a:extLst>
          </p:cNvPr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13" name="Picture 12" descr="Time timer icon - Circle Icons">
              <a:extLst>
                <a:ext uri="{FF2B5EF4-FFF2-40B4-BE49-F238E27FC236}">
                  <a16:creationId xmlns:a16="http://schemas.microsoft.com/office/drawing/2014/main" id="{65FD0A33-08F8-462F-96B3-7BF9933A5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33350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: Rounded Corners 6">
              <a:extLst>
                <a:ext uri="{FF2B5EF4-FFF2-40B4-BE49-F238E27FC236}">
                  <a16:creationId xmlns:a16="http://schemas.microsoft.com/office/drawing/2014/main" id="{EFA4A767-E16B-4273-B757-118EB2258920}"/>
                </a:ext>
              </a:extLst>
            </p:cNvPr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/>
            </a:prstGeom>
            <a:solidFill>
              <a:srgbClr val="FFC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Google Shape;330;p23">
              <a:extLst>
                <a:ext uri="{FF2B5EF4-FFF2-40B4-BE49-F238E27FC236}">
                  <a16:creationId xmlns:a16="http://schemas.microsoft.com/office/drawing/2014/main" id="{F5E01813-174C-439A-B904-1ED14C2DD9D1}"/>
                </a:ext>
              </a:extLst>
            </p:cNvPr>
            <p:cNvSpPr txBox="1">
              <a:spLocks/>
            </p:cNvSpPr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2400" b="1" i="0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dirty="0">
                  <a:solidFill>
                    <a:srgbClr val="4F5D73"/>
                  </a:solidFill>
                </a:rPr>
                <a:t>5 </a:t>
              </a:r>
              <a:r>
                <a:rPr lang="fr-FR" sz="1400" dirty="0">
                  <a:solidFill>
                    <a:srgbClr val="4F5D73"/>
                  </a:solidFill>
                </a:rPr>
                <a:t>min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7740" y="221956"/>
            <a:ext cx="187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EXERCICE-3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79299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5463" y="184036"/>
            <a:ext cx="8242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/>
              <a:t>How </a:t>
            </a:r>
            <a:r>
              <a:rPr lang="fr-FR" sz="3000" b="1" dirty="0" err="1"/>
              <a:t>many</a:t>
            </a:r>
            <a:r>
              <a:rPr lang="fr-FR" sz="3000" b="1" dirty="0"/>
              <a:t> </a:t>
            </a:r>
            <a:r>
              <a:rPr lang="fr-FR" sz="3000" b="1" dirty="0" err="1"/>
              <a:t>rows</a:t>
            </a:r>
            <a:r>
              <a:rPr lang="fr-FR" sz="3000" b="1" dirty="0"/>
              <a:t>  are display in the </a:t>
            </a:r>
            <a:r>
              <a:rPr lang="fr-FR" sz="3000" b="1" dirty="0" err="1"/>
              <a:t>bellow</a:t>
            </a:r>
            <a:r>
              <a:rPr lang="fr-FR" sz="3000" b="1" dirty="0"/>
              <a:t> </a:t>
            </a:r>
            <a:r>
              <a:rPr lang="fr-FR" sz="3000" b="1" dirty="0" err="1"/>
              <a:t>querry</a:t>
            </a:r>
            <a:r>
              <a:rPr lang="fr-FR" sz="3000" b="1" dirty="0"/>
              <a:t>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31820" y="5707255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FF0000"/>
                </a:solidFill>
              </a:rPr>
              <a:t>A</a:t>
            </a:r>
            <a:endParaRPr lang="fr-FR" sz="4000" u="sng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9430" y="1256089"/>
            <a:ext cx="5603701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2631713" y="1044381"/>
            <a:ext cx="9364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fr-FR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970362" y="1415743"/>
            <a:ext cx="5201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Fridge			1	</a:t>
            </a:r>
          </a:p>
          <a:p>
            <a:pPr marL="342900" indent="-342900">
              <a:buAutoNum type="arabicPlain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Rice cooker		1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	Dell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Thinpad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	Acer Core i7		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	Bike		 	null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26983" y="1198270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202725" y="1052076"/>
            <a:ext cx="788549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Category</a:t>
            </a:r>
            <a:endParaRPr lang="fr-FR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7194890" y="1343178"/>
            <a:ext cx="3150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catName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Kitchen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Computer</a:t>
            </a:r>
          </a:p>
          <a:p>
            <a:pPr marL="342900" indent="-342900">
              <a:buAutoNum type="arabicPlain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Garden</a:t>
            </a:r>
          </a:p>
          <a:p>
            <a:pPr marL="342900" indent="-342900">
              <a:buAutoNum type="arabicPlain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3155" y="5707255"/>
            <a:ext cx="459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4000" y="3768556"/>
            <a:ext cx="118364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* 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Product   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Product.pID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Category.catID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03809" y="5707255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FF0000"/>
                </a:solidFill>
              </a:rPr>
              <a:t>A</a:t>
            </a:r>
            <a:endParaRPr lang="fr-FR" sz="4000" u="sng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5144" y="5707255"/>
            <a:ext cx="459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6095" y="5707255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FF0000"/>
                </a:solidFill>
              </a:rPr>
              <a:t>A</a:t>
            </a:r>
            <a:endParaRPr lang="fr-FR" sz="4000" u="sng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97430" y="5707255"/>
            <a:ext cx="459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04186" y="5707255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FF0000"/>
                </a:solidFill>
              </a:rPr>
              <a:t>A</a:t>
            </a:r>
            <a:endParaRPr lang="fr-FR" sz="4000" u="sng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85521" y="5707255"/>
            <a:ext cx="459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91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5463" y="184036"/>
            <a:ext cx="8242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/>
              <a:t>How </a:t>
            </a:r>
            <a:r>
              <a:rPr lang="fr-FR" sz="3000" b="1" dirty="0" err="1"/>
              <a:t>many</a:t>
            </a:r>
            <a:r>
              <a:rPr lang="fr-FR" sz="3000" b="1" dirty="0"/>
              <a:t> </a:t>
            </a:r>
            <a:r>
              <a:rPr lang="fr-FR" sz="3000" b="1" dirty="0" err="1"/>
              <a:t>rows</a:t>
            </a:r>
            <a:r>
              <a:rPr lang="fr-FR" sz="3000" b="1" dirty="0"/>
              <a:t>  are display in the </a:t>
            </a:r>
            <a:r>
              <a:rPr lang="fr-FR" sz="3000" b="1" dirty="0" err="1"/>
              <a:t>bellow</a:t>
            </a:r>
            <a:r>
              <a:rPr lang="fr-FR" sz="3000" b="1" dirty="0"/>
              <a:t> </a:t>
            </a:r>
            <a:r>
              <a:rPr lang="fr-FR" sz="3000" b="1" dirty="0" err="1"/>
              <a:t>querry</a:t>
            </a:r>
            <a:r>
              <a:rPr lang="fr-FR" sz="3000" b="1" dirty="0"/>
              <a:t>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31820" y="5707255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FF0000"/>
                </a:solidFill>
              </a:rPr>
              <a:t>A</a:t>
            </a:r>
            <a:endParaRPr lang="fr-FR" sz="4000" u="sng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9430" y="1256089"/>
            <a:ext cx="5603701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2631713" y="1044381"/>
            <a:ext cx="9364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fr-FR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970362" y="1415743"/>
            <a:ext cx="5201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Fridge			1	</a:t>
            </a:r>
          </a:p>
          <a:p>
            <a:pPr marL="342900" indent="-342900">
              <a:buAutoNum type="arabicPlain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Rice cooker		1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	Dell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Thinpad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	Acer Core i7		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	Bike		 	null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26983" y="1198270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202725" y="1052076"/>
            <a:ext cx="788549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Category</a:t>
            </a:r>
            <a:endParaRPr lang="fr-FR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7194890" y="1343178"/>
            <a:ext cx="3150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catName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Kitchen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Computer</a:t>
            </a:r>
          </a:p>
          <a:p>
            <a:pPr marL="342900" indent="-342900">
              <a:buAutoNum type="arabicPlain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Garden</a:t>
            </a:r>
          </a:p>
          <a:p>
            <a:pPr marL="342900" indent="-342900">
              <a:buAutoNum type="arabicPlain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3155" y="5707255"/>
            <a:ext cx="459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4000" y="3768556"/>
            <a:ext cx="118364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* 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Product   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Product.pID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Category.catID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03809" y="5707255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FF0000"/>
                </a:solidFill>
              </a:rPr>
              <a:t>A</a:t>
            </a:r>
            <a:endParaRPr lang="fr-FR" sz="4000" u="sng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5144" y="5707255"/>
            <a:ext cx="459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6095" y="5707255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FF0000"/>
                </a:solidFill>
              </a:rPr>
              <a:t>A</a:t>
            </a:r>
            <a:endParaRPr lang="fr-FR" sz="4000" u="sng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97430" y="5707255"/>
            <a:ext cx="459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04186" y="5707255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FF0000"/>
                </a:solidFill>
              </a:rPr>
              <a:t>A</a:t>
            </a:r>
            <a:endParaRPr lang="fr-FR" sz="4000" u="sng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85521" y="5707255"/>
            <a:ext cx="459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231152" y="5765125"/>
            <a:ext cx="592146" cy="59214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63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5463" y="184036"/>
            <a:ext cx="8242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/>
              <a:t>How </a:t>
            </a:r>
            <a:r>
              <a:rPr lang="fr-FR" sz="3000" b="1" dirty="0" err="1"/>
              <a:t>many</a:t>
            </a:r>
            <a:r>
              <a:rPr lang="fr-FR" sz="3000" b="1" dirty="0"/>
              <a:t> </a:t>
            </a:r>
            <a:r>
              <a:rPr lang="fr-FR" sz="3000" b="1" dirty="0" err="1"/>
              <a:t>rows</a:t>
            </a:r>
            <a:r>
              <a:rPr lang="fr-FR" sz="3000" b="1" dirty="0"/>
              <a:t>  are display in the </a:t>
            </a:r>
            <a:r>
              <a:rPr lang="fr-FR" sz="3000" b="1" dirty="0" err="1"/>
              <a:t>bellow</a:t>
            </a:r>
            <a:r>
              <a:rPr lang="fr-FR" sz="3000" b="1" dirty="0"/>
              <a:t> </a:t>
            </a:r>
            <a:r>
              <a:rPr lang="fr-FR" sz="3000" b="1" dirty="0" err="1"/>
              <a:t>querry</a:t>
            </a:r>
            <a:r>
              <a:rPr lang="fr-FR" sz="3000" b="1" dirty="0"/>
              <a:t>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31820" y="5707255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FF0000"/>
                </a:solidFill>
              </a:rPr>
              <a:t>A</a:t>
            </a:r>
            <a:endParaRPr lang="fr-FR" sz="4000" u="sng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9430" y="1256089"/>
            <a:ext cx="5603701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2631713" y="1044381"/>
            <a:ext cx="9364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fr-FR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970362" y="1415743"/>
            <a:ext cx="5201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Fridge			1	</a:t>
            </a:r>
          </a:p>
          <a:p>
            <a:pPr marL="342900" indent="-342900">
              <a:buAutoNum type="arabicPlain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Rice cooker		1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	Dell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Thinpad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	Acer Core i7		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	Bike		 	null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26983" y="1198270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202725" y="1052076"/>
            <a:ext cx="788549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Category</a:t>
            </a:r>
            <a:endParaRPr lang="fr-FR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7194890" y="1343178"/>
            <a:ext cx="3150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catName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Kitchen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Computer</a:t>
            </a:r>
          </a:p>
          <a:p>
            <a:pPr marL="342900" indent="-342900">
              <a:buAutoNum type="arabicPlain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Garden</a:t>
            </a:r>
          </a:p>
          <a:p>
            <a:pPr marL="342900" indent="-342900">
              <a:buAutoNum type="arabicPlain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3155" y="5707255"/>
            <a:ext cx="459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4000" y="3768556"/>
            <a:ext cx="118364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* 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Product   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 JOIN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Product.pID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Category.catID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03809" y="5707255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FF0000"/>
                </a:solidFill>
              </a:rPr>
              <a:t>A</a:t>
            </a:r>
            <a:endParaRPr lang="fr-FR" sz="4000" u="sng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5144" y="5707255"/>
            <a:ext cx="459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6095" y="5707255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FF0000"/>
                </a:solidFill>
              </a:rPr>
              <a:t>A</a:t>
            </a:r>
            <a:endParaRPr lang="fr-FR" sz="4000" u="sng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97430" y="5707255"/>
            <a:ext cx="459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04186" y="5707255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FF0000"/>
                </a:solidFill>
              </a:rPr>
              <a:t>A</a:t>
            </a:r>
            <a:endParaRPr lang="fr-FR" sz="4000" u="sng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85521" y="5707255"/>
            <a:ext cx="459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88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5463" y="184036"/>
            <a:ext cx="8242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/>
              <a:t>How </a:t>
            </a:r>
            <a:r>
              <a:rPr lang="fr-FR" sz="3000" b="1" dirty="0" err="1"/>
              <a:t>many</a:t>
            </a:r>
            <a:r>
              <a:rPr lang="fr-FR" sz="3000" b="1" dirty="0"/>
              <a:t> </a:t>
            </a:r>
            <a:r>
              <a:rPr lang="fr-FR" sz="3000" b="1" dirty="0" err="1"/>
              <a:t>rows</a:t>
            </a:r>
            <a:r>
              <a:rPr lang="fr-FR" sz="3000" b="1" dirty="0"/>
              <a:t>  are display in the </a:t>
            </a:r>
            <a:r>
              <a:rPr lang="fr-FR" sz="3000" b="1" dirty="0" err="1"/>
              <a:t>bellow</a:t>
            </a:r>
            <a:r>
              <a:rPr lang="fr-FR" sz="3000" b="1" dirty="0"/>
              <a:t> </a:t>
            </a:r>
            <a:r>
              <a:rPr lang="fr-FR" sz="3000" b="1" dirty="0" err="1"/>
              <a:t>querry</a:t>
            </a:r>
            <a:r>
              <a:rPr lang="fr-FR" sz="3000" b="1" dirty="0"/>
              <a:t>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31820" y="5707255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FF0000"/>
                </a:solidFill>
              </a:rPr>
              <a:t>A</a:t>
            </a:r>
            <a:endParaRPr lang="fr-FR" sz="4000" u="sng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9430" y="1256089"/>
            <a:ext cx="5603701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2631713" y="1044381"/>
            <a:ext cx="9364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fr-FR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970362" y="1415743"/>
            <a:ext cx="5201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Fridge			1	</a:t>
            </a:r>
          </a:p>
          <a:p>
            <a:pPr marL="342900" indent="-342900">
              <a:buAutoNum type="arabicPlain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Rice cooker		1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	Dell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Thinpad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	Acer Core i7		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	Bike		 	null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26983" y="1198270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202725" y="1052076"/>
            <a:ext cx="788549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Category</a:t>
            </a:r>
            <a:endParaRPr lang="fr-FR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7194890" y="1343178"/>
            <a:ext cx="3150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catName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Kitchen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Computer</a:t>
            </a:r>
          </a:p>
          <a:p>
            <a:pPr marL="342900" indent="-342900">
              <a:buAutoNum type="arabicPlain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Garden</a:t>
            </a:r>
          </a:p>
          <a:p>
            <a:pPr marL="342900" indent="-342900">
              <a:buAutoNum type="arabicPlain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3155" y="5707255"/>
            <a:ext cx="459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4000" y="3768556"/>
            <a:ext cx="118364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* 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Product   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 JOIN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Product.pID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Category.catID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03809" y="5707255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FF0000"/>
                </a:solidFill>
              </a:rPr>
              <a:t>A</a:t>
            </a:r>
            <a:endParaRPr lang="fr-FR" sz="4000" u="sng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5144" y="5707255"/>
            <a:ext cx="459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6095" y="5707255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FF0000"/>
                </a:solidFill>
              </a:rPr>
              <a:t>A</a:t>
            </a:r>
            <a:endParaRPr lang="fr-FR" sz="4000" u="sng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97430" y="5707255"/>
            <a:ext cx="459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04186" y="5707255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FF0000"/>
                </a:solidFill>
              </a:rPr>
              <a:t>A</a:t>
            </a:r>
            <a:endParaRPr lang="fr-FR" sz="4000" u="sng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85521" y="5707255"/>
            <a:ext cx="459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9885408" y="5812030"/>
            <a:ext cx="592146" cy="59214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330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67910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7112" y="2536512"/>
            <a:ext cx="7759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What is the different between those 2 queries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Expected result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8045" y="387795"/>
            <a:ext cx="5603701" cy="20215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10328" y="176087"/>
            <a:ext cx="9364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en-US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1248977" y="547449"/>
            <a:ext cx="5201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Fujisu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LCD Monitor    1</a:t>
            </a:r>
          </a:p>
          <a:p>
            <a:pPr marL="342900" indent="-342900">
              <a:buAutoNum type="arabicPlain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Dell LCD Monitor      1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	Dell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Thinpad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	Acer Core i7		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	HP Desktop 		 Null	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05598" y="329976"/>
            <a:ext cx="4939095" cy="20215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81340" y="183782"/>
            <a:ext cx="89992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Categories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73505" y="474884"/>
            <a:ext cx="30123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Monitor</a:t>
            </a:r>
          </a:p>
          <a:p>
            <a:pPr marL="342900" indent="-342900">
              <a:buAutoNum type="arabicPlain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Laptop</a:t>
            </a:r>
          </a:p>
          <a:p>
            <a:pPr marL="342900" indent="-342900">
              <a:buAutoNum type="arabicPlain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Desktop</a:t>
            </a:r>
          </a:p>
          <a:p>
            <a:pPr marL="342900" indent="-342900">
              <a:buAutoNum type="arabicPlain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0800000" flipV="1">
            <a:off x="1149980" y="5694212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5720" y="6063544"/>
            <a:ext cx="278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 the same result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95005" y="3260998"/>
            <a:ext cx="1012069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 p, Categories 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p.catID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429" y="355192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95005" y="4291235"/>
            <a:ext cx="1012069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 p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Categories 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p.catID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5429" y="458215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4444723" y="5694212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50463" y="6063544"/>
            <a:ext cx="278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Same result 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but Q1 is faster</a:t>
            </a:r>
          </a:p>
        </p:txBody>
      </p:sp>
      <p:sp>
        <p:nvSpPr>
          <p:cNvPr id="31" name="TextBox 30"/>
          <p:cNvSpPr txBox="1"/>
          <p:nvPr/>
        </p:nvSpPr>
        <p:spPr>
          <a:xfrm rot="10800000" flipV="1">
            <a:off x="7739466" y="5694212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 rot="10800000" flipV="1">
            <a:off x="11034209" y="5694212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89988" y="6063544"/>
            <a:ext cx="278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Exactly 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same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09083" y="6048160"/>
            <a:ext cx="278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Same result 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but Q2 is faster</a:t>
            </a:r>
          </a:p>
        </p:txBody>
      </p:sp>
    </p:spTree>
    <p:extLst>
      <p:ext uri="{BB962C8B-B14F-4D97-AF65-F5344CB8AC3E}">
        <p14:creationId xmlns:p14="http://schemas.microsoft.com/office/powerpoint/2010/main" val="3706106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67910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7112" y="2536512"/>
            <a:ext cx="7759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What is the different between those 2 queries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Expected result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8045" y="387795"/>
            <a:ext cx="5603701" cy="20215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10328" y="176087"/>
            <a:ext cx="9364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en-US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1248977" y="547449"/>
            <a:ext cx="5201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Fujisu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LCD Monitor    1</a:t>
            </a:r>
          </a:p>
          <a:p>
            <a:pPr marL="342900" indent="-342900">
              <a:buAutoNum type="arabicPlain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Dell LCD Monitor      1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	Dell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Thinpad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	Acer Core i7		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	HP Desktop 		 Null	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05598" y="329976"/>
            <a:ext cx="4939095" cy="20215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81340" y="183782"/>
            <a:ext cx="89992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Categories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73505" y="474884"/>
            <a:ext cx="30123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Monitor</a:t>
            </a:r>
          </a:p>
          <a:p>
            <a:pPr marL="342900" indent="-342900">
              <a:buAutoNum type="arabicPlain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Laptop</a:t>
            </a:r>
          </a:p>
          <a:p>
            <a:pPr marL="342900" indent="-342900">
              <a:buAutoNum type="arabicPlain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Desktop</a:t>
            </a:r>
          </a:p>
          <a:p>
            <a:pPr marL="342900" indent="-342900">
              <a:buAutoNum type="arabicPlain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0800000" flipV="1">
            <a:off x="1149980" y="5694212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5720" y="6063544"/>
            <a:ext cx="278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 the same result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95005" y="3260998"/>
            <a:ext cx="1012069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 p, Categories 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p.catID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429" y="355192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95005" y="4291235"/>
            <a:ext cx="1012069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 p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Categories 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p.catID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5429" y="458215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4444723" y="5694212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50463" y="6063544"/>
            <a:ext cx="278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Same result 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but Q1 is faster</a:t>
            </a:r>
          </a:p>
        </p:txBody>
      </p:sp>
      <p:sp>
        <p:nvSpPr>
          <p:cNvPr id="31" name="TextBox 30"/>
          <p:cNvSpPr txBox="1"/>
          <p:nvPr/>
        </p:nvSpPr>
        <p:spPr>
          <a:xfrm rot="10800000" flipV="1">
            <a:off x="7739466" y="5694212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 rot="10800000" flipV="1">
            <a:off x="11034209" y="5694212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89988" y="6063544"/>
            <a:ext cx="278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Exactly 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same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09083" y="6048160"/>
            <a:ext cx="278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Same result 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but Q2 is faster</a:t>
            </a:r>
          </a:p>
        </p:txBody>
      </p:sp>
      <p:sp>
        <p:nvSpPr>
          <p:cNvPr id="24" name="Oval 23"/>
          <p:cNvSpPr/>
          <p:nvPr/>
        </p:nvSpPr>
        <p:spPr>
          <a:xfrm>
            <a:off x="10842366" y="5534053"/>
            <a:ext cx="592146" cy="59214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831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3730" y="603203"/>
            <a:ext cx="5437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INNER JOIN OR WHERE 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35656" y="1901370"/>
            <a:ext cx="10325892" cy="3352801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454030" y="3839686"/>
            <a:ext cx="9289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With a INNER JOIN , we clearly know  2 tables are joined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4468" y="2982883"/>
            <a:ext cx="1059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BUT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9169" y="2279968"/>
            <a:ext cx="66253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An  INNER JOIN is </a:t>
            </a:r>
            <a:r>
              <a:rPr lang="en-US" sz="3000" b="1" dirty="0"/>
              <a:t>equivalent</a:t>
            </a:r>
            <a:r>
              <a:rPr lang="en-US" sz="3000" dirty="0"/>
              <a:t> to a WHERE</a:t>
            </a:r>
          </a:p>
        </p:txBody>
      </p:sp>
    </p:spTree>
    <p:extLst>
      <p:ext uri="{BB962C8B-B14F-4D97-AF65-F5344CB8AC3E}">
        <p14:creationId xmlns:p14="http://schemas.microsoft.com/office/powerpoint/2010/main" val="808428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58" y="2018619"/>
            <a:ext cx="7134225" cy="45624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EB07C88-F281-4DE1-8DB0-50236D1E0FEE}"/>
              </a:ext>
            </a:extLst>
          </p:cNvPr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6" name="Picture 5" descr="Time timer icon - Circle Icons">
              <a:extLst>
                <a:ext uri="{FF2B5EF4-FFF2-40B4-BE49-F238E27FC236}">
                  <a16:creationId xmlns:a16="http://schemas.microsoft.com/office/drawing/2014/main" id="{65FD0A33-08F8-462F-96B3-7BF9933A5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33350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FA4A767-E16B-4273-B757-118EB2258920}"/>
                </a:ext>
              </a:extLst>
            </p:cNvPr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/>
            </a:prstGeom>
            <a:solidFill>
              <a:srgbClr val="FFC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Google Shape;330;p23">
              <a:extLst>
                <a:ext uri="{FF2B5EF4-FFF2-40B4-BE49-F238E27FC236}">
                  <a16:creationId xmlns:a16="http://schemas.microsoft.com/office/drawing/2014/main" id="{F5E01813-174C-439A-B904-1ED14C2DD9D1}"/>
                </a:ext>
              </a:extLst>
            </p:cNvPr>
            <p:cNvSpPr txBox="1">
              <a:spLocks/>
            </p:cNvSpPr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2400" b="1" i="0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dirty="0">
                  <a:solidFill>
                    <a:srgbClr val="4F5D73"/>
                  </a:solidFill>
                </a:rPr>
                <a:t>5 </a:t>
              </a:r>
              <a:r>
                <a:rPr lang="fr-FR" sz="1400" dirty="0">
                  <a:solidFill>
                    <a:srgbClr val="4F5D73"/>
                  </a:solidFill>
                </a:rPr>
                <a:t>min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61721" y="405627"/>
            <a:ext cx="846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Write a SQL statement to prepare a list with </a:t>
            </a:r>
            <a:r>
              <a:rPr lang="en-US" dirty="0">
                <a:solidFill>
                  <a:schemeClr val="accent6"/>
                </a:solidFill>
              </a:rPr>
              <a:t>salesman name, customer name and their cities</a:t>
            </a:r>
            <a:r>
              <a:rPr lang="en-US" dirty="0"/>
              <a:t> for the </a:t>
            </a:r>
            <a:r>
              <a:rPr lang="en-US" b="1" dirty="0"/>
              <a:t>salesmen</a:t>
            </a:r>
            <a:r>
              <a:rPr lang="en-US" dirty="0"/>
              <a:t> and </a:t>
            </a:r>
            <a:r>
              <a:rPr lang="en-US" b="1" dirty="0"/>
              <a:t>customer</a:t>
            </a:r>
            <a:r>
              <a:rPr lang="en-US" dirty="0"/>
              <a:t> </a:t>
            </a:r>
            <a:r>
              <a:rPr lang="en-US" b="1" dirty="0"/>
              <a:t>who belongs to the same city</a:t>
            </a:r>
            <a:r>
              <a:rPr lang="en-US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 rot="20479806">
            <a:off x="8214569" y="1125316"/>
            <a:ext cx="2299027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USING WHERE</a:t>
            </a:r>
          </a:p>
        </p:txBody>
      </p:sp>
    </p:spTree>
    <p:extLst>
      <p:ext uri="{BB962C8B-B14F-4D97-AF65-F5344CB8AC3E}">
        <p14:creationId xmlns:p14="http://schemas.microsoft.com/office/powerpoint/2010/main" val="4140617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58" y="2018619"/>
            <a:ext cx="7134225" cy="45624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EB07C88-F281-4DE1-8DB0-50236D1E0FEE}"/>
              </a:ext>
            </a:extLst>
          </p:cNvPr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6" name="Picture 5" descr="Time timer icon - Circle Icons">
              <a:extLst>
                <a:ext uri="{FF2B5EF4-FFF2-40B4-BE49-F238E27FC236}">
                  <a16:creationId xmlns:a16="http://schemas.microsoft.com/office/drawing/2014/main" id="{65FD0A33-08F8-462F-96B3-7BF9933A5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33350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FA4A767-E16B-4273-B757-118EB2258920}"/>
                </a:ext>
              </a:extLst>
            </p:cNvPr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/>
            </a:prstGeom>
            <a:solidFill>
              <a:srgbClr val="FFC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Google Shape;330;p23">
              <a:extLst>
                <a:ext uri="{FF2B5EF4-FFF2-40B4-BE49-F238E27FC236}">
                  <a16:creationId xmlns:a16="http://schemas.microsoft.com/office/drawing/2014/main" id="{F5E01813-174C-439A-B904-1ED14C2DD9D1}"/>
                </a:ext>
              </a:extLst>
            </p:cNvPr>
            <p:cNvSpPr txBox="1">
              <a:spLocks/>
            </p:cNvSpPr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2400" b="1" i="0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dirty="0">
                  <a:solidFill>
                    <a:srgbClr val="4F5D73"/>
                  </a:solidFill>
                </a:rPr>
                <a:t>5 </a:t>
              </a:r>
              <a:r>
                <a:rPr lang="fr-FR" sz="1400" dirty="0">
                  <a:solidFill>
                    <a:srgbClr val="4F5D73"/>
                  </a:solidFill>
                </a:rPr>
                <a:t>min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61721" y="405627"/>
            <a:ext cx="846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Write a SQL statement to prepare a list with </a:t>
            </a:r>
            <a:r>
              <a:rPr lang="en-US" dirty="0">
                <a:solidFill>
                  <a:schemeClr val="accent6"/>
                </a:solidFill>
              </a:rPr>
              <a:t>salesman name, customer name and their cities</a:t>
            </a:r>
            <a:r>
              <a:rPr lang="en-US" dirty="0"/>
              <a:t> for the </a:t>
            </a:r>
            <a:r>
              <a:rPr lang="en-US" b="1" dirty="0"/>
              <a:t>salesmen</a:t>
            </a:r>
            <a:r>
              <a:rPr lang="en-US" dirty="0"/>
              <a:t> and </a:t>
            </a:r>
            <a:r>
              <a:rPr lang="en-US" b="1" dirty="0"/>
              <a:t>customer</a:t>
            </a:r>
            <a:r>
              <a:rPr lang="en-US" dirty="0"/>
              <a:t> </a:t>
            </a:r>
            <a:r>
              <a:rPr lang="en-US" b="1" dirty="0"/>
              <a:t>who belongs to the same city</a:t>
            </a:r>
            <a:r>
              <a:rPr lang="en-US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40914" y="2873829"/>
            <a:ext cx="4281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SELECT salesman.name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customer.cust_name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customer.city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Salesman,Customer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salesman.city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customer.city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 rot="20479806">
            <a:off x="8214569" y="1125316"/>
            <a:ext cx="2299027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USING WHERE</a:t>
            </a:r>
          </a:p>
        </p:txBody>
      </p:sp>
    </p:spTree>
    <p:extLst>
      <p:ext uri="{BB962C8B-B14F-4D97-AF65-F5344CB8AC3E}">
        <p14:creationId xmlns:p14="http://schemas.microsoft.com/office/powerpoint/2010/main" val="381881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3586661" y="51447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903" y="420429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0644" y="420429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7;p10">
            <a:extLst>
              <a:ext uri="{FF2B5EF4-FFF2-40B4-BE49-F238E27FC236}">
                <a16:creationId xmlns:a16="http://schemas.microsoft.com/office/drawing/2014/main" id="{28DD3740-707A-7E4A-8C11-A5E2E632DE62}"/>
              </a:ext>
            </a:extLst>
          </p:cNvPr>
          <p:cNvSpPr txBox="1"/>
          <p:nvPr/>
        </p:nvSpPr>
        <p:spPr>
          <a:xfrm>
            <a:off x="1979631" y="2568402"/>
            <a:ext cx="8520156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1" dirty="0">
                <a:ea typeface="Calibri"/>
                <a:cs typeface="Calibri"/>
                <a:sym typeface="Calibri"/>
              </a:rPr>
              <a:t>INNER</a:t>
            </a:r>
          </a:p>
          <a:p>
            <a:pPr marL="45720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1" dirty="0">
                <a:ea typeface="Calibri"/>
                <a:cs typeface="Calibri"/>
                <a:sym typeface="Calibri"/>
              </a:rPr>
              <a:t>LEFT JOIN</a:t>
            </a:r>
          </a:p>
          <a:p>
            <a:pPr marL="45720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1" dirty="0">
                <a:ea typeface="Calibri"/>
                <a:cs typeface="Calibri"/>
                <a:sym typeface="Calibri"/>
              </a:rPr>
              <a:t>RIGHT JOIN</a:t>
            </a:r>
          </a:p>
          <a:p>
            <a:pPr marL="45720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1" dirty="0">
                <a:ea typeface="Calibri"/>
                <a:cs typeface="Calibri"/>
                <a:sym typeface="Calibri"/>
              </a:rPr>
              <a:t>OUTER</a:t>
            </a:r>
            <a:endParaRPr lang="en-US" sz="3500" dirty="0"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2586" y="1798961"/>
            <a:ext cx="18261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ea typeface="Calibri"/>
                <a:cs typeface="Calibri"/>
                <a:sym typeface="Calibri"/>
              </a:rPr>
              <a:t>JOINS 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27671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58" y="2018619"/>
            <a:ext cx="7134225" cy="45624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EB07C88-F281-4DE1-8DB0-50236D1E0FEE}"/>
              </a:ext>
            </a:extLst>
          </p:cNvPr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6" name="Picture 5" descr="Time timer icon - Circle Icons">
              <a:extLst>
                <a:ext uri="{FF2B5EF4-FFF2-40B4-BE49-F238E27FC236}">
                  <a16:creationId xmlns:a16="http://schemas.microsoft.com/office/drawing/2014/main" id="{65FD0A33-08F8-462F-96B3-7BF9933A5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33350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FA4A767-E16B-4273-B757-118EB2258920}"/>
                </a:ext>
              </a:extLst>
            </p:cNvPr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/>
            </a:prstGeom>
            <a:solidFill>
              <a:srgbClr val="FFC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Google Shape;330;p23">
              <a:extLst>
                <a:ext uri="{FF2B5EF4-FFF2-40B4-BE49-F238E27FC236}">
                  <a16:creationId xmlns:a16="http://schemas.microsoft.com/office/drawing/2014/main" id="{F5E01813-174C-439A-B904-1ED14C2DD9D1}"/>
                </a:ext>
              </a:extLst>
            </p:cNvPr>
            <p:cNvSpPr txBox="1">
              <a:spLocks/>
            </p:cNvSpPr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2400" b="1" i="0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dirty="0">
                  <a:solidFill>
                    <a:srgbClr val="4F5D73"/>
                  </a:solidFill>
                </a:rPr>
                <a:t>5 </a:t>
              </a:r>
              <a:r>
                <a:rPr lang="fr-FR" sz="1400" dirty="0">
                  <a:solidFill>
                    <a:srgbClr val="4F5D73"/>
                  </a:solidFill>
                </a:rPr>
                <a:t>min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61721" y="405627"/>
            <a:ext cx="846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Write a SQL statement to prepare a list with </a:t>
            </a:r>
            <a:r>
              <a:rPr lang="en-US" dirty="0">
                <a:solidFill>
                  <a:schemeClr val="accent6"/>
                </a:solidFill>
              </a:rPr>
              <a:t>salesman name, customer name and their cities</a:t>
            </a:r>
            <a:r>
              <a:rPr lang="en-US" dirty="0"/>
              <a:t> for the </a:t>
            </a:r>
            <a:r>
              <a:rPr lang="en-US" b="1" dirty="0"/>
              <a:t>salesmen</a:t>
            </a:r>
            <a:r>
              <a:rPr lang="en-US" dirty="0"/>
              <a:t> and </a:t>
            </a:r>
            <a:r>
              <a:rPr lang="en-US" b="1" dirty="0"/>
              <a:t>customer</a:t>
            </a:r>
            <a:r>
              <a:rPr lang="en-US" dirty="0"/>
              <a:t> </a:t>
            </a:r>
            <a:r>
              <a:rPr lang="en-US" b="1" dirty="0"/>
              <a:t>who belongs to the same city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 rot="20479806">
            <a:off x="8296322" y="1125316"/>
            <a:ext cx="2135521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USING INNER</a:t>
            </a:r>
          </a:p>
        </p:txBody>
      </p:sp>
    </p:spTree>
    <p:extLst>
      <p:ext uri="{BB962C8B-B14F-4D97-AF65-F5344CB8AC3E}">
        <p14:creationId xmlns:p14="http://schemas.microsoft.com/office/powerpoint/2010/main" val="789763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58" y="2018619"/>
            <a:ext cx="7134225" cy="45624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EB07C88-F281-4DE1-8DB0-50236D1E0FEE}"/>
              </a:ext>
            </a:extLst>
          </p:cNvPr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6" name="Picture 5" descr="Time timer icon - Circle Icons">
              <a:extLst>
                <a:ext uri="{FF2B5EF4-FFF2-40B4-BE49-F238E27FC236}">
                  <a16:creationId xmlns:a16="http://schemas.microsoft.com/office/drawing/2014/main" id="{65FD0A33-08F8-462F-96B3-7BF9933A5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33350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FA4A767-E16B-4273-B757-118EB2258920}"/>
                </a:ext>
              </a:extLst>
            </p:cNvPr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/>
            </a:prstGeom>
            <a:solidFill>
              <a:srgbClr val="FFC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Google Shape;330;p23">
              <a:extLst>
                <a:ext uri="{FF2B5EF4-FFF2-40B4-BE49-F238E27FC236}">
                  <a16:creationId xmlns:a16="http://schemas.microsoft.com/office/drawing/2014/main" id="{F5E01813-174C-439A-B904-1ED14C2DD9D1}"/>
                </a:ext>
              </a:extLst>
            </p:cNvPr>
            <p:cNvSpPr txBox="1">
              <a:spLocks/>
            </p:cNvSpPr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2400" b="1" i="0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dirty="0">
                  <a:solidFill>
                    <a:srgbClr val="4F5D73"/>
                  </a:solidFill>
                </a:rPr>
                <a:t>5 </a:t>
              </a:r>
              <a:r>
                <a:rPr lang="fr-FR" sz="1400" dirty="0">
                  <a:solidFill>
                    <a:srgbClr val="4F5D73"/>
                  </a:solidFill>
                </a:rPr>
                <a:t>min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61721" y="405627"/>
            <a:ext cx="846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Write a SQL statement to prepare a list with </a:t>
            </a:r>
            <a:r>
              <a:rPr lang="en-US" dirty="0">
                <a:solidFill>
                  <a:schemeClr val="accent6"/>
                </a:solidFill>
              </a:rPr>
              <a:t>salesman name, customer name and their cities</a:t>
            </a:r>
            <a:r>
              <a:rPr lang="en-US" dirty="0"/>
              <a:t> for the </a:t>
            </a:r>
            <a:r>
              <a:rPr lang="en-US" b="1" dirty="0"/>
              <a:t>salesmen</a:t>
            </a:r>
            <a:r>
              <a:rPr lang="en-US" dirty="0"/>
              <a:t> and </a:t>
            </a:r>
            <a:r>
              <a:rPr lang="en-US" b="1" dirty="0"/>
              <a:t>customer</a:t>
            </a:r>
            <a:r>
              <a:rPr lang="en-US" dirty="0"/>
              <a:t> </a:t>
            </a:r>
            <a:r>
              <a:rPr lang="en-US" b="1" dirty="0"/>
              <a:t>who belongs to the same city</a:t>
            </a:r>
            <a:r>
              <a:rPr lang="en-US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40914" y="2873829"/>
            <a:ext cx="4281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SELECT salesman.name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customer.cust_name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customer.city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FROM Salesman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JOIN Customer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ON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Salesman.city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Customer.city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 rot="20479806">
            <a:off x="8296322" y="1125316"/>
            <a:ext cx="2135521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USING INNER</a:t>
            </a:r>
          </a:p>
        </p:txBody>
      </p:sp>
    </p:spTree>
    <p:extLst>
      <p:ext uri="{BB962C8B-B14F-4D97-AF65-F5344CB8AC3E}">
        <p14:creationId xmlns:p14="http://schemas.microsoft.com/office/powerpoint/2010/main" val="4000107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EB07C88-F281-4DE1-8DB0-50236D1E0FEE}"/>
              </a:ext>
            </a:extLst>
          </p:cNvPr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6" name="Picture 5" descr="Time timer icon - Circle Icons">
              <a:extLst>
                <a:ext uri="{FF2B5EF4-FFF2-40B4-BE49-F238E27FC236}">
                  <a16:creationId xmlns:a16="http://schemas.microsoft.com/office/drawing/2014/main" id="{65FD0A33-08F8-462F-96B3-7BF9933A5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33350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FA4A767-E16B-4273-B757-118EB2258920}"/>
                </a:ext>
              </a:extLst>
            </p:cNvPr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/>
            </a:prstGeom>
            <a:solidFill>
              <a:srgbClr val="FFC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Google Shape;330;p23">
              <a:extLst>
                <a:ext uri="{FF2B5EF4-FFF2-40B4-BE49-F238E27FC236}">
                  <a16:creationId xmlns:a16="http://schemas.microsoft.com/office/drawing/2014/main" id="{F5E01813-174C-439A-B904-1ED14C2DD9D1}"/>
                </a:ext>
              </a:extLst>
            </p:cNvPr>
            <p:cNvSpPr txBox="1">
              <a:spLocks/>
            </p:cNvSpPr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2400" b="1" i="0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dirty="0">
                  <a:solidFill>
                    <a:srgbClr val="4F5D73"/>
                  </a:solidFill>
                </a:rPr>
                <a:t>5 </a:t>
              </a:r>
              <a:r>
                <a:rPr lang="fr-FR" sz="1400" dirty="0">
                  <a:solidFill>
                    <a:srgbClr val="4F5D73"/>
                  </a:solidFill>
                </a:rPr>
                <a:t>min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17" y="1411511"/>
            <a:ext cx="7693768" cy="49120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7327" y="192930"/>
            <a:ext cx="8464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Write a query in SQL to display all the data of employees including their department</a:t>
            </a:r>
          </a:p>
        </p:txBody>
      </p:sp>
    </p:spTree>
    <p:extLst>
      <p:ext uri="{BB962C8B-B14F-4D97-AF65-F5344CB8AC3E}">
        <p14:creationId xmlns:p14="http://schemas.microsoft.com/office/powerpoint/2010/main" val="229779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TextBox 1"/>
          <p:cNvSpPr txBox="1"/>
          <p:nvPr/>
        </p:nvSpPr>
        <p:spPr>
          <a:xfrm>
            <a:off x="1413412" y="1258563"/>
            <a:ext cx="5811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hlinkClick r:id="rId3"/>
              </a:rPr>
              <a:t>https://joins.spathon.com/</a:t>
            </a:r>
            <a:endParaRPr lang="fr-FR" sz="3200" dirty="0"/>
          </a:p>
          <a:p>
            <a:endParaRPr lang="fr-FR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55712" y="1289341"/>
            <a:ext cx="11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 to:</a:t>
            </a:r>
            <a:endParaRPr lang="fr-FR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60375" y="2285338"/>
            <a:ext cx="10540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Teacher explains the 4 JOINS using the 2 tables </a:t>
            </a:r>
            <a:r>
              <a:rPr lang="en-US" sz="2800" i="1" dirty="0"/>
              <a:t>(User &amp; Likes)</a:t>
            </a:r>
            <a:endParaRPr lang="fr-FR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4522292"/>
            <a:ext cx="11056857" cy="168047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EB07C88-F281-4DE1-8DB0-50236D1E0FEE}"/>
              </a:ext>
            </a:extLst>
          </p:cNvPr>
          <p:cNvGrpSpPr/>
          <p:nvPr/>
        </p:nvGrpSpPr>
        <p:grpSpPr>
          <a:xfrm>
            <a:off x="10307924" y="468381"/>
            <a:ext cx="1547253" cy="692793"/>
            <a:chOff x="2133600" y="133350"/>
            <a:chExt cx="10891624" cy="4876800"/>
          </a:xfrm>
        </p:grpSpPr>
        <p:pic>
          <p:nvPicPr>
            <p:cNvPr id="13" name="Picture 12" descr="Time timer icon - Circle Icons">
              <a:extLst>
                <a:ext uri="{FF2B5EF4-FFF2-40B4-BE49-F238E27FC236}">
                  <a16:creationId xmlns:a16="http://schemas.microsoft.com/office/drawing/2014/main" id="{65FD0A33-08F8-462F-96B3-7BF9933A5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33350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: Rounded Corners 6">
              <a:extLst>
                <a:ext uri="{FF2B5EF4-FFF2-40B4-BE49-F238E27FC236}">
                  <a16:creationId xmlns:a16="http://schemas.microsoft.com/office/drawing/2014/main" id="{EFA4A767-E16B-4273-B757-118EB2258920}"/>
                </a:ext>
              </a:extLst>
            </p:cNvPr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/>
            </a:prstGeom>
            <a:solidFill>
              <a:srgbClr val="FFC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Google Shape;330;p23">
              <a:extLst>
                <a:ext uri="{FF2B5EF4-FFF2-40B4-BE49-F238E27FC236}">
                  <a16:creationId xmlns:a16="http://schemas.microsoft.com/office/drawing/2014/main" id="{F5E01813-174C-439A-B904-1ED14C2DD9D1}"/>
                </a:ext>
              </a:extLst>
            </p:cNvPr>
            <p:cNvSpPr txBox="1">
              <a:spLocks/>
            </p:cNvSpPr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2400" b="1" i="0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dirty="0">
                  <a:solidFill>
                    <a:srgbClr val="4F5D73"/>
                  </a:solidFill>
                </a:rPr>
                <a:t>15 </a:t>
              </a:r>
              <a:r>
                <a:rPr lang="fr-FR" sz="1400" dirty="0">
                  <a:solidFill>
                    <a:srgbClr val="4F5D73"/>
                  </a:solidFill>
                </a:rPr>
                <a:t>min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7740" y="221956"/>
            <a:ext cx="2580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EXPLANATION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97061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1685" y="634216"/>
            <a:ext cx="811760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JOIN: </a:t>
            </a:r>
          </a:p>
          <a:p>
            <a:r>
              <a:rPr lang="en-US" dirty="0"/>
              <a:t>Returns records that have matching values in </a:t>
            </a:r>
            <a:r>
              <a:rPr lang="en-US" b="1" dirty="0"/>
              <a:t>both</a:t>
            </a:r>
            <a:r>
              <a:rPr lang="en-US" dirty="0"/>
              <a:t> tables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LEFT  JOIN: </a:t>
            </a:r>
          </a:p>
          <a:p>
            <a:r>
              <a:rPr lang="en-US" dirty="0"/>
              <a:t>Returns </a:t>
            </a:r>
            <a:r>
              <a:rPr lang="en-US" b="1" dirty="0"/>
              <a:t>all records from the left table</a:t>
            </a:r>
            <a:r>
              <a:rPr lang="en-US" dirty="0"/>
              <a:t>, and the </a:t>
            </a:r>
            <a:r>
              <a:rPr lang="en-US" b="1" dirty="0"/>
              <a:t>matched</a:t>
            </a:r>
            <a:r>
              <a:rPr lang="en-US" dirty="0"/>
              <a:t> records from the right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RIGHT JOIN</a:t>
            </a:r>
          </a:p>
          <a:p>
            <a:r>
              <a:rPr lang="en-US" dirty="0"/>
              <a:t>Returns all records </a:t>
            </a:r>
            <a:r>
              <a:rPr lang="en-US" b="1" dirty="0"/>
              <a:t>from the right table</a:t>
            </a:r>
            <a:r>
              <a:rPr lang="en-US" dirty="0"/>
              <a:t>, and the </a:t>
            </a:r>
            <a:r>
              <a:rPr lang="en-US" b="1" dirty="0"/>
              <a:t>matched</a:t>
            </a:r>
            <a:r>
              <a:rPr lang="en-US" dirty="0"/>
              <a:t> records from the left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OUTER JOIN</a:t>
            </a:r>
          </a:p>
          <a:p>
            <a:r>
              <a:rPr lang="en-US" dirty="0"/>
              <a:t>Returns </a:t>
            </a:r>
            <a:r>
              <a:rPr lang="en-US" b="1" dirty="0"/>
              <a:t>all records </a:t>
            </a:r>
            <a:r>
              <a:rPr lang="en-US" dirty="0"/>
              <a:t>when there is a match in </a:t>
            </a:r>
            <a:r>
              <a:rPr lang="en-US" b="1" dirty="0"/>
              <a:t>either left or right table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04" y="521330"/>
            <a:ext cx="1832758" cy="12914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04" y="1973923"/>
            <a:ext cx="1786359" cy="130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04" y="3657600"/>
            <a:ext cx="1855378" cy="13073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04" y="5220493"/>
            <a:ext cx="1855378" cy="132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9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101" y="2956868"/>
            <a:ext cx="55451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SELECT *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FROM </a:t>
            </a:r>
            <a:r>
              <a:rPr lang="en-US" sz="4000" dirty="0">
                <a:solidFill>
                  <a:schemeClr val="accent6"/>
                </a:solidFill>
                <a:latin typeface="Consolas" panose="020B0609020204030204" pitchFamily="49" charset="0"/>
              </a:rPr>
              <a:t>Orders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LEFT JOIN 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Customers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356" y="1070978"/>
            <a:ext cx="87790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the missing parts in the JOIN clause to join the two tables </a:t>
            </a:r>
            <a:r>
              <a:rPr lang="en-US" b="1" dirty="0">
                <a:solidFill>
                  <a:schemeClr val="accent6"/>
                </a:solidFill>
              </a:rPr>
              <a:t>Orders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Customers</a:t>
            </a:r>
            <a:r>
              <a:rPr lang="en-US" dirty="0"/>
              <a:t>, </a:t>
            </a:r>
            <a:r>
              <a:rPr lang="en-US" sz="2800" dirty="0"/>
              <a:t>using the </a:t>
            </a:r>
            <a:r>
              <a:rPr lang="en-US" sz="2800" b="1" dirty="0"/>
              <a:t>customerID</a:t>
            </a:r>
            <a:r>
              <a:rPr lang="en-US" sz="2800" dirty="0"/>
              <a:t> field in both tables as the relationship between the two tables.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0655" y="49216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=</a:t>
            </a:r>
          </a:p>
        </p:txBody>
      </p:sp>
      <p:sp>
        <p:nvSpPr>
          <p:cNvPr id="9" name="Rectangle 8"/>
          <p:cNvSpPr/>
          <p:nvPr/>
        </p:nvSpPr>
        <p:spPr>
          <a:xfrm>
            <a:off x="2210973" y="4974322"/>
            <a:ext cx="3387143" cy="74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18579" y="4974322"/>
            <a:ext cx="3387143" cy="74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303455" y="4895554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;</a:t>
            </a:r>
            <a:endParaRPr lang="en-US" sz="4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B07C88-F281-4DE1-8DB0-50236D1E0FEE}"/>
              </a:ext>
            </a:extLst>
          </p:cNvPr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13" name="Picture 12" descr="Time timer icon - Circle Icons">
              <a:extLst>
                <a:ext uri="{FF2B5EF4-FFF2-40B4-BE49-F238E27FC236}">
                  <a16:creationId xmlns:a16="http://schemas.microsoft.com/office/drawing/2014/main" id="{65FD0A33-08F8-462F-96B3-7BF9933A5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33350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: Rounded Corners 6">
              <a:extLst>
                <a:ext uri="{FF2B5EF4-FFF2-40B4-BE49-F238E27FC236}">
                  <a16:creationId xmlns:a16="http://schemas.microsoft.com/office/drawing/2014/main" id="{EFA4A767-E16B-4273-B757-118EB2258920}"/>
                </a:ext>
              </a:extLst>
            </p:cNvPr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/>
            </a:prstGeom>
            <a:solidFill>
              <a:srgbClr val="FFC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Google Shape;330;p23">
              <a:extLst>
                <a:ext uri="{FF2B5EF4-FFF2-40B4-BE49-F238E27FC236}">
                  <a16:creationId xmlns:a16="http://schemas.microsoft.com/office/drawing/2014/main" id="{F5E01813-174C-439A-B904-1ED14C2DD9D1}"/>
                </a:ext>
              </a:extLst>
            </p:cNvPr>
            <p:cNvSpPr txBox="1">
              <a:spLocks/>
            </p:cNvSpPr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2400" b="1" i="0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dirty="0">
                  <a:solidFill>
                    <a:srgbClr val="4F5D73"/>
                  </a:solidFill>
                </a:rPr>
                <a:t>5 </a:t>
              </a:r>
              <a:r>
                <a:rPr lang="fr-FR" sz="1400" dirty="0">
                  <a:solidFill>
                    <a:srgbClr val="4F5D73"/>
                  </a:solidFill>
                </a:rPr>
                <a:t>min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7740" y="221956"/>
            <a:ext cx="187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EXERCICE-1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27331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48101" y="2956868"/>
            <a:ext cx="55451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SELECT *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FROM </a:t>
            </a:r>
            <a:r>
              <a:rPr lang="en-US" sz="4000" dirty="0">
                <a:solidFill>
                  <a:schemeClr val="accent6"/>
                </a:solidFill>
                <a:latin typeface="Consolas" panose="020B0609020204030204" pitchFamily="49" charset="0"/>
              </a:rPr>
              <a:t>Orders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LEFT JOIN 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Customers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356" y="1070978"/>
            <a:ext cx="87790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the missing parts in the JOIN clause to join the two tables </a:t>
            </a:r>
            <a:r>
              <a:rPr lang="en-US" b="1" dirty="0">
                <a:solidFill>
                  <a:schemeClr val="accent6"/>
                </a:solidFill>
              </a:rPr>
              <a:t>Orders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Customers</a:t>
            </a:r>
            <a:r>
              <a:rPr lang="en-US" dirty="0"/>
              <a:t>, </a:t>
            </a:r>
            <a:r>
              <a:rPr lang="en-US" sz="2800" dirty="0"/>
              <a:t>using the </a:t>
            </a:r>
            <a:r>
              <a:rPr lang="en-US" sz="2800" b="1" dirty="0"/>
              <a:t>customerID</a:t>
            </a:r>
            <a:r>
              <a:rPr lang="en-US" sz="2800" dirty="0"/>
              <a:t> field in both tables as the relationship between the two tables.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20655" y="49216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=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10973" y="4974322"/>
            <a:ext cx="3387143" cy="74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18579" y="4974322"/>
            <a:ext cx="3387143" cy="74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303455" y="4895554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;</a:t>
            </a:r>
            <a:endParaRPr lang="en-US" sz="4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B07C88-F281-4DE1-8DB0-50236D1E0FEE}"/>
              </a:ext>
            </a:extLst>
          </p:cNvPr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22" name="Picture 21" descr="Time timer icon - Circle Icons">
              <a:extLst>
                <a:ext uri="{FF2B5EF4-FFF2-40B4-BE49-F238E27FC236}">
                  <a16:creationId xmlns:a16="http://schemas.microsoft.com/office/drawing/2014/main" id="{65FD0A33-08F8-462F-96B3-7BF9933A5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33350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: Rounded Corners 6">
              <a:extLst>
                <a:ext uri="{FF2B5EF4-FFF2-40B4-BE49-F238E27FC236}">
                  <a16:creationId xmlns:a16="http://schemas.microsoft.com/office/drawing/2014/main" id="{EFA4A767-E16B-4273-B757-118EB2258920}"/>
                </a:ext>
              </a:extLst>
            </p:cNvPr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/>
            </a:prstGeom>
            <a:solidFill>
              <a:srgbClr val="FFC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Google Shape;330;p23">
              <a:extLst>
                <a:ext uri="{FF2B5EF4-FFF2-40B4-BE49-F238E27FC236}">
                  <a16:creationId xmlns:a16="http://schemas.microsoft.com/office/drawing/2014/main" id="{F5E01813-174C-439A-B904-1ED14C2DD9D1}"/>
                </a:ext>
              </a:extLst>
            </p:cNvPr>
            <p:cNvSpPr txBox="1">
              <a:spLocks/>
            </p:cNvSpPr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2400" b="1" i="0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dirty="0">
                  <a:solidFill>
                    <a:srgbClr val="4F5D73"/>
                  </a:solidFill>
                </a:rPr>
                <a:t>5 </a:t>
              </a:r>
              <a:r>
                <a:rPr lang="fr-FR" sz="1400" dirty="0">
                  <a:solidFill>
                    <a:srgbClr val="4F5D73"/>
                  </a:solidFill>
                </a:rPr>
                <a:t>min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27740" y="221956"/>
            <a:ext cx="187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EXERCICE-1</a:t>
            </a:r>
            <a:endParaRPr lang="fr-FR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74576" y="5147160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ON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Order.customerId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18579" y="5150534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Customers.customerId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15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566" y="2750831"/>
            <a:ext cx="90717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SELECT *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FROM Orders</a:t>
            </a:r>
          </a:p>
          <a:p>
            <a:endParaRPr lang="en-US" sz="3000" dirty="0">
              <a:latin typeface="Consolas" panose="020B0609020204030204" pitchFamily="49" charset="0"/>
            </a:endParaRPr>
          </a:p>
          <a:p>
            <a:endParaRPr lang="en-US" sz="3000" dirty="0">
              <a:latin typeface="Consolas" panose="020B0609020204030204" pitchFamily="49" charset="0"/>
            </a:endParaRPr>
          </a:p>
          <a:p>
            <a:endParaRPr lang="en-US" sz="3000" dirty="0">
              <a:latin typeface="Consolas" panose="020B0609020204030204" pitchFamily="49" charset="0"/>
            </a:endParaRPr>
          </a:p>
          <a:p>
            <a:r>
              <a:rPr lang="en-US" sz="3000" dirty="0">
                <a:latin typeface="Consolas" panose="020B0609020204030204" pitchFamily="49" charset="0"/>
              </a:rPr>
              <a:t>ON </a:t>
            </a:r>
            <a:r>
              <a:rPr lang="en-US" sz="3000" dirty="0" err="1">
                <a:latin typeface="Consolas" panose="020B0609020204030204" pitchFamily="49" charset="0"/>
              </a:rPr>
              <a:t>Orders.CustomerID</a:t>
            </a:r>
            <a:r>
              <a:rPr lang="en-US" sz="3000" dirty="0">
                <a:latin typeface="Consolas" panose="020B0609020204030204" pitchFamily="49" charset="0"/>
              </a:rPr>
              <a:t>=</a:t>
            </a:r>
            <a:r>
              <a:rPr lang="en-US" sz="3000" dirty="0" err="1">
                <a:latin typeface="Consolas" panose="020B0609020204030204" pitchFamily="49" charset="0"/>
              </a:rPr>
              <a:t>Customers.CustomerID</a:t>
            </a:r>
            <a:r>
              <a:rPr lang="en-US" sz="3000" dirty="0">
                <a:latin typeface="Consolas" panose="020B0609020204030204" pitchFamily="49" charset="0"/>
              </a:rPr>
              <a:t>;</a:t>
            </a:r>
            <a:endParaRPr lang="en-US" sz="3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356" y="1070978"/>
            <a:ext cx="8779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the correct JOIN clause to select </a:t>
            </a:r>
            <a:r>
              <a:rPr lang="en-US" b="1" dirty="0"/>
              <a:t>all records from the two tables </a:t>
            </a:r>
            <a:r>
              <a:rPr lang="en-US" dirty="0"/>
              <a:t>where there is a match in </a:t>
            </a:r>
            <a:r>
              <a:rPr lang="en-US" b="1" dirty="0"/>
              <a:t>both tables.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7055" y="3983209"/>
            <a:ext cx="3387143" cy="74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B07C88-F281-4DE1-8DB0-50236D1E0FEE}"/>
              </a:ext>
            </a:extLst>
          </p:cNvPr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13" name="Picture 12" descr="Time timer icon - Circle Icons">
              <a:extLst>
                <a:ext uri="{FF2B5EF4-FFF2-40B4-BE49-F238E27FC236}">
                  <a16:creationId xmlns:a16="http://schemas.microsoft.com/office/drawing/2014/main" id="{65FD0A33-08F8-462F-96B3-7BF9933A5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33350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: Rounded Corners 6">
              <a:extLst>
                <a:ext uri="{FF2B5EF4-FFF2-40B4-BE49-F238E27FC236}">
                  <a16:creationId xmlns:a16="http://schemas.microsoft.com/office/drawing/2014/main" id="{EFA4A767-E16B-4273-B757-118EB2258920}"/>
                </a:ext>
              </a:extLst>
            </p:cNvPr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/>
            </a:prstGeom>
            <a:solidFill>
              <a:srgbClr val="FFC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Google Shape;330;p23">
              <a:extLst>
                <a:ext uri="{FF2B5EF4-FFF2-40B4-BE49-F238E27FC236}">
                  <a16:creationId xmlns:a16="http://schemas.microsoft.com/office/drawing/2014/main" id="{F5E01813-174C-439A-B904-1ED14C2DD9D1}"/>
                </a:ext>
              </a:extLst>
            </p:cNvPr>
            <p:cNvSpPr txBox="1">
              <a:spLocks/>
            </p:cNvSpPr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2400" b="1" i="0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dirty="0">
                  <a:solidFill>
                    <a:srgbClr val="4F5D73"/>
                  </a:solidFill>
                </a:rPr>
                <a:t>5 </a:t>
              </a:r>
              <a:r>
                <a:rPr lang="fr-FR" sz="1400" dirty="0">
                  <a:solidFill>
                    <a:srgbClr val="4F5D73"/>
                  </a:solidFill>
                </a:rPr>
                <a:t>min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7740" y="221956"/>
            <a:ext cx="187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EXERCICE-2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60546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566" y="2750831"/>
            <a:ext cx="90717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SELECT *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FROM Orders</a:t>
            </a:r>
          </a:p>
          <a:p>
            <a:endParaRPr lang="en-US" sz="3000" dirty="0">
              <a:latin typeface="Consolas" panose="020B0609020204030204" pitchFamily="49" charset="0"/>
            </a:endParaRPr>
          </a:p>
          <a:p>
            <a:endParaRPr lang="en-US" sz="3000" dirty="0">
              <a:latin typeface="Consolas" panose="020B0609020204030204" pitchFamily="49" charset="0"/>
            </a:endParaRPr>
          </a:p>
          <a:p>
            <a:endParaRPr lang="en-US" sz="3000" dirty="0">
              <a:latin typeface="Consolas" panose="020B0609020204030204" pitchFamily="49" charset="0"/>
            </a:endParaRPr>
          </a:p>
          <a:p>
            <a:r>
              <a:rPr lang="en-US" sz="3000" dirty="0">
                <a:latin typeface="Consolas" panose="020B0609020204030204" pitchFamily="49" charset="0"/>
              </a:rPr>
              <a:t>ON </a:t>
            </a:r>
            <a:r>
              <a:rPr lang="en-US" sz="3000" dirty="0" err="1">
                <a:latin typeface="Consolas" panose="020B0609020204030204" pitchFamily="49" charset="0"/>
              </a:rPr>
              <a:t>Orders.CustomerID</a:t>
            </a:r>
            <a:r>
              <a:rPr lang="en-US" sz="3000" dirty="0">
                <a:latin typeface="Consolas" panose="020B0609020204030204" pitchFamily="49" charset="0"/>
              </a:rPr>
              <a:t>=</a:t>
            </a:r>
            <a:r>
              <a:rPr lang="en-US" sz="3000" dirty="0" err="1">
                <a:latin typeface="Consolas" panose="020B0609020204030204" pitchFamily="49" charset="0"/>
              </a:rPr>
              <a:t>Customers.CustomerID</a:t>
            </a:r>
            <a:r>
              <a:rPr lang="en-US" sz="3000" dirty="0">
                <a:latin typeface="Consolas" panose="020B0609020204030204" pitchFamily="49" charset="0"/>
              </a:rPr>
              <a:t>;</a:t>
            </a:r>
            <a:endParaRPr lang="en-US" sz="3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356" y="1070978"/>
            <a:ext cx="8779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the correct JOIN clause to select </a:t>
            </a:r>
            <a:r>
              <a:rPr lang="en-US" b="1" dirty="0"/>
              <a:t>all records from the two tables </a:t>
            </a:r>
            <a:r>
              <a:rPr lang="en-US" dirty="0"/>
              <a:t>where there is a match in </a:t>
            </a:r>
            <a:r>
              <a:rPr lang="en-US" b="1" dirty="0"/>
              <a:t>both tables.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7055" y="3983209"/>
            <a:ext cx="3387143" cy="74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B07C88-F281-4DE1-8DB0-50236D1E0FEE}"/>
              </a:ext>
            </a:extLst>
          </p:cNvPr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13" name="Picture 12" descr="Time timer icon - Circle Icons">
              <a:extLst>
                <a:ext uri="{FF2B5EF4-FFF2-40B4-BE49-F238E27FC236}">
                  <a16:creationId xmlns:a16="http://schemas.microsoft.com/office/drawing/2014/main" id="{65FD0A33-08F8-462F-96B3-7BF9933A5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33350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: Rounded Corners 6">
              <a:extLst>
                <a:ext uri="{FF2B5EF4-FFF2-40B4-BE49-F238E27FC236}">
                  <a16:creationId xmlns:a16="http://schemas.microsoft.com/office/drawing/2014/main" id="{EFA4A767-E16B-4273-B757-118EB2258920}"/>
                </a:ext>
              </a:extLst>
            </p:cNvPr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/>
            </a:prstGeom>
            <a:solidFill>
              <a:srgbClr val="FFC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Google Shape;330;p23">
              <a:extLst>
                <a:ext uri="{FF2B5EF4-FFF2-40B4-BE49-F238E27FC236}">
                  <a16:creationId xmlns:a16="http://schemas.microsoft.com/office/drawing/2014/main" id="{F5E01813-174C-439A-B904-1ED14C2DD9D1}"/>
                </a:ext>
              </a:extLst>
            </p:cNvPr>
            <p:cNvSpPr txBox="1">
              <a:spLocks/>
            </p:cNvSpPr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2400" b="1" i="0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dirty="0">
                  <a:solidFill>
                    <a:srgbClr val="4F5D73"/>
                  </a:solidFill>
                </a:rPr>
                <a:t>5 </a:t>
              </a:r>
              <a:r>
                <a:rPr lang="fr-FR" sz="1400" dirty="0">
                  <a:solidFill>
                    <a:srgbClr val="4F5D73"/>
                  </a:solidFill>
                </a:rPr>
                <a:t>min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7740" y="221956"/>
            <a:ext cx="187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EXERCICE-2</a:t>
            </a:r>
            <a:endParaRPr lang="fr-FR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07055" y="4094492"/>
            <a:ext cx="349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INNER JOIN Customers</a:t>
            </a:r>
          </a:p>
        </p:txBody>
      </p:sp>
    </p:spTree>
    <p:extLst>
      <p:ext uri="{BB962C8B-B14F-4D97-AF65-F5344CB8AC3E}">
        <p14:creationId xmlns:p14="http://schemas.microsoft.com/office/powerpoint/2010/main" val="405842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566" y="2750831"/>
            <a:ext cx="90717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SELECT *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FROM Orders</a:t>
            </a:r>
          </a:p>
          <a:p>
            <a:endParaRPr lang="en-US" sz="3000" dirty="0">
              <a:latin typeface="Consolas" panose="020B0609020204030204" pitchFamily="49" charset="0"/>
            </a:endParaRPr>
          </a:p>
          <a:p>
            <a:endParaRPr lang="en-US" sz="3000" dirty="0">
              <a:latin typeface="Consolas" panose="020B0609020204030204" pitchFamily="49" charset="0"/>
            </a:endParaRPr>
          </a:p>
          <a:p>
            <a:endParaRPr lang="en-US" sz="3000" dirty="0">
              <a:latin typeface="Consolas" panose="020B0609020204030204" pitchFamily="49" charset="0"/>
            </a:endParaRPr>
          </a:p>
          <a:p>
            <a:r>
              <a:rPr lang="en-US" sz="3000" dirty="0">
                <a:latin typeface="Consolas" panose="020B0609020204030204" pitchFamily="49" charset="0"/>
              </a:rPr>
              <a:t>ON </a:t>
            </a:r>
            <a:r>
              <a:rPr lang="en-US" sz="3000" dirty="0" err="1">
                <a:latin typeface="Consolas" panose="020B0609020204030204" pitchFamily="49" charset="0"/>
              </a:rPr>
              <a:t>Orders.CustomerID</a:t>
            </a:r>
            <a:r>
              <a:rPr lang="en-US" sz="3000" dirty="0">
                <a:latin typeface="Consolas" panose="020B0609020204030204" pitchFamily="49" charset="0"/>
              </a:rPr>
              <a:t>=</a:t>
            </a:r>
            <a:r>
              <a:rPr lang="en-US" sz="3000" dirty="0" err="1">
                <a:latin typeface="Consolas" panose="020B0609020204030204" pitchFamily="49" charset="0"/>
              </a:rPr>
              <a:t>Customers.CustomerID</a:t>
            </a:r>
            <a:r>
              <a:rPr lang="en-US" sz="3000" dirty="0">
                <a:latin typeface="Consolas" panose="020B0609020204030204" pitchFamily="49" charset="0"/>
              </a:rPr>
              <a:t>;</a:t>
            </a:r>
            <a:endParaRPr lang="en-US" sz="3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740" y="728793"/>
            <a:ext cx="87790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Choose the correct JOIN clause to select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all</a:t>
            </a:r>
            <a:r>
              <a:rPr lang="en-US" sz="2800" dirty="0"/>
              <a:t> the records from the </a:t>
            </a:r>
            <a:r>
              <a:rPr lang="en-US" sz="2800" b="1" dirty="0"/>
              <a:t>Customers</a:t>
            </a:r>
            <a:r>
              <a:rPr lang="en-US" sz="2800" dirty="0"/>
              <a:t> 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plus</a:t>
            </a:r>
            <a:r>
              <a:rPr lang="en-US" sz="2800" dirty="0"/>
              <a:t> all the </a:t>
            </a:r>
            <a:r>
              <a:rPr lang="en-US" sz="2800" b="1" dirty="0">
                <a:solidFill>
                  <a:srgbClr val="FF0000"/>
                </a:solidFill>
              </a:rPr>
              <a:t>matches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in the Orders table.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7055" y="3983209"/>
            <a:ext cx="3387143" cy="74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B07C88-F281-4DE1-8DB0-50236D1E0FEE}"/>
              </a:ext>
            </a:extLst>
          </p:cNvPr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13" name="Picture 12" descr="Time timer icon - Circle Icons">
              <a:extLst>
                <a:ext uri="{FF2B5EF4-FFF2-40B4-BE49-F238E27FC236}">
                  <a16:creationId xmlns:a16="http://schemas.microsoft.com/office/drawing/2014/main" id="{65FD0A33-08F8-462F-96B3-7BF9933A5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33350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: Rounded Corners 6">
              <a:extLst>
                <a:ext uri="{FF2B5EF4-FFF2-40B4-BE49-F238E27FC236}">
                  <a16:creationId xmlns:a16="http://schemas.microsoft.com/office/drawing/2014/main" id="{EFA4A767-E16B-4273-B757-118EB2258920}"/>
                </a:ext>
              </a:extLst>
            </p:cNvPr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/>
            </a:prstGeom>
            <a:solidFill>
              <a:srgbClr val="FFC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Google Shape;330;p23">
              <a:extLst>
                <a:ext uri="{FF2B5EF4-FFF2-40B4-BE49-F238E27FC236}">
                  <a16:creationId xmlns:a16="http://schemas.microsoft.com/office/drawing/2014/main" id="{F5E01813-174C-439A-B904-1ED14C2DD9D1}"/>
                </a:ext>
              </a:extLst>
            </p:cNvPr>
            <p:cNvSpPr txBox="1">
              <a:spLocks/>
            </p:cNvSpPr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2400" b="1" i="0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dirty="0">
                  <a:solidFill>
                    <a:srgbClr val="4F5D73"/>
                  </a:solidFill>
                </a:rPr>
                <a:t>5 </a:t>
              </a:r>
              <a:r>
                <a:rPr lang="fr-FR" sz="1400" dirty="0">
                  <a:solidFill>
                    <a:srgbClr val="4F5D73"/>
                  </a:solidFill>
                </a:rPr>
                <a:t>min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7740" y="221956"/>
            <a:ext cx="187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EXERCICE-3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14849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1229</Words>
  <Application>Microsoft Office PowerPoint</Application>
  <PresentationFormat>Widescreen</PresentationFormat>
  <Paragraphs>280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Noto Sans Symbols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chandy</cp:lastModifiedBy>
  <cp:revision>102</cp:revision>
  <dcterms:created xsi:type="dcterms:W3CDTF">2019-12-07T12:38:47Z</dcterms:created>
  <dcterms:modified xsi:type="dcterms:W3CDTF">2021-07-29T04:20:35Z</dcterms:modified>
</cp:coreProperties>
</file>