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1" r:id="rId2"/>
    <p:sldId id="372" r:id="rId3"/>
    <p:sldId id="403" r:id="rId4"/>
    <p:sldId id="404" r:id="rId5"/>
    <p:sldId id="405" r:id="rId6"/>
    <p:sldId id="400" r:id="rId7"/>
    <p:sldId id="406" r:id="rId8"/>
    <p:sldId id="407" r:id="rId9"/>
    <p:sldId id="410" r:id="rId10"/>
    <p:sldId id="411" r:id="rId11"/>
    <p:sldId id="412" r:id="rId12"/>
    <p:sldId id="413" r:id="rId13"/>
    <p:sldId id="41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7C"/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FF1E-8B4A-4F6B-8753-77D38F939D3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1691-1179-4BE4-B440-FAB62884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4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89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86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924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76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view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views-in-sq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000" b="1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VIEWS</a:t>
            </a:r>
            <a:endParaRPr lang="en-US" sz="4000" b="1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8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4;p10"/>
          <p:cNvSpPr txBox="1"/>
          <p:nvPr/>
        </p:nvSpPr>
        <p:spPr>
          <a:xfrm>
            <a:off x="3549079" y="234853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views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https://res.cloudinary.com/dyd911kmh/image/upload/f_auto,q_auto:best/v1551381985/5_mddf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8" y="1683657"/>
            <a:ext cx="10913598" cy="49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2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4;p10"/>
          <p:cNvSpPr txBox="1"/>
          <p:nvPr/>
        </p:nvSpPr>
        <p:spPr>
          <a:xfrm>
            <a:off x="3549079" y="234853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VIEWS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71" y="2394857"/>
            <a:ext cx="4775200" cy="17562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9485" y="2394857"/>
            <a:ext cx="4775200" cy="17562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542" y="2639927"/>
            <a:ext cx="452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CREATE VIEW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</a:rPr>
              <a:t>viewName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SELECT *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 Customers</a:t>
            </a:r>
          </a:p>
        </p:txBody>
      </p:sp>
      <p:sp>
        <p:nvSpPr>
          <p:cNvPr id="8" name="Google Shape;294;p10"/>
          <p:cNvSpPr txBox="1"/>
          <p:nvPr/>
        </p:nvSpPr>
        <p:spPr>
          <a:xfrm>
            <a:off x="1814285" y="1917844"/>
            <a:ext cx="251097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4;p10"/>
          <p:cNvSpPr txBox="1"/>
          <p:nvPr/>
        </p:nvSpPr>
        <p:spPr>
          <a:xfrm>
            <a:off x="7721599" y="1917843"/>
            <a:ext cx="251097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12855" y="2639926"/>
            <a:ext cx="4528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VIEW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</a:rPr>
              <a:t>viewName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80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4;p10"/>
          <p:cNvSpPr txBox="1"/>
          <p:nvPr/>
        </p:nvSpPr>
        <p:spPr>
          <a:xfrm>
            <a:off x="2431478" y="321938"/>
            <a:ext cx="68286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and bad points on view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037943" y="1917844"/>
            <a:ext cx="43543" cy="414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092" y="30815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Hide </a:t>
            </a:r>
            <a:r>
              <a:rPr lang="en-US" sz="3200" dirty="0"/>
              <a:t>the complexity 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091" y="3969591"/>
            <a:ext cx="5168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Allow to </a:t>
            </a:r>
            <a:r>
              <a:rPr lang="en-US" sz="3200" dirty="0" smtClean="0">
                <a:solidFill>
                  <a:schemeClr val="accent6"/>
                </a:solidFill>
              </a:rPr>
              <a:t>protect </a:t>
            </a:r>
            <a:r>
              <a:rPr lang="en-US" sz="3200" dirty="0" smtClean="0"/>
              <a:t>some data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98487" y="3080014"/>
            <a:ext cx="4957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Can </a:t>
            </a:r>
            <a:r>
              <a:rPr lang="en-US" sz="3200" dirty="0" smtClean="0">
                <a:solidFill>
                  <a:srgbClr val="FF0000"/>
                </a:solidFill>
              </a:rPr>
              <a:t>take time </a:t>
            </a:r>
            <a:r>
              <a:rPr lang="en-US" sz="3200" dirty="0" smtClean="0"/>
              <a:t>to compute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98487" y="4083408"/>
            <a:ext cx="482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Can create </a:t>
            </a:r>
            <a:r>
              <a:rPr lang="en-US" sz="3200" dirty="0" smtClean="0">
                <a:solidFill>
                  <a:srgbClr val="FF0000"/>
                </a:solidFill>
              </a:rPr>
              <a:t>dependencies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37" y="1548929"/>
            <a:ext cx="906625" cy="936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31" y="1457926"/>
            <a:ext cx="952082" cy="10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9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10"/>
          <p:cNvSpPr txBox="1"/>
          <p:nvPr/>
        </p:nvSpPr>
        <p:spPr>
          <a:xfrm>
            <a:off x="2704433" y="2478283"/>
            <a:ext cx="682863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9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EXERCICES !</a:t>
            </a:r>
            <a:endParaRPr sz="9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7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99323" y="39685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1133937" y="2291044"/>
            <a:ext cx="277319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Wingdings" panose="05000000000000000000" pitchFamily="2" charset="2"/>
              <a:buChar char="§"/>
            </a:pPr>
            <a:r>
              <a:rPr lang="en-US" sz="3500" dirty="0" smtClean="0">
                <a:ea typeface="Calibri"/>
                <a:cs typeface="Calibri"/>
                <a:sym typeface="Calibri"/>
              </a:rPr>
              <a:t>VIEWS</a:t>
            </a:r>
            <a:endParaRPr lang="en-US" sz="3500" dirty="0"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937" y="2921946"/>
            <a:ext cx="4494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www.w3schools.com/sql/sql_view.asp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35" y="424309"/>
            <a:ext cx="712883" cy="750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324" y="396859"/>
            <a:ext cx="712883" cy="750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3937" y="3916907"/>
            <a:ext cx="605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www.datacamp.com/community/tutorials/views-in-sql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10"/>
          <p:cNvSpPr txBox="1"/>
          <p:nvPr/>
        </p:nvSpPr>
        <p:spPr>
          <a:xfrm>
            <a:off x="1920391" y="336683"/>
            <a:ext cx="84246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2800" dirty="0"/>
              <a:t>The following SQL </a:t>
            </a:r>
            <a:r>
              <a:rPr lang="en-US" sz="2800" dirty="0" smtClean="0"/>
              <a:t> selects </a:t>
            </a:r>
            <a:r>
              <a:rPr lang="en-US" sz="2800" dirty="0"/>
              <a:t>all customers from Brazil: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742" y="1260219"/>
            <a:ext cx="79293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CustomerName 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FROM Customers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 Country = "Brazil";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58" y="4555453"/>
            <a:ext cx="1761201" cy="1841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7151" y="3847567"/>
            <a:ext cx="220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Customer</a:t>
            </a:r>
            <a:endParaRPr lang="en-US" sz="4000" dirty="0"/>
          </a:p>
        </p:txBody>
      </p:sp>
      <p:sp>
        <p:nvSpPr>
          <p:cNvPr id="9" name="Right Arrow 8"/>
          <p:cNvSpPr/>
          <p:nvPr/>
        </p:nvSpPr>
        <p:spPr>
          <a:xfrm>
            <a:off x="5581934" y="5049672"/>
            <a:ext cx="982639" cy="426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4477" y="4579849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4476" y="4986383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94476" y="5433859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10"/>
          <p:cNvSpPr txBox="1"/>
          <p:nvPr/>
        </p:nvSpPr>
        <p:spPr>
          <a:xfrm>
            <a:off x="605353" y="280030"/>
            <a:ext cx="110225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2800" dirty="0"/>
              <a:t>The following SQL </a:t>
            </a:r>
            <a:r>
              <a:rPr lang="en-US" sz="2800" b="1" dirty="0"/>
              <a:t>creates a </a:t>
            </a:r>
            <a:r>
              <a:rPr lang="en-US" sz="2800" b="1" dirty="0" smtClean="0"/>
              <a:t>view </a:t>
            </a:r>
            <a:r>
              <a:rPr lang="en-US" sz="2800" dirty="0" smtClean="0"/>
              <a:t>that  selects </a:t>
            </a:r>
            <a:r>
              <a:rPr lang="en-US" sz="2800" dirty="0"/>
              <a:t>all customers from Brazil: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7164" y="1801154"/>
            <a:ext cx="792935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CREATE VIEW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</a:rPr>
              <a:t>BrazilCustomers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CustomerName 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FROM Customers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 Country = "Brazil";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28" y="4607114"/>
            <a:ext cx="1761201" cy="1841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321" y="3899228"/>
            <a:ext cx="220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Customer</a:t>
            </a:r>
            <a:endParaRPr lang="en-US" sz="4000" dirty="0"/>
          </a:p>
        </p:txBody>
      </p:sp>
      <p:sp>
        <p:nvSpPr>
          <p:cNvPr id="9" name="Right Arrow 8"/>
          <p:cNvSpPr/>
          <p:nvPr/>
        </p:nvSpPr>
        <p:spPr>
          <a:xfrm>
            <a:off x="5459104" y="5101333"/>
            <a:ext cx="982639" cy="426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1647" y="4631510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71646" y="5038044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71646" y="5485520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09866" y="3899228"/>
            <a:ext cx="3525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7030A0"/>
                </a:solidFill>
              </a:rPr>
              <a:t>BrazilCustomers</a:t>
            </a:r>
            <a:endParaRPr lang="en-US" sz="400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319990" y="5613199"/>
            <a:ext cx="905459" cy="3099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915885">
            <a:off x="7869938" y="5903670"/>
            <a:ext cx="108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table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2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10"/>
          <p:cNvSpPr txBox="1"/>
          <p:nvPr/>
        </p:nvSpPr>
        <p:spPr>
          <a:xfrm>
            <a:off x="1920391" y="336683"/>
            <a:ext cx="84246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2800" dirty="0"/>
              <a:t>We can </a:t>
            </a:r>
            <a:r>
              <a:rPr lang="en-US" sz="2800" dirty="0" smtClean="0"/>
              <a:t>then </a:t>
            </a:r>
            <a:r>
              <a:rPr lang="en-US" sz="2800" dirty="0" smtClean="0">
                <a:solidFill>
                  <a:srgbClr val="FF0000"/>
                </a:solidFill>
              </a:rPr>
              <a:t>query </a:t>
            </a:r>
            <a:r>
              <a:rPr lang="en-US" sz="2800" dirty="0">
                <a:solidFill>
                  <a:srgbClr val="FF0000"/>
                </a:solidFill>
              </a:rPr>
              <a:t>the view </a:t>
            </a:r>
            <a:r>
              <a:rPr lang="en-US" sz="2800" dirty="0" smtClean="0"/>
              <a:t>as </a:t>
            </a:r>
            <a:r>
              <a:rPr lang="en-US" sz="2800" dirty="0"/>
              <a:t>follows: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391" y="1290793"/>
            <a:ext cx="792935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 * FROM 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BrazilCustomers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/>
              <a:t>WHERE </a:t>
            </a:r>
            <a:r>
              <a:rPr lang="en-US" sz="2400" dirty="0" err="1" smtClean="0"/>
              <a:t>BrazilCustomers.CustomerName</a:t>
            </a:r>
            <a:r>
              <a:rPr lang="en-US" sz="2400" dirty="0" smtClean="0"/>
              <a:t> == </a:t>
            </a:r>
            <a:r>
              <a:rPr lang="en-US" sz="2400" smtClean="0"/>
              <a:t>‘ronan" </a:t>
            </a:r>
            <a:r>
              <a:rPr lang="en-US" sz="2400" dirty="0"/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6685" y="4279598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6684" y="4686132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6684" y="5133608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34904" y="3547316"/>
            <a:ext cx="3525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7030A0"/>
                </a:solidFill>
              </a:rPr>
              <a:t>BrazilCustomers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86399" y="4472775"/>
            <a:ext cx="982639" cy="426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04963" y="4522358"/>
            <a:ext cx="334371" cy="300251"/>
          </a:xfrm>
          <a:prstGeom prst="rect">
            <a:avLst/>
          </a:prstGeom>
          <a:solidFill>
            <a:srgbClr val="1E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095342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view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969696" y="1899663"/>
            <a:ext cx="100986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600" dirty="0" smtClean="0"/>
              <a:t>A view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rgbClr val="FF0000"/>
                </a:solidFill>
              </a:rPr>
              <a:t>virtual</a:t>
            </a:r>
            <a:r>
              <a:rPr lang="en-US" sz="3600" b="1" dirty="0"/>
              <a:t> table </a:t>
            </a:r>
            <a:r>
              <a:rPr lang="en-US" sz="3600" dirty="0"/>
              <a:t>based on the </a:t>
            </a:r>
            <a:r>
              <a:rPr lang="en-US" sz="3600" dirty="0" smtClean="0"/>
              <a:t>result </a:t>
            </a:r>
            <a:r>
              <a:rPr lang="en-US" sz="3600" dirty="0"/>
              <a:t>of an SQL statement.</a:t>
            </a:r>
            <a:endParaRPr lang="en-US" sz="3500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9683" y="1487607"/>
            <a:ext cx="10577015" cy="210175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0676" y="4561940"/>
            <a:ext cx="8077200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/>
            <a:endParaRPr lang="en-US" sz="2400" dirty="0" smtClean="0">
              <a:latin typeface="Consolas" panose="020B0609020204030204" pitchFamily="49" charset="0"/>
            </a:endParaRPr>
          </a:p>
          <a:p>
            <a:pPr lvl="2"/>
            <a:r>
              <a:rPr lang="en-US" sz="2400" b="1" dirty="0" smtClean="0">
                <a:latin typeface="Consolas" panose="020B0609020204030204" pitchFamily="49" charset="0"/>
              </a:rPr>
              <a:t>CREATE </a:t>
            </a:r>
            <a:r>
              <a:rPr lang="en-US" sz="2400" b="1" dirty="0">
                <a:latin typeface="Consolas" panose="020B0609020204030204" pitchFamily="49" charset="0"/>
              </a:rPr>
              <a:t>VIEW 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ViewName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AS </a:t>
            </a:r>
            <a:r>
              <a:rPr lang="en-US" sz="2400" b="1" i="1" dirty="0">
                <a:latin typeface="Consolas" panose="020B0609020204030204" pitchFamily="49" charset="0"/>
              </a:rPr>
              <a:t>select </a:t>
            </a:r>
            <a:r>
              <a:rPr lang="en-US" sz="2400" b="1" i="1" dirty="0" smtClean="0">
                <a:latin typeface="Consolas" panose="020B0609020204030204" pitchFamily="49" charset="0"/>
              </a:rPr>
              <a:t>statement</a:t>
            </a:r>
          </a:p>
          <a:p>
            <a:pPr lvl="2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5293" y="4001418"/>
            <a:ext cx="364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View name</a:t>
            </a:r>
            <a:endParaRPr lang="en-US" dirty="0">
              <a:latin typeface="+mj-lt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>
          <a:xfrm rot="5400000" flipH="1" flipV="1">
            <a:off x="5496125" y="4221853"/>
            <a:ext cx="604936" cy="53339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4233" y="6157000"/>
            <a:ext cx="415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Create query to select data from database</a:t>
            </a:r>
            <a:endParaRPr lang="en-US" dirty="0">
              <a:latin typeface="+mj-lt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7114320" y="5254529"/>
            <a:ext cx="966742" cy="83820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095342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view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996992" y="2008845"/>
            <a:ext cx="100986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Clr>
                <a:schemeClr val="dk1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3600" dirty="0"/>
              <a:t>You can select data from </a:t>
            </a:r>
            <a:r>
              <a:rPr lang="en-US" sz="3600" dirty="0">
                <a:solidFill>
                  <a:srgbClr val="FF0000"/>
                </a:solidFill>
              </a:rPr>
              <a:t>multiple tables</a:t>
            </a:r>
            <a:endParaRPr lang="en-US" sz="35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996992" y="3118510"/>
            <a:ext cx="100986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Clr>
                <a:schemeClr val="dk1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3600" dirty="0"/>
              <a:t> It does </a:t>
            </a:r>
            <a:r>
              <a:rPr lang="en-US" sz="3600" dirty="0">
                <a:solidFill>
                  <a:srgbClr val="FF0000"/>
                </a:solidFill>
              </a:rPr>
              <a:t>not hold </a:t>
            </a:r>
            <a:r>
              <a:rPr lang="en-US" sz="3600" dirty="0"/>
              <a:t>the </a:t>
            </a:r>
            <a:r>
              <a:rPr lang="en-US" sz="3600" dirty="0" smtClean="0"/>
              <a:t>data</a:t>
            </a:r>
            <a:endParaRPr lang="en-US" sz="35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616976" y="3825566"/>
            <a:ext cx="668741" cy="805218"/>
          </a:xfrm>
          <a:prstGeom prst="straightConnector1">
            <a:avLst/>
          </a:prstGeom>
          <a:ln w="76200">
            <a:solidFill>
              <a:srgbClr val="1E4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728110">
            <a:off x="6064609" y="4582922"/>
            <a:ext cx="392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</a:t>
            </a:r>
            <a:r>
              <a:rPr lang="en-US" dirty="0"/>
              <a:t>computed </a:t>
            </a:r>
            <a:r>
              <a:rPr lang="en-US" b="1" dirty="0"/>
              <a:t>dynamically</a:t>
            </a:r>
            <a:r>
              <a:rPr lang="en-US" dirty="0"/>
              <a:t>, whenever the user performs any query on it.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7034" y="3825566"/>
            <a:ext cx="777921" cy="996286"/>
          </a:xfrm>
          <a:prstGeom prst="straightConnector1">
            <a:avLst/>
          </a:prstGeom>
          <a:ln w="76200">
            <a:solidFill>
              <a:srgbClr val="1E4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153464">
            <a:off x="2937862" y="4711276"/>
            <a:ext cx="225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holds only the definition of the view</a:t>
            </a:r>
          </a:p>
        </p:txBody>
      </p:sp>
    </p:spTree>
    <p:extLst>
      <p:ext uri="{BB962C8B-B14F-4D97-AF65-F5344CB8AC3E}">
        <p14:creationId xmlns:p14="http://schemas.microsoft.com/office/powerpoint/2010/main" val="41456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099136" y="133253"/>
            <a:ext cx="530609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to create views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1174413" y="1667651"/>
            <a:ext cx="100986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Simplify the </a:t>
            </a:r>
            <a:r>
              <a:rPr lang="en-US" sz="3600" b="1" dirty="0"/>
              <a:t>complex</a:t>
            </a:r>
            <a:r>
              <a:rPr lang="en-US" sz="3600" dirty="0"/>
              <a:t> SQL queries.</a:t>
            </a:r>
          </a:p>
        </p:txBody>
      </p:sp>
      <p:sp>
        <p:nvSpPr>
          <p:cNvPr id="16" name="Google Shape;297;p10">
            <a:extLst>
              <a:ext uri="{FF2B5EF4-FFF2-40B4-BE49-F238E27FC236}">
                <a16:creationId xmlns=""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1174413" y="2777316"/>
            <a:ext cx="100986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 Provide </a:t>
            </a:r>
            <a:r>
              <a:rPr lang="en-US" sz="3600" b="1" dirty="0"/>
              <a:t>restriction</a:t>
            </a:r>
            <a:r>
              <a:rPr lang="en-US" sz="3600" dirty="0"/>
              <a:t> to users from accessing sensitive data.</a:t>
            </a:r>
          </a:p>
        </p:txBody>
      </p:sp>
      <p:sp>
        <p:nvSpPr>
          <p:cNvPr id="2" name="TextBox 1"/>
          <p:cNvSpPr txBox="1"/>
          <p:nvPr/>
        </p:nvSpPr>
        <p:spPr>
          <a:xfrm rot="20779646">
            <a:off x="2958184" y="4681618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a user has permission to access particular columns of data </a:t>
            </a:r>
            <a:r>
              <a:rPr lang="en-US" dirty="0">
                <a:solidFill>
                  <a:srgbClr val="FF0000"/>
                </a:solidFill>
              </a:rPr>
              <a:t>rather than the whole table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78400" y="3403008"/>
            <a:ext cx="885372" cy="976084"/>
          </a:xfrm>
          <a:prstGeom prst="straightConnector1">
            <a:avLst/>
          </a:prstGeom>
          <a:ln w="76200">
            <a:solidFill>
              <a:srgbClr val="1E48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dyd911kmh/image/upload/f_auto,q_auto:best/v1551381985/4_zjqbx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8" y="2294946"/>
            <a:ext cx="11406613" cy="410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94;p10"/>
          <p:cNvSpPr txBox="1"/>
          <p:nvPr/>
        </p:nvSpPr>
        <p:spPr>
          <a:xfrm>
            <a:off x="3549079" y="234853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views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4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192</Words>
  <Application>Microsoft Office PowerPoint</Application>
  <PresentationFormat>Widescreen</PresentationFormat>
  <Paragraphs>54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112</cp:revision>
  <dcterms:created xsi:type="dcterms:W3CDTF">2019-12-07T12:38:47Z</dcterms:created>
  <dcterms:modified xsi:type="dcterms:W3CDTF">2021-08-04T23:55:24Z</dcterms:modified>
</cp:coreProperties>
</file>