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78" r:id="rId2"/>
    <p:sldId id="446" r:id="rId3"/>
    <p:sldId id="482" r:id="rId4"/>
    <p:sldId id="441" r:id="rId5"/>
    <p:sldId id="484" r:id="rId6"/>
    <p:sldId id="485" r:id="rId7"/>
    <p:sldId id="480" r:id="rId8"/>
    <p:sldId id="486" r:id="rId9"/>
    <p:sldId id="489" r:id="rId10"/>
    <p:sldId id="488" r:id="rId11"/>
    <p:sldId id="487" r:id="rId12"/>
    <p:sldId id="490" r:id="rId13"/>
    <p:sldId id="501" r:id="rId14"/>
    <p:sldId id="492" r:id="rId15"/>
    <p:sldId id="493" r:id="rId16"/>
    <p:sldId id="494" r:id="rId17"/>
    <p:sldId id="497" r:id="rId18"/>
    <p:sldId id="499" r:id="rId19"/>
    <p:sldId id="502" r:id="rId20"/>
    <p:sldId id="503" r:id="rId21"/>
    <p:sldId id="500" r:id="rId22"/>
    <p:sldId id="498" r:id="rId23"/>
    <p:sldId id="46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CB3BB"/>
    <a:srgbClr val="FF09AD"/>
    <a:srgbClr val="EA2227"/>
    <a:srgbClr val="0072C3"/>
    <a:srgbClr val="F40000"/>
    <a:srgbClr val="0E0E0E"/>
    <a:srgbClr val="272822"/>
    <a:srgbClr val="141C3A"/>
    <a:srgbClr val="FC0C67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09/05/2022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69" y="247907"/>
            <a:ext cx="1201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 CHAPTER 1 : WE LEARNED HOW TO </a:t>
            </a:r>
            <a:r>
              <a:rPr lang="en-US" sz="4000" b="1" dirty="0" smtClean="0">
                <a:solidFill>
                  <a:srgbClr val="FF09AD"/>
                </a:solidFill>
              </a:rPr>
              <a:t>CREATE TYPES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384" y="1842863"/>
            <a:ext cx="797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Type</a:t>
            </a:r>
            <a:r>
              <a:rPr lang="fr-FR" sz="2800" dirty="0" smtClean="0">
                <a:latin typeface="Consolas" panose="020B0609020204030204" pitchFamily="49" charset="0"/>
              </a:rPr>
              <a:t> Point = {x:number; y:number</a:t>
            </a:r>
            <a:r>
              <a:rPr lang="fr-FR" sz="2800" dirty="0">
                <a:latin typeface="Consolas" panose="020B0609020204030204" pitchFamily="49" charset="0"/>
              </a:rPr>
              <a:t>}</a:t>
            </a:r>
            <a:endParaRPr lang="nn-NO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2314" y="2679209"/>
            <a:ext cx="18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EA2227"/>
                </a:solidFill>
              </a:rPr>
              <a:t>Create a type</a:t>
            </a:r>
            <a:endParaRPr lang="en-US" sz="2400" b="1" i="1" dirty="0">
              <a:solidFill>
                <a:srgbClr val="EA2227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77143" y="2366083"/>
            <a:ext cx="461400" cy="313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384" y="4945052"/>
            <a:ext cx="1056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 smtClean="0">
                <a:latin typeface="Consolas" panose="020B0609020204030204" pitchFamily="49" charset="0"/>
              </a:rPr>
              <a:t>function</a:t>
            </a:r>
            <a:r>
              <a:rPr lang="fr-FR" sz="2200" dirty="0" smtClean="0">
                <a:latin typeface="Consolas" panose="020B0609020204030204" pitchFamily="49" charset="0"/>
              </a:rPr>
              <a:t> distance(</a:t>
            </a:r>
            <a:r>
              <a:rPr lang="fr-FR" sz="22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 smtClean="0">
                <a:latin typeface="Consolas" panose="020B0609020204030204" pitchFamily="49" charset="0"/>
              </a:rPr>
              <a:t> p1, </a:t>
            </a:r>
            <a:r>
              <a:rPr lang="fr-FR" sz="22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 smtClean="0">
                <a:latin typeface="Consolas" panose="020B0609020204030204" pitchFamily="49" charset="0"/>
              </a:rPr>
              <a:t> p2) : </a:t>
            </a:r>
            <a:r>
              <a:rPr lang="fr-FR" sz="2200" dirty="0" err="1" smtClean="0">
                <a:latin typeface="Consolas" panose="020B0609020204030204" pitchFamily="49" charset="0"/>
              </a:rPr>
              <a:t>number</a:t>
            </a:r>
            <a:r>
              <a:rPr lang="fr-FR" sz="2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fr-FR" sz="2200" dirty="0" smtClean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return </a:t>
            </a:r>
            <a:r>
              <a:rPr lang="en-US" sz="2200" dirty="0" err="1" smtClean="0">
                <a:latin typeface="Consolas" panose="020B0609020204030204" pitchFamily="49" charset="0"/>
              </a:rPr>
              <a:t>Math.sqrt</a:t>
            </a:r>
            <a:r>
              <a:rPr lang="en-US" sz="2200" dirty="0" smtClean="0">
                <a:latin typeface="Consolas" panose="020B0609020204030204" pitchFamily="49" charset="0"/>
              </a:rPr>
              <a:t>( (p2.x – p1.x)**2 +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latin typeface="Consolas" panose="020B0609020204030204" pitchFamily="49" charset="0"/>
              </a:rPr>
              <a:t>p2.y </a:t>
            </a:r>
            <a:r>
              <a:rPr lang="en-US" sz="2200" dirty="0">
                <a:latin typeface="Consolas" panose="020B0609020204030204" pitchFamily="49" charset="0"/>
              </a:rPr>
              <a:t>– </a:t>
            </a:r>
            <a:r>
              <a:rPr lang="en-US" sz="2200" dirty="0" smtClean="0">
                <a:latin typeface="Consolas" panose="020B0609020204030204" pitchFamily="49" charset="0"/>
              </a:rPr>
              <a:t>p1.y)**2)</a:t>
            </a:r>
            <a:endParaRPr lang="fr-FR" sz="2200" dirty="0">
              <a:latin typeface="Consolas" panose="020B0609020204030204" pitchFamily="49" charset="0"/>
            </a:endParaRPr>
          </a:p>
          <a:p>
            <a:r>
              <a:rPr lang="fr-FR" sz="2200" dirty="0">
                <a:latin typeface="Consolas" panose="020B0609020204030204" pitchFamily="49" charset="0"/>
              </a:rPr>
              <a:t>}</a:t>
            </a:r>
            <a:endParaRPr lang="nn-NO" sz="2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206" y="3737962"/>
            <a:ext cx="318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EA2227"/>
                </a:solidFill>
              </a:rPr>
              <a:t>Use the  type anywhere</a:t>
            </a:r>
            <a:endParaRPr lang="en-US" sz="2400" b="1" i="1" dirty="0">
              <a:solidFill>
                <a:srgbClr val="EA2227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6251" y="4110644"/>
            <a:ext cx="977438" cy="639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3807" y="112136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BankAccount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38304" y="3097369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248" y="3122669"/>
            <a:ext cx="2661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/>
                </a:solidFill>
              </a:rPr>
              <a:t>THIS</a:t>
            </a:r>
            <a:r>
              <a:rPr lang="en-US" sz="2000" dirty="0" smtClean="0">
                <a:solidFill>
                  <a:schemeClr val="accent6"/>
                </a:solidFill>
              </a:rPr>
              <a:t> keyword is used to access</a:t>
            </a:r>
          </a:p>
          <a:p>
            <a:pPr algn="r"/>
            <a:r>
              <a:rPr lang="en-US" sz="2000" dirty="0" smtClean="0">
                <a:solidFill>
                  <a:schemeClr val="accent6"/>
                </a:solidFill>
              </a:rPr>
              <a:t>To the attribute of the object</a:t>
            </a:r>
          </a:p>
          <a:p>
            <a:pPr algn="r"/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main keywords of a Class !!</a:t>
            </a:r>
            <a:endParaRPr lang="en-US" sz="4000" i="1" dirty="0"/>
          </a:p>
        </p:txBody>
      </p:sp>
      <p:sp>
        <p:nvSpPr>
          <p:cNvPr id="3" name="Left Brace 2"/>
          <p:cNvSpPr/>
          <p:nvPr/>
        </p:nvSpPr>
        <p:spPr>
          <a:xfrm flipH="1">
            <a:off x="8673641" y="1571222"/>
            <a:ext cx="315813" cy="850007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11968" y="1691374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Attributes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638304" y="3482851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822116">
            <a:off x="321753" y="393255"/>
            <a:ext cx="1213794" cy="7694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THIS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82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3" y="1262742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8173" y="1770742"/>
            <a:ext cx="886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nsolas" panose="020B0609020204030204" pitchFamily="49" charset="0"/>
              </a:rPr>
              <a:t>“The best functions </a:t>
            </a:r>
            <a:r>
              <a:rPr lang="en-US" sz="5400" dirty="0">
                <a:latin typeface="Consolas" panose="020B0609020204030204" pitchFamily="49" charset="0"/>
              </a:rPr>
              <a:t>are those without </a:t>
            </a:r>
            <a:r>
              <a:rPr lang="en-US" sz="5400" dirty="0" smtClean="0">
                <a:latin typeface="Consolas" panose="020B0609020204030204" pitchFamily="49" charset="0"/>
              </a:rPr>
              <a:t>parameters”</a:t>
            </a:r>
            <a:endParaRPr 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3944" y="48640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UNCLE BOB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89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1429" y="433269"/>
            <a:ext cx="925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Form </a:t>
            </a:r>
            <a:r>
              <a:rPr lang="en-US" sz="4000" dirty="0"/>
              <a:t>1 model (the class) you can create many variation </a:t>
            </a:r>
            <a:r>
              <a:rPr lang="en-US" sz="4000" dirty="0" smtClean="0"/>
              <a:t>(objects)</a:t>
            </a:r>
            <a:endParaRPr lang="en-US" sz="4000" dirty="0"/>
          </a:p>
        </p:txBody>
      </p:sp>
      <p:pic>
        <p:nvPicPr>
          <p:cNvPr id="1026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2" y="2269951"/>
            <a:ext cx="9846129" cy="41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577"/>
            <a:ext cx="8795657" cy="68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How to create an object from a class ?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Point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x: </a:t>
            </a:r>
            <a:r>
              <a:rPr lang="en-US" sz="2200" dirty="0">
                <a:latin typeface="Consolas" panose="020B0609020204030204" pitchFamily="49" charset="0"/>
              </a:rPr>
              <a:t>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latin typeface="Consolas" panose="020B0609020204030204" pitchFamily="49" charset="0"/>
              </a:rPr>
              <a:t>number, 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this.x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x;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this.y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y;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Let </a:t>
            </a:r>
            <a:r>
              <a:rPr lang="en-US" sz="2200" dirty="0" err="1" smtClean="0">
                <a:latin typeface="Consolas" panose="020B0609020204030204" pitchFamily="49" charset="0"/>
              </a:rPr>
              <a:t>myPoint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latin typeface="Consolas" panose="020B0609020204030204" pitchFamily="49" charset="0"/>
              </a:rPr>
              <a:t> Point(40, 30);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4485" y="3248683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1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89578" y="3146384"/>
            <a:ext cx="3099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Call the constructor of Point</a:t>
            </a:r>
          </a:p>
          <a:p>
            <a:r>
              <a:rPr lang="en-US" sz="2000" dirty="0" smtClean="0"/>
              <a:t>By using the keyword NEW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>
          <a:xfrm flipV="1">
            <a:off x="2796718" y="2329886"/>
            <a:ext cx="514350" cy="867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How to create an object from a class ?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Point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x: </a:t>
            </a:r>
            <a:r>
              <a:rPr lang="en-US" sz="2200" dirty="0">
                <a:latin typeface="Consolas" panose="020B0609020204030204" pitchFamily="49" charset="0"/>
              </a:rPr>
              <a:t>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latin typeface="Consolas" panose="020B0609020204030204" pitchFamily="49" charset="0"/>
              </a:rPr>
              <a:t>number, 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this.x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x;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this.y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y;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Let </a:t>
            </a:r>
            <a:r>
              <a:rPr lang="en-US" sz="2200" dirty="0" err="1" smtClean="0">
                <a:latin typeface="Consolas" panose="020B0609020204030204" pitchFamily="49" charset="0"/>
              </a:rPr>
              <a:t>myPoint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latin typeface="Consolas" panose="020B0609020204030204" pitchFamily="49" charset="0"/>
              </a:rPr>
              <a:t> Point(40, 30);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01738" y="5035981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2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8626831" y="4933682"/>
            <a:ext cx="3600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2C3"/>
                </a:solidFill>
              </a:rPr>
              <a:t>The constructor will return</a:t>
            </a:r>
          </a:p>
          <a:p>
            <a:r>
              <a:rPr lang="en-US" sz="2000" dirty="0" smtClean="0">
                <a:solidFill>
                  <a:srgbClr val="0072C3"/>
                </a:solidFill>
              </a:rPr>
              <a:t>A new object Point </a:t>
            </a:r>
            <a:endParaRPr lang="en-US" sz="2000" dirty="0">
              <a:solidFill>
                <a:srgbClr val="0072C3"/>
              </a:solidFill>
            </a:endParaRPr>
          </a:p>
          <a:p>
            <a:r>
              <a:rPr lang="en-US" sz="2000" dirty="0" smtClean="0">
                <a:solidFill>
                  <a:srgbClr val="0072C3"/>
                </a:solidFill>
              </a:rPr>
              <a:t>With the X and Y values assigned</a:t>
            </a:r>
          </a:p>
          <a:p>
            <a:r>
              <a:rPr lang="en-US" sz="2000" dirty="0" smtClean="0">
                <a:solidFill>
                  <a:srgbClr val="0072C3"/>
                </a:solidFill>
              </a:rPr>
              <a:t>With the parameters  (40 and 30</a:t>
            </a:r>
          </a:p>
        </p:txBody>
      </p:sp>
      <p:sp>
        <p:nvSpPr>
          <p:cNvPr id="13" name="Down Arrow 12"/>
          <p:cNvSpPr/>
          <p:nvPr/>
        </p:nvSpPr>
        <p:spPr>
          <a:xfrm rot="6695819" flipV="1">
            <a:off x="5179071" y="1177595"/>
            <a:ext cx="514350" cy="393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How to create an object from a class ?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Point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x: </a:t>
            </a:r>
            <a:r>
              <a:rPr lang="en-US" sz="2200" dirty="0">
                <a:latin typeface="Consolas" panose="020B0609020204030204" pitchFamily="49" charset="0"/>
              </a:rPr>
              <a:t>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latin typeface="Consolas" panose="020B0609020204030204" pitchFamily="49" charset="0"/>
              </a:rPr>
              <a:t>number, 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this.x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x;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this.y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y;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Let </a:t>
            </a:r>
            <a:r>
              <a:rPr lang="en-US" sz="2200" dirty="0" err="1" smtClean="0">
                <a:latin typeface="Consolas" panose="020B0609020204030204" pitchFamily="49" charset="0"/>
              </a:rPr>
              <a:t>myPoint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latin typeface="Consolas" panose="020B0609020204030204" pitchFamily="49" charset="0"/>
              </a:rPr>
              <a:t> Point(40, 30);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0495" y="4490114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3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3286" y="4541704"/>
            <a:ext cx="248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object is returned</a:t>
            </a:r>
          </a:p>
        </p:txBody>
      </p:sp>
      <p:sp>
        <p:nvSpPr>
          <p:cNvPr id="13" name="Down Arrow 12"/>
          <p:cNvSpPr/>
          <p:nvPr/>
        </p:nvSpPr>
        <p:spPr>
          <a:xfrm rot="17780219" flipV="1">
            <a:off x="5062957" y="1313820"/>
            <a:ext cx="514350" cy="3933733"/>
          </a:xfrm>
          <a:prstGeom prst="downArrow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3893" y="3760113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{x: 40, y: 30 }</a:t>
            </a:r>
            <a:endParaRPr lang="en-US" sz="2200" b="1" dirty="0">
              <a:solidFill>
                <a:srgbClr val="FF09A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5051" y="414189"/>
            <a:ext cx="9159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</a:rPr>
              <a:t>new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/>
              <a:t>is the keyword to </a:t>
            </a:r>
            <a:r>
              <a:rPr lang="en-US" sz="4000" u="sng" dirty="0" smtClean="0"/>
              <a:t>create objects </a:t>
            </a:r>
            <a:r>
              <a:rPr lang="en-US" sz="4000" dirty="0" smtClean="0"/>
              <a:t>from </a:t>
            </a:r>
          </a:p>
          <a:p>
            <a:pPr algn="ctr"/>
            <a:r>
              <a:rPr lang="en-US" sz="4000" dirty="0" smtClean="0"/>
              <a:t>Class definitions</a:t>
            </a:r>
            <a:endParaRPr lang="en-US" sz="4000" dirty="0"/>
          </a:p>
        </p:txBody>
      </p:sp>
      <p:pic>
        <p:nvPicPr>
          <p:cNvPr id="17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9" y="3906810"/>
            <a:ext cx="6646891" cy="2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nsolas" panose="020B0609020204030204" pitchFamily="49" charset="0"/>
              </a:rPr>
              <a:t>Let </a:t>
            </a:r>
            <a:r>
              <a:rPr lang="en-US" sz="4400" dirty="0" err="1" smtClean="0">
                <a:latin typeface="Consolas" panose="020B0609020204030204" pitchFamily="49" charset="0"/>
              </a:rPr>
              <a:t>myCar</a:t>
            </a:r>
            <a:r>
              <a:rPr lang="en-US" sz="4400" dirty="0" smtClean="0">
                <a:latin typeface="Consolas" panose="020B0609020204030204" pitchFamily="49" charset="0"/>
              </a:rPr>
              <a:t> = </a:t>
            </a:r>
            <a:r>
              <a:rPr lang="en-US" sz="44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 smtClean="0">
                <a:latin typeface="Consolas" panose="020B0609020204030204" pitchFamily="49" charset="0"/>
              </a:rPr>
              <a:t> Car(“</a:t>
            </a:r>
            <a:r>
              <a:rPr lang="en-US" sz="4400" dirty="0" err="1" smtClean="0">
                <a:latin typeface="Consolas" panose="020B0609020204030204" pitchFamily="49" charset="0"/>
              </a:rPr>
              <a:t>audi</a:t>
            </a:r>
            <a:r>
              <a:rPr lang="en-US" sz="4400" dirty="0" smtClean="0">
                <a:latin typeface="Consolas" panose="020B0609020204030204" pitchFamily="49" charset="0"/>
              </a:rPr>
              <a:t>”);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400733"/>
            <a:ext cx="10066986" cy="4457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TEAM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30 </a:t>
            </a:r>
            <a:r>
              <a:rPr lang="en-US" sz="1200" dirty="0"/>
              <a:t>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707676" y="2818395"/>
            <a:ext cx="2589170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 smtClean="0"/>
              <a:t>GAME</a:t>
            </a:r>
            <a:endParaRPr lang="en-US" sz="7200" b="1" dirty="0"/>
          </a:p>
        </p:txBody>
      </p:sp>
      <p:sp>
        <p:nvSpPr>
          <p:cNvPr id="18" name="TextBox 17"/>
          <p:cNvSpPr txBox="1"/>
          <p:nvPr/>
        </p:nvSpPr>
        <p:spPr>
          <a:xfrm rot="767299">
            <a:off x="3016828" y="3167105"/>
            <a:ext cx="288091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 smtClean="0"/>
              <a:t>HOUSE</a:t>
            </a:r>
            <a:endParaRPr lang="en-US" sz="7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ACTIVITY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24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Hand drawing house concept of dream house draw by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37" y="2247900"/>
            <a:ext cx="9515169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15 </a:t>
            </a:r>
            <a:r>
              <a:rPr lang="en-US" sz="1200" dirty="0"/>
              <a:t>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561804" y="2818395"/>
            <a:ext cx="288091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 smtClean="0"/>
              <a:t>HOUSE</a:t>
            </a:r>
            <a:endParaRPr lang="en-US" sz="7200" b="1" dirty="0"/>
          </a:p>
        </p:txBody>
      </p:sp>
      <p:sp>
        <p:nvSpPr>
          <p:cNvPr id="18" name="TextBox 17"/>
          <p:cNvSpPr txBox="1"/>
          <p:nvPr/>
        </p:nvSpPr>
        <p:spPr>
          <a:xfrm rot="767299">
            <a:off x="2911864" y="3167105"/>
            <a:ext cx="3090846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 smtClean="0"/>
              <a:t>DREAM</a:t>
            </a:r>
            <a:endParaRPr lang="en-US" sz="7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ACTIVITY</a:t>
            </a:r>
            <a:endParaRPr lang="en-US" sz="72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2229" y="1841094"/>
            <a:ext cx="7110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1  : </a:t>
            </a:r>
            <a:r>
              <a:rPr lang="en-US" sz="2400" dirty="0"/>
              <a:t>Each member </a:t>
            </a:r>
            <a:r>
              <a:rPr lang="en-US" sz="2400" dirty="0" smtClean="0"/>
              <a:t>draw their </a:t>
            </a:r>
            <a:r>
              <a:rPr lang="en-US" sz="2400" b="1" dirty="0" smtClean="0">
                <a:solidFill>
                  <a:srgbClr val="FF0000"/>
                </a:solidFill>
              </a:rPr>
              <a:t>dream </a:t>
            </a:r>
            <a:r>
              <a:rPr lang="en-US" sz="2400" b="1" dirty="0">
                <a:solidFill>
                  <a:srgbClr val="FF0000"/>
                </a:solidFill>
              </a:rPr>
              <a:t>house </a:t>
            </a:r>
            <a:r>
              <a:rPr lang="en-US" sz="2400" dirty="0" smtClean="0"/>
              <a:t>o paper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6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OOP</a:t>
            </a:r>
            <a:endParaRPr lang="en-US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2540000" y="1081491"/>
            <a:ext cx="2835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92D050"/>
                </a:solidFill>
              </a:rPr>
              <a:t>Typed languages</a:t>
            </a:r>
            <a:endParaRPr lang="en-US" sz="3000" b="1" dirty="0">
              <a:solidFill>
                <a:srgbClr val="92D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13626" y="1081491"/>
            <a:ext cx="652203" cy="652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1537574" y="3649826"/>
            <a:ext cx="2196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Object/Class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11200" y="3600723"/>
            <a:ext cx="652203" cy="652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3679507" y="5318969"/>
            <a:ext cx="4568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Encapsulation / Aggregation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2853133" y="5269866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67852" y="1254088"/>
            <a:ext cx="1977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Abstraction</a:t>
            </a:r>
            <a:endParaRPr lang="en-US" sz="3000" dirty="0"/>
          </a:p>
        </p:txBody>
      </p:sp>
      <p:sp>
        <p:nvSpPr>
          <p:cNvPr id="13" name="Oval 12"/>
          <p:cNvSpPr/>
          <p:nvPr/>
        </p:nvSpPr>
        <p:spPr>
          <a:xfrm>
            <a:off x="8455648" y="3975927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9307157" y="3748030"/>
            <a:ext cx="2514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Polymorphism</a:t>
            </a:r>
            <a:endParaRPr lang="en-US" sz="3000" dirty="0"/>
          </a:p>
        </p:txBody>
      </p:sp>
      <p:sp>
        <p:nvSpPr>
          <p:cNvPr id="15" name="Oval 14"/>
          <p:cNvSpPr/>
          <p:nvPr/>
        </p:nvSpPr>
        <p:spPr>
          <a:xfrm>
            <a:off x="8152629" y="1531087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5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631309" y="3286223"/>
            <a:ext cx="3369333" cy="13794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15 </a:t>
            </a:r>
            <a:r>
              <a:rPr lang="en-US" sz="1200" dirty="0"/>
              <a:t>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ACTIVITY</a:t>
            </a:r>
            <a:endParaRPr lang="en-US" sz="72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612" y="2610351"/>
            <a:ext cx="9799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2  </a:t>
            </a:r>
            <a:r>
              <a:rPr lang="en-US" sz="24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Look at the 4 plans of dream  houses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do they have in </a:t>
            </a:r>
            <a:r>
              <a:rPr lang="en-US" sz="2400" b="1" dirty="0" smtClean="0"/>
              <a:t>common</a:t>
            </a:r>
            <a:r>
              <a:rPr lang="en-US" sz="2400" dirty="0" smtClean="0"/>
              <a:t> 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are their </a:t>
            </a:r>
            <a:r>
              <a:rPr lang="en-US" sz="2400" b="1" dirty="0" smtClean="0"/>
              <a:t>differences</a:t>
            </a:r>
            <a:r>
              <a:rPr lang="en-US" sz="2400" dirty="0" smtClean="0"/>
              <a:t> ?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Find the </a:t>
            </a:r>
            <a:r>
              <a:rPr lang="en-US" sz="2400" b="1" dirty="0" smtClean="0"/>
              <a:t>model</a:t>
            </a:r>
            <a:r>
              <a:rPr lang="en-US" sz="2400" dirty="0" smtClean="0"/>
              <a:t> (the  CLASSES)  that can </a:t>
            </a:r>
            <a:r>
              <a:rPr lang="en-US" sz="2400" b="1" dirty="0" smtClean="0"/>
              <a:t>implement</a:t>
            </a:r>
            <a:r>
              <a:rPr lang="en-US" sz="2400" dirty="0" smtClean="0"/>
              <a:t> the 4 dream houses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4122" y="169286"/>
            <a:ext cx="39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“Object” word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77646" y="1412536"/>
            <a:ext cx="65754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i="1" dirty="0">
                <a:latin typeface="Consolas" panose="020B0609020204030204" pitchFamily="49" charset="0"/>
              </a:rPr>
              <a:t>c</a:t>
            </a:r>
            <a:r>
              <a:rPr lang="en-US" sz="15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onstructor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other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return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.x</a:t>
            </a:r>
            <a:r>
              <a:rPr lang="en-US" sz="1500" dirty="0">
                <a:latin typeface="Consolas" panose="020B0609020204030204" pitchFamily="49" charset="0"/>
              </a:rPr>
              <a:t> &amp;&amp;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console.log(point1.isEqualTo(point2));</a:t>
            </a: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34329"/>
            <a:ext cx="58083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};</a:t>
            </a:r>
          </a:p>
          <a:p>
            <a:endParaRPr lang="en-US" sz="1500" dirty="0" smtClean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 smtClean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return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.x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.x &amp;&amp;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.y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.y;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 smtClean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</a:t>
            </a:r>
            <a:r>
              <a:rPr lang="en-US" sz="1500" dirty="0" err="1"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(point1, point2));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08372" y="980203"/>
            <a:ext cx="0" cy="55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793" y="272317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“functional” word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292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HOMEWORK </a:t>
            </a:r>
            <a:r>
              <a:rPr lang="en-US" sz="4000" b="1" smtClean="0">
                <a:solidFill>
                  <a:srgbClr val="0072C3"/>
                </a:solidFill>
              </a:rPr>
              <a:t>:  </a:t>
            </a:r>
            <a:r>
              <a:rPr lang="en-US" sz="4000" b="1" smtClean="0"/>
              <a:t>ANSWER </a:t>
            </a:r>
            <a:r>
              <a:rPr lang="en-US" sz="4000" b="1" dirty="0" smtClean="0"/>
              <a:t>QUESTIONS</a:t>
            </a:r>
            <a:endParaRPr lang="fr-FR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138" y="1948895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Q1 : what is the difference between a </a:t>
            </a:r>
            <a:r>
              <a:rPr lang="en-US" sz="2400" b="1" dirty="0" smtClean="0">
                <a:solidFill>
                  <a:srgbClr val="FF09AD"/>
                </a:solidFill>
              </a:rPr>
              <a:t>class</a:t>
            </a:r>
            <a:r>
              <a:rPr lang="en-US" sz="2400" dirty="0" smtClean="0">
                <a:solidFill>
                  <a:srgbClr val="FF09AD"/>
                </a:solidFill>
              </a:rPr>
              <a:t> </a:t>
            </a:r>
            <a:r>
              <a:rPr lang="en-US" sz="2400" dirty="0" smtClean="0"/>
              <a:t>and an </a:t>
            </a:r>
            <a:r>
              <a:rPr lang="en-US" sz="2400" b="1" dirty="0" smtClean="0">
                <a:solidFill>
                  <a:schemeClr val="accent6"/>
                </a:solidFill>
              </a:rPr>
              <a:t>object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5" y="348534"/>
            <a:ext cx="1114425" cy="131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0138" y="29377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Q2 : what is the difference between a </a:t>
            </a:r>
            <a:r>
              <a:rPr lang="en-US" sz="2400" b="1" dirty="0" smtClean="0"/>
              <a:t>class</a:t>
            </a:r>
            <a:r>
              <a:rPr lang="en-US" sz="2400" dirty="0" smtClean="0"/>
              <a:t> and a </a:t>
            </a:r>
            <a:r>
              <a:rPr lang="en-US" sz="2400" b="1" dirty="0" smtClean="0">
                <a:solidFill>
                  <a:srgbClr val="7030A0"/>
                </a:solidFill>
              </a:rPr>
              <a:t>type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40138" y="392659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Q3 : when do we use the keyword ‘</a:t>
            </a:r>
            <a:r>
              <a:rPr lang="en-US" sz="2400" b="1" dirty="0" smtClean="0">
                <a:solidFill>
                  <a:schemeClr val="accent1"/>
                </a:solidFill>
              </a:rPr>
              <a:t>this</a:t>
            </a:r>
            <a:r>
              <a:rPr lang="en-US" sz="2400" dirty="0" smtClean="0"/>
              <a:t>’ ?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40138" y="49154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Q4 : when do we use the keyword ‘</a:t>
            </a:r>
            <a:r>
              <a:rPr lang="en-US" sz="2400" b="1" dirty="0" smtClean="0">
                <a:solidFill>
                  <a:srgbClr val="EA2227"/>
                </a:solidFill>
              </a:rPr>
              <a:t>new</a:t>
            </a:r>
            <a:r>
              <a:rPr lang="en-US" sz="2400" dirty="0" smtClean="0"/>
              <a:t>’ 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40138" y="5904297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Q5 : how many </a:t>
            </a:r>
            <a:r>
              <a:rPr lang="en-US" sz="2400" b="1" dirty="0" smtClean="0">
                <a:solidFill>
                  <a:schemeClr val="accent6"/>
                </a:solidFill>
              </a:rPr>
              <a:t>objects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can we create from a </a:t>
            </a:r>
            <a:r>
              <a:rPr lang="en-US" sz="2400" b="1" dirty="0" smtClean="0">
                <a:solidFill>
                  <a:srgbClr val="FF09AD"/>
                </a:solidFill>
              </a:rPr>
              <a:t>class</a:t>
            </a:r>
            <a:r>
              <a:rPr lang="en-US" sz="2400" dirty="0" smtClean="0">
                <a:solidFill>
                  <a:srgbClr val="FF09AD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3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www.typescriptlang.org/docs/handbook/classes.html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474" y="421605"/>
            <a:ext cx="47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SAME </a:t>
            </a:r>
            <a:r>
              <a:rPr lang="en-US" sz="4800" b="1" dirty="0" err="1" smtClean="0">
                <a:solidFill>
                  <a:srgbClr val="FF09AD"/>
                </a:solidFill>
              </a:rPr>
              <a:t>SAME</a:t>
            </a:r>
            <a:endParaRPr lang="fr-FR" sz="4800" b="1" dirty="0">
              <a:solidFill>
                <a:srgbClr val="FF09AD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35086" y="1700981"/>
            <a:ext cx="0" cy="35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626" y="3443033"/>
            <a:ext cx="32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/>
                </a:solidFill>
              </a:rPr>
              <a:t>ATTRIBUTES</a:t>
            </a:r>
            <a:endParaRPr lang="en-US" sz="48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3044" y="4579500"/>
            <a:ext cx="3289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/>
                </a:solidFill>
              </a:rPr>
              <a:t>PROPERTIES</a:t>
            </a:r>
            <a:endParaRPr lang="en-US" sz="48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7895" y="2189538"/>
            <a:ext cx="246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chemeClr val="accent2"/>
                </a:solidFill>
              </a:rPr>
              <a:t>ACTIONS</a:t>
            </a:r>
            <a:endParaRPr lang="en-US" sz="4800" b="1" u="sng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8005" y="3407102"/>
            <a:ext cx="318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</a:rPr>
              <a:t>FUNCTIONS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7895" y="4648838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</a:rPr>
              <a:t>METHODS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9770" y="2235643"/>
            <a:ext cx="151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schemeClr val="accent6"/>
                </a:solidFill>
              </a:rPr>
              <a:t>DATA</a:t>
            </a:r>
            <a:endParaRPr lang="en-US" sz="4800" b="1" u="sng" dirty="0">
              <a:solidFill>
                <a:schemeClr val="accent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74" y="421605"/>
            <a:ext cx="1534144" cy="15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098112">
            <a:off x="1457996" y="1556287"/>
            <a:ext cx="5704804" cy="105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098112">
            <a:off x="7202696" y="2818395"/>
            <a:ext cx="359912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 smtClean="0"/>
              <a:t>ACTIONS</a:t>
            </a:r>
            <a:endParaRPr lang="en-US" sz="7200" b="1" dirty="0"/>
          </a:p>
        </p:txBody>
      </p:sp>
      <p:sp>
        <p:nvSpPr>
          <p:cNvPr id="11" name="TextBox 10"/>
          <p:cNvSpPr txBox="1"/>
          <p:nvPr/>
        </p:nvSpPr>
        <p:spPr>
          <a:xfrm rot="767299">
            <a:off x="2034121" y="3167105"/>
            <a:ext cx="484632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 smtClean="0"/>
              <a:t>PROPERTIES</a:t>
            </a:r>
            <a:endParaRPr lang="en-US" sz="7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225" y="125281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TEAM 3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81" y="624558"/>
            <a:ext cx="306215" cy="6090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28" y="636178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ACTIVITY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749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2557413" y="3882263"/>
            <a:ext cx="2329286" cy="241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674" y="2757170"/>
            <a:ext cx="11550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&gt;&gt; Complete missing code to add (</a:t>
            </a:r>
            <a:r>
              <a:rPr lang="en-US" sz="2500" b="1" dirty="0" smtClean="0"/>
              <a:t>credit</a:t>
            </a:r>
            <a:r>
              <a:rPr lang="en-US" sz="2500" dirty="0" smtClean="0"/>
              <a:t>) or remove (</a:t>
            </a:r>
            <a:r>
              <a:rPr lang="en-US" sz="2500" b="1" dirty="0" smtClean="0"/>
              <a:t>debit</a:t>
            </a:r>
            <a:r>
              <a:rPr lang="en-US" sz="2500" dirty="0" smtClean="0"/>
              <a:t>) money from an account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974">
            <a:off x="5335791" y="4009686"/>
            <a:ext cx="5750139" cy="201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674" y="2054401"/>
            <a:ext cx="5838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We have coded a </a:t>
            </a:r>
            <a:r>
              <a:rPr lang="en-US" sz="2500" b="1" dirty="0" smtClean="0"/>
              <a:t>BankAccount</a:t>
            </a:r>
            <a:r>
              <a:rPr lang="en-US" sz="2500" dirty="0" smtClean="0"/>
              <a:t> using a </a:t>
            </a:r>
            <a:r>
              <a:rPr lang="en-US" sz="2500" b="1" dirty="0" smtClean="0">
                <a:solidFill>
                  <a:srgbClr val="FF09AD"/>
                </a:solidFill>
              </a:rPr>
              <a:t>type</a:t>
            </a:r>
            <a:endParaRPr lang="en-US" sz="2500" b="1" dirty="0">
              <a:solidFill>
                <a:srgbClr val="FF09A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056" y="387247"/>
            <a:ext cx="433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ACTIVITY 2</a:t>
            </a:r>
            <a:endParaRPr lang="en-US" sz="7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83" y="643782"/>
            <a:ext cx="306215" cy="609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0674" y="1268870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</a:t>
            </a:r>
            <a:r>
              <a:rPr lang="en-US" sz="1200" dirty="0"/>
              <a:t>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555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2" y="0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DEMO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3752569" y="3675732"/>
            <a:ext cx="2329286" cy="241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2" y="952091"/>
            <a:ext cx="1039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move our BankAccount from </a:t>
            </a:r>
            <a:r>
              <a:rPr lang="en-US" sz="4000" dirty="0" smtClean="0">
                <a:solidFill>
                  <a:srgbClr val="FF09AD"/>
                </a:solidFill>
              </a:rPr>
              <a:t>Type</a:t>
            </a:r>
            <a:r>
              <a:rPr lang="en-US" sz="4000" dirty="0" smtClean="0"/>
              <a:t>  to </a:t>
            </a:r>
            <a:r>
              <a:rPr lang="en-US" sz="4000" b="1" dirty="0" smtClean="0">
                <a:solidFill>
                  <a:srgbClr val="0072C3"/>
                </a:solidFill>
              </a:rPr>
              <a:t>Class  </a:t>
            </a:r>
            <a:endParaRPr lang="en-US" sz="4000" b="1" dirty="0">
              <a:solidFill>
                <a:srgbClr val="0072C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9025">
            <a:off x="6688616" y="2383953"/>
            <a:ext cx="4784919" cy="38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8913" y="2481474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5906" y="825908"/>
            <a:ext cx="8222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 class defines the </a:t>
            </a:r>
            <a:r>
              <a:rPr lang="en-US" sz="3200" b="1" dirty="0" smtClean="0">
                <a:solidFill>
                  <a:schemeClr val="accent6"/>
                </a:solidFill>
              </a:rPr>
              <a:t>attributes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of a specific object</a:t>
            </a:r>
          </a:p>
          <a:p>
            <a:pPr algn="ctr"/>
            <a:r>
              <a:rPr lang="en-US" sz="3200" dirty="0" smtClean="0"/>
              <a:t>And the </a:t>
            </a:r>
            <a:r>
              <a:rPr lang="en-US" sz="3200" b="1" dirty="0" smtClean="0">
                <a:solidFill>
                  <a:schemeClr val="accent2"/>
                </a:solidFill>
              </a:rPr>
              <a:t>actions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/>
              <a:t>to perform on this object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342189" y="3373397"/>
            <a:ext cx="1170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color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fuel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speed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6409" y="3763711"/>
            <a:ext cx="315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Attributes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of the car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62" y="1835199"/>
            <a:ext cx="2840841" cy="13772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H="1">
            <a:off x="4847564" y="3616297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2189" y="4974367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drive()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addFuel()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stop()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5403" y="5666864"/>
            <a:ext cx="29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Methods</a:t>
            </a:r>
            <a:r>
              <a:rPr lang="en-US" sz="2800" b="1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of the car</a:t>
            </a:r>
            <a:endParaRPr lang="en-US" sz="2800" dirty="0"/>
          </a:p>
        </p:txBody>
      </p:sp>
      <p:sp>
        <p:nvSpPr>
          <p:cNvPr id="16" name="Right Arrow 15"/>
          <p:cNvSpPr/>
          <p:nvPr/>
        </p:nvSpPr>
        <p:spPr>
          <a:xfrm flipH="1">
            <a:off x="5022387" y="5591116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1998" y="636001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main keywords of a Class !!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455459" y="1713008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BankAccount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constructor(name: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86843" y="1845684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1057" y="1895240"/>
            <a:ext cx="212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CLASS</a:t>
            </a:r>
            <a:r>
              <a:rPr lang="en-US" sz="2000" dirty="0" smtClean="0">
                <a:solidFill>
                  <a:srgbClr val="FF0000"/>
                </a:solidFill>
              </a:rPr>
              <a:t> keyword to define a class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822116">
            <a:off x="760301" y="666627"/>
            <a:ext cx="1569660" cy="769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CLASS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67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023" y="514383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main keywords of a Class !!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08961" y="159502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BankAccount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03985" y="3107406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3410" y="2779878"/>
            <a:ext cx="3481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>
                <a:solidFill>
                  <a:srgbClr val="0072C3"/>
                </a:solidFill>
              </a:rPr>
              <a:t>CONSTRUCTOR</a:t>
            </a:r>
            <a:r>
              <a:rPr lang="en-US" sz="2000" smtClean="0">
                <a:solidFill>
                  <a:srgbClr val="0072C3"/>
                </a:solidFill>
              </a:rPr>
              <a:t>  keyword </a:t>
            </a:r>
          </a:p>
          <a:p>
            <a:pPr algn="r"/>
            <a:r>
              <a:rPr lang="en-US" sz="2000" smtClean="0">
                <a:solidFill>
                  <a:srgbClr val="0072C3"/>
                </a:solidFill>
              </a:rPr>
              <a:t>As the entry function when</a:t>
            </a:r>
          </a:p>
          <a:p>
            <a:pPr algn="r"/>
            <a:r>
              <a:rPr lang="en-US" sz="2000" smtClean="0">
                <a:solidFill>
                  <a:srgbClr val="0072C3"/>
                </a:solidFill>
              </a:rPr>
              <a:t>Objects of this class are created</a:t>
            </a:r>
            <a:endParaRPr lang="en-US" sz="2000" dirty="0" smtClean="0">
              <a:solidFill>
                <a:srgbClr val="0072C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21809" y="3907475"/>
            <a:ext cx="388558" cy="8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026780">
            <a:off x="1102848" y="4687165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It’s like a function, but called when</a:t>
            </a:r>
          </a:p>
          <a:p>
            <a:pPr algn="ctr"/>
            <a:r>
              <a:rPr lang="en-US" i="1" dirty="0" smtClean="0"/>
              <a:t>Objects from this model are</a:t>
            </a:r>
          </a:p>
          <a:p>
            <a:pPr algn="ctr"/>
            <a:r>
              <a:rPr lang="en-US" i="1" dirty="0" smtClean="0"/>
              <a:t>Created !!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9822116">
            <a:off x="481057" y="645134"/>
            <a:ext cx="215822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/>
              <a:t>CONSTRUCTOR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2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6491</TotalTime>
  <Words>778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313</cp:revision>
  <dcterms:created xsi:type="dcterms:W3CDTF">2020-01-30T10:34:45Z</dcterms:created>
  <dcterms:modified xsi:type="dcterms:W3CDTF">2022-05-09T04:29:21Z</dcterms:modified>
</cp:coreProperties>
</file>