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60" r:id="rId5"/>
    <p:sldId id="257" r:id="rId6"/>
    <p:sldId id="264" r:id="rId7"/>
    <p:sldId id="261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0CE4-C212-4714-9E7C-27648A4D0A6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90C2-37F1-4653-A1EF-48FF9F82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0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0CE4-C212-4714-9E7C-27648A4D0A6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90C2-37F1-4653-A1EF-48FF9F82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0CE4-C212-4714-9E7C-27648A4D0A6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90C2-37F1-4653-A1EF-48FF9F82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4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0CE4-C212-4714-9E7C-27648A4D0A6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90C2-37F1-4653-A1EF-48FF9F82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0CE4-C212-4714-9E7C-27648A4D0A6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90C2-37F1-4653-A1EF-48FF9F82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0CE4-C212-4714-9E7C-27648A4D0A6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90C2-37F1-4653-A1EF-48FF9F82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0CE4-C212-4714-9E7C-27648A4D0A6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90C2-37F1-4653-A1EF-48FF9F82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0CE4-C212-4714-9E7C-27648A4D0A6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90C2-37F1-4653-A1EF-48FF9F82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8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0CE4-C212-4714-9E7C-27648A4D0A6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90C2-37F1-4653-A1EF-48FF9F82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1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0CE4-C212-4714-9E7C-27648A4D0A6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90C2-37F1-4653-A1EF-48FF9F82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0CE4-C212-4714-9E7C-27648A4D0A6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90C2-37F1-4653-A1EF-48FF9F82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0CE4-C212-4714-9E7C-27648A4D0A6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90C2-37F1-4653-A1EF-48FF9F82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9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7697" y="42635"/>
            <a:ext cx="404562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BUILD YOUR HOUSE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953813" y="4487860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3812" y="3215858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217829" y="3524914"/>
            <a:ext cx="557169" cy="653889"/>
            <a:chOff x="7595157" y="1067359"/>
            <a:chExt cx="982174" cy="1152671"/>
          </a:xfrm>
          <a:solidFill>
            <a:srgbClr val="FF0000"/>
          </a:solidFill>
        </p:grpSpPr>
        <p:sp>
          <p:nvSpPr>
            <p:cNvPr id="9" name="Rectangle 8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Connector 10"/>
            <p:cNvCxnSpPr>
              <a:stCxn id="9" idx="1"/>
              <a:endCxn id="9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96110" y="3524914"/>
            <a:ext cx="557169" cy="653889"/>
            <a:chOff x="7595157" y="1067359"/>
            <a:chExt cx="982174" cy="1152671"/>
          </a:xfrm>
          <a:solidFill>
            <a:schemeClr val="accent6"/>
          </a:solidFill>
        </p:grpSpPr>
        <p:sp>
          <p:nvSpPr>
            <p:cNvPr id="13" name="Rectangle 12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3" idx="0"/>
              <a:endCxn id="13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>
              <a:stCxn id="13" idx="1"/>
              <a:endCxn id="13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256466" y="4718753"/>
            <a:ext cx="557169" cy="653889"/>
            <a:chOff x="7595157" y="1067359"/>
            <a:chExt cx="982174" cy="1152671"/>
          </a:xfrm>
          <a:solidFill>
            <a:srgbClr val="FF0000"/>
          </a:solidFill>
        </p:grpSpPr>
        <p:sp>
          <p:nvSpPr>
            <p:cNvPr id="17" name="Rectangle 16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Connector 18"/>
            <p:cNvCxnSpPr>
              <a:stCxn id="17" idx="1"/>
              <a:endCxn id="17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234747" y="4718753"/>
            <a:ext cx="557169" cy="653889"/>
            <a:chOff x="7595157" y="1067359"/>
            <a:chExt cx="982174" cy="1152671"/>
          </a:xfrm>
          <a:solidFill>
            <a:srgbClr val="FF0000"/>
          </a:solidFill>
        </p:grpSpPr>
        <p:sp>
          <p:nvSpPr>
            <p:cNvPr id="21" name="Rectangle 20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0"/>
              <a:endCxn id="21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Connector 22"/>
            <p:cNvCxnSpPr>
              <a:stCxn id="21" idx="1"/>
              <a:endCxn id="21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5331853" y="4842456"/>
            <a:ext cx="450761" cy="9174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02963" y="2510520"/>
            <a:ext cx="278584" cy="608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48145" y="2510520"/>
            <a:ext cx="427197" cy="1322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88406" y="1735679"/>
            <a:ext cx="255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Window RED on left side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  stair 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860119" y="1942829"/>
            <a:ext cx="885476" cy="686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19655" y="1581773"/>
            <a:ext cx="93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Chimey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858094" y="5566252"/>
            <a:ext cx="1173769" cy="580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331853" y="1817271"/>
            <a:ext cx="108932" cy="81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31853" y="1278009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07024" y="5777750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Door in the center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3953812" y="2331076"/>
            <a:ext cx="3078051" cy="88478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8383" y="5127240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243582" y="-8465"/>
            <a:ext cx="61426" cy="6866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28383" y="3855238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97593" y="762761"/>
            <a:ext cx="4828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let w1 = new Windows(“BLUE”, 1, “LEFT”);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let </a:t>
            </a:r>
            <a:r>
              <a:rPr lang="en-US" sz="1400" dirty="0" err="1" smtClean="0">
                <a:latin typeface="Consolas" panose="020B0609020204030204" pitchFamily="49" charset="0"/>
              </a:rPr>
              <a:t>myRoof</a:t>
            </a:r>
            <a:r>
              <a:rPr lang="en-US" sz="1400" dirty="0" smtClean="0">
                <a:latin typeface="Consolas" panose="020B0609020204030204" pitchFamily="49" charset="0"/>
              </a:rPr>
              <a:t> = new Roof(“U SHAPE”);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let door1 = new Door(“RIGHT”);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let </a:t>
            </a:r>
            <a:r>
              <a:rPr lang="en-US" sz="1400" dirty="0" smtClean="0">
                <a:latin typeface="Consolas" panose="020B0609020204030204" pitchFamily="49" charset="0"/>
              </a:rPr>
              <a:t>door2 = </a:t>
            </a:r>
            <a:r>
              <a:rPr lang="en-US" sz="1400" dirty="0">
                <a:latin typeface="Consolas" panose="020B0609020204030204" pitchFamily="49" charset="0"/>
              </a:rPr>
              <a:t>new Door</a:t>
            </a:r>
            <a:r>
              <a:rPr lang="en-US" sz="1400" dirty="0" smtClean="0">
                <a:latin typeface="Consolas" panose="020B0609020204030204" pitchFamily="49" charset="0"/>
              </a:rPr>
              <a:t>(“CENTER”);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let </a:t>
            </a:r>
            <a:r>
              <a:rPr lang="en-US" sz="1400" dirty="0" err="1" smtClean="0">
                <a:latin typeface="Consolas" panose="020B0609020204030204" pitchFamily="49" charset="0"/>
              </a:rPr>
              <a:t>myHouse</a:t>
            </a:r>
            <a:r>
              <a:rPr lang="en-US" sz="1400" dirty="0" smtClean="0">
                <a:latin typeface="Consolas" panose="020B0609020204030204" pitchFamily="49" charset="0"/>
              </a:rPr>
              <a:t> = new House(2);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myHouse.windows</a:t>
            </a:r>
            <a:r>
              <a:rPr lang="en-US" sz="1400" dirty="0" smtClean="0">
                <a:latin typeface="Consolas" panose="020B0609020204030204" pitchFamily="49" charset="0"/>
              </a:rPr>
              <a:t> = [w1];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myHouse.roof</a:t>
            </a:r>
            <a:r>
              <a:rPr lang="en-US" sz="1400" dirty="0" smtClean="0"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latin typeface="Consolas" panose="020B0609020204030204" pitchFamily="49" charset="0"/>
              </a:rPr>
              <a:t>myRoof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myHouse.mainDoor</a:t>
            </a:r>
            <a:r>
              <a:rPr lang="en-US" sz="1400" dirty="0" smtClean="0">
                <a:latin typeface="Consolas" panose="020B0609020204030204" pitchFamily="49" charset="0"/>
              </a:rPr>
              <a:t> = door1;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843767" y="5340981"/>
            <a:ext cx="557169" cy="653889"/>
            <a:chOff x="7595157" y="1067359"/>
            <a:chExt cx="982174" cy="1152671"/>
          </a:xfrm>
          <a:solidFill>
            <a:srgbClr val="00B0F0"/>
          </a:solidFill>
        </p:grpSpPr>
        <p:sp>
          <p:nvSpPr>
            <p:cNvPr id="23" name="Rectangle 22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0"/>
              <a:endCxn id="23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/>
            <p:cNvCxnSpPr>
              <a:stCxn id="23" idx="1"/>
              <a:endCxn id="23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55819" y="304893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339751" y="88855"/>
            <a:ext cx="9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OBECTS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9739" y="6488668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0067209" y="2961512"/>
            <a:ext cx="278584" cy="608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587" y="659261"/>
            <a:ext cx="58156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class House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stairsNumber</a:t>
            </a:r>
            <a:r>
              <a:rPr lang="en-US" sz="1400" dirty="0" smtClean="0">
                <a:latin typeface="Consolas" panose="020B0609020204030204" pitchFamily="49" charset="0"/>
              </a:rPr>
              <a:t> : number;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roof : Roof;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windows : Windows[]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mainDoor</a:t>
            </a:r>
            <a:r>
              <a:rPr lang="en-US" sz="1400" dirty="0" smtClean="0">
                <a:latin typeface="Consolas" panose="020B0609020204030204" pitchFamily="49" charset="0"/>
              </a:rPr>
              <a:t> : Door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class Windows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color: String;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stair : number;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side : string;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“LEFT” or “Right”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class Roof {</a:t>
            </a:r>
          </a:p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“V SHAPE” or “M SHAPE” or “U SHAPE”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style: String;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hasChimney</a:t>
            </a:r>
            <a:r>
              <a:rPr lang="en-US" sz="1400" dirty="0" smtClean="0">
                <a:latin typeface="Consolas" panose="020B0609020204030204" pitchFamily="49" charset="0"/>
              </a:rPr>
              <a:t> : boolean = true;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class Door {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// ““LEFT” or “Right” or “CENTER”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position: String;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4289760" y="2540445"/>
            <a:ext cx="167426" cy="82424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34459" y="2708580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4253441" y="3949034"/>
            <a:ext cx="240063" cy="34951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00404" y="3929221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4289760" y="5245877"/>
            <a:ext cx="262052" cy="84409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661954" y="5483260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Right Brace 32"/>
          <p:cNvSpPr/>
          <p:nvPr/>
        </p:nvSpPr>
        <p:spPr>
          <a:xfrm>
            <a:off x="4289760" y="864943"/>
            <a:ext cx="101716" cy="32292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29823" y="786942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41828" y="5470420"/>
            <a:ext cx="450761" cy="9174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ord 2"/>
          <p:cNvSpPr/>
          <p:nvPr/>
        </p:nvSpPr>
        <p:spPr>
          <a:xfrm rot="5243495">
            <a:off x="8333727" y="2362661"/>
            <a:ext cx="1502103" cy="3114896"/>
          </a:xfrm>
          <a:prstGeom prst="chord">
            <a:avLst>
              <a:gd name="adj1" fmla="val 5701205"/>
              <a:gd name="adj2" fmla="val 162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211" y="665502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ROOF TYPES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566670" y="3460556"/>
            <a:ext cx="2485624" cy="1639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566670" y="2320165"/>
            <a:ext cx="2485624" cy="11403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96236" y="3460556"/>
            <a:ext cx="2485624" cy="1639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696236" y="2320165"/>
            <a:ext cx="1262130" cy="11403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900412" y="2320164"/>
            <a:ext cx="1262130" cy="11403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86411" y="3460555"/>
            <a:ext cx="2485624" cy="1639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ord 10"/>
          <p:cNvSpPr/>
          <p:nvPr/>
        </p:nvSpPr>
        <p:spPr>
          <a:xfrm rot="5243495">
            <a:off x="7607199" y="2278688"/>
            <a:ext cx="1608638" cy="2468009"/>
          </a:xfrm>
          <a:prstGeom prst="chord">
            <a:avLst>
              <a:gd name="adj1" fmla="val 5701205"/>
              <a:gd name="adj2" fmla="val 162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3646" y="5241702"/>
            <a:ext cx="12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 SHAPE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67211" y="5241702"/>
            <a:ext cx="12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 SHAPE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91719" y="5215945"/>
            <a:ext cx="12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U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5047" y="4871221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819" y="785813"/>
            <a:ext cx="489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class House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stairsNumber</a:t>
            </a:r>
            <a:r>
              <a:rPr lang="en-US" sz="1400" dirty="0" smtClean="0">
                <a:latin typeface="Consolas" panose="020B0609020204030204" pitchFamily="49" charset="0"/>
              </a:rPr>
              <a:t> : number;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hasRoof</a:t>
            </a:r>
            <a:r>
              <a:rPr lang="en-US" sz="1400" dirty="0" smtClean="0">
                <a:latin typeface="Consolas" panose="020B0609020204030204" pitchFamily="49" charset="0"/>
              </a:rPr>
              <a:t> : boolean;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85645" y="913973"/>
            <a:ext cx="77273" cy="537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25047" y="3599219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25046" y="2327217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7225046" y="1442435"/>
            <a:ext cx="3078051" cy="88478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819" y="304893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8480" y="3389370"/>
            <a:ext cx="4893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let </a:t>
            </a:r>
            <a:r>
              <a:rPr lang="en-US" sz="1400" dirty="0" err="1" smtClean="0">
                <a:latin typeface="Consolas" panose="020B0609020204030204" pitchFamily="49" charset="0"/>
              </a:rPr>
              <a:t>myHouse</a:t>
            </a:r>
            <a:r>
              <a:rPr lang="en-US" sz="1400" dirty="0" smtClean="0">
                <a:latin typeface="Consolas" panose="020B0609020204030204" pitchFamily="49" charset="0"/>
              </a:rPr>
              <a:t> = new House();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myHouse.stairsNumber</a:t>
            </a:r>
            <a:r>
              <a:rPr lang="en-US" sz="1400" dirty="0" smtClean="0">
                <a:latin typeface="Consolas" panose="020B0609020204030204" pitchFamily="49" charset="0"/>
              </a:rPr>
              <a:t> = 3;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myHouse.hasRoof</a:t>
            </a:r>
            <a:r>
              <a:rPr lang="en-US" sz="1400" dirty="0" smtClean="0">
                <a:latin typeface="Consolas" panose="020B0609020204030204" pitchFamily="49" charset="0"/>
              </a:rPr>
              <a:t> = true;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817" y="2907915"/>
            <a:ext cx="9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OBECTS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57373" y="222669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32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5047" y="4871221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678" y="751931"/>
            <a:ext cx="489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class House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stairsNumber</a:t>
            </a:r>
            <a:r>
              <a:rPr lang="en-US" sz="1400" dirty="0" smtClean="0">
                <a:latin typeface="Consolas" panose="020B0609020204030204" pitchFamily="49" charset="0"/>
              </a:rPr>
              <a:t> : number;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hasRoof</a:t>
            </a:r>
            <a:r>
              <a:rPr lang="en-US" sz="1400" dirty="0" smtClean="0">
                <a:latin typeface="Consolas" panose="020B0609020204030204" pitchFamily="49" charset="0"/>
              </a:rPr>
              <a:t> : boolean = </a:t>
            </a:r>
            <a:r>
              <a:rPr lang="en-US" sz="1400" dirty="0">
                <a:latin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</a:rPr>
              <a:t>alse;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85645" y="913973"/>
            <a:ext cx="77273" cy="537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25047" y="3599219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5819" y="304893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6380" y="3337608"/>
            <a:ext cx="489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let </a:t>
            </a:r>
            <a:r>
              <a:rPr lang="en-US" sz="1400" dirty="0" err="1" smtClean="0">
                <a:latin typeface="Consolas" panose="020B0609020204030204" pitchFamily="49" charset="0"/>
              </a:rPr>
              <a:t>myHouse</a:t>
            </a:r>
            <a:r>
              <a:rPr lang="en-US" sz="1400" dirty="0" smtClean="0">
                <a:latin typeface="Consolas" panose="020B0609020204030204" pitchFamily="49" charset="0"/>
              </a:rPr>
              <a:t> = new House();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myHouse.stairsNumber</a:t>
            </a:r>
            <a:r>
              <a:rPr lang="en-US" sz="1400" dirty="0" smtClean="0">
                <a:latin typeface="Consolas" panose="020B0609020204030204" pitchFamily="49" charset="0"/>
              </a:rPr>
              <a:t> = 2;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817" y="2907915"/>
            <a:ext cx="9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OBECTS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57373" y="222669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5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52326" y="4764034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820" y="804917"/>
            <a:ext cx="6613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class House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stairsNumber</a:t>
            </a:r>
            <a:r>
              <a:rPr lang="en-US" sz="1400" dirty="0" smtClean="0">
                <a:latin typeface="Consolas" panose="020B0609020204030204" pitchFamily="49" charset="0"/>
              </a:rPr>
              <a:t> : number = 2;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hasRoof</a:t>
            </a:r>
            <a:r>
              <a:rPr lang="en-US" sz="1400" dirty="0" smtClean="0">
                <a:latin typeface="Consolas" panose="020B0609020204030204" pitchFamily="49" charset="0"/>
              </a:rPr>
              <a:t> : boolean = true;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windows : Windows[]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class Windows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color: String;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stair : number;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side : string;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“LEFT” or “Right”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01699" y="-8465"/>
            <a:ext cx="61426" cy="6866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152326" y="3492032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1819" y="4346025"/>
            <a:ext cx="5821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let w1 = new Windows(“BLUE”, 0, “LEFT”);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let w2 = new Windows(“RED”, </a:t>
            </a:r>
            <a:r>
              <a:rPr lang="en-US" sz="1400" dirty="0"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latin typeface="Consolas" panose="020B0609020204030204" pitchFamily="49" charset="0"/>
              </a:rPr>
              <a:t>, “RIGHT”);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let w3 = new Windows(“BLUE”, 1, “LEFT”);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let </a:t>
            </a:r>
            <a:r>
              <a:rPr lang="en-US" sz="1400" dirty="0" err="1" smtClean="0">
                <a:latin typeface="Consolas" panose="020B0609020204030204" pitchFamily="49" charset="0"/>
              </a:rPr>
              <a:t>myHouse</a:t>
            </a:r>
            <a:r>
              <a:rPr lang="en-US" sz="1400" dirty="0" smtClean="0">
                <a:latin typeface="Consolas" panose="020B0609020204030204" pitchFamily="49" charset="0"/>
              </a:rPr>
              <a:t> = new House();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myHouse.windows</a:t>
            </a:r>
            <a:r>
              <a:rPr lang="en-US" sz="1400" dirty="0" smtClean="0">
                <a:latin typeface="Consolas" panose="020B0609020204030204" pitchFamily="49" charset="0"/>
              </a:rPr>
              <a:t> = [w1, w2, w3];</a:t>
            </a:r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303490" y="5041533"/>
            <a:ext cx="557169" cy="653889"/>
            <a:chOff x="7595157" y="1067359"/>
            <a:chExt cx="982174" cy="1152671"/>
          </a:xfrm>
          <a:solidFill>
            <a:srgbClr val="00B0F0"/>
          </a:solidFill>
        </p:grpSpPr>
        <p:sp>
          <p:nvSpPr>
            <p:cNvPr id="15" name="Rectangle 14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stCxn id="15" idx="0"/>
              <a:endCxn id="15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0412567" y="3801088"/>
            <a:ext cx="557169" cy="653889"/>
            <a:chOff x="7595157" y="1067359"/>
            <a:chExt cx="982174" cy="1152671"/>
          </a:xfrm>
          <a:solidFill>
            <a:srgbClr val="FF0000"/>
          </a:solidFill>
        </p:grpSpPr>
        <p:sp>
          <p:nvSpPr>
            <p:cNvPr id="19" name="Rectangle 18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0"/>
              <a:endCxn id="19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9" idx="1"/>
              <a:endCxn id="19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339751" y="3766965"/>
            <a:ext cx="557169" cy="653889"/>
            <a:chOff x="7595157" y="1067359"/>
            <a:chExt cx="982174" cy="1152671"/>
          </a:xfrm>
          <a:solidFill>
            <a:srgbClr val="00B0F0"/>
          </a:solidFill>
        </p:grpSpPr>
        <p:sp>
          <p:nvSpPr>
            <p:cNvPr id="23" name="Rectangle 22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0"/>
              <a:endCxn id="23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/>
            <p:cNvCxnSpPr>
              <a:stCxn id="23" idx="1"/>
              <a:endCxn id="23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6" name="Isosceles Triangle 25"/>
          <p:cNvSpPr/>
          <p:nvPr/>
        </p:nvSpPr>
        <p:spPr>
          <a:xfrm>
            <a:off x="8152325" y="2589363"/>
            <a:ext cx="3078051" cy="88478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819" y="304893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1819" y="3976693"/>
            <a:ext cx="9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OBECTS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95165" y="326451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sp>
        <p:nvSpPr>
          <p:cNvPr id="32" name="Right Brace 31"/>
          <p:cNvSpPr/>
          <p:nvPr/>
        </p:nvSpPr>
        <p:spPr>
          <a:xfrm>
            <a:off x="4531605" y="2099256"/>
            <a:ext cx="167426" cy="82424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76304" y="2267391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contructor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52326" y="4764034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820" y="804917"/>
            <a:ext cx="6613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class House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stairsNumber</a:t>
            </a:r>
            <a:r>
              <a:rPr lang="en-US" sz="1400" dirty="0" smtClean="0">
                <a:latin typeface="Consolas" panose="020B0609020204030204" pitchFamily="49" charset="0"/>
              </a:rPr>
              <a:t> : number = 2;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hasRoof</a:t>
            </a:r>
            <a:r>
              <a:rPr lang="en-US" sz="1400" dirty="0" smtClean="0">
                <a:latin typeface="Consolas" panose="020B0609020204030204" pitchFamily="49" charset="0"/>
              </a:rPr>
              <a:t> : boolean = true;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windows : Windows[]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class Windows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color: String;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stair : number;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side : string;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“LEFT” or “Right”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01699" y="-8465"/>
            <a:ext cx="61426" cy="6866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152326" y="3492032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1819" y="4346025"/>
            <a:ext cx="582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??</a:t>
            </a:r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412567" y="3801088"/>
            <a:ext cx="557169" cy="653889"/>
            <a:chOff x="7595157" y="1067359"/>
            <a:chExt cx="982174" cy="1152671"/>
          </a:xfrm>
          <a:solidFill>
            <a:schemeClr val="accent6"/>
          </a:solidFill>
        </p:grpSpPr>
        <p:sp>
          <p:nvSpPr>
            <p:cNvPr id="19" name="Rectangle 18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0"/>
              <a:endCxn id="19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9" idx="1"/>
              <a:endCxn id="19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55819" y="304893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1819" y="3976693"/>
            <a:ext cx="9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OBECTS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95165" y="326451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sp>
        <p:nvSpPr>
          <p:cNvPr id="32" name="Right Brace 31"/>
          <p:cNvSpPr/>
          <p:nvPr/>
        </p:nvSpPr>
        <p:spPr>
          <a:xfrm>
            <a:off x="4531605" y="2099256"/>
            <a:ext cx="167426" cy="82424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76304" y="2267391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52326" y="2215022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412567" y="2570493"/>
            <a:ext cx="557169" cy="653889"/>
            <a:chOff x="7595157" y="1067359"/>
            <a:chExt cx="982174" cy="1152671"/>
          </a:xfrm>
          <a:solidFill>
            <a:srgbClr val="FF0000"/>
          </a:solidFill>
        </p:grpSpPr>
        <p:sp>
          <p:nvSpPr>
            <p:cNvPr id="23" name="Rectangle 22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0"/>
              <a:endCxn id="23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/>
            <p:cNvCxnSpPr>
              <a:stCxn id="23" idx="1"/>
              <a:endCxn id="23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417647" y="2596559"/>
            <a:ext cx="557169" cy="653889"/>
            <a:chOff x="7595157" y="1067359"/>
            <a:chExt cx="982174" cy="1152671"/>
          </a:xfrm>
          <a:solidFill>
            <a:srgbClr val="00B0F0"/>
          </a:solidFill>
        </p:grpSpPr>
        <p:sp>
          <p:nvSpPr>
            <p:cNvPr id="15" name="Rectangle 14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stCxn id="15" idx="0"/>
              <a:endCxn id="15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2605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6332" y="4372607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819" y="729445"/>
            <a:ext cx="54015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class House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stairsNumber</a:t>
            </a:r>
            <a:r>
              <a:rPr lang="en-US" sz="1400" dirty="0" smtClean="0">
                <a:latin typeface="Consolas" panose="020B0609020204030204" pitchFamily="49" charset="0"/>
              </a:rPr>
              <a:t> : number = 2;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hasRoof</a:t>
            </a:r>
            <a:r>
              <a:rPr lang="en-US" sz="1400" dirty="0" smtClean="0">
                <a:latin typeface="Consolas" panose="020B0609020204030204" pitchFamily="49" charset="0"/>
              </a:rPr>
              <a:t> : boolean = true;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windows : Windows[]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class Windows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color: String;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stair : number;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side : string;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“LEFT” or “Right”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95960" y="0"/>
            <a:ext cx="61426" cy="6866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16332" y="3100605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2141" y="4068656"/>
            <a:ext cx="46467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let w1 = new Windows(“GREEN”, 0, “LEFT”);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let w2 = new Windows(“RED”, </a:t>
            </a:r>
            <a:r>
              <a:rPr lang="en-US" sz="1400" dirty="0"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latin typeface="Consolas" panose="020B0609020204030204" pitchFamily="49" charset="0"/>
              </a:rPr>
              <a:t>, “LEFT”);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let w3 = new Windows(“BLUE”, 1, “LEFT”);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let house1 = new House();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house1.windows = [w3];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house1.hasRoof = false;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let house2 = new House();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house2.windows = [w1, w2];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903757" y="3375538"/>
            <a:ext cx="557169" cy="653889"/>
            <a:chOff x="7595157" y="1067359"/>
            <a:chExt cx="982174" cy="1152671"/>
          </a:xfrm>
          <a:solidFill>
            <a:srgbClr val="00B0F0"/>
          </a:solidFill>
        </p:grpSpPr>
        <p:sp>
          <p:nvSpPr>
            <p:cNvPr id="23" name="Rectangle 22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0"/>
              <a:endCxn id="23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/>
            <p:cNvCxnSpPr>
              <a:stCxn id="23" idx="1"/>
              <a:endCxn id="23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55819" y="304893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17351" y="3679303"/>
            <a:ext cx="9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OBECTS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691688" y="235722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9096356" y="4372607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096356" y="3100605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9247520" y="4650106"/>
            <a:ext cx="557169" cy="653889"/>
            <a:chOff x="7595157" y="1067359"/>
            <a:chExt cx="982174" cy="1152671"/>
          </a:xfrm>
          <a:solidFill>
            <a:schemeClr val="accent6"/>
          </a:solidFill>
        </p:grpSpPr>
        <p:sp>
          <p:nvSpPr>
            <p:cNvPr id="33" name="Rectangle 32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3" idx="0"/>
              <a:endCxn id="33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Straight Connector 34"/>
            <p:cNvCxnSpPr>
              <a:stCxn id="33" idx="1"/>
              <a:endCxn id="33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9247519" y="3424285"/>
            <a:ext cx="557169" cy="653889"/>
            <a:chOff x="7595157" y="1067359"/>
            <a:chExt cx="982174" cy="1152671"/>
          </a:xfrm>
          <a:solidFill>
            <a:srgbClr val="FF0000"/>
          </a:solidFill>
        </p:grpSpPr>
        <p:sp>
          <p:nvSpPr>
            <p:cNvPr id="37" name="Rectangle 36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7" idx="0"/>
              <a:endCxn id="37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>
              <a:stCxn id="37" idx="1"/>
              <a:endCxn id="37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4" name="Isosceles Triangle 43"/>
          <p:cNvSpPr/>
          <p:nvPr/>
        </p:nvSpPr>
        <p:spPr>
          <a:xfrm>
            <a:off x="9096355" y="2197936"/>
            <a:ext cx="3078051" cy="88478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1776" y="57690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024760" y="5803123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House2</a:t>
            </a:r>
            <a:endParaRPr lang="en-US" dirty="0"/>
          </a:p>
        </p:txBody>
      </p:sp>
      <p:sp>
        <p:nvSpPr>
          <p:cNvPr id="46" name="Right Brace 45"/>
          <p:cNvSpPr/>
          <p:nvPr/>
        </p:nvSpPr>
        <p:spPr>
          <a:xfrm>
            <a:off x="4025142" y="1962440"/>
            <a:ext cx="167426" cy="82424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69841" y="2130575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contructor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3587" y="659261"/>
            <a:ext cx="6463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class House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stairsNumber</a:t>
            </a:r>
            <a:r>
              <a:rPr lang="en-US" sz="1400" dirty="0" smtClean="0">
                <a:latin typeface="Consolas" panose="020B0609020204030204" pitchFamily="49" charset="0"/>
              </a:rPr>
              <a:t> : number = 2;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roof : Roof;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windows : Windows[]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class Windows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color: String;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stair : number;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side : string;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“LEFT” or “Right</a:t>
            </a:r>
            <a:r>
              <a:rPr lang="en-US" sz="1400" dirty="0" smtClean="0">
                <a:latin typeface="Consolas" panose="020B0609020204030204" pitchFamily="49" charset="0"/>
              </a:rPr>
              <a:t>”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class Roof {</a:t>
            </a:r>
          </a:p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“V SHAPE” or “M SHAPE” or “U SHAPE”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style: String;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hasChimney</a:t>
            </a:r>
            <a:r>
              <a:rPr lang="en-US" sz="1400" dirty="0" smtClean="0">
                <a:latin typeface="Consolas" panose="020B0609020204030204" pitchFamily="49" charset="0"/>
              </a:rPr>
              <a:t> : boolean 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52326" y="4764034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001699" y="-8465"/>
            <a:ext cx="61426" cy="6866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152326" y="3492032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7524" y="5147905"/>
            <a:ext cx="58219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let w1 = new Windows(“BLUE”, 1, </a:t>
            </a:r>
            <a:r>
              <a:rPr lang="en-US" sz="1400" dirty="0" smtClean="0">
                <a:latin typeface="Consolas" panose="020B0609020204030204" pitchFamily="49" charset="0"/>
              </a:rPr>
              <a:t>“LEFT”);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let </a:t>
            </a:r>
            <a:r>
              <a:rPr lang="en-US" sz="1400" dirty="0" err="1" smtClean="0">
                <a:latin typeface="Consolas" panose="020B0609020204030204" pitchFamily="49" charset="0"/>
              </a:rPr>
              <a:t>myRoof</a:t>
            </a:r>
            <a:r>
              <a:rPr lang="en-US" sz="1400" dirty="0" smtClean="0">
                <a:latin typeface="Consolas" panose="020B0609020204030204" pitchFamily="49" charset="0"/>
              </a:rPr>
              <a:t> = new Roof(“M SHAPE” , true);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let </a:t>
            </a:r>
            <a:r>
              <a:rPr lang="en-US" sz="1400" dirty="0" err="1" smtClean="0">
                <a:latin typeface="Consolas" panose="020B0609020204030204" pitchFamily="49" charset="0"/>
              </a:rPr>
              <a:t>myHouse</a:t>
            </a:r>
            <a:r>
              <a:rPr lang="en-US" sz="1400" dirty="0" smtClean="0">
                <a:latin typeface="Consolas" panose="020B0609020204030204" pitchFamily="49" charset="0"/>
              </a:rPr>
              <a:t> = new House();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myHouse.windows</a:t>
            </a:r>
            <a:r>
              <a:rPr lang="en-US" sz="1400" dirty="0" smtClean="0">
                <a:latin typeface="Consolas" panose="020B0609020204030204" pitchFamily="49" charset="0"/>
              </a:rPr>
              <a:t> = [w1];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myHouse.roof</a:t>
            </a:r>
            <a:r>
              <a:rPr lang="en-US" sz="1400" dirty="0" smtClean="0"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latin typeface="Consolas" panose="020B0609020204030204" pitchFamily="49" charset="0"/>
              </a:rPr>
              <a:t>myRoof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39751" y="3766965"/>
            <a:ext cx="557169" cy="653889"/>
            <a:chOff x="7595157" y="1067359"/>
            <a:chExt cx="982174" cy="1152671"/>
          </a:xfrm>
          <a:solidFill>
            <a:schemeClr val="accent6"/>
          </a:solidFill>
        </p:grpSpPr>
        <p:sp>
          <p:nvSpPr>
            <p:cNvPr id="23" name="Rectangle 22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0"/>
              <a:endCxn id="23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/>
            <p:cNvCxnSpPr>
              <a:stCxn id="23" idx="1"/>
              <a:endCxn id="23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6" name="Isosceles Triangle 25"/>
          <p:cNvSpPr/>
          <p:nvPr/>
        </p:nvSpPr>
        <p:spPr>
          <a:xfrm>
            <a:off x="8152325" y="2589363"/>
            <a:ext cx="1622737" cy="88478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819" y="304893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5819" y="4614615"/>
            <a:ext cx="9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OBECTS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95165" y="326451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0691152" y="2598306"/>
            <a:ext cx="278584" cy="608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9775063" y="2598306"/>
            <a:ext cx="1455314" cy="88478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4308868" y="2119613"/>
            <a:ext cx="167426" cy="82424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53567" y="2287748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Right Brace 32"/>
          <p:cNvSpPr/>
          <p:nvPr/>
        </p:nvSpPr>
        <p:spPr>
          <a:xfrm>
            <a:off x="4249129" y="3726026"/>
            <a:ext cx="227166" cy="56594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43220" y="3770691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contructor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8383" y="5127240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243582" y="-8465"/>
            <a:ext cx="61426" cy="6866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28383" y="3855238"/>
            <a:ext cx="3078051" cy="12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97593" y="762761"/>
            <a:ext cx="4828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????</a:t>
            </a:r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15808" y="4130171"/>
            <a:ext cx="557169" cy="653889"/>
            <a:chOff x="7595157" y="1067359"/>
            <a:chExt cx="982174" cy="1152671"/>
          </a:xfrm>
          <a:solidFill>
            <a:srgbClr val="00B0F0"/>
          </a:solidFill>
        </p:grpSpPr>
        <p:sp>
          <p:nvSpPr>
            <p:cNvPr id="23" name="Rectangle 22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0"/>
              <a:endCxn id="23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/>
            <p:cNvCxnSpPr>
              <a:stCxn id="23" idx="1"/>
              <a:endCxn id="23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55819" y="304893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339751" y="88855"/>
            <a:ext cx="9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OBECTS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9739" y="6488668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3587" y="659261"/>
            <a:ext cx="58156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class House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stairsNumber</a:t>
            </a:r>
            <a:r>
              <a:rPr lang="en-US" sz="1400" dirty="0" smtClean="0">
                <a:latin typeface="Consolas" panose="020B0609020204030204" pitchFamily="49" charset="0"/>
              </a:rPr>
              <a:t> : number;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roof : Roof;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windows : Windows[]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mainDoor</a:t>
            </a:r>
            <a:r>
              <a:rPr lang="en-US" sz="1400" dirty="0" smtClean="0">
                <a:latin typeface="Consolas" panose="020B0609020204030204" pitchFamily="49" charset="0"/>
              </a:rPr>
              <a:t> : Door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class Windows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color: String;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stair : number;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side : string;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“LEFT” or “Right”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class Roof {</a:t>
            </a:r>
          </a:p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“V SHAPE” or “M SHAPE” or “U SHAPE”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style: String;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hasChimney</a:t>
            </a:r>
            <a:r>
              <a:rPr lang="en-US" sz="1400" dirty="0" smtClean="0">
                <a:latin typeface="Consolas" panose="020B0609020204030204" pitchFamily="49" charset="0"/>
              </a:rPr>
              <a:t> : boolean = true;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class Door {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// ““LEFT” or “Right” or “CENTER”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position: String;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4289760" y="2540445"/>
            <a:ext cx="167426" cy="82424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34459" y="2708580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4253441" y="3949034"/>
            <a:ext cx="240063" cy="34951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00404" y="3929221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4289760" y="5245877"/>
            <a:ext cx="262052" cy="84409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661954" y="5483260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Right Brace 32"/>
          <p:cNvSpPr/>
          <p:nvPr/>
        </p:nvSpPr>
        <p:spPr>
          <a:xfrm>
            <a:off x="4289760" y="864943"/>
            <a:ext cx="101716" cy="32292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29823" y="786942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43773" y="5483260"/>
            <a:ext cx="450761" cy="9174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731873" y="5353101"/>
            <a:ext cx="557169" cy="653889"/>
            <a:chOff x="7595157" y="1067359"/>
            <a:chExt cx="982174" cy="1152671"/>
          </a:xfrm>
          <a:solidFill>
            <a:srgbClr val="00B0F0"/>
          </a:solidFill>
        </p:grpSpPr>
        <p:sp>
          <p:nvSpPr>
            <p:cNvPr id="37" name="Rectangle 36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7" idx="0"/>
              <a:endCxn id="37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>
              <a:stCxn id="37" idx="1"/>
              <a:endCxn id="37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9826806" y="5356746"/>
            <a:ext cx="557169" cy="653889"/>
            <a:chOff x="7595157" y="1067359"/>
            <a:chExt cx="982174" cy="1152671"/>
          </a:xfrm>
          <a:solidFill>
            <a:srgbClr val="00B0F0"/>
          </a:solidFill>
        </p:grpSpPr>
        <p:sp>
          <p:nvSpPr>
            <p:cNvPr id="41" name="Rectangle 40"/>
            <p:cNvSpPr/>
            <p:nvPr/>
          </p:nvSpPr>
          <p:spPr>
            <a:xfrm>
              <a:off x="7595157" y="1067359"/>
              <a:ext cx="982174" cy="115267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1" idx="0"/>
              <a:endCxn id="41" idx="2"/>
            </p:cNvCxnSpPr>
            <p:nvPr/>
          </p:nvCxnSpPr>
          <p:spPr>
            <a:xfrm>
              <a:off x="8086244" y="1067359"/>
              <a:ext cx="0" cy="1152671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>
              <a:stCxn id="41" idx="1"/>
              <a:endCxn id="41" idx="3"/>
            </p:cNvCxnSpPr>
            <p:nvPr/>
          </p:nvCxnSpPr>
          <p:spPr>
            <a:xfrm>
              <a:off x="7595157" y="1643695"/>
              <a:ext cx="982174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11294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772</Words>
  <Application>Microsoft Office PowerPoint</Application>
  <PresentationFormat>Widescreen</PresentationFormat>
  <Paragraphs>195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16</cp:revision>
  <dcterms:created xsi:type="dcterms:W3CDTF">2022-05-06T17:37:25Z</dcterms:created>
  <dcterms:modified xsi:type="dcterms:W3CDTF">2022-05-10T08:55:10Z</dcterms:modified>
</cp:coreProperties>
</file>