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78" r:id="rId2"/>
    <p:sldId id="446" r:id="rId3"/>
    <p:sldId id="482" r:id="rId4"/>
    <p:sldId id="441" r:id="rId5"/>
    <p:sldId id="484" r:id="rId6"/>
    <p:sldId id="485" r:id="rId7"/>
    <p:sldId id="480" r:id="rId8"/>
    <p:sldId id="486" r:id="rId9"/>
    <p:sldId id="489" r:id="rId10"/>
    <p:sldId id="488" r:id="rId11"/>
    <p:sldId id="487" r:id="rId12"/>
    <p:sldId id="490" r:id="rId13"/>
    <p:sldId id="492" r:id="rId14"/>
    <p:sldId id="493" r:id="rId15"/>
    <p:sldId id="494" r:id="rId16"/>
    <p:sldId id="497" r:id="rId17"/>
    <p:sldId id="495" r:id="rId18"/>
    <p:sldId id="499" r:id="rId19"/>
    <p:sldId id="500" r:id="rId20"/>
    <p:sldId id="498" r:id="rId21"/>
    <p:sldId id="463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9AD"/>
    <a:srgbClr val="EA2227"/>
    <a:srgbClr val="0072C3"/>
    <a:srgbClr val="F40000"/>
    <a:srgbClr val="0E0E0E"/>
    <a:srgbClr val="272822"/>
    <a:srgbClr val="141C3A"/>
    <a:srgbClr val="FC0C67"/>
    <a:srgbClr val="0094D2"/>
    <a:srgbClr val="7BB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17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30A4-B294-4876-8825-115EA0AB4A01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4F61A-904C-4097-8507-38B60486C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884B-4896-48DC-A1F9-EE0BFE6E95B4}" type="datetime1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AC20-8DCE-4A6C-BE99-E74AB6BC814A}" type="datetime1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C1D7C-B5BC-478E-8BC8-B2D922BAAA50}" type="datetime1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B67A-4F87-47D8-8A97-4E0390F3C5FA}" type="datetime1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C325-9FD9-4389-9CD2-F31D22F8B0FD}" type="datetime1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FC94-3EE1-4BEE-9EB2-2F05C03575FD}" type="datetime1">
              <a:rPr lang="fr-FR" smtClean="0"/>
              <a:t>09/09/2021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F79-2078-478B-9B8C-1FB37EFAE78D}" type="datetime1">
              <a:rPr lang="fr-FR" smtClean="0"/>
              <a:t>09/09/2021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9DBC-AB41-4B07-B807-7A277F46D5F2}" type="datetime1">
              <a:rPr lang="fr-FR" smtClean="0"/>
              <a:t>09/09/2021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D0FE-CD33-454F-A227-2CCCE4AB4C5B}" type="datetime1">
              <a:rPr lang="fr-FR" smtClean="0"/>
              <a:t>09/09/2021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4B3B-8DE5-486B-99D1-27F767D09DA0}" type="datetime1">
              <a:rPr lang="fr-FR" smtClean="0"/>
              <a:t>09/09/2021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B3AC-3FEA-4294-AFA7-E1C98995CCC3}" type="datetime1">
              <a:rPr lang="fr-FR" smtClean="0"/>
              <a:t>09/09/2021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FDF9-E8F3-4E17-A50B-6AAC076D5F2E}" type="datetime1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handbook/classes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069" y="247907"/>
            <a:ext cx="12017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IN CHAPTER 1 : WE LEARNED HOW TO </a:t>
            </a:r>
            <a:r>
              <a:rPr lang="en-US" sz="4000" b="1" dirty="0" smtClean="0">
                <a:solidFill>
                  <a:srgbClr val="FF09AD"/>
                </a:solidFill>
              </a:rPr>
              <a:t>CREATE TYPES</a:t>
            </a:r>
            <a:endParaRPr lang="fr-FR" sz="4000" b="1" dirty="0">
              <a:solidFill>
                <a:srgbClr val="FF09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3384" y="1842863"/>
            <a:ext cx="797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9AD"/>
                </a:solidFill>
                <a:latin typeface="Consolas" panose="020B0609020204030204" pitchFamily="49" charset="0"/>
              </a:rPr>
              <a:t>Type</a:t>
            </a:r>
            <a:r>
              <a:rPr lang="fr-FR" sz="2800" dirty="0" smtClean="0">
                <a:latin typeface="Consolas" panose="020B0609020204030204" pitchFamily="49" charset="0"/>
              </a:rPr>
              <a:t> Point = {x:number; y:number</a:t>
            </a:r>
            <a:r>
              <a:rPr lang="fr-FR" sz="2800" dirty="0">
                <a:latin typeface="Consolas" panose="020B0609020204030204" pitchFamily="49" charset="0"/>
              </a:rPr>
              <a:t>}</a:t>
            </a:r>
            <a:endParaRPr lang="nn-NO" sz="28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62314" y="2679209"/>
            <a:ext cx="1885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EA2227"/>
                </a:solidFill>
              </a:rPr>
              <a:t>Create a type</a:t>
            </a:r>
            <a:endParaRPr lang="en-US" sz="2400" b="1" i="1" dirty="0">
              <a:solidFill>
                <a:srgbClr val="EA2227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177143" y="2366083"/>
            <a:ext cx="461400" cy="313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3384" y="4945052"/>
            <a:ext cx="105645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err="1" smtClean="0">
                <a:latin typeface="Consolas" panose="020B0609020204030204" pitchFamily="49" charset="0"/>
              </a:rPr>
              <a:t>function</a:t>
            </a:r>
            <a:r>
              <a:rPr lang="fr-FR" sz="2200" dirty="0" smtClean="0">
                <a:latin typeface="Consolas" panose="020B0609020204030204" pitchFamily="49" charset="0"/>
              </a:rPr>
              <a:t> distance(</a:t>
            </a:r>
            <a:r>
              <a:rPr lang="fr-FR" sz="2200" b="1" dirty="0" smtClean="0">
                <a:solidFill>
                  <a:srgbClr val="FF09AD"/>
                </a:solidFill>
                <a:latin typeface="Consolas" panose="020B0609020204030204" pitchFamily="49" charset="0"/>
              </a:rPr>
              <a:t>Point</a:t>
            </a:r>
            <a:r>
              <a:rPr lang="fr-FR" sz="2200" dirty="0" smtClean="0">
                <a:latin typeface="Consolas" panose="020B0609020204030204" pitchFamily="49" charset="0"/>
              </a:rPr>
              <a:t> p1, </a:t>
            </a:r>
            <a:r>
              <a:rPr lang="fr-FR" sz="2200" b="1" dirty="0" smtClean="0">
                <a:solidFill>
                  <a:srgbClr val="FF09AD"/>
                </a:solidFill>
                <a:latin typeface="Consolas" panose="020B0609020204030204" pitchFamily="49" charset="0"/>
              </a:rPr>
              <a:t>Point</a:t>
            </a:r>
            <a:r>
              <a:rPr lang="fr-FR" sz="2200" dirty="0" smtClean="0">
                <a:latin typeface="Consolas" panose="020B0609020204030204" pitchFamily="49" charset="0"/>
              </a:rPr>
              <a:t> p2) : </a:t>
            </a:r>
            <a:r>
              <a:rPr lang="fr-FR" sz="2200" dirty="0" err="1" smtClean="0">
                <a:latin typeface="Consolas" panose="020B0609020204030204" pitchFamily="49" charset="0"/>
              </a:rPr>
              <a:t>number</a:t>
            </a:r>
            <a:r>
              <a:rPr lang="fr-FR" sz="2200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fr-FR" sz="2200" dirty="0" smtClean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return </a:t>
            </a:r>
            <a:r>
              <a:rPr lang="en-US" sz="2200" dirty="0" err="1" smtClean="0">
                <a:latin typeface="Consolas" panose="020B0609020204030204" pitchFamily="49" charset="0"/>
              </a:rPr>
              <a:t>Math.sqrt</a:t>
            </a:r>
            <a:r>
              <a:rPr lang="en-US" sz="2200" dirty="0" smtClean="0">
                <a:latin typeface="Consolas" panose="020B0609020204030204" pitchFamily="49" charset="0"/>
              </a:rPr>
              <a:t>( (p2.x – p1.x)**2 + 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smtClean="0">
                <a:latin typeface="Consolas" panose="020B0609020204030204" pitchFamily="49" charset="0"/>
              </a:rPr>
              <a:t>p2.y </a:t>
            </a:r>
            <a:r>
              <a:rPr lang="en-US" sz="2200" dirty="0">
                <a:latin typeface="Consolas" panose="020B0609020204030204" pitchFamily="49" charset="0"/>
              </a:rPr>
              <a:t>– </a:t>
            </a:r>
            <a:r>
              <a:rPr lang="en-US" sz="2200" dirty="0" smtClean="0">
                <a:latin typeface="Consolas" panose="020B0609020204030204" pitchFamily="49" charset="0"/>
              </a:rPr>
              <a:t>p1.y)**2)</a:t>
            </a:r>
            <a:endParaRPr lang="fr-FR" sz="2200" dirty="0">
              <a:latin typeface="Consolas" panose="020B0609020204030204" pitchFamily="49" charset="0"/>
            </a:endParaRPr>
          </a:p>
          <a:p>
            <a:r>
              <a:rPr lang="fr-FR" sz="2200" dirty="0">
                <a:latin typeface="Consolas" panose="020B0609020204030204" pitchFamily="49" charset="0"/>
              </a:rPr>
              <a:t>}</a:t>
            </a:r>
            <a:endParaRPr lang="nn-NO" sz="22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2206" y="3737962"/>
            <a:ext cx="3183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rgbClr val="EA2227"/>
                </a:solidFill>
              </a:rPr>
              <a:t>Use the  type anywhere</a:t>
            </a:r>
            <a:endParaRPr lang="en-US" sz="2400" b="1" i="1" dirty="0">
              <a:solidFill>
                <a:srgbClr val="EA2227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326251" y="4110644"/>
            <a:ext cx="977438" cy="639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8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93807" y="1121361"/>
            <a:ext cx="57919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BankAccount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balance: 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name: string;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</a:rPr>
              <a:t>constructor</a:t>
            </a:r>
            <a:r>
              <a:rPr lang="en-US" sz="2400" dirty="0">
                <a:latin typeface="Consolas" panose="020B0609020204030204" pitchFamily="49" charset="0"/>
              </a:rPr>
              <a:t>(name: string)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latin typeface="Consolas" panose="020B0609020204030204" pitchFamily="49" charset="0"/>
              </a:rPr>
              <a:t>.name = name;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latin typeface="Consolas" panose="020B0609020204030204" pitchFamily="49" charset="0"/>
              </a:rPr>
              <a:t>.balance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debit(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: number)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-= 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38304" y="3097369"/>
            <a:ext cx="1989764" cy="295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24248" y="3122669"/>
            <a:ext cx="26611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accent6"/>
                </a:solidFill>
              </a:rPr>
              <a:t>THIS</a:t>
            </a:r>
            <a:r>
              <a:rPr lang="en-US" sz="2000" dirty="0" smtClean="0">
                <a:solidFill>
                  <a:schemeClr val="accent6"/>
                </a:solidFill>
              </a:rPr>
              <a:t> keyword is used to access</a:t>
            </a:r>
          </a:p>
          <a:p>
            <a:pPr algn="r"/>
            <a:r>
              <a:rPr lang="en-US" sz="2000" dirty="0" smtClean="0">
                <a:solidFill>
                  <a:schemeClr val="accent6"/>
                </a:solidFill>
              </a:rPr>
              <a:t>To the attribute of the object</a:t>
            </a:r>
          </a:p>
          <a:p>
            <a:pPr algn="r"/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16088" y="100867"/>
            <a:ext cx="671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 smtClean="0"/>
              <a:t>The main keywords of a Class !!</a:t>
            </a:r>
            <a:endParaRPr lang="en-US" sz="4000" i="1" dirty="0"/>
          </a:p>
        </p:txBody>
      </p:sp>
      <p:sp>
        <p:nvSpPr>
          <p:cNvPr id="3" name="Left Brace 2"/>
          <p:cNvSpPr/>
          <p:nvPr/>
        </p:nvSpPr>
        <p:spPr>
          <a:xfrm flipH="1">
            <a:off x="8673641" y="1571222"/>
            <a:ext cx="315813" cy="850007"/>
          </a:xfrm>
          <a:prstGeom prst="leftBrac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11968" y="1691374"/>
            <a:ext cx="122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/>
                </a:solidFill>
              </a:rPr>
              <a:t>Attributes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3638304" y="3482851"/>
            <a:ext cx="1989764" cy="2953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19822116">
            <a:off x="321753" y="393255"/>
            <a:ext cx="1213794" cy="76944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/>
              <a:t>THIS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9827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8173" y="1262742"/>
            <a:ext cx="9419772" cy="4112494"/>
          </a:xfrm>
          <a:prstGeom prst="rect">
            <a:avLst/>
          </a:prstGeom>
          <a:solidFill>
            <a:schemeClr val="bg1"/>
          </a:solidFill>
          <a:ln w="76200">
            <a:solidFill>
              <a:srgbClr val="FF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98173" y="1770742"/>
            <a:ext cx="88682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Consolas" panose="020B0609020204030204" pitchFamily="49" charset="0"/>
              </a:rPr>
              <a:t>“The best functions </a:t>
            </a:r>
            <a:r>
              <a:rPr lang="en-US" sz="5400" dirty="0">
                <a:latin typeface="Consolas" panose="020B0609020204030204" pitchFamily="49" charset="0"/>
              </a:rPr>
              <a:t>are those without </a:t>
            </a:r>
            <a:r>
              <a:rPr lang="en-US" sz="5400" dirty="0" smtClean="0">
                <a:latin typeface="Consolas" panose="020B0609020204030204" pitchFamily="49" charset="0"/>
              </a:rPr>
              <a:t>parameters”</a:t>
            </a:r>
            <a:endParaRPr lang="en-US" sz="54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93944" y="486406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UNCLE BOB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893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51429" y="433269"/>
            <a:ext cx="9256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Form </a:t>
            </a:r>
            <a:r>
              <a:rPr lang="en-US" sz="4000" dirty="0"/>
              <a:t>1 model (the class) you can create many variation </a:t>
            </a:r>
            <a:r>
              <a:rPr lang="en-US" sz="4000" dirty="0" smtClean="0"/>
              <a:t>(objects)</a:t>
            </a:r>
            <a:endParaRPr lang="en-US" sz="4000" dirty="0"/>
          </a:p>
        </p:txBody>
      </p:sp>
      <p:pic>
        <p:nvPicPr>
          <p:cNvPr id="1026" name="Picture 2" descr="What is Object Oriented Programming (OOP) | Java Tutori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92" y="2269951"/>
            <a:ext cx="9846129" cy="416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9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781" y="272317"/>
            <a:ext cx="8102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 smtClean="0"/>
              <a:t>How to create an object from a class ?</a:t>
            </a:r>
            <a:endParaRPr lang="en-US" sz="4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798300" y="1809750"/>
            <a:ext cx="59378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Point </a:t>
            </a: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x: </a:t>
            </a:r>
            <a:r>
              <a:rPr lang="en-US" sz="2200" dirty="0">
                <a:latin typeface="Consolas" panose="020B0609020204030204" pitchFamily="49" charset="0"/>
              </a:rPr>
              <a:t>number;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y: </a:t>
            </a:r>
            <a:r>
              <a:rPr lang="en-US" sz="2200" dirty="0">
                <a:latin typeface="Consolas" panose="020B0609020204030204" pitchFamily="49" charset="0"/>
              </a:rPr>
              <a:t>number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rgbClr val="0072C3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</a:rPr>
              <a:t>: </a:t>
            </a:r>
            <a:r>
              <a:rPr lang="en-US" sz="2200" dirty="0" smtClean="0">
                <a:latin typeface="Consolas" panose="020B0609020204030204" pitchFamily="49" charset="0"/>
              </a:rPr>
              <a:t>number, y: </a:t>
            </a:r>
            <a:r>
              <a:rPr lang="en-US" sz="2200" dirty="0">
                <a:latin typeface="Consolas" panose="020B0609020204030204" pitchFamily="49" charset="0"/>
              </a:rPr>
              <a:t>number</a:t>
            </a:r>
            <a:r>
              <a:rPr lang="en-US" sz="2200" dirty="0" smtClean="0">
                <a:latin typeface="Consolas" panose="020B0609020204030204" pitchFamily="49" charset="0"/>
              </a:rPr>
              <a:t>) </a:t>
            </a: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</a:rPr>
              <a:t>this.x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latin typeface="Consolas" panose="020B0609020204030204" pitchFamily="49" charset="0"/>
              </a:rPr>
              <a:t>x;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</a:rPr>
              <a:t>this.y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latin typeface="Consolas" panose="020B0609020204030204" pitchFamily="49" charset="0"/>
              </a:rPr>
              <a:t>y;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809750"/>
            <a:ext cx="0" cy="476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700" y="1847850"/>
            <a:ext cx="5160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Let </a:t>
            </a:r>
            <a:r>
              <a:rPr lang="en-US" sz="2200" dirty="0" err="1" smtClean="0">
                <a:latin typeface="Consolas" panose="020B0609020204030204" pitchFamily="49" charset="0"/>
              </a:rPr>
              <a:t>myPoint</a:t>
            </a:r>
            <a:r>
              <a:rPr lang="en-US" sz="2200" dirty="0" smtClean="0">
                <a:latin typeface="Consolas" panose="020B0609020204030204" pitchFamily="49" charset="0"/>
              </a:rPr>
              <a:t> = </a:t>
            </a:r>
            <a:r>
              <a:rPr lang="en-US" sz="2200" b="1" dirty="0" smtClean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 smtClean="0">
                <a:latin typeface="Consolas" panose="020B0609020204030204" pitchFamily="49" charset="0"/>
              </a:rPr>
              <a:t> Point(40, 30);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4485" y="3248683"/>
            <a:ext cx="458869" cy="5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1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89578" y="3146384"/>
            <a:ext cx="3099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Call the constructor of Point</a:t>
            </a:r>
          </a:p>
          <a:p>
            <a:r>
              <a:rPr lang="en-US" sz="2000" dirty="0" smtClean="0"/>
              <a:t>By using the keyword NEW</a:t>
            </a:r>
            <a:endParaRPr lang="en-US" sz="2000" dirty="0"/>
          </a:p>
        </p:txBody>
      </p:sp>
      <p:sp>
        <p:nvSpPr>
          <p:cNvPr id="13" name="Down Arrow 12"/>
          <p:cNvSpPr/>
          <p:nvPr/>
        </p:nvSpPr>
        <p:spPr>
          <a:xfrm flipV="1">
            <a:off x="2796718" y="2329886"/>
            <a:ext cx="514350" cy="867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781" y="272317"/>
            <a:ext cx="8102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 smtClean="0"/>
              <a:t>How to create an object from a class ?</a:t>
            </a:r>
            <a:endParaRPr lang="en-US" sz="4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798300" y="1809750"/>
            <a:ext cx="59378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Point </a:t>
            </a: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x: </a:t>
            </a:r>
            <a:r>
              <a:rPr lang="en-US" sz="2200" dirty="0">
                <a:latin typeface="Consolas" panose="020B0609020204030204" pitchFamily="49" charset="0"/>
              </a:rPr>
              <a:t>number;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y: </a:t>
            </a:r>
            <a:r>
              <a:rPr lang="en-US" sz="2200" dirty="0">
                <a:latin typeface="Consolas" panose="020B0609020204030204" pitchFamily="49" charset="0"/>
              </a:rPr>
              <a:t>number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rgbClr val="0072C3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</a:rPr>
              <a:t>: </a:t>
            </a:r>
            <a:r>
              <a:rPr lang="en-US" sz="2200" dirty="0" smtClean="0">
                <a:latin typeface="Consolas" panose="020B0609020204030204" pitchFamily="49" charset="0"/>
              </a:rPr>
              <a:t>number, y: </a:t>
            </a:r>
            <a:r>
              <a:rPr lang="en-US" sz="2200" dirty="0">
                <a:latin typeface="Consolas" panose="020B0609020204030204" pitchFamily="49" charset="0"/>
              </a:rPr>
              <a:t>number</a:t>
            </a:r>
            <a:r>
              <a:rPr lang="en-US" sz="2200" dirty="0" smtClean="0">
                <a:latin typeface="Consolas" panose="020B0609020204030204" pitchFamily="49" charset="0"/>
              </a:rPr>
              <a:t>) </a:t>
            </a: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</a:rPr>
              <a:t>this.x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latin typeface="Consolas" panose="020B0609020204030204" pitchFamily="49" charset="0"/>
              </a:rPr>
              <a:t>x;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</a:rPr>
              <a:t>this.y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latin typeface="Consolas" panose="020B0609020204030204" pitchFamily="49" charset="0"/>
              </a:rPr>
              <a:t>y;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809750"/>
            <a:ext cx="0" cy="476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700" y="1847850"/>
            <a:ext cx="5160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Let </a:t>
            </a:r>
            <a:r>
              <a:rPr lang="en-US" sz="2200" dirty="0" err="1" smtClean="0">
                <a:latin typeface="Consolas" panose="020B0609020204030204" pitchFamily="49" charset="0"/>
              </a:rPr>
              <a:t>myPoint</a:t>
            </a:r>
            <a:r>
              <a:rPr lang="en-US" sz="2200" dirty="0" smtClean="0">
                <a:latin typeface="Consolas" panose="020B0609020204030204" pitchFamily="49" charset="0"/>
              </a:rPr>
              <a:t> = </a:t>
            </a:r>
            <a:r>
              <a:rPr lang="en-US" sz="2200" b="1" dirty="0" smtClean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 smtClean="0">
                <a:latin typeface="Consolas" panose="020B0609020204030204" pitchFamily="49" charset="0"/>
              </a:rPr>
              <a:t> Point(40, 30);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101738" y="5035981"/>
            <a:ext cx="458869" cy="5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2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8626831" y="4933682"/>
            <a:ext cx="36000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2C3"/>
                </a:solidFill>
              </a:rPr>
              <a:t>The constructor will return</a:t>
            </a:r>
          </a:p>
          <a:p>
            <a:r>
              <a:rPr lang="en-US" sz="2000" dirty="0" smtClean="0">
                <a:solidFill>
                  <a:srgbClr val="0072C3"/>
                </a:solidFill>
              </a:rPr>
              <a:t>A new object Point </a:t>
            </a:r>
            <a:endParaRPr lang="en-US" sz="2000" dirty="0">
              <a:solidFill>
                <a:srgbClr val="0072C3"/>
              </a:solidFill>
            </a:endParaRPr>
          </a:p>
          <a:p>
            <a:r>
              <a:rPr lang="en-US" sz="2000" dirty="0" smtClean="0">
                <a:solidFill>
                  <a:srgbClr val="0072C3"/>
                </a:solidFill>
              </a:rPr>
              <a:t>With the X and Y values assigned</a:t>
            </a:r>
          </a:p>
          <a:p>
            <a:r>
              <a:rPr lang="en-US" sz="2000" dirty="0" smtClean="0">
                <a:solidFill>
                  <a:srgbClr val="0072C3"/>
                </a:solidFill>
              </a:rPr>
              <a:t>With the parameters  (40 and 30</a:t>
            </a:r>
          </a:p>
        </p:txBody>
      </p:sp>
      <p:sp>
        <p:nvSpPr>
          <p:cNvPr id="13" name="Down Arrow 12"/>
          <p:cNvSpPr/>
          <p:nvPr/>
        </p:nvSpPr>
        <p:spPr>
          <a:xfrm rot="6695819" flipV="1">
            <a:off x="5179071" y="1177595"/>
            <a:ext cx="514350" cy="3933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74781" y="272317"/>
            <a:ext cx="8102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 smtClean="0"/>
              <a:t>How to create an object from a class ?</a:t>
            </a:r>
            <a:endParaRPr lang="en-US" sz="4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798300" y="1809750"/>
            <a:ext cx="593784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Point </a:t>
            </a:r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x: </a:t>
            </a:r>
            <a:r>
              <a:rPr lang="en-US" sz="2200" dirty="0">
                <a:latin typeface="Consolas" panose="020B0609020204030204" pitchFamily="49" charset="0"/>
              </a:rPr>
              <a:t>number;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y: </a:t>
            </a:r>
            <a:r>
              <a:rPr lang="en-US" sz="2200" dirty="0">
                <a:latin typeface="Consolas" panose="020B0609020204030204" pitchFamily="49" charset="0"/>
              </a:rPr>
              <a:t>number</a:t>
            </a:r>
            <a:r>
              <a:rPr lang="en-US" sz="2200" dirty="0" smtClean="0">
                <a:latin typeface="Consolas" panose="020B0609020204030204" pitchFamily="49" charset="0"/>
              </a:rPr>
              <a:t>;</a:t>
            </a:r>
            <a:endParaRPr lang="en-US" sz="2200" dirty="0"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b="1" dirty="0" smtClean="0">
                <a:solidFill>
                  <a:srgbClr val="0072C3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solidFill>
                  <a:srgbClr val="0072C3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</a:rPr>
              <a:t>: </a:t>
            </a:r>
            <a:r>
              <a:rPr lang="en-US" sz="2200" dirty="0" smtClean="0">
                <a:latin typeface="Consolas" panose="020B0609020204030204" pitchFamily="49" charset="0"/>
              </a:rPr>
              <a:t>number, y: </a:t>
            </a:r>
            <a:r>
              <a:rPr lang="en-US" sz="2200" dirty="0">
                <a:latin typeface="Consolas" panose="020B0609020204030204" pitchFamily="49" charset="0"/>
              </a:rPr>
              <a:t>number</a:t>
            </a:r>
            <a:r>
              <a:rPr lang="en-US" sz="2200" dirty="0" smtClean="0">
                <a:latin typeface="Consolas" panose="020B0609020204030204" pitchFamily="49" charset="0"/>
              </a:rPr>
              <a:t>) </a:t>
            </a:r>
            <a:r>
              <a:rPr lang="en-US" sz="2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</a:rPr>
              <a:t>this.x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latin typeface="Consolas" panose="020B0609020204030204" pitchFamily="49" charset="0"/>
              </a:rPr>
              <a:t>x;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 smtClean="0">
                <a:latin typeface="Consolas" panose="020B0609020204030204" pitchFamily="49" charset="0"/>
              </a:rPr>
              <a:t>this.y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US" sz="2200" dirty="0" smtClean="0">
                <a:latin typeface="Consolas" panose="020B0609020204030204" pitchFamily="49" charset="0"/>
              </a:rPr>
              <a:t>y;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 </a:t>
            </a:r>
            <a:r>
              <a:rPr lang="en-US" sz="2200" dirty="0" smtClean="0">
                <a:latin typeface="Consolas" panose="020B0609020204030204" pitchFamily="49" charset="0"/>
              </a:rPr>
              <a:t>}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2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0800" y="1809750"/>
            <a:ext cx="0" cy="4762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700" y="1847850"/>
            <a:ext cx="51603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onsolas" panose="020B0609020204030204" pitchFamily="49" charset="0"/>
              </a:rPr>
              <a:t>Let </a:t>
            </a:r>
            <a:r>
              <a:rPr lang="en-US" sz="2200" dirty="0" err="1" smtClean="0">
                <a:latin typeface="Consolas" panose="020B0609020204030204" pitchFamily="49" charset="0"/>
              </a:rPr>
              <a:t>myPoint</a:t>
            </a:r>
            <a:r>
              <a:rPr lang="en-US" sz="2200" dirty="0" smtClean="0">
                <a:latin typeface="Consolas" panose="020B0609020204030204" pitchFamily="49" charset="0"/>
              </a:rPr>
              <a:t> = </a:t>
            </a:r>
            <a:r>
              <a:rPr lang="en-US" sz="2200" b="1" dirty="0" smtClean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2200" dirty="0" smtClean="0">
                <a:latin typeface="Consolas" panose="020B0609020204030204" pitchFamily="49" charset="0"/>
              </a:rPr>
              <a:t> Point(40, 30);</a:t>
            </a:r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30495" y="4490114"/>
            <a:ext cx="458869" cy="503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3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643286" y="4541704"/>
            <a:ext cx="2481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object is returned</a:t>
            </a:r>
          </a:p>
        </p:txBody>
      </p:sp>
      <p:sp>
        <p:nvSpPr>
          <p:cNvPr id="13" name="Down Arrow 12"/>
          <p:cNvSpPr/>
          <p:nvPr/>
        </p:nvSpPr>
        <p:spPr>
          <a:xfrm rot="17780219" flipV="1">
            <a:off x="5062957" y="1313820"/>
            <a:ext cx="514350" cy="3933733"/>
          </a:xfrm>
          <a:prstGeom prst="downArrow">
            <a:avLst/>
          </a:prstGeom>
          <a:solidFill>
            <a:srgbClr val="FF0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53893" y="3760113"/>
            <a:ext cx="25170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9AD"/>
                </a:solidFill>
                <a:latin typeface="Consolas" panose="020B0609020204030204" pitchFamily="49" charset="0"/>
              </a:rPr>
              <a:t>{x: 40, y: 30 }</a:t>
            </a:r>
            <a:endParaRPr lang="en-US" sz="2200" b="1" dirty="0">
              <a:solidFill>
                <a:srgbClr val="FF09AD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2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5051" y="414189"/>
            <a:ext cx="91596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</a:rPr>
              <a:t>new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smtClean="0"/>
              <a:t>is the keyword to </a:t>
            </a:r>
            <a:r>
              <a:rPr lang="en-US" sz="4000" u="sng" dirty="0" smtClean="0"/>
              <a:t>create objects </a:t>
            </a:r>
            <a:r>
              <a:rPr lang="en-US" sz="4000" dirty="0" smtClean="0"/>
              <a:t>from </a:t>
            </a:r>
          </a:p>
          <a:p>
            <a:pPr algn="ctr"/>
            <a:r>
              <a:rPr lang="en-US" sz="4000" dirty="0" smtClean="0"/>
              <a:t>Class definitions</a:t>
            </a:r>
            <a:endParaRPr lang="en-US" sz="4000" dirty="0"/>
          </a:p>
        </p:txBody>
      </p:sp>
      <p:pic>
        <p:nvPicPr>
          <p:cNvPr id="17" name="Picture 2" descr="What is Object Oriented Programming (OOP) | Java Tutori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49" y="3906810"/>
            <a:ext cx="6646891" cy="281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78806" y="2817425"/>
            <a:ext cx="8892178" cy="76944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nsolas" panose="020B0609020204030204" pitchFamily="49" charset="0"/>
              </a:rPr>
              <a:t>Let </a:t>
            </a:r>
            <a:r>
              <a:rPr lang="en-US" sz="4400" dirty="0" err="1" smtClean="0">
                <a:latin typeface="Consolas" panose="020B0609020204030204" pitchFamily="49" charset="0"/>
              </a:rPr>
              <a:t>myCar</a:t>
            </a:r>
            <a:r>
              <a:rPr lang="en-US" sz="4400" dirty="0" smtClean="0">
                <a:latin typeface="Consolas" panose="020B0609020204030204" pitchFamily="49" charset="0"/>
              </a:rPr>
              <a:t> = </a:t>
            </a:r>
            <a:r>
              <a:rPr lang="en-US" sz="4400" b="1" dirty="0" smtClean="0">
                <a:solidFill>
                  <a:srgbClr val="0072C3"/>
                </a:solidFill>
                <a:latin typeface="Consolas" panose="020B0609020204030204" pitchFamily="49" charset="0"/>
              </a:rPr>
              <a:t>new</a:t>
            </a:r>
            <a:r>
              <a:rPr lang="en-US" sz="4400" dirty="0" smtClean="0">
                <a:latin typeface="Consolas" panose="020B0609020204030204" pitchFamily="49" charset="0"/>
              </a:rPr>
              <a:t> Car(“</a:t>
            </a:r>
            <a:r>
              <a:rPr lang="en-US" sz="4400" dirty="0" err="1" smtClean="0">
                <a:latin typeface="Consolas" panose="020B0609020204030204" pitchFamily="49" charset="0"/>
              </a:rPr>
              <a:t>audi</a:t>
            </a:r>
            <a:r>
              <a:rPr lang="en-US" sz="4400" dirty="0" smtClean="0">
                <a:latin typeface="Consolas" panose="020B0609020204030204" pitchFamily="49" charset="0"/>
              </a:rPr>
              <a:t>”);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59" y="404176"/>
            <a:ext cx="8262984" cy="59390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098112">
            <a:off x="491543" y="2713344"/>
            <a:ext cx="5917004" cy="1569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9600" b="1" dirty="0" smtClean="0"/>
              <a:t>DEBUGGER</a:t>
            </a:r>
            <a:endParaRPr lang="en-US" sz="9600" b="1" dirty="0"/>
          </a:p>
        </p:txBody>
      </p:sp>
      <p:sp>
        <p:nvSpPr>
          <p:cNvPr id="6" name="TextBox 5"/>
          <p:cNvSpPr txBox="1"/>
          <p:nvPr/>
        </p:nvSpPr>
        <p:spPr>
          <a:xfrm rot="19116508">
            <a:off x="1029637" y="1120795"/>
            <a:ext cx="3469219" cy="1569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9600" b="1" dirty="0" smtClean="0"/>
              <a:t>DEMO</a:t>
            </a:r>
            <a:endParaRPr lang="en-US" sz="9600" b="1" dirty="0"/>
          </a:p>
        </p:txBody>
      </p:sp>
      <p:sp>
        <p:nvSpPr>
          <p:cNvPr id="9" name="TextBox 8"/>
          <p:cNvSpPr txBox="1"/>
          <p:nvPr/>
        </p:nvSpPr>
        <p:spPr>
          <a:xfrm rot="20509672">
            <a:off x="7474857" y="3730172"/>
            <a:ext cx="39998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latin typeface="Consolas" panose="020B0609020204030204" pitchFamily="49" charset="0"/>
              </a:rPr>
              <a:t>STEP </a:t>
            </a:r>
          </a:p>
          <a:p>
            <a:pPr algn="ctr"/>
            <a:r>
              <a:rPr lang="en-US" sz="5400" dirty="0" smtClean="0">
                <a:latin typeface="Consolas" panose="020B0609020204030204" pitchFamily="49" charset="0"/>
              </a:rPr>
              <a:t>BY STEP !!</a:t>
            </a:r>
            <a:endParaRPr lang="en-US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74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14" y="2400733"/>
            <a:ext cx="10066986" cy="44572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21392993">
            <a:off x="3229207" y="250184"/>
            <a:ext cx="5292523" cy="1442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21392993">
            <a:off x="3877426" y="580980"/>
            <a:ext cx="4871847" cy="156966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GAME !!!</a:t>
            </a:r>
            <a:endParaRPr lang="en-US" sz="9600" b="1" dirty="0"/>
          </a:p>
        </p:txBody>
      </p:sp>
      <p:sp>
        <p:nvSpPr>
          <p:cNvPr id="9" name="Rectangle 8"/>
          <p:cNvSpPr/>
          <p:nvPr/>
        </p:nvSpPr>
        <p:spPr>
          <a:xfrm>
            <a:off x="8122697" y="1851089"/>
            <a:ext cx="2096031" cy="687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ACTIVITY 3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24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94122" y="169286"/>
            <a:ext cx="3963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 smtClean="0"/>
              <a:t>the “Object” word</a:t>
            </a:r>
            <a:endParaRPr lang="en-US" sz="4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277646" y="1412536"/>
            <a:ext cx="657546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Consolas" panose="020B0609020204030204" pitchFamily="49" charset="0"/>
              </a:rPr>
              <a:t>class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x: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y: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</a:t>
            </a:r>
            <a:r>
              <a:rPr lang="en-US" sz="1500" i="1" dirty="0">
                <a:latin typeface="Consolas" panose="020B0609020204030204" pitchFamily="49" charset="0"/>
              </a:rPr>
              <a:t>c</a:t>
            </a:r>
            <a:r>
              <a:rPr lang="en-US" sz="1500" b="1" i="1" dirty="0">
                <a:solidFill>
                  <a:srgbClr val="0070C0"/>
                </a:solidFill>
                <a:latin typeface="Consolas" panose="020B0609020204030204" pitchFamily="49" charset="0"/>
              </a:rPr>
              <a:t>onstructor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i="1" dirty="0">
                <a:latin typeface="Consolas" panose="020B0609020204030204" pitchFamily="49" charset="0"/>
              </a:rPr>
              <a:t>x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, </a:t>
            </a:r>
            <a:r>
              <a:rPr lang="en-US" sz="1500" i="1" dirty="0">
                <a:latin typeface="Consolas" panose="020B0609020204030204" pitchFamily="49" charset="0"/>
              </a:rPr>
              <a:t>y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latin typeface="Consolas" panose="020B0609020204030204" pitchFamily="49" charset="0"/>
              </a:rPr>
              <a:t>this.x</a:t>
            </a:r>
            <a:r>
              <a:rPr lang="en-US" sz="1500" dirty="0">
                <a:latin typeface="Consolas" panose="020B0609020204030204" pitchFamily="49" charset="0"/>
              </a:rPr>
              <a:t> = </a:t>
            </a:r>
            <a:r>
              <a:rPr lang="en-US" sz="1500" i="1" dirty="0">
                <a:latin typeface="Consolas" panose="020B0609020204030204" pitchFamily="49" charset="0"/>
              </a:rPr>
              <a:t>x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latin typeface="Consolas" panose="020B0609020204030204" pitchFamily="49" charset="0"/>
              </a:rPr>
              <a:t>this.y</a:t>
            </a:r>
            <a:r>
              <a:rPr lang="en-US" sz="1500" dirty="0">
                <a:latin typeface="Consolas" panose="020B0609020204030204" pitchFamily="49" charset="0"/>
              </a:rPr>
              <a:t> = </a:t>
            </a:r>
            <a:r>
              <a:rPr lang="en-US" sz="1500" i="1" dirty="0">
                <a:latin typeface="Consolas" panose="020B0609020204030204" pitchFamily="49" charset="0"/>
              </a:rPr>
              <a:t>y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</a:t>
            </a:r>
            <a:r>
              <a:rPr lang="en-US" sz="1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isEqualTo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i="1" dirty="0">
                <a:latin typeface="Consolas" panose="020B0609020204030204" pitchFamily="49" charset="0"/>
              </a:rPr>
              <a:t>other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): </a:t>
            </a:r>
            <a:r>
              <a:rPr lang="en-US" sz="1500" i="1" dirty="0">
                <a:latin typeface="Consolas" panose="020B0609020204030204" pitchFamily="49" charset="0"/>
              </a:rPr>
              <a:t>boolean</a:t>
            </a:r>
            <a:r>
              <a:rPr lang="en-US" sz="15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  return </a:t>
            </a:r>
            <a:r>
              <a:rPr lang="en-US" sz="1500" dirty="0" err="1">
                <a:latin typeface="Consolas" panose="020B0609020204030204" pitchFamily="49" charset="0"/>
              </a:rPr>
              <a:t>this.x</a:t>
            </a:r>
            <a:r>
              <a:rPr lang="en-US" sz="1500" dirty="0">
                <a:latin typeface="Consolas" panose="020B0609020204030204" pitchFamily="49" charset="0"/>
              </a:rPr>
              <a:t> == </a:t>
            </a:r>
            <a:r>
              <a:rPr lang="en-US" sz="1500" i="1" dirty="0" err="1">
                <a:latin typeface="Consolas" panose="020B0609020204030204" pitchFamily="49" charset="0"/>
              </a:rPr>
              <a:t>other</a:t>
            </a:r>
            <a:r>
              <a:rPr lang="en-US" sz="1500" dirty="0" err="1">
                <a:latin typeface="Consolas" panose="020B0609020204030204" pitchFamily="49" charset="0"/>
              </a:rPr>
              <a:t>.x</a:t>
            </a:r>
            <a:r>
              <a:rPr lang="en-US" sz="1500" dirty="0">
                <a:latin typeface="Consolas" panose="020B0609020204030204" pitchFamily="49" charset="0"/>
              </a:rPr>
              <a:t> &amp;&amp; </a:t>
            </a:r>
            <a:r>
              <a:rPr lang="en-US" sz="1500" dirty="0" err="1">
                <a:latin typeface="Consolas" panose="020B0609020204030204" pitchFamily="49" charset="0"/>
              </a:rPr>
              <a:t>this.y</a:t>
            </a:r>
            <a:r>
              <a:rPr lang="en-US" sz="1500" dirty="0">
                <a:latin typeface="Consolas" panose="020B0609020204030204" pitchFamily="49" charset="0"/>
              </a:rPr>
              <a:t> == </a:t>
            </a:r>
            <a:r>
              <a:rPr lang="en-US" sz="1500" i="1" dirty="0" err="1">
                <a:latin typeface="Consolas" panose="020B0609020204030204" pitchFamily="49" charset="0"/>
              </a:rPr>
              <a:t>other</a:t>
            </a:r>
            <a:r>
              <a:rPr lang="en-US" sz="1500" dirty="0" err="1">
                <a:latin typeface="Consolas" panose="020B0609020204030204" pitchFamily="49" charset="0"/>
              </a:rPr>
              <a:t>.y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}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point1 = new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(40, 30);</a:t>
            </a:r>
          </a:p>
          <a:p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point2 = new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(40, 30);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console.log(point1.isEqualTo(point2));</a:t>
            </a:r>
          </a:p>
          <a:p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534329"/>
            <a:ext cx="580837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 dirty="0">
                <a:latin typeface="Consolas" panose="020B0609020204030204" pitchFamily="49" charset="0"/>
              </a:rPr>
              <a:t>type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=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x: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y: </a:t>
            </a:r>
            <a:r>
              <a:rPr lang="en-US" sz="1500" i="1" dirty="0">
                <a:latin typeface="Consolas" panose="020B0609020204030204" pitchFamily="49" charset="0"/>
              </a:rPr>
              <a:t>number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};</a:t>
            </a:r>
          </a:p>
          <a:p>
            <a:endParaRPr lang="en-US" sz="1500" dirty="0" smtClean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 smtClean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</a:rPr>
              <a:t>function</a:t>
            </a:r>
            <a:r>
              <a:rPr lang="en-US" sz="1500" dirty="0">
                <a:latin typeface="Consolas" panose="020B0609020204030204" pitchFamily="49" charset="0"/>
              </a:rPr>
              <a:t> 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b="1" dirty="0" err="1">
                <a:solidFill>
                  <a:srgbClr val="FF09AD"/>
                </a:solidFill>
                <a:latin typeface="Consolas" panose="020B0609020204030204" pitchFamily="49" charset="0"/>
              </a:rPr>
              <a:t>sEqualTo</a:t>
            </a:r>
            <a:r>
              <a:rPr lang="en-US" sz="1500" dirty="0">
                <a:latin typeface="Consolas" panose="020B0609020204030204" pitchFamily="49" charset="0"/>
              </a:rPr>
              <a:t>(</a:t>
            </a:r>
            <a:r>
              <a:rPr lang="en-US" sz="1500" i="1" dirty="0">
                <a:latin typeface="Consolas" panose="020B0609020204030204" pitchFamily="49" charset="0"/>
              </a:rPr>
              <a:t>p1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, </a:t>
            </a:r>
            <a:r>
              <a:rPr lang="en-US" sz="1500" i="1" dirty="0">
                <a:latin typeface="Consolas" panose="020B0609020204030204" pitchFamily="49" charset="0"/>
              </a:rPr>
              <a:t>p2</a:t>
            </a:r>
            <a:r>
              <a:rPr lang="en-US" sz="1500" dirty="0">
                <a:latin typeface="Consolas" panose="020B0609020204030204" pitchFamily="49" charset="0"/>
              </a:rPr>
              <a:t>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): </a:t>
            </a:r>
            <a:r>
              <a:rPr lang="en-US" sz="1500" i="1" dirty="0">
                <a:latin typeface="Consolas" panose="020B0609020204030204" pitchFamily="49" charset="0"/>
              </a:rPr>
              <a:t>boolean</a:t>
            </a:r>
            <a:r>
              <a:rPr lang="en-US" sz="1500" dirty="0">
                <a:latin typeface="Consolas" panose="020B0609020204030204" pitchFamily="49" charset="0"/>
              </a:rPr>
              <a:t> 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  return </a:t>
            </a:r>
            <a:r>
              <a:rPr lang="en-US" sz="1500" i="1" dirty="0">
                <a:latin typeface="Consolas" panose="020B0609020204030204" pitchFamily="49" charset="0"/>
              </a:rPr>
              <a:t>p1</a:t>
            </a:r>
            <a:r>
              <a:rPr lang="en-US" sz="1500" dirty="0">
                <a:latin typeface="Consolas" panose="020B0609020204030204" pitchFamily="49" charset="0"/>
              </a:rPr>
              <a:t>.x == </a:t>
            </a:r>
            <a:r>
              <a:rPr lang="en-US" sz="1500" i="1" dirty="0">
                <a:latin typeface="Consolas" panose="020B0609020204030204" pitchFamily="49" charset="0"/>
              </a:rPr>
              <a:t>p2</a:t>
            </a:r>
            <a:r>
              <a:rPr lang="en-US" sz="1500" dirty="0">
                <a:latin typeface="Consolas" panose="020B0609020204030204" pitchFamily="49" charset="0"/>
              </a:rPr>
              <a:t>.x &amp;&amp; </a:t>
            </a:r>
            <a:r>
              <a:rPr lang="en-US" sz="1500" i="1" dirty="0">
                <a:latin typeface="Consolas" panose="020B0609020204030204" pitchFamily="49" charset="0"/>
              </a:rPr>
              <a:t>p1</a:t>
            </a:r>
            <a:r>
              <a:rPr lang="en-US" sz="1500" dirty="0">
                <a:latin typeface="Consolas" panose="020B0609020204030204" pitchFamily="49" charset="0"/>
              </a:rPr>
              <a:t>.y == </a:t>
            </a:r>
            <a:r>
              <a:rPr lang="en-US" sz="1500" i="1" dirty="0">
                <a:latin typeface="Consolas" panose="020B0609020204030204" pitchFamily="49" charset="0"/>
              </a:rPr>
              <a:t>p2</a:t>
            </a:r>
            <a:r>
              <a:rPr lang="en-US" sz="1500" dirty="0">
                <a:latin typeface="Consolas" panose="020B0609020204030204" pitchFamily="49" charset="0"/>
              </a:rPr>
              <a:t>.y;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500" dirty="0">
              <a:latin typeface="Consolas" panose="020B0609020204030204" pitchFamily="49" charset="0"/>
            </a:endParaRPr>
          </a:p>
          <a:p>
            <a:endParaRPr lang="en-US" sz="1500" dirty="0" smtClean="0">
              <a:latin typeface="Consolas" panose="020B0609020204030204" pitchFamily="49" charset="0"/>
            </a:endParaRPr>
          </a:p>
          <a:p>
            <a:endParaRPr lang="en-US" sz="1500" dirty="0">
              <a:latin typeface="Consolas" panose="020B0609020204030204" pitchFamily="49" charset="0"/>
            </a:endParaRP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point1: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= { x: 40, y: 40 };</a:t>
            </a:r>
          </a:p>
          <a:p>
            <a:r>
              <a:rPr lang="en-US" sz="1500" i="1" dirty="0">
                <a:latin typeface="Consolas" panose="020B0609020204030204" pitchFamily="49" charset="0"/>
              </a:rPr>
              <a:t>let</a:t>
            </a:r>
            <a:r>
              <a:rPr lang="en-US" sz="1500" dirty="0">
                <a:latin typeface="Consolas" panose="020B0609020204030204" pitchFamily="49" charset="0"/>
              </a:rPr>
              <a:t> point2: </a:t>
            </a:r>
            <a:r>
              <a:rPr lang="en-US" sz="1500" u="sng" dirty="0">
                <a:latin typeface="Consolas" panose="020B0609020204030204" pitchFamily="49" charset="0"/>
              </a:rPr>
              <a:t>Point</a:t>
            </a:r>
            <a:r>
              <a:rPr lang="en-US" sz="1500" dirty="0">
                <a:latin typeface="Consolas" panose="020B0609020204030204" pitchFamily="49" charset="0"/>
              </a:rPr>
              <a:t> = { x: 40, y: 40 };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console.log(</a:t>
            </a:r>
            <a:r>
              <a:rPr lang="en-US" sz="1500" dirty="0" err="1">
                <a:latin typeface="Consolas" panose="020B0609020204030204" pitchFamily="49" charset="0"/>
              </a:rPr>
              <a:t>isEqualTo</a:t>
            </a:r>
            <a:r>
              <a:rPr lang="en-US" sz="1500" dirty="0">
                <a:latin typeface="Consolas" panose="020B0609020204030204" pitchFamily="49" charset="0"/>
              </a:rPr>
              <a:t>(point1, point2));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/>
            </a:r>
            <a:br>
              <a:rPr lang="en-US" sz="1500" dirty="0">
                <a:latin typeface="Consolas" panose="020B0609020204030204" pitchFamily="49" charset="0"/>
              </a:rPr>
            </a:br>
            <a:endParaRPr lang="en-US" sz="1500" dirty="0">
              <a:latin typeface="Consolas" panose="020B06090202040302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808372" y="980203"/>
            <a:ext cx="0" cy="554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5793" y="272317"/>
            <a:ext cx="4693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 smtClean="0"/>
              <a:t>the “functional” word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52929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0295" y="2178371"/>
            <a:ext cx="372730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 smtClean="0"/>
              <a:t>OOP</a:t>
            </a:r>
            <a:endParaRPr lang="en-US" sz="15000" dirty="0"/>
          </a:p>
        </p:txBody>
      </p:sp>
      <p:sp>
        <p:nvSpPr>
          <p:cNvPr id="6" name="TextBox 5"/>
          <p:cNvSpPr txBox="1"/>
          <p:nvPr/>
        </p:nvSpPr>
        <p:spPr>
          <a:xfrm>
            <a:off x="2540000" y="1081491"/>
            <a:ext cx="28359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92D050"/>
                </a:solidFill>
              </a:rPr>
              <a:t>Typed languages</a:t>
            </a:r>
            <a:endParaRPr lang="en-US" sz="3000" b="1" dirty="0">
              <a:solidFill>
                <a:srgbClr val="92D0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713626" y="1081491"/>
            <a:ext cx="652203" cy="65220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1</a:t>
            </a:r>
            <a:endParaRPr lang="en-US" sz="3500" dirty="0"/>
          </a:p>
        </p:txBody>
      </p:sp>
      <p:sp>
        <p:nvSpPr>
          <p:cNvPr id="8" name="TextBox 7"/>
          <p:cNvSpPr txBox="1"/>
          <p:nvPr/>
        </p:nvSpPr>
        <p:spPr>
          <a:xfrm>
            <a:off x="1537574" y="3649826"/>
            <a:ext cx="21964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Object/Class</a:t>
            </a:r>
            <a:endParaRPr lang="en-US" sz="3000" b="1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11200" y="3600723"/>
            <a:ext cx="652203" cy="6522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2</a:t>
            </a:r>
            <a:endParaRPr lang="en-US" sz="3500" dirty="0"/>
          </a:p>
        </p:txBody>
      </p:sp>
      <p:sp>
        <p:nvSpPr>
          <p:cNvPr id="10" name="TextBox 9"/>
          <p:cNvSpPr txBox="1"/>
          <p:nvPr/>
        </p:nvSpPr>
        <p:spPr>
          <a:xfrm>
            <a:off x="3679507" y="5318969"/>
            <a:ext cx="45688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Encapsulation / Aggregation</a:t>
            </a:r>
            <a:endParaRPr lang="en-US" sz="3000" dirty="0"/>
          </a:p>
        </p:txBody>
      </p:sp>
      <p:sp>
        <p:nvSpPr>
          <p:cNvPr id="11" name="Oval 10"/>
          <p:cNvSpPr/>
          <p:nvPr/>
        </p:nvSpPr>
        <p:spPr>
          <a:xfrm>
            <a:off x="2853133" y="5269866"/>
            <a:ext cx="652203" cy="65220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3</a:t>
            </a:r>
            <a:endParaRPr lang="en-US" sz="3500" dirty="0"/>
          </a:p>
        </p:txBody>
      </p:sp>
      <p:sp>
        <p:nvSpPr>
          <p:cNvPr id="12" name="TextBox 11"/>
          <p:cNvSpPr txBox="1"/>
          <p:nvPr/>
        </p:nvSpPr>
        <p:spPr>
          <a:xfrm>
            <a:off x="8967852" y="1254088"/>
            <a:ext cx="19772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Abstraction</a:t>
            </a:r>
            <a:endParaRPr lang="en-US" sz="3000" dirty="0"/>
          </a:p>
        </p:txBody>
      </p:sp>
      <p:sp>
        <p:nvSpPr>
          <p:cNvPr id="13" name="Oval 12"/>
          <p:cNvSpPr/>
          <p:nvPr/>
        </p:nvSpPr>
        <p:spPr>
          <a:xfrm>
            <a:off x="8455648" y="3975927"/>
            <a:ext cx="652203" cy="65220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4</a:t>
            </a:r>
            <a:endParaRPr lang="en-US" sz="3500" dirty="0"/>
          </a:p>
        </p:txBody>
      </p:sp>
      <p:sp>
        <p:nvSpPr>
          <p:cNvPr id="14" name="TextBox 13"/>
          <p:cNvSpPr txBox="1"/>
          <p:nvPr/>
        </p:nvSpPr>
        <p:spPr>
          <a:xfrm>
            <a:off x="9307157" y="3748030"/>
            <a:ext cx="25146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Polymorphism</a:t>
            </a:r>
            <a:endParaRPr lang="en-US" sz="3000" dirty="0"/>
          </a:p>
        </p:txBody>
      </p:sp>
      <p:sp>
        <p:nvSpPr>
          <p:cNvPr id="15" name="Oval 14"/>
          <p:cNvSpPr/>
          <p:nvPr/>
        </p:nvSpPr>
        <p:spPr>
          <a:xfrm>
            <a:off x="8152629" y="1531087"/>
            <a:ext cx="652203" cy="65220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 smtClean="0"/>
              <a:t>5</a:t>
            </a:r>
            <a:endParaRPr lang="en-US" sz="3500" dirty="0"/>
          </a:p>
        </p:txBody>
      </p:sp>
      <p:sp>
        <p:nvSpPr>
          <p:cNvPr id="16" name="Rectangle 15"/>
          <p:cNvSpPr/>
          <p:nvPr/>
        </p:nvSpPr>
        <p:spPr>
          <a:xfrm>
            <a:off x="631309" y="3286223"/>
            <a:ext cx="3369333" cy="13794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57010" y="476002"/>
            <a:ext cx="78794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2C3"/>
                </a:solidFill>
              </a:rPr>
              <a:t>HOMEWORK :  </a:t>
            </a:r>
            <a:r>
              <a:rPr lang="en-US" sz="4000" b="1" dirty="0" smtClean="0"/>
              <a:t>ASNWER QUESTIONS</a:t>
            </a:r>
            <a:endParaRPr lang="fr-FR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40138" y="1948895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Q1 : what is the difference between a </a:t>
            </a:r>
            <a:r>
              <a:rPr lang="en-US" sz="2400" b="1" dirty="0" smtClean="0">
                <a:solidFill>
                  <a:srgbClr val="FF09AD"/>
                </a:solidFill>
              </a:rPr>
              <a:t>class</a:t>
            </a:r>
            <a:r>
              <a:rPr lang="en-US" sz="2400" dirty="0" smtClean="0">
                <a:solidFill>
                  <a:srgbClr val="FF09AD"/>
                </a:solidFill>
              </a:rPr>
              <a:t> </a:t>
            </a:r>
            <a:r>
              <a:rPr lang="en-US" sz="2400" dirty="0" smtClean="0"/>
              <a:t>and an </a:t>
            </a:r>
            <a:r>
              <a:rPr lang="en-US" sz="2400" b="1" dirty="0" smtClean="0">
                <a:solidFill>
                  <a:schemeClr val="accent6"/>
                </a:solidFill>
              </a:rPr>
              <a:t>object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05" y="348534"/>
            <a:ext cx="1114425" cy="1314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0138" y="2937746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Q2 : what is the difference between a </a:t>
            </a:r>
            <a:r>
              <a:rPr lang="en-US" sz="2400" b="1" dirty="0" smtClean="0"/>
              <a:t>class</a:t>
            </a:r>
            <a:r>
              <a:rPr lang="en-US" sz="2400" dirty="0" smtClean="0"/>
              <a:t> and a </a:t>
            </a:r>
            <a:r>
              <a:rPr lang="en-US" sz="2400" b="1" dirty="0" smtClean="0">
                <a:solidFill>
                  <a:srgbClr val="7030A0"/>
                </a:solidFill>
              </a:rPr>
              <a:t>type</a:t>
            </a:r>
            <a:r>
              <a:rPr lang="en-US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40138" y="3926596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Q3 : when do we use the keyword ‘</a:t>
            </a:r>
            <a:r>
              <a:rPr lang="en-US" sz="2400" b="1" dirty="0" smtClean="0">
                <a:solidFill>
                  <a:schemeClr val="accent1"/>
                </a:solidFill>
              </a:rPr>
              <a:t>this</a:t>
            </a:r>
            <a:r>
              <a:rPr lang="en-US" sz="2400" dirty="0" smtClean="0"/>
              <a:t>’ ?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440138" y="4915446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Q4 : when do we use the keyword ‘</a:t>
            </a:r>
            <a:r>
              <a:rPr lang="en-US" sz="2400" b="1" dirty="0" smtClean="0">
                <a:solidFill>
                  <a:srgbClr val="EA2227"/>
                </a:solidFill>
              </a:rPr>
              <a:t>new</a:t>
            </a:r>
            <a:r>
              <a:rPr lang="en-US" sz="2400" dirty="0" smtClean="0"/>
              <a:t>’ ?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40138" y="5904297"/>
            <a:ext cx="8193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Q5 : how many </a:t>
            </a:r>
            <a:r>
              <a:rPr lang="en-US" sz="2400" b="1" dirty="0" smtClean="0">
                <a:solidFill>
                  <a:schemeClr val="accent6"/>
                </a:solidFill>
              </a:rPr>
              <a:t>objects</a:t>
            </a:r>
            <a:r>
              <a:rPr lang="en-US" sz="2400" dirty="0" smtClean="0">
                <a:solidFill>
                  <a:schemeClr val="accent6"/>
                </a:solidFill>
              </a:rPr>
              <a:t> </a:t>
            </a:r>
            <a:r>
              <a:rPr lang="en-US" sz="2400" dirty="0" smtClean="0"/>
              <a:t>can we create from a </a:t>
            </a:r>
            <a:r>
              <a:rPr lang="en-US" sz="2400" b="1" dirty="0" smtClean="0">
                <a:solidFill>
                  <a:srgbClr val="FF09AD"/>
                </a:solidFill>
              </a:rPr>
              <a:t>class</a:t>
            </a:r>
            <a:r>
              <a:rPr lang="en-US" sz="2400" dirty="0" smtClean="0">
                <a:solidFill>
                  <a:srgbClr val="FF09AD"/>
                </a:solidFill>
              </a:rPr>
              <a:t> 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36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62" y="373488"/>
            <a:ext cx="1164398" cy="132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7011" y="476002"/>
            <a:ext cx="576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72C3"/>
                </a:solidFill>
              </a:rPr>
              <a:t>WANT TO GO FURTHER ?</a:t>
            </a:r>
            <a:endParaRPr lang="fr-FR" sz="4000" b="1" dirty="0">
              <a:solidFill>
                <a:srgbClr val="0072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225" y="2142079"/>
            <a:ext cx="11013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CLASSES &amp; OBJECTS IN TYPESCRIPT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www.typescriptlang.org/docs/handbook/classes.html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27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7474" y="421605"/>
            <a:ext cx="479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SAME </a:t>
            </a:r>
            <a:r>
              <a:rPr lang="en-US" sz="4800" b="1" dirty="0" err="1" smtClean="0">
                <a:solidFill>
                  <a:srgbClr val="FF09AD"/>
                </a:solidFill>
              </a:rPr>
              <a:t>SAME</a:t>
            </a:r>
            <a:endParaRPr lang="fr-FR" sz="4800" b="1" dirty="0">
              <a:solidFill>
                <a:srgbClr val="FF09AD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35086" y="1700981"/>
            <a:ext cx="0" cy="3539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9626" y="3443033"/>
            <a:ext cx="3273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accent6"/>
                </a:solidFill>
              </a:rPr>
              <a:t>ATTRIBUTES</a:t>
            </a:r>
            <a:endParaRPr lang="en-US" sz="4800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3044" y="4579500"/>
            <a:ext cx="3289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accent6"/>
                </a:solidFill>
              </a:rPr>
              <a:t>PROPERTIES</a:t>
            </a:r>
            <a:endParaRPr lang="en-US" sz="4800" b="1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77895" y="2189538"/>
            <a:ext cx="2461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u="sng" dirty="0" smtClean="0">
                <a:solidFill>
                  <a:schemeClr val="accent2"/>
                </a:solidFill>
              </a:rPr>
              <a:t>ACTIONS</a:t>
            </a:r>
            <a:endParaRPr lang="en-US" sz="4800" b="1" u="sng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8005" y="3407102"/>
            <a:ext cx="3185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2"/>
                </a:solidFill>
              </a:rPr>
              <a:t>FUNCTIONS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7895" y="4648838"/>
            <a:ext cx="2811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2"/>
                </a:solidFill>
              </a:rPr>
              <a:t>METHODS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9770" y="2235643"/>
            <a:ext cx="1513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 smtClean="0">
                <a:solidFill>
                  <a:schemeClr val="accent6"/>
                </a:solidFill>
              </a:rPr>
              <a:t>DATA</a:t>
            </a:r>
            <a:endParaRPr lang="en-US" sz="4800" b="1" u="sng" dirty="0">
              <a:solidFill>
                <a:schemeClr val="accent6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374" y="421605"/>
            <a:ext cx="1534144" cy="15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A&amp;#39;s Seen $25 Million in The Sims Mobile Revenue So F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9034"/>
            <a:ext cx="12192000" cy="714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20098112">
            <a:off x="1457996" y="1556287"/>
            <a:ext cx="5704804" cy="1053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0098112">
            <a:off x="1705646" y="1298238"/>
            <a:ext cx="51507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GAME  !!!</a:t>
            </a:r>
            <a:endParaRPr lang="en-US" sz="9600" b="1" dirty="0"/>
          </a:p>
        </p:txBody>
      </p:sp>
      <p:sp>
        <p:nvSpPr>
          <p:cNvPr id="10" name="TextBox 9"/>
          <p:cNvSpPr txBox="1"/>
          <p:nvPr/>
        </p:nvSpPr>
        <p:spPr>
          <a:xfrm rot="20098112">
            <a:off x="6364838" y="4092202"/>
            <a:ext cx="4736810" cy="15696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9600" b="1" dirty="0" smtClean="0"/>
              <a:t>ACTIONS</a:t>
            </a:r>
            <a:endParaRPr lang="en-US" sz="9600" b="1" dirty="0"/>
          </a:p>
        </p:txBody>
      </p:sp>
      <p:sp>
        <p:nvSpPr>
          <p:cNvPr id="11" name="TextBox 10"/>
          <p:cNvSpPr txBox="1"/>
          <p:nvPr/>
        </p:nvSpPr>
        <p:spPr>
          <a:xfrm rot="19116508">
            <a:off x="4848140" y="2499653"/>
            <a:ext cx="6398611" cy="1569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9600" b="1" dirty="0" smtClean="0"/>
              <a:t>PROPERTIES</a:t>
            </a:r>
            <a:endParaRPr lang="en-US" sz="9600" b="1" dirty="0"/>
          </a:p>
        </p:txBody>
      </p:sp>
      <p:sp>
        <p:nvSpPr>
          <p:cNvPr id="2" name="Rectangle 1"/>
          <p:cNvSpPr/>
          <p:nvPr/>
        </p:nvSpPr>
        <p:spPr>
          <a:xfrm>
            <a:off x="396265" y="-287157"/>
            <a:ext cx="2096031" cy="687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ACTIVITY 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749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812" y="0"/>
            <a:ext cx="2096031" cy="687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ACTIVITY 2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02885">
            <a:off x="1169026" y="3037105"/>
            <a:ext cx="2329286" cy="24193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0624" y="1749198"/>
            <a:ext cx="11550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&gt;&gt; Complete missing code to add (</a:t>
            </a:r>
            <a:r>
              <a:rPr lang="en-US" sz="2500" b="1" dirty="0" smtClean="0"/>
              <a:t>credit</a:t>
            </a:r>
            <a:r>
              <a:rPr lang="en-US" sz="2500" dirty="0" smtClean="0"/>
              <a:t>) or remove (</a:t>
            </a:r>
            <a:r>
              <a:rPr lang="en-US" sz="2500" b="1" dirty="0" smtClean="0"/>
              <a:t>debit</a:t>
            </a:r>
            <a:r>
              <a:rPr lang="en-US" sz="2500" dirty="0" smtClean="0"/>
              <a:t>) money from an account</a:t>
            </a:r>
            <a:endParaRPr lang="en-US" sz="2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9974">
            <a:off x="3451903" y="3072020"/>
            <a:ext cx="7610475" cy="2667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0624" y="1046429"/>
            <a:ext cx="58387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We have coded a </a:t>
            </a:r>
            <a:r>
              <a:rPr lang="en-US" sz="2500" b="1" dirty="0" smtClean="0"/>
              <a:t>BankAccount</a:t>
            </a:r>
            <a:r>
              <a:rPr lang="en-US" sz="2500" dirty="0" smtClean="0"/>
              <a:t> using a </a:t>
            </a:r>
            <a:r>
              <a:rPr lang="en-US" sz="2500" b="1" dirty="0" smtClean="0">
                <a:solidFill>
                  <a:srgbClr val="FF09AD"/>
                </a:solidFill>
              </a:rPr>
              <a:t>type</a:t>
            </a:r>
            <a:endParaRPr lang="en-US" sz="2500" b="1" dirty="0">
              <a:solidFill>
                <a:srgbClr val="FF09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812" y="0"/>
            <a:ext cx="2096031" cy="6871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DEMO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02885">
            <a:off x="3752569" y="3675732"/>
            <a:ext cx="2329286" cy="24193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0812" y="952091"/>
            <a:ext cx="10394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Let’s move our BankAccount from </a:t>
            </a:r>
            <a:r>
              <a:rPr lang="en-US" sz="4000" dirty="0" smtClean="0">
                <a:solidFill>
                  <a:srgbClr val="FF09AD"/>
                </a:solidFill>
              </a:rPr>
              <a:t>Type</a:t>
            </a:r>
            <a:r>
              <a:rPr lang="en-US" sz="4000" dirty="0" smtClean="0"/>
              <a:t>  to </a:t>
            </a:r>
            <a:r>
              <a:rPr lang="en-US" sz="4000" b="1" dirty="0" smtClean="0">
                <a:solidFill>
                  <a:srgbClr val="0072C3"/>
                </a:solidFill>
              </a:rPr>
              <a:t>Class  </a:t>
            </a:r>
            <a:endParaRPr lang="en-US" sz="4000" b="1" dirty="0">
              <a:solidFill>
                <a:srgbClr val="0072C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19025">
            <a:off x="6688616" y="2383953"/>
            <a:ext cx="4784919" cy="38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51429" y="2510971"/>
            <a:ext cx="9419772" cy="4112494"/>
          </a:xfrm>
          <a:prstGeom prst="rect">
            <a:avLst/>
          </a:prstGeom>
          <a:solidFill>
            <a:schemeClr val="bg1"/>
          </a:solidFill>
          <a:ln w="76200">
            <a:solidFill>
              <a:srgbClr val="FF0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45385" y="414189"/>
            <a:ext cx="10159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A class defines the </a:t>
            </a:r>
            <a:r>
              <a:rPr lang="en-US" sz="4000" b="1" dirty="0" smtClean="0">
                <a:solidFill>
                  <a:schemeClr val="accent6"/>
                </a:solidFill>
              </a:rPr>
              <a:t>attributes</a:t>
            </a:r>
            <a:r>
              <a:rPr lang="en-US" sz="4000" dirty="0" smtClean="0">
                <a:solidFill>
                  <a:schemeClr val="accent6"/>
                </a:solidFill>
              </a:rPr>
              <a:t> </a:t>
            </a:r>
            <a:r>
              <a:rPr lang="en-US" sz="4000" dirty="0" smtClean="0"/>
              <a:t>of a specific object</a:t>
            </a:r>
          </a:p>
          <a:p>
            <a:pPr algn="ctr"/>
            <a:r>
              <a:rPr lang="en-US" sz="4000" dirty="0" smtClean="0"/>
              <a:t>And the </a:t>
            </a:r>
            <a:r>
              <a:rPr lang="en-US" sz="4000" b="1" dirty="0" smtClean="0">
                <a:solidFill>
                  <a:schemeClr val="accent2"/>
                </a:solidFill>
              </a:rPr>
              <a:t>actions</a:t>
            </a:r>
            <a:r>
              <a:rPr lang="en-US" sz="4000" dirty="0" smtClean="0">
                <a:solidFill>
                  <a:schemeClr val="accent2"/>
                </a:solidFill>
              </a:rPr>
              <a:t> </a:t>
            </a:r>
            <a:r>
              <a:rPr lang="en-US" sz="4000" dirty="0" smtClean="0"/>
              <a:t>to perform on this object</a:t>
            </a:r>
            <a:endParaRPr 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194705" y="3402894"/>
            <a:ext cx="11705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color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fuel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speed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98925" y="3793208"/>
            <a:ext cx="3159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6"/>
                </a:solidFill>
              </a:rPr>
              <a:t>Attributes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en-US" sz="2800" dirty="0" smtClean="0"/>
              <a:t>of the car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978" y="1864696"/>
            <a:ext cx="2840841" cy="137721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flipH="1">
            <a:off x="4700080" y="3645794"/>
            <a:ext cx="1324805" cy="81812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94705" y="5003864"/>
            <a:ext cx="19591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drive()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addFuel()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stop()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17919" y="5696361"/>
            <a:ext cx="29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Methods</a:t>
            </a:r>
            <a:r>
              <a:rPr lang="en-US" sz="2800" b="1" dirty="0" smtClean="0">
                <a:solidFill>
                  <a:schemeClr val="accent6"/>
                </a:solidFill>
              </a:rPr>
              <a:t> </a:t>
            </a:r>
            <a:r>
              <a:rPr lang="en-US" sz="2800" dirty="0" smtClean="0"/>
              <a:t>of the car</a:t>
            </a:r>
            <a:endParaRPr lang="en-US" sz="2800" dirty="0"/>
          </a:p>
        </p:txBody>
      </p:sp>
      <p:sp>
        <p:nvSpPr>
          <p:cNvPr id="16" name="Right Arrow 15"/>
          <p:cNvSpPr/>
          <p:nvPr/>
        </p:nvSpPr>
        <p:spPr>
          <a:xfrm flipH="1">
            <a:off x="4874903" y="5620613"/>
            <a:ext cx="1324805" cy="81812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6088" y="100867"/>
            <a:ext cx="671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 smtClean="0"/>
              <a:t>The main keywords of a Class !!</a:t>
            </a:r>
            <a:endParaRPr lang="en-US" sz="4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508961" y="1595021"/>
            <a:ext cx="57919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A2227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EA2227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BankAccount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balance: 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name: string;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constructor(name: string)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this.name = name;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debit(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: number)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-= 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240345" y="1727697"/>
            <a:ext cx="1171977" cy="36060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54559" y="1777253"/>
            <a:ext cx="21282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CLASS</a:t>
            </a:r>
            <a:r>
              <a:rPr lang="en-US" sz="2000" dirty="0" smtClean="0">
                <a:solidFill>
                  <a:srgbClr val="FF0000"/>
                </a:solidFill>
              </a:rPr>
              <a:t> keyword to define a class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9822116">
            <a:off x="143820" y="393255"/>
            <a:ext cx="1569660" cy="7694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dirty="0" smtClean="0"/>
              <a:t>CLASS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267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16088" y="100867"/>
            <a:ext cx="6714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 smtClean="0"/>
              <a:t>The main keywords of a Class !!</a:t>
            </a:r>
            <a:endParaRPr lang="en-US" sz="4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508961" y="1595021"/>
            <a:ext cx="579197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class BankAccount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balance: number;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name: string;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72C3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latin typeface="Consolas" panose="020B0609020204030204" pitchFamily="49" charset="0"/>
              </a:rPr>
              <a:t>(name: string)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this.name = name;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debit(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: number)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this.balance</a:t>
            </a:r>
            <a:r>
              <a:rPr lang="en-US" sz="2400" dirty="0">
                <a:latin typeface="Consolas" panose="020B0609020204030204" pitchFamily="49" charset="0"/>
              </a:rPr>
              <a:t> -= </a:t>
            </a:r>
            <a:r>
              <a:rPr lang="en-US" sz="2400" dirty="0" err="1">
                <a:latin typeface="Consolas" panose="020B0609020204030204" pitchFamily="49" charset="0"/>
              </a:rPr>
              <a:t>valueDollars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703985" y="3107406"/>
            <a:ext cx="1171977" cy="36060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33410" y="2779878"/>
            <a:ext cx="3481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smtClean="0">
                <a:solidFill>
                  <a:srgbClr val="0072C3"/>
                </a:solidFill>
              </a:rPr>
              <a:t>CONSTRUCTOR</a:t>
            </a:r>
            <a:r>
              <a:rPr lang="en-US" sz="2000" smtClean="0">
                <a:solidFill>
                  <a:srgbClr val="0072C3"/>
                </a:solidFill>
              </a:rPr>
              <a:t>  keyword </a:t>
            </a:r>
          </a:p>
          <a:p>
            <a:pPr algn="r"/>
            <a:r>
              <a:rPr lang="en-US" sz="2000" smtClean="0">
                <a:solidFill>
                  <a:srgbClr val="0072C3"/>
                </a:solidFill>
              </a:rPr>
              <a:t>As the entry function when</a:t>
            </a:r>
          </a:p>
          <a:p>
            <a:pPr algn="r"/>
            <a:r>
              <a:rPr lang="en-US" sz="2000" smtClean="0">
                <a:solidFill>
                  <a:srgbClr val="0072C3"/>
                </a:solidFill>
              </a:rPr>
              <a:t>Objects of this class are created</a:t>
            </a:r>
            <a:endParaRPr lang="en-US" sz="2000" dirty="0" smtClean="0">
              <a:solidFill>
                <a:srgbClr val="0072C3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421809" y="3907475"/>
            <a:ext cx="388558" cy="8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1026780">
            <a:off x="1102848" y="4687165"/>
            <a:ext cx="3415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It’s like a function, but called when</a:t>
            </a:r>
          </a:p>
          <a:p>
            <a:pPr algn="ctr"/>
            <a:r>
              <a:rPr lang="en-US" i="1" dirty="0" smtClean="0"/>
              <a:t>Objects from this model are</a:t>
            </a:r>
          </a:p>
          <a:p>
            <a:pPr algn="ctr"/>
            <a:r>
              <a:rPr lang="en-US" i="1" dirty="0" smtClean="0"/>
              <a:t>Created !!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 rot="19822116">
            <a:off x="481057" y="645134"/>
            <a:ext cx="2158220" cy="47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500" dirty="0" smtClean="0"/>
              <a:t>CONSTRUCTOR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92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6256</TotalTime>
  <Words>711</Words>
  <Application>Microsoft Office PowerPoint</Application>
  <PresentationFormat>Widescreen</PresentationFormat>
  <Paragraphs>200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306</cp:revision>
  <dcterms:created xsi:type="dcterms:W3CDTF">2020-01-30T10:34:45Z</dcterms:created>
  <dcterms:modified xsi:type="dcterms:W3CDTF">2021-09-09T02:59:46Z</dcterms:modified>
</cp:coreProperties>
</file>