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02" r:id="rId2"/>
    <p:sldId id="539" r:id="rId3"/>
    <p:sldId id="535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6" r:id="rId15"/>
    <p:sldId id="538" r:id="rId16"/>
    <p:sldId id="537" r:id="rId17"/>
    <p:sldId id="541" r:id="rId18"/>
    <p:sldId id="542" r:id="rId19"/>
    <p:sldId id="540" r:id="rId20"/>
    <p:sldId id="543" r:id="rId21"/>
    <p:sldId id="544" r:id="rId22"/>
    <p:sldId id="546" r:id="rId23"/>
    <p:sldId id="545" r:id="rId24"/>
    <p:sldId id="547" r:id="rId25"/>
    <p:sldId id="522" r:id="rId26"/>
    <p:sldId id="46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E81D"/>
    <a:srgbClr val="FF09AD"/>
    <a:srgbClr val="964D12"/>
    <a:srgbClr val="3D5C66"/>
    <a:srgbClr val="EA2227"/>
    <a:srgbClr val="0072C3"/>
    <a:srgbClr val="F40000"/>
    <a:srgbClr val="0E0E0E"/>
    <a:srgbClr val="272822"/>
    <a:srgbClr val="14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OOP</a:t>
            </a:r>
            <a:endParaRPr lang="en-US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336" y="423235"/>
            <a:ext cx="2835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92D050"/>
                </a:solidFill>
              </a:rPr>
              <a:t>Typed languages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8962" y="423235"/>
            <a:ext cx="652203" cy="652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2146871" y="1808086"/>
            <a:ext cx="2196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92D050"/>
                </a:solidFill>
              </a:rPr>
              <a:t>Object/Class</a:t>
            </a:r>
          </a:p>
        </p:txBody>
      </p:sp>
      <p:sp>
        <p:nvSpPr>
          <p:cNvPr id="9" name="Oval 8"/>
          <p:cNvSpPr/>
          <p:nvPr/>
        </p:nvSpPr>
        <p:spPr>
          <a:xfrm>
            <a:off x="1320497" y="1758983"/>
            <a:ext cx="652203" cy="652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6451" y="4826430"/>
            <a:ext cx="2413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Encapsulation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90077" y="4777327"/>
            <a:ext cx="652203" cy="65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8693763" y="4297110"/>
            <a:ext cx="1960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Inheritance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8456171" y="1131856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9384953" y="1052939"/>
            <a:ext cx="2514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Polymorphism</a:t>
            </a:r>
            <a:endParaRPr lang="en-US" sz="3000" dirty="0"/>
          </a:p>
        </p:txBody>
      </p:sp>
      <p:sp>
        <p:nvSpPr>
          <p:cNvPr id="15" name="Oval 14"/>
          <p:cNvSpPr/>
          <p:nvPr/>
        </p:nvSpPr>
        <p:spPr>
          <a:xfrm>
            <a:off x="7726171" y="4297110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5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1600026" y="4548820"/>
            <a:ext cx="4116498" cy="1203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01637" y="3203004"/>
            <a:ext cx="2114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92D050"/>
                </a:solidFill>
              </a:rPr>
              <a:t>Aggregation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709" y="3238046"/>
            <a:ext cx="652203" cy="652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523" y="2648048"/>
            <a:ext cx="1960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Inheritance</a:t>
            </a:r>
            <a:endParaRPr lang="en-US" sz="3000" dirty="0"/>
          </a:p>
        </p:txBody>
      </p:sp>
      <p:sp>
        <p:nvSpPr>
          <p:cNvPr id="20" name="Oval 19"/>
          <p:cNvSpPr/>
          <p:nvPr/>
        </p:nvSpPr>
        <p:spPr>
          <a:xfrm>
            <a:off x="8176931" y="2648048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6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182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457" y="791266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Browse model from parent to children</a:t>
            </a:r>
            <a:endParaRPr lang="en-US" sz="3600" i="1" dirty="0"/>
          </a:p>
        </p:txBody>
      </p:sp>
      <p:sp>
        <p:nvSpPr>
          <p:cNvPr id="6" name="Rectangle 5"/>
          <p:cNvSpPr/>
          <p:nvPr/>
        </p:nvSpPr>
        <p:spPr>
          <a:xfrm>
            <a:off x="1906784" y="2488434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2832" y="2607096"/>
            <a:ext cx="19080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Grand Parent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7374" y="2488434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9333" y="2611739"/>
            <a:ext cx="1037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Parent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5028" y="2488433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2203" y="2663957"/>
            <a:ext cx="840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Child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54667" y="3464846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6784" y="3166006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27374" y="3125492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5027" y="3195878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4679610" y="299861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6"/>
                </a:solidFill>
              </a:rPr>
              <a:t>*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593188" y="3355385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Right Arrow 22"/>
          <p:cNvSpPr/>
          <p:nvPr/>
        </p:nvSpPr>
        <p:spPr>
          <a:xfrm>
            <a:off x="3532636" y="4944356"/>
            <a:ext cx="1524000" cy="3385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05497" y="299861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56679" y="163327"/>
            <a:ext cx="574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Mono directional association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854667" y="4884574"/>
            <a:ext cx="1524000" cy="3385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4675" y="794984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Browse model from </a:t>
            </a:r>
            <a:r>
              <a:rPr lang="en-US" sz="3600" i="1" dirty="0"/>
              <a:t>children to </a:t>
            </a:r>
            <a:r>
              <a:rPr lang="en-US" sz="3600" i="1" dirty="0" smtClean="0"/>
              <a:t>parent</a:t>
            </a:r>
            <a:endParaRPr lang="en-US" sz="36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09845" y="230581"/>
            <a:ext cx="497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 directional association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6784" y="2488434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72832" y="2607096"/>
            <a:ext cx="19080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Grand Parent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27374" y="2488434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99333" y="2611739"/>
            <a:ext cx="1037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Parent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75028" y="2488433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52203" y="2663957"/>
            <a:ext cx="840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Child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854667" y="3464846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06784" y="3166006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27374" y="3125492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75027" y="3195878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4679610" y="299861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6"/>
                </a:solidFill>
              </a:rPr>
              <a:t>*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3593188" y="3355385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ight Arrow 54"/>
          <p:cNvSpPr/>
          <p:nvPr/>
        </p:nvSpPr>
        <p:spPr>
          <a:xfrm>
            <a:off x="3532636" y="4944356"/>
            <a:ext cx="1524000" cy="3385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05497" y="299861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854667" y="4884574"/>
            <a:ext cx="1524000" cy="3385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868492" y="299861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92779" y="288187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 rot="10800000">
            <a:off x="6837496" y="5532678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0800000">
            <a:off x="3532636" y="5618912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0772" y="3233508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431" y="3278136"/>
            <a:ext cx="1206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Parent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1362" y="3233508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3173" y="3316568"/>
            <a:ext cx="970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Child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0772" y="3911080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1362" y="3870566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291585" y="352930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177176" y="410045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72194" y="236668"/>
            <a:ext cx="53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The parent knows the child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00891" y="353466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1952" y="1405649"/>
            <a:ext cx="5184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</a:rPr>
              <a:t>?: </a:t>
            </a:r>
            <a:r>
              <a:rPr lang="en-US" u="sng" dirty="0">
                <a:latin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>
                <a:latin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</a:rPr>
              <a:t>?: </a:t>
            </a:r>
            <a:r>
              <a:rPr lang="en-US" u="sng" dirty="0"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Create the objects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 the_parent = new </a:t>
            </a:r>
            <a:r>
              <a:rPr lang="en-US" u="sng" dirty="0"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 the_child = new </a:t>
            </a:r>
            <a:r>
              <a:rPr lang="en-US" u="sng" dirty="0">
                <a:latin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make the links</a:t>
            </a:r>
          </a:p>
          <a:p>
            <a:r>
              <a:rPr lang="en-US" dirty="0">
                <a:latin typeface="Consolas" panose="020B0609020204030204" pitchFamily="49" charset="0"/>
              </a:rPr>
              <a:t>the_parent.child = the_child;</a:t>
            </a:r>
          </a:p>
          <a:p>
            <a:r>
              <a:rPr lang="en-US" dirty="0">
                <a:latin typeface="Consolas" panose="020B0609020204030204" pitchFamily="49" charset="0"/>
              </a:rPr>
              <a:t>the_child.parent = the_parent;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0772" y="1466087"/>
            <a:ext cx="549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child knows the parent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9259" y="358935"/>
            <a:ext cx="8226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/>
              <a:t>+</a:t>
            </a:r>
            <a:endParaRPr lang="en-US" sz="10000" dirty="0">
              <a:solidFill>
                <a:srgbClr val="FFC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2140129" y="6302644"/>
            <a:ext cx="1698738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177176" y="5902070"/>
            <a:ext cx="1691932" cy="3385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80" y="5729765"/>
            <a:ext cx="914692" cy="11272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0" y="5720825"/>
            <a:ext cx="1145175" cy="11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75" y="2285804"/>
            <a:ext cx="3768346" cy="4111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3112" y="700307"/>
            <a:ext cx="80746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3D5C66"/>
                </a:solidFill>
              </a:rPr>
              <a:t>ENCAPSULATION</a:t>
            </a:r>
            <a:endParaRPr lang="en-US" sz="8800" dirty="0">
              <a:solidFill>
                <a:srgbClr val="3D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08" y="4237149"/>
            <a:ext cx="2406904" cy="2620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198" y="1493949"/>
            <a:ext cx="740298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  name: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balance: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 = 0;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this.name = 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ronanAccount</a:t>
            </a:r>
            <a:r>
              <a:rPr lang="en-US" dirty="0">
                <a:latin typeface="Consolas" panose="020B0609020204030204" pitchFamily="49" charset="0"/>
              </a:rPr>
              <a:t> = new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("ronan");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ronanAccount.balance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 -= 1000;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Debit 1000 dollars  !!!!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1656" y="421496"/>
            <a:ext cx="512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Is this code is safe ? Why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4564" y="540912"/>
            <a:ext cx="5756704" cy="5632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 name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 balance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 = 0;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 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this.name = 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debit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amount:number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 (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this.balance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– amount &gt;=0 )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latin typeface="Consolas" panose="020B0609020204030204" pitchFamily="49" charset="0"/>
              </a:rPr>
              <a:t>this.balance</a:t>
            </a:r>
            <a:r>
              <a:rPr lang="en-US" dirty="0" smtClean="0">
                <a:latin typeface="Consolas" panose="020B0609020204030204" pitchFamily="49" charset="0"/>
              </a:rPr>
              <a:t> -= amount;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ronanAccount</a:t>
            </a:r>
            <a:r>
              <a:rPr lang="en-US" dirty="0">
                <a:latin typeface="Consolas" panose="020B0609020204030204" pitchFamily="49" charset="0"/>
              </a:rPr>
              <a:t> = new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("ronan");</a:t>
            </a:r>
          </a:p>
          <a:p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ronanAccount.debit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(1000);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273" y="769225"/>
            <a:ext cx="160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put our data private</a:t>
            </a:r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>
            <a:off x="2202287" y="1094705"/>
            <a:ext cx="734096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37516" y="3129567"/>
            <a:ext cx="734096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8407" y="2891534"/>
            <a:ext cx="160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add a method to</a:t>
            </a:r>
          </a:p>
          <a:p>
            <a:r>
              <a:rPr lang="en-US" sz="2000" dirty="0" smtClean="0"/>
              <a:t>debit </a:t>
            </a:r>
          </a:p>
          <a:p>
            <a:r>
              <a:rPr lang="en-US" sz="2000" dirty="0" smtClean="0"/>
              <a:t>money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1941986" y="5834132"/>
            <a:ext cx="734096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429" y="4967676"/>
            <a:ext cx="160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Now the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Operation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Will not be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Possible 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49" y="43794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597" y="2901973"/>
            <a:ext cx="1482135" cy="1613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6191" y="408618"/>
            <a:ext cx="740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 OOP we want to </a:t>
            </a:r>
            <a:r>
              <a:rPr lang="en-US" sz="3600" dirty="0" smtClean="0">
                <a:solidFill>
                  <a:srgbClr val="FF0000"/>
                </a:solidFill>
              </a:rPr>
              <a:t>protect our data !!!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1238" y="1648496"/>
            <a:ext cx="4583403" cy="439169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9253" y="1974520"/>
            <a:ext cx="158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550117" y="2982756"/>
            <a:ext cx="1571224" cy="347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7396" y="3627975"/>
            <a:ext cx="1571224" cy="347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6460164" y="3428469"/>
            <a:ext cx="1868860" cy="560889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1715" y="4808963"/>
            <a:ext cx="1571224" cy="347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77396" y="5280317"/>
            <a:ext cx="1571224" cy="347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7610" y="3347530"/>
            <a:ext cx="269717" cy="146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64991" y="4016434"/>
            <a:ext cx="408919" cy="80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5694" y="4016434"/>
            <a:ext cx="112308" cy="126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091" y="789618"/>
            <a:ext cx="420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getter is to </a:t>
            </a:r>
            <a:r>
              <a:rPr lang="en-US" sz="3600" dirty="0" smtClean="0">
                <a:solidFill>
                  <a:srgbClr val="FF09AD"/>
                </a:solidFill>
              </a:rPr>
              <a:t>get</a:t>
            </a:r>
            <a:r>
              <a:rPr lang="en-US" sz="3600" dirty="0" smtClean="0"/>
              <a:t> data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70600" y="635000"/>
            <a:ext cx="50800" cy="570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1091" y="2133938"/>
            <a:ext cx="4405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name: string;</a:t>
            </a:r>
          </a:p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</a:rPr>
              <a:t>getName() : string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FF09AD"/>
                </a:solidFill>
                <a:latin typeface="Consolas" panose="020B0609020204030204" pitchFamily="49" charset="0"/>
              </a:rPr>
              <a:t>return this.name;</a:t>
            </a:r>
            <a:endParaRPr lang="en-US" dirty="0">
              <a:solidFill>
                <a:srgbClr val="FF09A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4391" y="789617"/>
            <a:ext cx="420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setter is to </a:t>
            </a:r>
            <a:r>
              <a:rPr lang="en-US" sz="3600" dirty="0" smtClean="0">
                <a:solidFill>
                  <a:srgbClr val="FF09AD"/>
                </a:solidFill>
              </a:rPr>
              <a:t>set</a:t>
            </a:r>
            <a:r>
              <a:rPr lang="en-US" sz="3600" dirty="0" smtClean="0"/>
              <a:t> data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9649" y="2032338"/>
            <a:ext cx="5902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 </a:t>
            </a:r>
            <a:r>
              <a:rPr lang="en-US" u="sng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name: string;</a:t>
            </a:r>
          </a:p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 smtClean="0">
                <a:latin typeface="Consolas" panose="020B0609020204030204" pitchFamily="49" charset="0"/>
              </a:rPr>
              <a:t>setName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newName:string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FF09AD"/>
                </a:solidFill>
                <a:latin typeface="Consolas" panose="020B0609020204030204" pitchFamily="49" charset="0"/>
              </a:rPr>
              <a:t>this.name = </a:t>
            </a:r>
            <a:r>
              <a:rPr lang="en-US" dirty="0" err="1" smtClean="0">
                <a:solidFill>
                  <a:srgbClr val="FF09AD"/>
                </a:solidFill>
                <a:latin typeface="Consolas" panose="020B0609020204030204" pitchFamily="49" charset="0"/>
              </a:rPr>
              <a:t>newName</a:t>
            </a:r>
            <a:r>
              <a:rPr lang="en-US" dirty="0" smtClean="0">
                <a:solidFill>
                  <a:srgbClr val="FF09AD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9A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82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35" y="1435831"/>
            <a:ext cx="5564188" cy="3918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2546" y="370977"/>
            <a:ext cx="547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this will code display 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91" y="5763126"/>
            <a:ext cx="19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9AD"/>
                </a:solidFill>
              </a:rPr>
              <a:t>A</a:t>
            </a:r>
            <a:r>
              <a:rPr lang="en-US" sz="3600" dirty="0" smtClean="0"/>
              <a:t> - ronan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754" y="5773150"/>
            <a:ext cx="15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9AD"/>
                </a:solidFill>
              </a:rPr>
              <a:t>B</a:t>
            </a:r>
            <a:r>
              <a:rPr lang="en-US" sz="3600" dirty="0" smtClean="0"/>
              <a:t> - test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1091" y="5763125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9AD"/>
                </a:solidFill>
              </a:rPr>
              <a:t>C</a:t>
            </a:r>
            <a:r>
              <a:rPr lang="en-US" sz="3600" dirty="0" smtClean="0"/>
              <a:t> – error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2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57010" y="476002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ACTIVITY 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0129" y="1183888"/>
            <a:ext cx="624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1-Look at the code : what is the problem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after you changed the width to 50 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6594">
            <a:off x="658941" y="3041347"/>
            <a:ext cx="4448175" cy="31623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96681" y="2548500"/>
            <a:ext cx="624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2 –Fix this code by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encapsulating the data and adding methods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6036" y="1732022"/>
            <a:ext cx="4018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Can you assign the </a:t>
            </a:r>
            <a:r>
              <a:rPr lang="en-US" sz="2000" b="1" i="1" dirty="0" smtClean="0"/>
              <a:t>multiplicity </a:t>
            </a:r>
          </a:p>
          <a:p>
            <a:pPr algn="ctr"/>
            <a:r>
              <a:rPr lang="en-US" sz="2000" i="1" dirty="0" smtClean="0"/>
              <a:t>Of those elements related to a man ?</a:t>
            </a:r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43354" y="4923646"/>
            <a:ext cx="5229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00" dirty="0" smtClean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31" y="5737785"/>
            <a:ext cx="212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Exactly 5 instances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52" y="4747698"/>
            <a:ext cx="2306431" cy="16032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383" y="4789366"/>
            <a:ext cx="1955017" cy="1519916"/>
          </a:xfrm>
          <a:prstGeom prst="rect">
            <a:avLst/>
          </a:prstGeom>
        </p:spPr>
      </p:pic>
      <p:pic>
        <p:nvPicPr>
          <p:cNvPr id="4098" name="Picture 2" descr="World Language Icon Stock Illustrations – 20,784 World Language Icon Stock  Illustrations, Vectors &amp;amp; Clipart - Dreamsti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59" y="2814017"/>
            <a:ext cx="1651741" cy="16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449" y="2764355"/>
            <a:ext cx="1502845" cy="150284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6727" y="5442833"/>
            <a:ext cx="2222500" cy="86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0914" y="3193612"/>
            <a:ext cx="11977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00" dirty="0" smtClean="0"/>
              <a:t>0..1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3014" y="4046958"/>
            <a:ext cx="171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or 1 instance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231" y="3701786"/>
            <a:ext cx="2222500" cy="86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41858" y="1378719"/>
            <a:ext cx="5229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00" dirty="0"/>
              <a:t>1</a:t>
            </a:r>
            <a:endParaRPr lang="en-US" sz="5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73735" y="2192858"/>
            <a:ext cx="20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Exactly 1 instance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75231" y="1897906"/>
            <a:ext cx="2222500" cy="86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3101" y="1378719"/>
            <a:ext cx="5229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00" dirty="0" smtClean="0"/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73843" y="2192858"/>
            <a:ext cx="122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to many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6474" y="1897906"/>
            <a:ext cx="2222500" cy="86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49565" y="3094547"/>
            <a:ext cx="5229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00" dirty="0" smtClean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28140" y="4035241"/>
            <a:ext cx="122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</a:t>
            </a:r>
            <a:r>
              <a:rPr lang="en-US" sz="2000" dirty="0"/>
              <a:t>to many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21691" y="3729230"/>
            <a:ext cx="2222500" cy="86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49565" y="129151"/>
            <a:ext cx="44310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/>
              <a:t>UML multiplicities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4638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11679" y="551107"/>
            <a:ext cx="9714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Let’s update our </a:t>
            </a:r>
            <a:r>
              <a:rPr lang="en-US" sz="4000" b="1" dirty="0" smtClean="0"/>
              <a:t>UML class diagram </a:t>
            </a:r>
            <a:r>
              <a:rPr lang="en-US" sz="4000" b="1" dirty="0" smtClean="0"/>
              <a:t>!</a:t>
            </a:r>
            <a:endParaRPr lang="fr-FR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34" y="329501"/>
            <a:ext cx="1394339" cy="153878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68209" y="2813778"/>
            <a:ext cx="3687866" cy="3127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8588" y="2872852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DoorWithLock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888689" y="4896330"/>
            <a:ext cx="3641628" cy="24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141504" y="3682849"/>
            <a:ext cx="298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doorId</a:t>
            </a:r>
            <a:r>
              <a:rPr lang="en-US" dirty="0" smtClean="0"/>
              <a:t>: string</a:t>
            </a:r>
          </a:p>
          <a:p>
            <a:endParaRPr lang="en-US" dirty="0" smtClean="0"/>
          </a:p>
          <a:p>
            <a:r>
              <a:rPr lang="en-US" dirty="0" err="1" smtClean="0"/>
              <a:t>secretKey</a:t>
            </a:r>
            <a:r>
              <a:rPr lang="en-US" dirty="0" smtClean="0"/>
              <a:t> </a:t>
            </a:r>
            <a:r>
              <a:rPr lang="en-US" dirty="0"/>
              <a:t>: string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19734" y="5123186"/>
            <a:ext cx="30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canOpen</a:t>
            </a:r>
            <a:r>
              <a:rPr lang="en-US" dirty="0" smtClean="0"/>
              <a:t>(</a:t>
            </a:r>
            <a:r>
              <a:rPr lang="en-US" dirty="0" err="1" smtClean="0"/>
              <a:t>key:string</a:t>
            </a:r>
            <a:r>
              <a:rPr lang="en-US" dirty="0" smtClean="0"/>
              <a:t>) </a:t>
            </a:r>
            <a:r>
              <a:rPr lang="en-US" dirty="0" smtClean="0"/>
              <a:t>: </a:t>
            </a:r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0781" y="958513"/>
            <a:ext cx="5774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FF0000"/>
                </a:solidFill>
              </a:rPr>
              <a:t>-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2935" y="1098892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B050"/>
                </a:solidFill>
              </a:rPr>
              <a:t>+</a:t>
            </a:r>
            <a:endParaRPr lang="en-US" sz="8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6196" y="1520603"/>
            <a:ext cx="171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PRIVATE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28422" y="1493146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PUBLIC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31358" y="3266887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-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3258" y="492934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+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1358" y="3825705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-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75" y="2743015"/>
            <a:ext cx="2968982" cy="306890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3897824" y="3455993"/>
            <a:ext cx="3641628" cy="24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ight Arrow 11"/>
          <p:cNvSpPr/>
          <p:nvPr/>
        </p:nvSpPr>
        <p:spPr>
          <a:xfrm>
            <a:off x="2690869" y="5071233"/>
            <a:ext cx="1065707" cy="42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8412" y="4820210"/>
            <a:ext cx="1233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Only the</a:t>
            </a:r>
          </a:p>
          <a:p>
            <a:pPr algn="r"/>
            <a:r>
              <a:rPr lang="en-US" dirty="0" smtClean="0"/>
              <a:t>Method is</a:t>
            </a:r>
          </a:p>
          <a:p>
            <a:pPr algn="r"/>
            <a:r>
              <a:rPr lang="en-US" dirty="0" smtClean="0"/>
              <a:t>Public here</a:t>
            </a:r>
          </a:p>
        </p:txBody>
      </p:sp>
    </p:spTree>
    <p:extLst>
      <p:ext uri="{BB962C8B-B14F-4D97-AF65-F5344CB8AC3E}">
        <p14:creationId xmlns:p14="http://schemas.microsoft.com/office/powerpoint/2010/main" val="24240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5268" y="200710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</a:rPr>
              <a:t>DOES THIS CODE WILL RAISE AN ERROR ?</a:t>
            </a:r>
            <a:endParaRPr lang="en-US" sz="2500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1776" y="1966096"/>
            <a:ext cx="137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+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color </a:t>
            </a:r>
            <a:r>
              <a:rPr lang="en-US" sz="1600" dirty="0" smtClean="0"/>
              <a:t>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37360" y="18793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7950" y="18388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05603" y="19092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bedroom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8544" y="3622981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 smtClean="0">
                <a:latin typeface="Consolas" panose="020B0609020204030204" pitchFamily="49" charset="0"/>
              </a:rPr>
              <a:t>sophanaHouse = new House();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</a:t>
            </a:r>
            <a:r>
              <a:rPr lang="en-US" sz="2000" dirty="0" smtClean="0">
                <a:latin typeface="Consolas" panose="020B0609020204030204" pitchFamily="49" charset="0"/>
              </a:rPr>
              <a:t>sophanaHouse.bedroom</a:t>
            </a:r>
            <a:r>
              <a:rPr lang="en-US" sz="2000" dirty="0" smtClean="0">
                <a:latin typeface="Consolas" panose="020B0609020204030204" pitchFamily="49" charset="0"/>
              </a:rPr>
              <a:t>.bigWindow.color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1" y="241654"/>
            <a:ext cx="735243" cy="754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91830" y="1991101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bigWindow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43" name="TextBox 42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3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5268" y="200710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</a:rPr>
              <a:t>DOES THIS CODE WILL RAISE AN ERROR ?</a:t>
            </a:r>
            <a:endParaRPr lang="en-US" sz="2500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1776" y="1966096"/>
            <a:ext cx="137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+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color </a:t>
            </a:r>
            <a:r>
              <a:rPr lang="en-US" sz="1600" dirty="0" smtClean="0"/>
              <a:t>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37360" y="18793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7950" y="18388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05603" y="19092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bedroom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8544" y="3622981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 smtClean="0">
                <a:latin typeface="Consolas" panose="020B0609020204030204" pitchFamily="49" charset="0"/>
              </a:rPr>
              <a:t>sophanaHouse = new House();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</a:t>
            </a:r>
            <a:r>
              <a:rPr lang="en-US" sz="2000" dirty="0" smtClean="0">
                <a:latin typeface="Consolas" panose="020B0609020204030204" pitchFamily="49" charset="0"/>
              </a:rPr>
              <a:t>sophanaHouse.bedroom</a:t>
            </a:r>
            <a:r>
              <a:rPr lang="en-US" sz="2000" dirty="0" smtClean="0">
                <a:latin typeface="Consolas" panose="020B0609020204030204" pitchFamily="49" charset="0"/>
              </a:rPr>
              <a:t>.bigWindow.color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1" y="241654"/>
            <a:ext cx="735243" cy="754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91830" y="1991101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bigWindow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43" name="TextBox 42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2" name="Oval 1"/>
          <p:cNvSpPr/>
          <p:nvPr/>
        </p:nvSpPr>
        <p:spPr>
          <a:xfrm>
            <a:off x="3095695" y="556710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851157">
            <a:off x="3937659" y="2004356"/>
            <a:ext cx="91440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5268" y="200710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</a:rPr>
              <a:t>DOES THIS CODE WILL RAISE AN ERROR ?</a:t>
            </a:r>
            <a:endParaRPr lang="en-US" sz="2500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1776" y="196609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color </a:t>
            </a:r>
            <a:r>
              <a:rPr lang="en-US" sz="1600" dirty="0" smtClean="0"/>
              <a:t>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37360" y="18793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7950" y="18388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05603" y="19092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bedroom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8544" y="3622981"/>
            <a:ext cx="794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 smtClean="0">
                <a:latin typeface="Consolas" panose="020B0609020204030204" pitchFamily="49" charset="0"/>
              </a:rPr>
              <a:t>sophanaHouse = new House();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</a:t>
            </a:r>
            <a:r>
              <a:rPr lang="en-US" sz="2000" dirty="0" smtClean="0">
                <a:latin typeface="Consolas" panose="020B0609020204030204" pitchFamily="49" charset="0"/>
              </a:rPr>
              <a:t>sophanaHouse.getBedroom()</a:t>
            </a:r>
            <a:r>
              <a:rPr lang="en-US" sz="2000" dirty="0" smtClean="0">
                <a:latin typeface="Consolas" panose="020B0609020204030204" pitchFamily="49" charset="0"/>
              </a:rPr>
              <a:t>.bigWindow.color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1" y="241654"/>
            <a:ext cx="735243" cy="754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91830" y="1991101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bigWindow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43" name="TextBox 42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37360" y="2304650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395669" y="2357125"/>
            <a:ext cx="1496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+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getBedroom()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5268" y="200710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</a:rPr>
              <a:t>DOES THIS CODE WILL RAISE AN ERROR ?</a:t>
            </a:r>
            <a:endParaRPr lang="en-US" sz="2500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1776" y="196609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color </a:t>
            </a:r>
            <a:r>
              <a:rPr lang="en-US" sz="1600" dirty="0" smtClean="0"/>
              <a:t>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37360" y="18793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7950" y="18388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05603" y="19092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bedroom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8544" y="3622981"/>
            <a:ext cx="794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 smtClean="0">
                <a:latin typeface="Consolas" panose="020B0609020204030204" pitchFamily="49" charset="0"/>
              </a:rPr>
              <a:t>sophanaHouse = new House();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</a:t>
            </a:r>
            <a:r>
              <a:rPr lang="en-US" sz="2000" dirty="0" smtClean="0">
                <a:latin typeface="Consolas" panose="020B0609020204030204" pitchFamily="49" charset="0"/>
              </a:rPr>
              <a:t>sophanaHouse.getBedroom()</a:t>
            </a:r>
            <a:r>
              <a:rPr lang="en-US" sz="2000" dirty="0" smtClean="0">
                <a:latin typeface="Consolas" panose="020B0609020204030204" pitchFamily="49" charset="0"/>
              </a:rPr>
              <a:t>.bigWindow.color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1" y="241654"/>
            <a:ext cx="735243" cy="754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91830" y="1991101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bigWindow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43" name="TextBox 42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37360" y="2304650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395669" y="2357125"/>
            <a:ext cx="1496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+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getBedroom()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095695" y="556710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18851157">
            <a:off x="8319181" y="2283281"/>
            <a:ext cx="91440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4887" y="372971"/>
            <a:ext cx="295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9AD"/>
                </a:solidFill>
              </a:rPr>
              <a:t>TO SUM UP</a:t>
            </a:r>
            <a:endParaRPr lang="fr-FR" sz="4000" b="1" dirty="0">
              <a:solidFill>
                <a:srgbClr val="FF09A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" y="219142"/>
            <a:ext cx="1015545" cy="1015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889" y="3280577"/>
            <a:ext cx="9369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We sometimes need to </a:t>
            </a:r>
            <a:r>
              <a:rPr lang="en-US" sz="2500" b="1" dirty="0" smtClean="0"/>
              <a:t>navigate in 2 directions </a:t>
            </a:r>
            <a:r>
              <a:rPr lang="en-US" sz="2500" dirty="0" smtClean="0"/>
              <a:t>in our model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rgbClr val="FF09AD"/>
                </a:solidFill>
              </a:rPr>
              <a:t>This requires to keep the reference of the “parent” in the “child”</a:t>
            </a:r>
            <a:endParaRPr lang="en-US" sz="2500" dirty="0">
              <a:solidFill>
                <a:srgbClr val="FF09A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9" y="5005510"/>
            <a:ext cx="100363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We need  to </a:t>
            </a:r>
            <a:r>
              <a:rPr lang="en-US" sz="2500" dirty="0" smtClean="0">
                <a:solidFill>
                  <a:srgbClr val="FF09AD"/>
                </a:solidFill>
              </a:rPr>
              <a:t>protect our data</a:t>
            </a:r>
            <a:r>
              <a:rPr lang="en-US" sz="2500" dirty="0" smtClean="0"/>
              <a:t>, and provide methods to set or get 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889" y="1942190"/>
            <a:ext cx="60310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UML </a:t>
            </a:r>
            <a:r>
              <a:rPr lang="en-US" sz="2500" b="1" dirty="0" smtClean="0">
                <a:solidFill>
                  <a:srgbClr val="FF09AD"/>
                </a:solidFill>
              </a:rPr>
              <a:t>multiplicities</a:t>
            </a:r>
            <a:r>
              <a:rPr lang="en-US" sz="2500" dirty="0" smtClean="0">
                <a:solidFill>
                  <a:srgbClr val="FF09AD"/>
                </a:solidFill>
              </a:rPr>
              <a:t> </a:t>
            </a:r>
            <a:r>
              <a:rPr lang="en-US" sz="2500" dirty="0" smtClean="0"/>
              <a:t>: </a:t>
            </a:r>
            <a:r>
              <a:rPr lang="en-US" sz="2500" i="1" dirty="0" smtClean="0"/>
              <a:t>1, 0..1, 5 , many   etc.</a:t>
            </a:r>
            <a:endParaRPr lang="en-US" sz="25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www.typescriptlang.org/docs/handbook/classes.html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90391" y="687429"/>
            <a:ext cx="6207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964D12"/>
                </a:solidFill>
              </a:rPr>
              <a:t>NAVIGATION</a:t>
            </a:r>
            <a:endParaRPr lang="en-US" sz="8800" dirty="0">
              <a:solidFill>
                <a:srgbClr val="964D1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67" y="2261315"/>
            <a:ext cx="3990774" cy="39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4721" y="242888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121" y="352432"/>
            <a:ext cx="871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Complete this code to get the color of the bedroom main window</a:t>
            </a:r>
            <a:endParaRPr lang="en-US" sz="2500" dirty="0"/>
          </a:p>
        </p:txBody>
      </p:sp>
      <p:sp>
        <p:nvSpPr>
          <p:cNvPr id="27" name="Rectangle 2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78843" y="241949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960" y="21206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1550" y="20801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9203" y="21505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mainWindow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sophanaHouse: House;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Note : We don’t detail the initialization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sophanaHouse.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2" name="Right Arrow 1"/>
          <p:cNvSpPr/>
          <p:nvPr/>
        </p:nvSpPr>
        <p:spPr>
          <a:xfrm rot="8586773">
            <a:off x="10055642" y="2182460"/>
            <a:ext cx="544522" cy="36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89723">
            <a:off x="1368999" y="1842298"/>
            <a:ext cx="544522" cy="3682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0004189">
            <a:off x="276390" y="1743012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0693881">
            <a:off x="10587071" y="180425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4721" y="242888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121" y="352432"/>
            <a:ext cx="871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Complete this code to get the color of the bedroom main window</a:t>
            </a:r>
            <a:endParaRPr lang="en-US" sz="2500" dirty="0"/>
          </a:p>
        </p:txBody>
      </p:sp>
      <p:sp>
        <p:nvSpPr>
          <p:cNvPr id="27" name="Rectangle 2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78843" y="241949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960" y="21206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1550" y="20801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9203" y="21505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mainWindow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sophanaHouse: House;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Note : We don’t detail the initialization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sophanaHouse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.bedroom.mainWindow.color</a:t>
            </a:r>
          </a:p>
        </p:txBody>
      </p:sp>
      <p:sp>
        <p:nvSpPr>
          <p:cNvPr id="2" name="Right Arrow 1"/>
          <p:cNvSpPr/>
          <p:nvPr/>
        </p:nvSpPr>
        <p:spPr>
          <a:xfrm rot="20537652">
            <a:off x="1153043" y="2625123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786908">
            <a:off x="3554301" y="2465222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462805">
            <a:off x="6165372" y="2542196"/>
            <a:ext cx="1829756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86908">
            <a:off x="8187242" y="2572435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1702" y="2493520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26" name="Oval 25"/>
          <p:cNvSpPr/>
          <p:nvPr/>
        </p:nvSpPr>
        <p:spPr>
          <a:xfrm>
            <a:off x="3335686" y="2650080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38" name="Oval 37"/>
          <p:cNvSpPr/>
          <p:nvPr/>
        </p:nvSpPr>
        <p:spPr>
          <a:xfrm>
            <a:off x="6028873" y="2227177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39" name="Oval 38"/>
          <p:cNvSpPr/>
          <p:nvPr/>
        </p:nvSpPr>
        <p:spPr>
          <a:xfrm>
            <a:off x="8290248" y="2889396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40" name="Right Arrow 39"/>
          <p:cNvSpPr/>
          <p:nvPr/>
        </p:nvSpPr>
        <p:spPr>
          <a:xfrm rot="8586773">
            <a:off x="10055642" y="2182460"/>
            <a:ext cx="544522" cy="36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689723">
            <a:off x="1368999" y="1842298"/>
            <a:ext cx="544522" cy="3682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0004189">
            <a:off x="276390" y="1743012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693881">
            <a:off x="10587071" y="180425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4721" y="242888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121" y="352432"/>
            <a:ext cx="9793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Complete this code to get the color of the </a:t>
            </a:r>
            <a:r>
              <a:rPr lang="en-US" sz="2500" b="1" dirty="0" smtClean="0"/>
              <a:t>first</a:t>
            </a:r>
            <a:r>
              <a:rPr lang="en-US" sz="2500" dirty="0" smtClean="0"/>
              <a:t> window  of the living room</a:t>
            </a:r>
            <a:endParaRPr lang="en-US" sz="2500" dirty="0"/>
          </a:p>
        </p:txBody>
      </p:sp>
      <p:sp>
        <p:nvSpPr>
          <p:cNvPr id="27" name="Rectangle 2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78843" y="241949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960" y="21206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1550" y="20801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9203" y="21505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14703" y="1816620"/>
            <a:ext cx="950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*</a:t>
            </a:r>
          </a:p>
          <a:p>
            <a:pPr algn="r"/>
            <a:r>
              <a:rPr lang="en-US" sz="1600" b="1" dirty="0" smtClean="0"/>
              <a:t>windows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sophanaHouse: House;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Note : We don’t detail the initialization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sophanaHouse.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631189" y="3106298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3926336" y="2529281"/>
            <a:ext cx="113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err="1" smtClean="0"/>
              <a:t>livingRoom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45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4721" y="242888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121" y="352432"/>
            <a:ext cx="9793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Complete this code to get the color of the </a:t>
            </a:r>
            <a:r>
              <a:rPr lang="en-US" sz="2500" b="1" dirty="0" smtClean="0"/>
              <a:t>first</a:t>
            </a:r>
            <a:r>
              <a:rPr lang="en-US" sz="2500" dirty="0" smtClean="0"/>
              <a:t> window  of the living room</a:t>
            </a:r>
            <a:endParaRPr lang="en-US" sz="2500" dirty="0"/>
          </a:p>
        </p:txBody>
      </p:sp>
      <p:sp>
        <p:nvSpPr>
          <p:cNvPr id="27" name="Rectangle 2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78843" y="241949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960" y="21206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1550" y="20801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9203" y="21505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14703" y="1816620"/>
            <a:ext cx="950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*</a:t>
            </a:r>
          </a:p>
          <a:p>
            <a:pPr algn="r"/>
            <a:r>
              <a:rPr lang="en-US" sz="1600" b="1" dirty="0" smtClean="0"/>
              <a:t>windows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sophanaHouse: House;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Note : We don’t detail the initialization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theColor=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sophanaHouse.livingRoom.windows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[0].color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31189" y="3106298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3926337" y="2529281"/>
            <a:ext cx="1139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err="1"/>
              <a:t>livingRoom</a:t>
            </a:r>
            <a:endParaRPr lang="en-US" sz="1600" b="1" dirty="0"/>
          </a:p>
        </p:txBody>
      </p:sp>
      <p:sp>
        <p:nvSpPr>
          <p:cNvPr id="23" name="Right Arrow 22"/>
          <p:cNvSpPr/>
          <p:nvPr/>
        </p:nvSpPr>
        <p:spPr>
          <a:xfrm rot="20537652">
            <a:off x="1153043" y="2625123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786908">
            <a:off x="3554301" y="2465222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462805">
            <a:off x="6165372" y="2542196"/>
            <a:ext cx="1829756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786908">
            <a:off x="8187242" y="2572435"/>
            <a:ext cx="1524000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1702" y="2493520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40" name="Oval 39"/>
          <p:cNvSpPr/>
          <p:nvPr/>
        </p:nvSpPr>
        <p:spPr>
          <a:xfrm>
            <a:off x="3335686" y="2650080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41" name="Oval 40"/>
          <p:cNvSpPr/>
          <p:nvPr/>
        </p:nvSpPr>
        <p:spPr>
          <a:xfrm>
            <a:off x="6028873" y="2227177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42" name="Oval 41"/>
          <p:cNvSpPr/>
          <p:nvPr/>
        </p:nvSpPr>
        <p:spPr>
          <a:xfrm>
            <a:off x="8290248" y="2889396"/>
            <a:ext cx="400159" cy="400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917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44721" y="242888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121" y="352432"/>
            <a:ext cx="9775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Can you access to the </a:t>
            </a:r>
            <a:r>
              <a:rPr lang="en-US" sz="2500" b="1" dirty="0" smtClean="0"/>
              <a:t>house address </a:t>
            </a:r>
            <a:r>
              <a:rPr lang="en-US" sz="2500" dirty="0" smtClean="0"/>
              <a:t>from the </a:t>
            </a:r>
            <a:r>
              <a:rPr lang="en-US" sz="2500" b="1" dirty="0" smtClean="0">
                <a:solidFill>
                  <a:srgbClr val="FF0000"/>
                </a:solidFill>
              </a:rPr>
              <a:t>bedRoomWindow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smtClean="0"/>
              <a:t>object ?</a:t>
            </a:r>
            <a:endParaRPr lang="en-US" sz="2500" dirty="0"/>
          </a:p>
        </p:txBody>
      </p:sp>
      <p:sp>
        <p:nvSpPr>
          <p:cNvPr id="27" name="Rectangle 2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78843" y="241949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960" y="212065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1550" y="208014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9203" y="215053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mainWindow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6393" y="3790287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bedRoomWindow: Window;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 Note : We don’t detail the initialization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 err="1" smtClean="0">
                <a:latin typeface="Consolas" panose="020B0609020204030204" pitchFamily="49" charset="0"/>
              </a:rPr>
              <a:t>houseAddress</a:t>
            </a:r>
            <a:r>
              <a:rPr lang="en-US" sz="2000" dirty="0" smtClean="0">
                <a:latin typeface="Consolas" panose="020B0609020204030204" pitchFamily="49" charset="0"/>
              </a:rPr>
              <a:t>= </a:t>
            </a:r>
            <a:r>
              <a:rPr lang="en-US" sz="2000" dirty="0">
                <a:latin typeface="Consolas" panose="020B0609020204030204" pitchFamily="49" charset="0"/>
              </a:rPr>
              <a:t>bedRoomWindow</a:t>
            </a:r>
            <a:r>
              <a:rPr lang="en-US" sz="2000" dirty="0" smtClean="0">
                <a:latin typeface="Consolas" panose="020B0609020204030204" pitchFamily="49" charset="0"/>
              </a:rPr>
              <a:t>.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8205" y="2370350"/>
            <a:ext cx="1446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9764669">
            <a:off x="1679506" y="2652551"/>
            <a:ext cx="544522" cy="36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9912548">
            <a:off x="10184610" y="2036364"/>
            <a:ext cx="544522" cy="3682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20004189">
            <a:off x="10470885" y="1520016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0693881">
            <a:off x="696891" y="291184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5712061"/>
            <a:ext cx="2149028" cy="828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1201" y="308961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04962" y="4075410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62023" y="3213191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House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2547" y="1256067"/>
            <a:ext cx="631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windows does not have a reference to the parent room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211791" y="3089617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2613" y="3213191"/>
            <a:ext cx="1100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Room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9445" y="3089616"/>
            <a:ext cx="1713761" cy="185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30267" y="3213190"/>
            <a:ext cx="1497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Window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939084" y="4066029"/>
            <a:ext cx="1506829" cy="7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8674385" y="4004510"/>
            <a:ext cx="124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color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91201" y="3767189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11791" y="3726675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459444" y="3797061"/>
            <a:ext cx="171376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172144" y="3498393"/>
            <a:ext cx="9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bedroom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93751" y="3463150"/>
            <a:ext cx="1332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b="1" dirty="0" smtClean="0"/>
              <a:t>mainWindow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58446" y="4016880"/>
            <a:ext cx="1446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 : string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816" y="4165958"/>
            <a:ext cx="441346" cy="3837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017" y="4136052"/>
            <a:ext cx="441346" cy="383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201" y="1236713"/>
            <a:ext cx="441346" cy="3837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738121" y="352432"/>
            <a:ext cx="9775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Can you access to the </a:t>
            </a:r>
            <a:r>
              <a:rPr lang="en-US" sz="2500" b="1" dirty="0" smtClean="0"/>
              <a:t>house address </a:t>
            </a:r>
            <a:r>
              <a:rPr lang="en-US" sz="2500" dirty="0" smtClean="0"/>
              <a:t>from the </a:t>
            </a:r>
            <a:r>
              <a:rPr lang="en-US" sz="2500" b="1" dirty="0" smtClean="0">
                <a:solidFill>
                  <a:srgbClr val="FF0000"/>
                </a:solidFill>
              </a:rPr>
              <a:t>bedRoomWindow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smtClean="0"/>
              <a:t>object ?</a:t>
            </a:r>
            <a:endParaRPr lang="en-US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2547" y="1846375"/>
            <a:ext cx="558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room does not have a reference to the house </a:t>
            </a:r>
            <a:endParaRPr lang="en-US" sz="2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201" y="1827021"/>
            <a:ext cx="441346" cy="383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582091">
            <a:off x="290032" y="617601"/>
            <a:ext cx="1329210" cy="8309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NO !</a:t>
            </a:r>
            <a:endParaRPr lang="en-US" sz="4800" dirty="0"/>
          </a:p>
        </p:txBody>
      </p:sp>
      <p:sp>
        <p:nvSpPr>
          <p:cNvPr id="37" name="Right Arrow 36"/>
          <p:cNvSpPr/>
          <p:nvPr/>
        </p:nvSpPr>
        <p:spPr>
          <a:xfrm rot="9912548">
            <a:off x="10224722" y="3911410"/>
            <a:ext cx="544522" cy="3682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20004189">
            <a:off x="10510997" y="3395062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724</Words>
  <Application>Microsoft Office PowerPoint</Application>
  <PresentationFormat>Widescreen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346</cp:revision>
  <dcterms:created xsi:type="dcterms:W3CDTF">2020-01-30T10:34:45Z</dcterms:created>
  <dcterms:modified xsi:type="dcterms:W3CDTF">2021-09-22T18:01:20Z</dcterms:modified>
</cp:coreProperties>
</file>