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62" r:id="rId3"/>
    <p:sldId id="256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75" r:id="rId12"/>
    <p:sldId id="276" r:id="rId13"/>
    <p:sldId id="267" r:id="rId14"/>
    <p:sldId id="269" r:id="rId15"/>
    <p:sldId id="270" r:id="rId16"/>
    <p:sldId id="274" r:id="rId17"/>
    <p:sldId id="271" r:id="rId18"/>
    <p:sldId id="273" r:id="rId19"/>
    <p:sldId id="268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925F3D"/>
    <a:srgbClr val="FFA92C"/>
    <a:srgbClr val="E5393D"/>
    <a:srgbClr val="EA2227"/>
    <a:srgbClr val="FAE81D"/>
    <a:srgbClr val="964D12"/>
    <a:srgbClr val="3D5C66"/>
    <a:srgbClr val="0072C3"/>
    <a:srgbClr val="F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20/10/2021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20/10/2021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20/10/2021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8362" y="404955"/>
            <a:ext cx="295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E5393D"/>
                </a:solidFill>
              </a:rPr>
              <a:t>OBJECTIVES</a:t>
            </a:r>
            <a:endParaRPr lang="fr-FR" sz="4000" b="1" dirty="0">
              <a:solidFill>
                <a:srgbClr val="E5393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93" y="327860"/>
            <a:ext cx="1015545" cy="1015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4546" y="2334076"/>
            <a:ext cx="5368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Be able to write a </a:t>
            </a:r>
            <a:r>
              <a:rPr lang="en-US" sz="2500" b="1" dirty="0" smtClean="0">
                <a:solidFill>
                  <a:srgbClr val="FF09AD"/>
                </a:solidFill>
              </a:rPr>
              <a:t>recursive</a:t>
            </a:r>
            <a:r>
              <a:rPr lang="en-US" sz="2500" dirty="0" smtClean="0">
                <a:solidFill>
                  <a:srgbClr val="FF09AD"/>
                </a:solidFill>
              </a:rPr>
              <a:t> </a:t>
            </a:r>
            <a:r>
              <a:rPr lang="en-US" sz="2500" dirty="0" smtClean="0"/>
              <a:t>method</a:t>
            </a:r>
            <a:endParaRPr lang="en-US" sz="2500" b="1" i="1" dirty="0">
              <a:solidFill>
                <a:srgbClr val="FF09A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4546" y="3143650"/>
            <a:ext cx="70174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Know what is a </a:t>
            </a:r>
            <a:r>
              <a:rPr lang="en-US" sz="2500" b="1" dirty="0" smtClean="0">
                <a:solidFill>
                  <a:schemeClr val="accent1"/>
                </a:solidFill>
              </a:rPr>
              <a:t>circular reference </a:t>
            </a:r>
            <a:r>
              <a:rPr lang="en-US" sz="2500" dirty="0" smtClean="0"/>
              <a:t>and how to fix it</a:t>
            </a:r>
            <a:endParaRPr lang="en-US" sz="2500" b="1" i="1" dirty="0">
              <a:solidFill>
                <a:srgbClr val="FF09A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4546" y="3953224"/>
            <a:ext cx="77806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Be able to write a method to check if </a:t>
            </a:r>
            <a:r>
              <a:rPr lang="en-US" sz="2500" b="1" dirty="0" smtClean="0">
                <a:solidFill>
                  <a:schemeClr val="accent6"/>
                </a:solidFill>
              </a:rPr>
              <a:t>2 object are equal</a:t>
            </a:r>
            <a:endParaRPr lang="en-US" sz="2500" b="1" i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4546" y="4954709"/>
            <a:ext cx="91205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Understand the difference between </a:t>
            </a:r>
            <a:r>
              <a:rPr lang="en-US" sz="2500" b="1" dirty="0" smtClean="0">
                <a:solidFill>
                  <a:srgbClr val="FF09AD"/>
                </a:solidFill>
              </a:rPr>
              <a:t>object with ID </a:t>
            </a:r>
            <a:r>
              <a:rPr lang="en-US" sz="2500" dirty="0" smtClean="0"/>
              <a:t>and </a:t>
            </a:r>
            <a:r>
              <a:rPr lang="en-US" sz="2500" b="1" dirty="0" smtClean="0">
                <a:solidFill>
                  <a:srgbClr val="FF09AD"/>
                </a:solidFill>
              </a:rPr>
              <a:t>without ID</a:t>
            </a:r>
            <a:endParaRPr lang="en-US" sz="2500" b="1" i="1" dirty="0">
              <a:solidFill>
                <a:srgbClr val="FF09AD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80" y="251126"/>
            <a:ext cx="1015545" cy="10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</a:t>
            </a:r>
            <a:r>
              <a:rPr lang="en-US" sz="4000" b="1" dirty="0" smtClean="0">
                <a:solidFill>
                  <a:srgbClr val="0072C3"/>
                </a:solidFill>
              </a:rPr>
              <a:t>3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1505" y="1163580"/>
            <a:ext cx="51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1 – What p1 === p2 return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latin typeface="Consolas" panose="020B0609020204030204" pitchFamily="49" charset="0"/>
              </a:rPr>
              <a:t> 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504" y="1748451"/>
            <a:ext cx="676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2 – Implement the </a:t>
            </a:r>
            <a:r>
              <a:rPr lang="en-US" b="1" dirty="0" smtClean="0">
                <a:latin typeface="Consolas" panose="020B0609020204030204" pitchFamily="49" charset="0"/>
              </a:rPr>
              <a:t>equal method </a:t>
            </a:r>
            <a:r>
              <a:rPr lang="en-US" dirty="0" smtClean="0">
                <a:latin typeface="Consolas" panose="020B0609020204030204" pitchFamily="49" charset="0"/>
              </a:rPr>
              <a:t>on Point class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504" y="2590415"/>
            <a:ext cx="654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3 – Check that p1.equal(p2) return </a:t>
            </a:r>
            <a:r>
              <a:rPr lang="en-US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31680">
            <a:off x="6195286" y="3383959"/>
            <a:ext cx="5292404" cy="2251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504" y="3090494"/>
            <a:ext cx="654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4 – Check that p1.equal(p3) return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2064306" y="2318048"/>
            <a:ext cx="8963695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049207" y="188489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72260" y="200288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57896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531516" y="2254225"/>
            <a:ext cx="0" cy="49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40753" y="1972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787875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901609" y="2318048"/>
            <a:ext cx="0" cy="49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64722" y="1194384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 : number</a:t>
            </a:r>
          </a:p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13928" y="119438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 : number</a:t>
            </a:r>
          </a:p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45077" y="467021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  </a:t>
            </a:r>
            <a:r>
              <a:rPr lang="en-US" b="1" dirty="0" smtClean="0">
                <a:solidFill>
                  <a:srgbClr val="FF0000"/>
                </a:solidFill>
              </a:rPr>
              <a:t>===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20770" y="46702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343722" y="4237403"/>
            <a:ext cx="6117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49965" y="4086987"/>
            <a:ext cx="241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 compare  by VALUE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 rot="5400000">
            <a:off x="1000692" y="4179670"/>
            <a:ext cx="6117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163840" y="3845309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TRUE</a:t>
            </a:r>
            <a:endParaRPr lang="en-US" sz="5400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2006684" y="4122308"/>
            <a:ext cx="6117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86828" y="352510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43623" y="351892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65967" y="36543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875525" y="372424"/>
            <a:ext cx="225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PRIMITIVE</a:t>
            </a:r>
            <a:r>
              <a:rPr lang="en-US" b="1" dirty="0" smtClean="0"/>
              <a:t> TYPES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546154" y="34959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22893" y="358862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77987" y="200722"/>
            <a:ext cx="6487954" cy="738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38" idx="0"/>
          </p:cNvCxnSpPr>
          <p:nvPr/>
        </p:nvCxnSpPr>
        <p:spPr>
          <a:xfrm flipV="1">
            <a:off x="2474819" y="1840715"/>
            <a:ext cx="3227481" cy="282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06566" y="1715371"/>
            <a:ext cx="1976048" cy="308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1997399" y="3834614"/>
            <a:ext cx="8963695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82300" y="34014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05353" y="351944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57896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464609" y="3770791"/>
            <a:ext cx="0" cy="49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73846" y="348896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787875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834702" y="3834614"/>
            <a:ext cx="0" cy="49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8617" y="588849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p1 </a:t>
            </a:r>
            <a:r>
              <a:rPr lang="en-US" b="1" dirty="0" smtClean="0">
                <a:solidFill>
                  <a:srgbClr val="FF0000"/>
                </a:solidFill>
              </a:rPr>
              <a:t>===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4310" y="588849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217887" y="5888494"/>
            <a:ext cx="6117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2182978" y="5455550"/>
            <a:ext cx="6117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544572" y="5242163"/>
            <a:ext cx="181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FALSE</a:t>
            </a:r>
            <a:endParaRPr lang="en-US" sz="5400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3296430" y="5455550"/>
            <a:ext cx="6117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39117" y="497616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73362" y="49846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5149" y="3041950"/>
            <a:ext cx="11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p1 : object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51182" y="5703828"/>
            <a:ext cx="405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 compare the 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of the objects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875525" y="372424"/>
            <a:ext cx="254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OJECT/ARRAY </a:t>
            </a:r>
            <a:r>
              <a:rPr lang="en-US" b="1" dirty="0" smtClean="0"/>
              <a:t>TYPES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577987" y="200722"/>
            <a:ext cx="6487954" cy="738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5486" y="1224535"/>
            <a:ext cx="1416676" cy="1297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3628" y="1224536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Point</a:t>
            </a:r>
            <a:endParaRPr lang="en-US" b="1" dirty="0"/>
          </a:p>
        </p:txBody>
      </p:sp>
      <p:cxnSp>
        <p:nvCxnSpPr>
          <p:cNvPr id="41" name="Straight Connector 40"/>
          <p:cNvCxnSpPr>
            <a:stCxn id="34" idx="1"/>
            <a:endCxn id="34" idx="3"/>
          </p:cNvCxnSpPr>
          <p:nvPr/>
        </p:nvCxnSpPr>
        <p:spPr>
          <a:xfrm>
            <a:off x="535486" y="1873309"/>
            <a:ext cx="1416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5506" y="18167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x:number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001789" y="1224536"/>
            <a:ext cx="1416676" cy="1146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341048" y="129781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p1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2" name="Straight Connector 51"/>
          <p:cNvCxnSpPr>
            <a:stCxn id="43" idx="1"/>
            <a:endCxn id="43" idx="3"/>
          </p:cNvCxnSpPr>
          <p:nvPr/>
        </p:nvCxnSpPr>
        <p:spPr>
          <a:xfrm>
            <a:off x="3001789" y="1797646"/>
            <a:ext cx="1416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407" y="209603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y:number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46772" y="175970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X:45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18871" y="2098388"/>
            <a:ext cx="57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Y:55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64444" y="3019055"/>
            <a:ext cx="11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p2 : object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61635" y="1224536"/>
            <a:ext cx="1416676" cy="1146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400894" y="129781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p2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69" name="Straight Connector 68"/>
          <p:cNvCxnSpPr>
            <a:stCxn id="67" idx="1"/>
            <a:endCxn id="67" idx="3"/>
          </p:cNvCxnSpPr>
          <p:nvPr/>
        </p:nvCxnSpPr>
        <p:spPr>
          <a:xfrm>
            <a:off x="5061635" y="1797646"/>
            <a:ext cx="1416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06618" y="175970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X:45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278717" y="2098388"/>
            <a:ext cx="57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Y:55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2168841" y="3766385"/>
            <a:ext cx="1241225" cy="217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417638" y="3674198"/>
            <a:ext cx="2005764" cy="22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173065" y="2144329"/>
            <a:ext cx="12879" cy="42637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0879" y="1295030"/>
            <a:ext cx="1104883" cy="992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994" y="2460319"/>
            <a:ext cx="3474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a = 45;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let b </a:t>
            </a:r>
            <a:r>
              <a:rPr lang="en-US" sz="2000" dirty="0">
                <a:latin typeface="Consolas" panose="020B0609020204030204" pitchFamily="49" charset="0"/>
              </a:rPr>
              <a:t>= 45;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c = a === b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543403" y="4168546"/>
            <a:ext cx="544285" cy="74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60800" y="178130"/>
            <a:ext cx="4411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Equality of objects</a:t>
            </a:r>
            <a:endParaRPr lang="fr-FR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6402" y="4977194"/>
            <a:ext cx="33382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True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because a and b are </a:t>
            </a:r>
            <a:r>
              <a:rPr lang="en-US" sz="2800" b="1" dirty="0" smtClean="0"/>
              <a:t>primitive types</a:t>
            </a:r>
            <a:endParaRPr lang="en-US" sz="28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138519" y="2144329"/>
            <a:ext cx="12879" cy="42637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6333" y="1295030"/>
            <a:ext cx="1104883" cy="9920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85027" y="2460318"/>
            <a:ext cx="3724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let a = new Person(‘x’);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let b </a:t>
            </a:r>
            <a:r>
              <a:rPr lang="en-US" sz="2000" dirty="0">
                <a:latin typeface="Consolas" panose="020B0609020204030204" pitchFamily="49" charset="0"/>
              </a:rPr>
              <a:t>= new Person(‘x</a:t>
            </a:r>
            <a:r>
              <a:rPr lang="en-US" sz="2000" dirty="0" smtClean="0">
                <a:latin typeface="Consolas" panose="020B0609020204030204" pitchFamily="49" charset="0"/>
              </a:rPr>
              <a:t>’);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let c = a === b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508857" y="4168546"/>
            <a:ext cx="544285" cy="74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204154" y="2144329"/>
            <a:ext cx="12879" cy="42637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1968" y="1295030"/>
            <a:ext cx="1104883" cy="9920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51398" y="2460318"/>
            <a:ext cx="4592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let a = new Person(‘x’);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let b = new Person(‘x’);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let c = </a:t>
            </a:r>
            <a:r>
              <a:rPr lang="en-US" sz="2000" dirty="0" smtClean="0">
                <a:latin typeface="Consolas" panose="020B0609020204030204" pitchFamily="49" charset="0"/>
              </a:rPr>
              <a:t>a.equals(b)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574492" y="4168546"/>
            <a:ext cx="544285" cy="74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89741" y="4977193"/>
            <a:ext cx="33382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because a and b are </a:t>
            </a:r>
            <a:r>
              <a:rPr lang="en-US" sz="2800" b="1" dirty="0" smtClean="0"/>
              <a:t>object types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46621" y="6109063"/>
            <a:ext cx="333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For </a:t>
            </a:r>
            <a:r>
              <a:rPr lang="en-US" sz="2000" i="1" dirty="0" smtClean="0"/>
              <a:t>object == </a:t>
            </a:r>
            <a:r>
              <a:rPr lang="en-US" sz="2000" i="1" dirty="0"/>
              <a:t>is done is on the </a:t>
            </a:r>
            <a:r>
              <a:rPr lang="en-US" sz="2000" b="1" i="1" dirty="0" smtClean="0">
                <a:solidFill>
                  <a:schemeClr val="accent1"/>
                </a:solidFill>
              </a:rPr>
              <a:t>@ in RAM</a:t>
            </a:r>
            <a:endParaRPr lang="en-US" sz="2000" b="1" i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523" y="6109063"/>
            <a:ext cx="333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For primitives   == is done is on the value</a:t>
            </a:r>
            <a:endParaRPr lang="en-US" sz="2000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8339358" y="4915637"/>
            <a:ext cx="333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True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because now we really compare the 2 persons using their attributes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95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086" y="675599"/>
            <a:ext cx="7271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9933"/>
                </a:solidFill>
              </a:defRPr>
            </a:lvl1pPr>
          </a:lstStyle>
          <a:p>
            <a:pPr algn="ctr"/>
            <a:r>
              <a:rPr lang="en-US" sz="8000" dirty="0" smtClean="0">
                <a:solidFill>
                  <a:srgbClr val="FF09AD"/>
                </a:solidFill>
              </a:rPr>
              <a:t>ID</a:t>
            </a:r>
            <a:r>
              <a:rPr lang="en-US" sz="8000" dirty="0" smtClean="0">
                <a:solidFill>
                  <a:schemeClr val="tx1"/>
                </a:solidFill>
              </a:rPr>
              <a:t> or </a:t>
            </a:r>
            <a:r>
              <a:rPr lang="en-US" sz="8000" dirty="0" smtClean="0">
                <a:solidFill>
                  <a:srgbClr val="FF09AD"/>
                </a:solidFill>
              </a:rPr>
              <a:t>not ID </a:t>
            </a:r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fr-FR" sz="8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3507">
            <a:off x="4032022" y="3147512"/>
            <a:ext cx="3630552" cy="28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</a:t>
            </a:r>
            <a:r>
              <a:rPr lang="en-US" sz="4000" b="1" dirty="0" smtClean="0">
                <a:solidFill>
                  <a:srgbClr val="0072C3"/>
                </a:solidFill>
              </a:rPr>
              <a:t>4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5219" y="1120037"/>
            <a:ext cx="8875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nsolas" panose="020B0609020204030204" pitchFamily="49" charset="0"/>
              </a:rPr>
              <a:t>Which class should have an ID attribute ?</a:t>
            </a:r>
            <a:endParaRPr lang="en-US" sz="3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705" y="2339237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Address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705" y="3730433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Student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0991" y="2339237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Car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0991" y="3730171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Point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7000" y="2339237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Date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6999" y="3718094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Computer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198" y="2531597"/>
            <a:ext cx="3706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A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198" y="3730171"/>
            <a:ext cx="381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D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0303" y="254611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B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0303" y="3744685"/>
            <a:ext cx="341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E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5204" y="2546803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C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15204" y="3745377"/>
            <a:ext cx="332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F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3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</a:t>
            </a:r>
            <a:r>
              <a:rPr lang="en-US" sz="4000" b="1" dirty="0" smtClean="0">
                <a:solidFill>
                  <a:srgbClr val="0072C3"/>
                </a:solidFill>
              </a:rPr>
              <a:t>4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5219" y="1120037"/>
            <a:ext cx="8875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nsolas" panose="020B0609020204030204" pitchFamily="49" charset="0"/>
              </a:rPr>
              <a:t>Which class should have an ID attribute ?</a:t>
            </a:r>
            <a:endParaRPr lang="en-US" sz="3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705" y="2339237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Address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705" y="3730433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Student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0991" y="2339237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Car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0991" y="3730171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Point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7000" y="2339237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Date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6999" y="3718094"/>
            <a:ext cx="3301581" cy="8617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Computer {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198" y="2531597"/>
            <a:ext cx="3706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A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198" y="3730171"/>
            <a:ext cx="381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D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0303" y="254611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B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0303" y="3744685"/>
            <a:ext cx="341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E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5204" y="2546803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C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15204" y="3745377"/>
            <a:ext cx="3321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F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809372" y="3762156"/>
            <a:ext cx="462020" cy="46202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19702" y="2531597"/>
            <a:ext cx="462020" cy="46202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0495" y="3736801"/>
            <a:ext cx="462020" cy="46202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0800" y="178130"/>
            <a:ext cx="4411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ID or not ID ?</a:t>
            </a:r>
            <a:endParaRPr lang="fr-FR" sz="40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40462" y="2244429"/>
            <a:ext cx="12879" cy="42637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056" y="2676150"/>
            <a:ext cx="4731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Objects </a:t>
            </a:r>
            <a:r>
              <a:rPr lang="en-US" sz="2400" b="1" dirty="0" smtClean="0"/>
              <a:t>without proper identity </a:t>
            </a:r>
            <a:r>
              <a:rPr lang="en-US" sz="2400" dirty="0" smtClean="0"/>
              <a:t>do </a:t>
            </a:r>
            <a:r>
              <a:rPr lang="en-US" sz="2400" b="1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need  ID</a:t>
            </a:r>
          </a:p>
          <a:p>
            <a:endParaRPr lang="en-US" sz="2400" dirty="0"/>
          </a:p>
          <a:p>
            <a:r>
              <a:rPr lang="en-US" sz="2400" i="1" dirty="0" smtClean="0"/>
              <a:t>Example: Address, Date, Time, Point, Vector  </a:t>
            </a:r>
            <a:endParaRPr lang="en-US" sz="2400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3507">
            <a:off x="2509756" y="1418406"/>
            <a:ext cx="930518" cy="72459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424091" y="1287634"/>
            <a:ext cx="1089767" cy="9949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2424092" y="1259943"/>
            <a:ext cx="1089767" cy="9949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3828" y="4747411"/>
            <a:ext cx="3301581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Point {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</a:rPr>
              <a:t>  x: number;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</a:rPr>
              <a:t>  y: number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3507">
            <a:off x="8291525" y="1202924"/>
            <a:ext cx="930518" cy="7245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47680" y="2545521"/>
            <a:ext cx="4731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Objects </a:t>
            </a:r>
            <a:r>
              <a:rPr lang="en-US" sz="2400" b="1" dirty="0" smtClean="0"/>
              <a:t>which refer to something unique  </a:t>
            </a:r>
            <a:r>
              <a:rPr lang="en-US" sz="2400" b="1" dirty="0" smtClean="0">
                <a:solidFill>
                  <a:schemeClr val="accent6"/>
                </a:solidFill>
              </a:rPr>
              <a:t>needs an  ID</a:t>
            </a:r>
          </a:p>
          <a:p>
            <a:endParaRPr lang="en-US" sz="2400" dirty="0"/>
          </a:p>
          <a:p>
            <a:r>
              <a:rPr lang="en-US" sz="2400" i="1" dirty="0" smtClean="0"/>
              <a:t>Example: Student, School, Travel, Bus</a:t>
            </a:r>
            <a:endParaRPr lang="en-US" sz="2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62400" y="4747411"/>
            <a:ext cx="4368596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class Student {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</a:rPr>
              <a:t>  </a:t>
            </a:r>
            <a:r>
              <a:rPr lang="en-US" sz="25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id: number</a:t>
            </a:r>
            <a:r>
              <a:rPr lang="en-US" sz="25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 </a:t>
            </a:r>
            <a:r>
              <a:rPr lang="en-US" sz="2500" dirty="0" smtClean="0">
                <a:latin typeface="Consolas" panose="020B0609020204030204" pitchFamily="49" charset="0"/>
              </a:rPr>
              <a:t>  name: string;</a:t>
            </a:r>
          </a:p>
          <a:p>
            <a:r>
              <a:rPr lang="en-US" sz="2500" dirty="0" smtClean="0"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66471" y="178728"/>
            <a:ext cx="580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isEqual</a:t>
            </a:r>
            <a:r>
              <a:rPr lang="en-US" sz="4000" b="1" dirty="0" smtClean="0"/>
              <a:t>() with id/no id</a:t>
            </a:r>
            <a:endParaRPr lang="fr-FR" sz="40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86493" y="2138630"/>
            <a:ext cx="12879" cy="42637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3507">
            <a:off x="2509756" y="1418406"/>
            <a:ext cx="930518" cy="72459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424091" y="1287634"/>
            <a:ext cx="1089767" cy="9949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>
            <a:off x="2424092" y="1259943"/>
            <a:ext cx="1089767" cy="9949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977" y="3116195"/>
            <a:ext cx="5737994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public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isEqual</a:t>
            </a:r>
            <a:r>
              <a:rPr lang="en-US" sz="2000" dirty="0">
                <a:latin typeface="Consolas" panose="020B0609020204030204" pitchFamily="49" charset="0"/>
              </a:rPr>
              <a:t>(other: </a:t>
            </a:r>
            <a:r>
              <a:rPr lang="en-US" sz="2000" dirty="0" smtClean="0">
                <a:latin typeface="Consolas" panose="020B0609020204030204" pitchFamily="49" charset="0"/>
              </a:rPr>
              <a:t>student): </a:t>
            </a:r>
            <a:r>
              <a:rPr lang="en-US" sz="2000" dirty="0">
                <a:latin typeface="Consolas" panose="020B0609020204030204" pitchFamily="49" charset="0"/>
              </a:rPr>
              <a:t>boolean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smtClean="0">
                <a:latin typeface="Consolas" panose="020B0609020204030204" pitchFamily="49" charset="0"/>
              </a:rPr>
              <a:t> this.id === other.id;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3507">
            <a:off x="8291525" y="1202924"/>
            <a:ext cx="930518" cy="7245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1247" y="1731831"/>
            <a:ext cx="943429" cy="8470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62161" y="1715090"/>
            <a:ext cx="943429" cy="8470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47894" y="3116195"/>
            <a:ext cx="5737994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public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isEqual</a:t>
            </a:r>
            <a:r>
              <a:rPr lang="en-US" sz="2000" dirty="0">
                <a:latin typeface="Consolas" panose="020B0609020204030204" pitchFamily="49" charset="0"/>
              </a:rPr>
              <a:t>(other: </a:t>
            </a:r>
            <a:r>
              <a:rPr lang="en-US" sz="2000" dirty="0" smtClean="0">
                <a:latin typeface="Consolas" panose="020B0609020204030204" pitchFamily="49" charset="0"/>
              </a:rPr>
              <a:t>point): </a:t>
            </a:r>
            <a:r>
              <a:rPr lang="en-US" sz="2000" dirty="0">
                <a:latin typeface="Consolas" panose="020B0609020204030204" pitchFamily="49" charset="0"/>
              </a:rPr>
              <a:t>boolean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this.x</a:t>
            </a:r>
            <a:r>
              <a:rPr lang="en-US" sz="2000" dirty="0" smtClean="0">
                <a:latin typeface="Consolas" panose="020B0609020204030204" pitchFamily="49" charset="0"/>
              </a:rPr>
              <a:t> === </a:t>
            </a:r>
            <a:r>
              <a:rPr lang="en-US" sz="2000" dirty="0" err="1" smtClean="0">
                <a:latin typeface="Consolas" panose="020B0609020204030204" pitchFamily="49" charset="0"/>
              </a:rPr>
              <a:t>other.x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&amp;&amp; </a:t>
            </a:r>
            <a:r>
              <a:rPr lang="en-US" sz="2000" dirty="0" err="1" smtClean="0">
                <a:latin typeface="Consolas" panose="020B0609020204030204" pitchFamily="49" charset="0"/>
              </a:rPr>
              <a:t>this.y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=== </a:t>
            </a:r>
            <a:r>
              <a:rPr lang="en-US" sz="2000" dirty="0" err="1" smtClean="0">
                <a:latin typeface="Consolas" panose="020B0609020204030204" pitchFamily="49" charset="0"/>
              </a:rPr>
              <a:t>other.y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3295" y="404955"/>
            <a:ext cx="194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E5393D"/>
                </a:solidFill>
              </a:rPr>
              <a:t>SO !!!</a:t>
            </a:r>
            <a:endParaRPr lang="fr-FR" sz="4000" b="1" dirty="0">
              <a:solidFill>
                <a:srgbClr val="E5393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93" y="327860"/>
            <a:ext cx="1015545" cy="1015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4546" y="2334076"/>
            <a:ext cx="5368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Be able to write a </a:t>
            </a:r>
            <a:r>
              <a:rPr lang="en-US" sz="2500" b="1" dirty="0" smtClean="0">
                <a:solidFill>
                  <a:srgbClr val="FF09AD"/>
                </a:solidFill>
              </a:rPr>
              <a:t>recursive</a:t>
            </a:r>
            <a:r>
              <a:rPr lang="en-US" sz="2500" dirty="0" smtClean="0">
                <a:solidFill>
                  <a:srgbClr val="FF09AD"/>
                </a:solidFill>
              </a:rPr>
              <a:t> </a:t>
            </a:r>
            <a:r>
              <a:rPr lang="en-US" sz="2500" dirty="0" smtClean="0"/>
              <a:t>method</a:t>
            </a:r>
            <a:endParaRPr lang="en-US" sz="2500" b="1" i="1" dirty="0">
              <a:solidFill>
                <a:srgbClr val="FF09A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4546" y="3143650"/>
            <a:ext cx="70174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Know what is a </a:t>
            </a:r>
            <a:r>
              <a:rPr lang="en-US" sz="2500" b="1" dirty="0" smtClean="0">
                <a:solidFill>
                  <a:schemeClr val="accent1"/>
                </a:solidFill>
              </a:rPr>
              <a:t>circular reference </a:t>
            </a:r>
            <a:r>
              <a:rPr lang="en-US" sz="2500" dirty="0" smtClean="0"/>
              <a:t>and how to fix it</a:t>
            </a:r>
            <a:endParaRPr lang="en-US" sz="2500" b="1" i="1" dirty="0">
              <a:solidFill>
                <a:srgbClr val="FF09A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4546" y="3953224"/>
            <a:ext cx="77806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Be able to write a method to check if </a:t>
            </a:r>
            <a:r>
              <a:rPr lang="en-US" sz="2500" b="1" dirty="0" smtClean="0">
                <a:solidFill>
                  <a:schemeClr val="accent6"/>
                </a:solidFill>
              </a:rPr>
              <a:t>2 object are equal</a:t>
            </a:r>
            <a:endParaRPr lang="en-US" sz="2500" b="1" i="1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4546" y="4954709"/>
            <a:ext cx="91205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Understand the difference between </a:t>
            </a:r>
            <a:r>
              <a:rPr lang="en-US" sz="2500" b="1" dirty="0" smtClean="0">
                <a:solidFill>
                  <a:srgbClr val="FF09AD"/>
                </a:solidFill>
              </a:rPr>
              <a:t>object with ID </a:t>
            </a:r>
            <a:r>
              <a:rPr lang="en-US" sz="2500" dirty="0" smtClean="0"/>
              <a:t>and </a:t>
            </a:r>
            <a:r>
              <a:rPr lang="en-US" sz="2500" b="1" dirty="0" smtClean="0">
                <a:solidFill>
                  <a:srgbClr val="FF09AD"/>
                </a:solidFill>
              </a:rPr>
              <a:t>without ID</a:t>
            </a:r>
            <a:endParaRPr lang="en-US" sz="2500" b="1" i="1" dirty="0">
              <a:solidFill>
                <a:srgbClr val="FF09AD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80" y="251126"/>
            <a:ext cx="1015545" cy="10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3194" y="574000"/>
            <a:ext cx="8255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9933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RECURSIVITY &amp;  </a:t>
            </a:r>
            <a:r>
              <a:rPr lang="en-US" dirty="0" smtClean="0">
                <a:solidFill>
                  <a:srgbClr val="FF09AD"/>
                </a:solidFill>
              </a:rPr>
              <a:t>CIRCULAR</a:t>
            </a:r>
            <a:r>
              <a:rPr lang="en-US" dirty="0" smtClean="0">
                <a:solidFill>
                  <a:schemeClr val="tx1"/>
                </a:solidFill>
              </a:rPr>
              <a:t> REFERNCE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56" y="1821679"/>
            <a:ext cx="5094244" cy="46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7252" y="518192"/>
            <a:ext cx="620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Understand a </a:t>
            </a:r>
            <a:r>
              <a:rPr lang="en-US" sz="4000" b="1" dirty="0" smtClean="0">
                <a:solidFill>
                  <a:srgbClr val="FF09AD"/>
                </a:solidFill>
              </a:rPr>
              <a:t>recursive call</a:t>
            </a:r>
            <a:endParaRPr lang="fr-FR" sz="4000" b="1" dirty="0">
              <a:solidFill>
                <a:srgbClr val="FF09A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5945" y="1804158"/>
            <a:ext cx="4879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 person can have </a:t>
            </a:r>
            <a:r>
              <a:rPr lang="en-US" sz="2500" b="1" dirty="0" smtClean="0"/>
              <a:t>many children</a:t>
            </a:r>
            <a:r>
              <a:rPr lang="en-US" sz="2500" dirty="0" smtClean="0"/>
              <a:t>:</a:t>
            </a:r>
            <a:endParaRPr lang="fr-FR" sz="2500" b="1" dirty="0">
              <a:solidFill>
                <a:srgbClr val="FF09A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16845" y="1771403"/>
            <a:ext cx="12879" cy="42637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51560" y="1804158"/>
            <a:ext cx="5375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We want to </a:t>
            </a:r>
            <a:r>
              <a:rPr lang="en-US" sz="2500" b="1" dirty="0" smtClean="0"/>
              <a:t>print the tree </a:t>
            </a:r>
            <a:r>
              <a:rPr lang="en-US" sz="2500" dirty="0" smtClean="0"/>
              <a:t>of persons:</a:t>
            </a:r>
            <a:endParaRPr lang="fr-FR" sz="2500" dirty="0">
              <a:solidFill>
                <a:srgbClr val="FF09A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588" y="2825469"/>
            <a:ext cx="1104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RONAN</a:t>
            </a:r>
            <a:endParaRPr lang="fr-FR" sz="25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8994" y="3333094"/>
            <a:ext cx="1104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RADY</a:t>
            </a:r>
            <a:endParaRPr lang="fr-FR" sz="25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54904" y="4243126"/>
            <a:ext cx="1104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RITH</a:t>
            </a:r>
            <a:endParaRPr lang="fr-FR" sz="25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07310" y="3758542"/>
            <a:ext cx="1104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HIM</a:t>
            </a:r>
            <a:endParaRPr lang="fr-FR" sz="25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96454" y="3098967"/>
            <a:ext cx="1835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accent1"/>
                </a:solidFill>
              </a:rPr>
              <a:t>Ronan has 2 children</a:t>
            </a:r>
          </a:p>
          <a:p>
            <a:r>
              <a:rPr lang="en-US" sz="1500" b="1" i="1" dirty="0" smtClean="0">
                <a:solidFill>
                  <a:schemeClr val="accent1"/>
                </a:solidFill>
              </a:rPr>
              <a:t>Rady and Rith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884817" y="3589492"/>
            <a:ext cx="1854610" cy="366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39427" y="3834705"/>
            <a:ext cx="14638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accent1"/>
                </a:solidFill>
              </a:rPr>
              <a:t>Rady has 1 child</a:t>
            </a:r>
          </a:p>
          <a:p>
            <a:r>
              <a:rPr lang="en-US" sz="1500" b="1" i="1" dirty="0" smtClean="0">
                <a:solidFill>
                  <a:schemeClr val="accent1"/>
                </a:solidFill>
              </a:rPr>
              <a:t>Him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7550659" y="3009785"/>
            <a:ext cx="1854610" cy="366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62" y="2525791"/>
            <a:ext cx="4371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1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1505" y="1163580"/>
            <a:ext cx="51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1 – Read the </a:t>
            </a:r>
            <a:r>
              <a:rPr lang="en-US" dirty="0" err="1" smtClean="0">
                <a:latin typeface="Consolas" panose="020B0609020204030204" pitchFamily="49" charset="0"/>
              </a:rPr>
              <a:t>printTree</a:t>
            </a:r>
            <a:r>
              <a:rPr lang="en-US" dirty="0" smtClean="0">
                <a:latin typeface="Consolas" panose="020B0609020204030204" pitchFamily="49" charset="0"/>
              </a:rPr>
              <a:t> method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07734">
            <a:off x="8154272" y="1902876"/>
            <a:ext cx="3705225" cy="4714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504" y="1748451"/>
            <a:ext cx="676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2 – Understand how we increment the space variable   to display the tree of </a:t>
            </a:r>
            <a:r>
              <a:rPr lang="en-US" dirty="0" err="1" smtClean="0">
                <a:latin typeface="Consolas" panose="020B0609020204030204" pitchFamily="49" charset="0"/>
              </a:rPr>
              <a:t>personns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504" y="2872026"/>
            <a:ext cx="654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3 – Add a child to RITH and another child to RADY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634" y="172766"/>
            <a:ext cx="10547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We </a:t>
            </a:r>
            <a:r>
              <a:rPr lang="en-US" sz="4000" b="1" dirty="0" smtClean="0">
                <a:solidFill>
                  <a:srgbClr val="FF09AD"/>
                </a:solidFill>
              </a:rPr>
              <a:t>recursively</a:t>
            </a:r>
            <a:r>
              <a:rPr lang="en-US" sz="4000" b="1" dirty="0" smtClean="0"/>
              <a:t> call the same method on children</a:t>
            </a:r>
            <a:endParaRPr lang="fr-FR" sz="4000" b="1" dirty="0">
              <a:solidFill>
                <a:srgbClr val="FF09AD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3905" y="2548657"/>
            <a:ext cx="1957589" cy="210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42032" y="2666699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Ronan instance</a:t>
            </a:r>
            <a:endParaRPr lang="en-US" i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963905" y="3111174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16420" y="3379604"/>
            <a:ext cx="17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name: “</a:t>
            </a:r>
            <a:r>
              <a:rPr lang="en-US" i="1" dirty="0"/>
              <a:t>Ronan 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16420" y="4126474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+printTree(space)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936981" y="3868982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600898" y="1275713"/>
            <a:ext cx="1957589" cy="210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79025" y="1393755"/>
            <a:ext cx="148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Rady instance</a:t>
            </a:r>
            <a:endParaRPr lang="en-US" i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5600898" y="1838230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53413" y="210666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name: “Rady”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53413" y="2853530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+printTree(space)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573974" y="2596038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28013" y="4198696"/>
            <a:ext cx="1957589" cy="210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140" y="4316738"/>
            <a:ext cx="138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Rith instance</a:t>
            </a:r>
            <a:endParaRPr lang="en-US" i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628013" y="4761213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80528" y="502964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name: “</a:t>
            </a:r>
            <a:r>
              <a:rPr lang="en-US" i="1" dirty="0"/>
              <a:t>Rith 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80528" y="5776513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+printTree(space)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601089" y="5519021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629618" y="1275713"/>
            <a:ext cx="1957589" cy="210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807745" y="139375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Him instance</a:t>
            </a:r>
            <a:endParaRPr lang="en-US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9629618" y="1838230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682133" y="210666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name: “Him”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682133" y="2853530"/>
            <a:ext cx="183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+printTree(space)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9602694" y="2596038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44699" y="4311140"/>
            <a:ext cx="1771721" cy="26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5454" y="3726136"/>
            <a:ext cx="15121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accent1"/>
                </a:solidFill>
              </a:rPr>
              <a:t>Call with </a:t>
            </a:r>
            <a:r>
              <a:rPr lang="en-US" sz="1500" b="1" i="1" dirty="0" smtClean="0">
                <a:solidFill>
                  <a:srgbClr val="FF0000"/>
                </a:solidFill>
              </a:rPr>
              <a:t>0</a:t>
            </a:r>
            <a:r>
              <a:rPr lang="en-US" sz="1500" b="1" i="1" dirty="0" smtClean="0">
                <a:solidFill>
                  <a:schemeClr val="accent1"/>
                </a:solidFill>
              </a:rPr>
              <a:t> space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948418" y="2696788"/>
            <a:ext cx="1608485" cy="1506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96587" y="2055204"/>
            <a:ext cx="15121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accent1"/>
                </a:solidFill>
              </a:rPr>
              <a:t>Call with </a:t>
            </a:r>
            <a:r>
              <a:rPr lang="en-US" sz="1500" b="1" i="1" dirty="0" smtClean="0">
                <a:solidFill>
                  <a:srgbClr val="FF0000"/>
                </a:solidFill>
              </a:rPr>
              <a:t>1</a:t>
            </a:r>
            <a:r>
              <a:rPr lang="en-US" sz="1500" b="1" i="1" dirty="0" smtClean="0">
                <a:solidFill>
                  <a:schemeClr val="accent1"/>
                </a:solidFill>
              </a:rPr>
              <a:t> space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948418" y="4425384"/>
            <a:ext cx="1679595" cy="1226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36928" y="5776513"/>
            <a:ext cx="15121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accent1"/>
                </a:solidFill>
              </a:rPr>
              <a:t>Call with </a:t>
            </a:r>
            <a:r>
              <a:rPr lang="en-US" sz="1500" b="1" i="1" dirty="0" smtClean="0">
                <a:solidFill>
                  <a:srgbClr val="FF0000"/>
                </a:solidFill>
              </a:rPr>
              <a:t>1</a:t>
            </a:r>
            <a:r>
              <a:rPr lang="en-US" sz="1500" b="1" i="1" dirty="0" smtClean="0">
                <a:solidFill>
                  <a:schemeClr val="accent1"/>
                </a:solidFill>
              </a:rPr>
              <a:t> space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682984" y="3090120"/>
            <a:ext cx="1771721" cy="26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33400" y="2505116"/>
            <a:ext cx="15121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accent1"/>
                </a:solidFill>
              </a:rPr>
              <a:t>Call with </a:t>
            </a:r>
            <a:r>
              <a:rPr lang="en-US" sz="1500" b="1" i="1" dirty="0">
                <a:solidFill>
                  <a:srgbClr val="FF0000"/>
                </a:solidFill>
              </a:rPr>
              <a:t>2</a:t>
            </a:r>
            <a:r>
              <a:rPr lang="en-US" sz="1500" b="1" i="1" dirty="0" smtClean="0">
                <a:solidFill>
                  <a:schemeClr val="accent1"/>
                </a:solidFill>
              </a:rPr>
              <a:t> space</a:t>
            </a:r>
          </a:p>
        </p:txBody>
      </p:sp>
    </p:spTree>
    <p:extLst>
      <p:ext uri="{BB962C8B-B14F-4D97-AF65-F5344CB8AC3E}">
        <p14:creationId xmlns:p14="http://schemas.microsoft.com/office/powerpoint/2010/main" val="34967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</a:t>
            </a:r>
            <a:r>
              <a:rPr lang="en-US" sz="4000" b="1" dirty="0" smtClean="0">
                <a:solidFill>
                  <a:srgbClr val="0072C3"/>
                </a:solidFill>
              </a:rPr>
              <a:t>2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1505" y="1163580"/>
            <a:ext cx="79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1 – Now Ronan is the child of Rady !!!!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07734">
            <a:off x="8154272" y="1902876"/>
            <a:ext cx="3705225" cy="4714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504" y="1748451"/>
            <a:ext cx="676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  </a:t>
            </a:r>
            <a:r>
              <a:rPr lang="en-US" dirty="0" smtClean="0">
                <a:latin typeface="Consolas" panose="020B0609020204030204" pitchFamily="49" charset="0"/>
              </a:rPr>
              <a:t>2 – Run the code and understand see what happen 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504" y="2872026"/>
            <a:ext cx="654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Note : to break the code : </a:t>
            </a:r>
            <a:r>
              <a:rPr lang="en-US" b="1" dirty="0" smtClean="0">
                <a:solidFill>
                  <a:srgbClr val="FF09AD"/>
                </a:solidFill>
                <a:latin typeface="Consolas" panose="020B0609020204030204" pitchFamily="49" charset="0"/>
              </a:rPr>
              <a:t>CTRL + Z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6046" y="416698"/>
            <a:ext cx="10547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We loop because there is a </a:t>
            </a:r>
            <a:r>
              <a:rPr lang="en-US" sz="4000" b="1" dirty="0" smtClean="0">
                <a:solidFill>
                  <a:srgbClr val="FF09AD"/>
                </a:solidFill>
              </a:rPr>
              <a:t>circular reference</a:t>
            </a:r>
          </a:p>
          <a:p>
            <a:endParaRPr lang="fr-FR" sz="4000" b="1" dirty="0">
              <a:solidFill>
                <a:srgbClr val="FF09AD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3543" y="1945187"/>
            <a:ext cx="1957589" cy="204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1670" y="2063229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Ronan instance</a:t>
            </a:r>
            <a:endParaRPr lang="en-US" i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293543" y="2507704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21822" y="3151931"/>
            <a:ext cx="1771721" cy="26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48991" y="2697847"/>
            <a:ext cx="564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accent1"/>
                </a:solidFill>
              </a:rPr>
              <a:t>CALL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61766" y="1945187"/>
            <a:ext cx="1957589" cy="1177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539893" y="2063229"/>
            <a:ext cx="14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Rady instance</a:t>
            </a:r>
            <a:endParaRPr lang="en-US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361766" y="2507704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292160" y="2732279"/>
            <a:ext cx="1069606" cy="12210"/>
          </a:xfrm>
          <a:prstGeom prst="straightConnector1">
            <a:avLst/>
          </a:prstGeom>
          <a:ln w="76200">
            <a:solidFill>
              <a:srgbClr val="EA22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31154" y="3666843"/>
            <a:ext cx="564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rgbClr val="FF0000"/>
                </a:solidFill>
              </a:rPr>
              <a:t>CALL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39893" y="5069387"/>
            <a:ext cx="1957589" cy="1177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718020" y="5187429"/>
            <a:ext cx="138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Rith instance</a:t>
            </a:r>
            <a:endParaRPr lang="en-US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539893" y="5631904"/>
            <a:ext cx="194471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238254" y="3990008"/>
            <a:ext cx="1251628" cy="1596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44674" y="5187429"/>
            <a:ext cx="564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accent1"/>
                </a:solidFill>
              </a:rPr>
              <a:t>CALL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5238254" y="3557396"/>
            <a:ext cx="3882671" cy="44"/>
          </a:xfrm>
          <a:prstGeom prst="straightConnector1">
            <a:avLst/>
          </a:prstGeom>
          <a:ln w="76200">
            <a:solidFill>
              <a:srgbClr val="EA22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8306477" y="2772460"/>
            <a:ext cx="814448" cy="1"/>
          </a:xfrm>
          <a:prstGeom prst="straightConnector1">
            <a:avLst/>
          </a:prstGeom>
          <a:ln w="76200">
            <a:solidFill>
              <a:srgbClr val="EA222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9101875" y="2772460"/>
            <a:ext cx="19050" cy="843820"/>
          </a:xfrm>
          <a:prstGeom prst="straightConnector1">
            <a:avLst/>
          </a:prstGeom>
          <a:ln w="76200">
            <a:solidFill>
              <a:srgbClr val="EA222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25836" y="2352560"/>
            <a:ext cx="564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rgbClr val="FF0000"/>
                </a:solidFill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1545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737" y="907828"/>
            <a:ext cx="9094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9933"/>
                </a:solidFill>
              </a:defRPr>
            </a:lvl1pPr>
          </a:lstStyle>
          <a:p>
            <a:pPr algn="ctr"/>
            <a:r>
              <a:rPr lang="en-US" sz="8000" dirty="0" smtClean="0">
                <a:solidFill>
                  <a:srgbClr val="FFA92C"/>
                </a:solidFill>
              </a:rPr>
              <a:t>Equality </a:t>
            </a:r>
            <a:r>
              <a:rPr lang="en-US" sz="8000" dirty="0" smtClean="0">
                <a:solidFill>
                  <a:schemeClr val="tx1"/>
                </a:solidFill>
              </a:rPr>
              <a:t>of </a:t>
            </a:r>
            <a:r>
              <a:rPr lang="en-US" sz="8000" dirty="0" smtClean="0">
                <a:solidFill>
                  <a:srgbClr val="925F3D"/>
                </a:solidFill>
              </a:rPr>
              <a:t>objects</a:t>
            </a:r>
            <a:endParaRPr lang="fr-FR" sz="8000" dirty="0">
              <a:solidFill>
                <a:srgbClr val="925F3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2471" y="2656114"/>
            <a:ext cx="3806652" cy="34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8796" y="279730"/>
            <a:ext cx="4411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Equality of objects</a:t>
            </a:r>
            <a:endParaRPr lang="fr-FR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9336" y="1702558"/>
            <a:ext cx="4879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 point has 2 positions : X and Y</a:t>
            </a:r>
            <a:endParaRPr lang="fr-FR" sz="2500" b="1" dirty="0">
              <a:solidFill>
                <a:srgbClr val="FF09A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45521" y="1660424"/>
            <a:ext cx="12879" cy="42637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16131" y="1759284"/>
            <a:ext cx="5375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We want to </a:t>
            </a:r>
            <a:r>
              <a:rPr lang="en-US" sz="2500" b="1" dirty="0" smtClean="0"/>
              <a:t>COMPARE</a:t>
            </a:r>
            <a:r>
              <a:rPr lang="en-US" sz="2500" dirty="0" smtClean="0"/>
              <a:t> 2 points : </a:t>
            </a:r>
            <a:endParaRPr lang="fr-FR" sz="2500" dirty="0">
              <a:solidFill>
                <a:srgbClr val="FF09A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6" y="2569268"/>
            <a:ext cx="3276972" cy="3129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115" y="2670869"/>
            <a:ext cx="6692033" cy="24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7105</TotalTime>
  <Words>622</Words>
  <Application>Microsoft Office PowerPoint</Application>
  <PresentationFormat>Widescreen</PresentationFormat>
  <Paragraphs>187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361</cp:revision>
  <dcterms:created xsi:type="dcterms:W3CDTF">2020-01-30T10:34:45Z</dcterms:created>
  <dcterms:modified xsi:type="dcterms:W3CDTF">2021-10-20T04:20:59Z</dcterms:modified>
</cp:coreProperties>
</file>