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jDD2iEfTqBU7Gj4yYV8rZn3k3D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77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2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50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67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819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42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530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13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20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24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en-US" dirty="0" smtClean="0">
                <a:ea typeface="ＭＳ Ｐゴシック" panose="020B0600070205080204" pitchFamily="34" charset="-128"/>
              </a:rPr>
              <a:t>15 </a:t>
            </a:r>
            <a:r>
              <a:rPr lang="fr-FR" altLang="en-US" dirty="0" err="1" smtClean="0">
                <a:ea typeface="ＭＳ Ｐゴシック" panose="020B0600070205080204" pitchFamily="34" charset="-128"/>
              </a:rPr>
              <a:t>mns</a:t>
            </a:r>
            <a:endParaRPr lang="fr-FR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fr-FR" altLang="en-US" dirty="0" smtClean="0">
                <a:ea typeface="ＭＳ Ｐゴシック" panose="020B0600070205080204" pitchFamily="34" charset="-128"/>
              </a:rPr>
              <a:t>Let </a:t>
            </a:r>
            <a:r>
              <a:rPr lang="fr-FR" altLang="en-US" dirty="0" err="1" smtClean="0">
                <a:ea typeface="ＭＳ Ｐゴシック" panose="020B0600070205080204" pitchFamily="34" charset="-128"/>
              </a:rPr>
              <a:t>student</a:t>
            </a:r>
            <a:r>
              <a:rPr lang="fr-FR" altLang="en-US" dirty="0" smtClean="0">
                <a:ea typeface="ＭＳ Ｐゴシック" panose="020B0600070205080204" pitchFamily="34" charset="-128"/>
              </a:rPr>
              <a:t> go the </a:t>
            </a:r>
            <a:r>
              <a:rPr lang="fr-FR" altLang="en-US" dirty="0" err="1" smtClean="0">
                <a:ea typeface="ＭＳ Ｐゴシック" panose="020B0600070205080204" pitchFamily="34" charset="-128"/>
              </a:rPr>
              <a:t>lab</a:t>
            </a:r>
            <a:r>
              <a:rPr lang="fr-FR" altLang="en-US" dirty="0" smtClean="0">
                <a:ea typeface="ＭＳ Ｐゴシック" panose="020B0600070205080204" pitchFamily="34" charset="-128"/>
              </a:rPr>
              <a:t> room and test </a:t>
            </a:r>
            <a:r>
              <a:rPr lang="fr-FR" altLang="en-US" dirty="0" err="1" smtClean="0">
                <a:ea typeface="ＭＳ Ｐゴシック" panose="020B0600070205080204" pitchFamily="34" charset="-128"/>
              </a:rPr>
              <a:t>this</a:t>
            </a:r>
            <a:r>
              <a:rPr lang="fr-FR" altLang="en-US" dirty="0" smtClean="0">
                <a:ea typeface="ＭＳ Ｐゴシック" panose="020B0600070205080204" pitchFamily="34" charset="-128"/>
              </a:rPr>
              <a:t> quiz. </a:t>
            </a:r>
          </a:p>
        </p:txBody>
      </p:sp>
    </p:spTree>
    <p:extLst>
      <p:ext uri="{BB962C8B-B14F-4D97-AF65-F5344CB8AC3E}">
        <p14:creationId xmlns:p14="http://schemas.microsoft.com/office/powerpoint/2010/main" val="67206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8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21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97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16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Tell about the important of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this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app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students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awake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everyone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have power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work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21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18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“There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is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only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one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way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for me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motivate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myself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work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hard: I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don’t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think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about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as hard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work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 I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think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about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as part of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making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myself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into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who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I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want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be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 Once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I’ve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made the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choice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do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something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, I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try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not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think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so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much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about how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difficult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or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frustrating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or impossible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that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might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be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; I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just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think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about how good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must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feel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be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that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, or how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proud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I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might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be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have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done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that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Make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hard look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easy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.” Marie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stain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09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 put the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picture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of pizza 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means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as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our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work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 If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get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the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project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or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big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work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need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to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divide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into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alt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pieces</a:t>
            </a:r>
            <a:r>
              <a:rPr lang="fr-FR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2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1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9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9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23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23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4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5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5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6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2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2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26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7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8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8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8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tools.com/pages/article/newLDR_57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muse.com/advice/heres-the-secret-to-finding-time-in-your-busy-schedule-to-readfor-fu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32080" y="3454400"/>
            <a:ext cx="8889070" cy="120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 smtClean="0"/>
              <a:t>Lesson 7: Job Preparation and Internship Support</a:t>
            </a:r>
            <a:br>
              <a:rPr lang="fr-FR" dirty="0" smtClean="0"/>
            </a:br>
            <a:r>
              <a:rPr lang="fr-FR" dirty="0" smtClean="0"/>
              <a:t>Motivation at </a:t>
            </a:r>
            <a:r>
              <a:rPr lang="fr-FR" dirty="0" err="1" smtClean="0"/>
              <a:t>Workplace</a:t>
            </a:r>
            <a:r>
              <a:rPr lang="fr-FR" dirty="0" smtClean="0"/>
              <a:t> </a:t>
            </a:r>
            <a:endParaRPr dirty="0"/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 smtClean="0"/>
              <a:t>M3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5"/>
          <p:cNvSpPr txBox="1">
            <a:spLocks noChangeArrowheads="1"/>
          </p:cNvSpPr>
          <p:nvPr/>
        </p:nvSpPr>
        <p:spPr bwMode="auto">
          <a:xfrm>
            <a:off x="2214880" y="206375"/>
            <a:ext cx="4892675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320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Plan tomorrow tonight</a:t>
            </a:r>
          </a:p>
        </p:txBody>
      </p:sp>
      <p:sp>
        <p:nvSpPr>
          <p:cNvPr id="3" name="Shape 106"/>
          <p:cNvSpPr txBox="1">
            <a:spLocks noChangeArrowheads="1"/>
          </p:cNvSpPr>
          <p:nvPr/>
        </p:nvSpPr>
        <p:spPr bwMode="auto">
          <a:xfrm>
            <a:off x="1224280" y="1054735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Create</a:t>
            </a:r>
            <a:r>
              <a:rPr kumimoji="0" lang="fr-FR" altLang="en-US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 short </a:t>
            </a:r>
            <a:r>
              <a:rPr kumimoji="0" lang="fr-FR" altLang="en-US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list</a:t>
            </a:r>
            <a:r>
              <a:rPr kumimoji="0" lang="fr-FR" altLang="en-US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of simple to dos </a:t>
            </a:r>
            <a:r>
              <a:rPr kumimoji="0" lang="fr-FR" altLang="en-US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tonight</a:t>
            </a:r>
            <a:r>
              <a:rPr kumimoji="0" lang="fr-FR" altLang="en-US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for running </a:t>
            </a:r>
            <a:r>
              <a:rPr kumimoji="0" lang="fr-FR" altLang="en-US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tomorrow</a:t>
            </a:r>
            <a:r>
              <a:rPr kumimoji="0" lang="fr-FR" altLang="en-US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. </a:t>
            </a:r>
          </a:p>
        </p:txBody>
      </p:sp>
      <p:pic>
        <p:nvPicPr>
          <p:cNvPr id="4" name="Shape 107" descr="http://1.bp.blogspot.com/-hVxJHMNGNzY/UCxXuvG7E8I/AAAAAAAAAi0/wGX4pJNlYjE/s1600/do+it+tomorrow2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0" y="2149158"/>
            <a:ext cx="5905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15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2"/>
          <p:cNvSpPr>
            <a:spLocks noChangeArrowheads="1"/>
          </p:cNvSpPr>
          <p:nvPr/>
        </p:nvSpPr>
        <p:spPr bwMode="auto">
          <a:xfrm>
            <a:off x="1331913" y="153035"/>
            <a:ext cx="6345237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3A3A3A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b="1" dirty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Stop </a:t>
            </a:r>
            <a:r>
              <a:rPr kumimoji="0" lang="fr-FR" altLang="en-US" b="1" dirty="0" err="1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caring</a:t>
            </a:r>
            <a:r>
              <a:rPr kumimoji="0" lang="fr-FR" altLang="en-US" b="1" dirty="0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about </a:t>
            </a:r>
            <a:r>
              <a:rPr kumimoji="0" lang="fr-FR" altLang="en-US" b="1" dirty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the </a:t>
            </a:r>
            <a:r>
              <a:rPr kumimoji="0" lang="fr-FR" altLang="en-US" b="1" dirty="0" err="1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things</a:t>
            </a:r>
            <a:r>
              <a:rPr kumimoji="0" lang="fr-FR" altLang="en-US" b="1" dirty="0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b="1" dirty="0" err="1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that</a:t>
            </a:r>
            <a:r>
              <a:rPr kumimoji="0" lang="fr-FR" altLang="en-US" b="1" dirty="0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b="1" dirty="0" err="1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don’t</a:t>
            </a:r>
            <a:r>
              <a:rPr kumimoji="0" lang="fr-FR" altLang="en-US" b="1" dirty="0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b="1" dirty="0" err="1" smtClean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matter</a:t>
            </a:r>
            <a:endParaRPr kumimoji="0" lang="fr-FR" altLang="en-US" b="1" dirty="0">
              <a:solidFill>
                <a:srgbClr val="0070C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3" name="Shape 113"/>
          <p:cNvSpPr>
            <a:spLocks noChangeArrowheads="1"/>
          </p:cNvSpPr>
          <p:nvPr/>
        </p:nvSpPr>
        <p:spPr bwMode="auto">
          <a:xfrm>
            <a:off x="468313" y="1572578"/>
            <a:ext cx="4695825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SzPct val="25000"/>
              <a:buFont typeface="Verdana" panose="020B0604030504040204" pitchFamily="34" charset="0"/>
              <a:buNone/>
            </a:pPr>
            <a:r>
              <a:rPr kumimoji="0" lang="en-US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Look very carefully and closely at your list, and shave off anything that’s both truly demotivating and unnecessary for you to do.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1332864"/>
            <a:ext cx="294163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5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8"/>
          <p:cNvSpPr>
            <a:spLocks noGrp="1"/>
          </p:cNvSpPr>
          <p:nvPr>
            <p:ph type="title"/>
          </p:nvPr>
        </p:nvSpPr>
        <p:spPr>
          <a:xfrm>
            <a:off x="1682433" y="403862"/>
            <a:ext cx="5900737" cy="763587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1425" tIns="91425" rIns="91425" bIns="91425"/>
          <a:lstStyle/>
          <a:p>
            <a:pPr algn="ctr"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lang="en-US" altLang="en-US" cap="none" dirty="0" smtClean="0">
                <a:solidFill>
                  <a:srgbClr val="0070C0"/>
                </a:solidFill>
                <a:sym typeface="Verdana" panose="020B0604030504040204" pitchFamily="34" charset="0"/>
              </a:rPr>
              <a:t>Remind yourself of your goal</a:t>
            </a:r>
          </a:p>
        </p:txBody>
      </p:sp>
      <p:sp>
        <p:nvSpPr>
          <p:cNvPr id="3" name="Shape 119"/>
          <p:cNvSpPr txBox="1">
            <a:spLocks noChangeArrowheads="1"/>
          </p:cNvSpPr>
          <p:nvPr/>
        </p:nvSpPr>
        <p:spPr bwMode="auto">
          <a:xfrm>
            <a:off x="395288" y="1617980"/>
            <a:ext cx="6953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457200" indent="-4191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Noto Sans Symbols"/>
              <a:buChar char="❑"/>
            </a:pPr>
            <a:r>
              <a:rPr kumimoji="0" lang="en-US" altLang="en-US" sz="26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What are you working toward?</a:t>
            </a:r>
          </a:p>
        </p:txBody>
      </p:sp>
      <p:sp>
        <p:nvSpPr>
          <p:cNvPr id="4" name="Shape 120"/>
          <p:cNvSpPr txBox="1">
            <a:spLocks noChangeArrowheads="1"/>
          </p:cNvSpPr>
          <p:nvPr/>
        </p:nvSpPr>
        <p:spPr bwMode="auto">
          <a:xfrm>
            <a:off x="395288" y="2644140"/>
            <a:ext cx="76231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302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000000"/>
              </a:buClr>
              <a:buFont typeface="Noto Sans Symbols"/>
              <a:buChar char="❑"/>
            </a:pPr>
            <a:r>
              <a:rPr kumimoji="0" lang="en-US" altLang="en-US" sz="26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Set your desk background with a photo of your family, dream vocation, diploma with your name on it, and whatever it is you are working to achieve. </a:t>
            </a:r>
          </a:p>
        </p:txBody>
      </p:sp>
    </p:spTree>
    <p:extLst>
      <p:ext uri="{BB962C8B-B14F-4D97-AF65-F5344CB8AC3E}">
        <p14:creationId xmlns:p14="http://schemas.microsoft.com/office/powerpoint/2010/main" val="358414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5"/>
          <p:cNvSpPr txBox="1">
            <a:spLocks noChangeArrowheads="1"/>
          </p:cNvSpPr>
          <p:nvPr/>
        </p:nvSpPr>
        <p:spPr bwMode="auto">
          <a:xfrm>
            <a:off x="3231198" y="204470"/>
            <a:ext cx="3398837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800" b="1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Help others</a:t>
            </a:r>
          </a:p>
        </p:txBody>
      </p:sp>
      <p:sp>
        <p:nvSpPr>
          <p:cNvPr id="3" name="Shape 126"/>
          <p:cNvSpPr txBox="1">
            <a:spLocks noChangeArrowheads="1"/>
          </p:cNvSpPr>
          <p:nvPr/>
        </p:nvSpPr>
        <p:spPr bwMode="auto">
          <a:xfrm>
            <a:off x="1108075" y="772478"/>
            <a:ext cx="7010400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en-GB" altLang="en-US" sz="2000" noProof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Sharing your talents not only benefits other, it shows you what capable of. Feeling confident &amp; seeing impact  you can make are powerful motivator. </a:t>
            </a:r>
          </a:p>
        </p:txBody>
      </p:sp>
      <p:pic>
        <p:nvPicPr>
          <p:cNvPr id="4" name="Shape 127" descr="http://www3.gobiernodecanarias.org/medusa/edublogs/ceipmenceybentor/files/2012/07/Colegio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18" y="1720850"/>
            <a:ext cx="3744913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7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2"/>
          <p:cNvSpPr>
            <a:spLocks noGrp="1"/>
          </p:cNvSpPr>
          <p:nvPr>
            <p:ph type="title"/>
          </p:nvPr>
        </p:nvSpPr>
        <p:spPr>
          <a:xfrm>
            <a:off x="2906078" y="204153"/>
            <a:ext cx="3446462" cy="7588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lang="en-US" altLang="en-US" sz="3000" cap="none" smtClean="0">
                <a:solidFill>
                  <a:srgbClr val="0070C0"/>
                </a:solidFill>
                <a:sym typeface="Verdana" panose="020B0604030504040204" pitchFamily="34" charset="0"/>
              </a:rPr>
              <a:t>Celebrate</a:t>
            </a:r>
            <a:r>
              <a:rPr lang="fr-FR" altLang="en-US" sz="3000" cap="none" smtClean="0">
                <a:solidFill>
                  <a:srgbClr val="0070C0"/>
                </a:solidFill>
                <a:sym typeface="Verdana" panose="020B0604030504040204" pitchFamily="34" charset="0"/>
              </a:rPr>
              <a:t> Win</a:t>
            </a:r>
          </a:p>
        </p:txBody>
      </p:sp>
      <p:sp>
        <p:nvSpPr>
          <p:cNvPr id="3" name="Shape 133"/>
          <p:cNvSpPr>
            <a:spLocks noChangeArrowheads="1"/>
          </p:cNvSpPr>
          <p:nvPr/>
        </p:nvSpPr>
        <p:spPr bwMode="auto">
          <a:xfrm>
            <a:off x="601028" y="1212215"/>
            <a:ext cx="4105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SzPct val="25000"/>
              <a:buFont typeface="Verdana" panose="020B0604030504040204" pitchFamily="34" charset="0"/>
              <a:buNone/>
            </a:pPr>
            <a:r>
              <a:rPr kumimoji="0" lang="en-US" altLang="en-US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Treat yourself with small things and don’t underestimate how gratifying it can feel to recognize tiny advancements.</a:t>
            </a:r>
            <a:r>
              <a:rPr kumimoji="0" lang="en-US" altLang="en-US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/>
            </a:r>
            <a:br>
              <a:rPr kumimoji="0" lang="en-US" altLang="en-US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</a:br>
            <a:endParaRPr kumimoji="0" lang="en-US" altLang="en-US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pic>
        <p:nvPicPr>
          <p:cNvPr id="4" name="Picture 2" descr="Image result for Celebration win clipa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90" y="2075815"/>
            <a:ext cx="39624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6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/>
          <p:cNvSpPr txBox="1">
            <a:spLocks noChangeArrowheads="1"/>
          </p:cNvSpPr>
          <p:nvPr/>
        </p:nvSpPr>
        <p:spPr bwMode="auto">
          <a:xfrm>
            <a:off x="326708" y="848360"/>
            <a:ext cx="6172200" cy="415448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b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Take a moment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kumimoji="0" lang="en-US" altLang="en-US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If you could name one thing that would most inspire your motivation to perform well in the workplace, what would it be? Money? Any thing else?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-----------------------------------------------------------------------------------------------------------------------------------------------------------------------------------------------------------------------  </a:t>
            </a:r>
          </a:p>
        </p:txBody>
      </p:sp>
      <p:pic>
        <p:nvPicPr>
          <p:cNvPr id="3" name="Shape 139" descr="http://www.clipartbest.com/cliparts/niE/E4g/niEE4gaoT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308" y="1899603"/>
            <a:ext cx="152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40"/>
          <p:cNvSpPr txBox="1">
            <a:spLocks noChangeArrowheads="1"/>
          </p:cNvSpPr>
          <p:nvPr/>
        </p:nvSpPr>
        <p:spPr bwMode="auto">
          <a:xfrm>
            <a:off x="2570798" y="167640"/>
            <a:ext cx="3462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3000" b="1" dirty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69414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6"/>
          <p:cNvSpPr txBox="1">
            <a:spLocks noChangeArrowheads="1"/>
          </p:cNvSpPr>
          <p:nvPr/>
        </p:nvSpPr>
        <p:spPr bwMode="auto">
          <a:xfrm>
            <a:off x="977265" y="1138873"/>
            <a:ext cx="6172200" cy="37861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b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Take a moment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Why do you think you work? Is survival the only reason, or do you work for something more? List some of the reasons you work bellows: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-----------------------------------------------------------------------------------------------------------------------------------------------------------------------------------------------------------------------  </a:t>
            </a:r>
          </a:p>
        </p:txBody>
      </p:sp>
      <p:sp>
        <p:nvSpPr>
          <p:cNvPr id="3" name="Shape 147"/>
          <p:cNvSpPr txBox="1">
            <a:spLocks noChangeArrowheads="1"/>
          </p:cNvSpPr>
          <p:nvPr/>
        </p:nvSpPr>
        <p:spPr bwMode="auto">
          <a:xfrm>
            <a:off x="2891155" y="254635"/>
            <a:ext cx="2587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800" b="1" dirty="0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Discussion</a:t>
            </a:r>
          </a:p>
        </p:txBody>
      </p:sp>
      <p:pic>
        <p:nvPicPr>
          <p:cNvPr id="4" name="Shape 148" descr="http://www.clipartbest.com/cliparts/niE/E4g/niEE4gaoT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43" y="1765300"/>
            <a:ext cx="15240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8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3"/>
          <p:cNvSpPr txBox="1">
            <a:spLocks noChangeArrowheads="1"/>
          </p:cNvSpPr>
          <p:nvPr/>
        </p:nvSpPr>
        <p:spPr bwMode="auto">
          <a:xfrm>
            <a:off x="907096" y="766128"/>
            <a:ext cx="7007225" cy="42224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Are </a:t>
            </a:r>
            <a:r>
              <a:rPr kumimoji="0" lang="en-US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there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other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values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that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think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are important in the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workplace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? List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below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and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describe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the actions about </a:t>
            </a:r>
            <a:r>
              <a:rPr kumimoji="0" lang="en-US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them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then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can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add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more if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found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in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your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working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place.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kumimoji="0" lang="en-US" altLang="en-US" sz="2000" dirty="0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b="1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Value	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	             </a:t>
            </a:r>
            <a:r>
              <a:rPr kumimoji="0" lang="fr-FR" altLang="en-US" sz="2000" b="1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Action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Respect for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others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       </a:t>
            </a:r>
            <a:r>
              <a:rPr kumimoji="0" lang="fr-FR" altLang="en-US" sz="2000" dirty="0" smtClean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-----------------------</a:t>
            </a:r>
            <a:endParaRPr kumimoji="0" lang="fr-FR" altLang="en-US" sz="2000" dirty="0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	                 </a:t>
            </a:r>
            <a:r>
              <a:rPr kumimoji="0" lang="fr-FR" altLang="en-US" sz="2000" dirty="0" smtClean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-----------------------</a:t>
            </a:r>
            <a:endParaRPr kumimoji="0" lang="fr-FR" altLang="en-US" sz="2000" dirty="0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kumimoji="0" lang="en-US" altLang="en-US" sz="1400" dirty="0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Honesty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and </a:t>
            </a: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Integrity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  </a:t>
            </a:r>
            <a:r>
              <a:rPr kumimoji="0" lang="fr-FR" altLang="en-US" sz="2000" dirty="0" smtClean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-----------------------</a:t>
            </a:r>
            <a:endParaRPr kumimoji="0" lang="fr-FR" altLang="en-US" sz="2000" dirty="0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		     	-----------------------</a:t>
            </a:r>
          </a:p>
          <a:p>
            <a:pPr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kumimoji="0" lang="en-US" altLang="en-US" sz="1600" dirty="0">
              <a:solidFill>
                <a:srgbClr val="000000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Fairness</a:t>
            </a: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			-----------------------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0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				-----------------------</a:t>
            </a:r>
          </a:p>
        </p:txBody>
      </p:sp>
      <p:pic>
        <p:nvPicPr>
          <p:cNvPr id="3" name="Shape 154" descr="http://www.clipartbest.com/cliparts/niE/E4g/niEE4gaoT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48" y="1806892"/>
            <a:ext cx="152558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55"/>
          <p:cNvSpPr txBox="1">
            <a:spLocks noChangeArrowheads="1"/>
          </p:cNvSpPr>
          <p:nvPr/>
        </p:nvSpPr>
        <p:spPr bwMode="auto">
          <a:xfrm>
            <a:off x="2531268" y="121920"/>
            <a:ext cx="3230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3000" b="1" dirty="0">
                <a:solidFill>
                  <a:srgbClr val="00206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279113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2150269" y="933769"/>
            <a:ext cx="4965700" cy="742632"/>
          </a:xfrm>
        </p:spPr>
        <p:txBody>
          <a:bodyPr lIns="91425" tIns="91425" rIns="91425" bIns="91425"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Activity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hape 61"/>
          <p:cNvSpPr txBox="1">
            <a:spLocks noChangeArrowheads="1"/>
          </p:cNvSpPr>
          <p:nvPr/>
        </p:nvSpPr>
        <p:spPr bwMode="auto">
          <a:xfrm>
            <a:off x="782320" y="2301240"/>
            <a:ext cx="764032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fr-FR" altLang="en-US" sz="36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https://www.mindtools.com/pages/article/newLDR_57.htm</a:t>
            </a:r>
            <a:r>
              <a:rPr kumimoji="0" lang="fr-F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88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40" name="Google Shape;340;p4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41" name="Google Shape;341;p4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fr-FR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42" name="Google Shape;342;p4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43" name="Google Shape;343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344" name="Google Shape;344;p4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5" name="Google Shape;345;p4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fr-FR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46" name="Google Shape;346;p4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7" name="Google Shape;347;p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4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9" descr="http://www.8womendream.com/wp-content/uploads/keep-motivated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35" y="741998"/>
            <a:ext cx="6146800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 txBox="1">
            <a:spLocks noChangeArrowheads="1"/>
          </p:cNvSpPr>
          <p:nvPr/>
        </p:nvSpPr>
        <p:spPr bwMode="auto">
          <a:xfrm>
            <a:off x="1163796" y="160973"/>
            <a:ext cx="686974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1F497D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3600" b="1" dirty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Simple motivation </a:t>
            </a:r>
            <a:r>
              <a:rPr kumimoji="0" lang="fr-FR" altLang="en-US" sz="3600" b="1" dirty="0" err="1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tips</a:t>
            </a:r>
            <a:r>
              <a:rPr kumimoji="0" lang="fr-FR" altLang="en-US" sz="3600" b="1" dirty="0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to </a:t>
            </a:r>
            <a:r>
              <a:rPr kumimoji="0" lang="fr-FR" altLang="en-US" sz="3600" b="1" dirty="0" err="1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get</a:t>
            </a:r>
            <a:r>
              <a:rPr kumimoji="0" lang="fr-FR" altLang="en-US" sz="3600" b="1" dirty="0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more </a:t>
            </a:r>
            <a:r>
              <a:rPr kumimoji="0" lang="fr-FR" altLang="en-US" sz="3600" b="1" dirty="0" err="1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work</a:t>
            </a:r>
            <a:r>
              <a:rPr kumimoji="0" lang="fr-FR" altLang="en-US" sz="3600" b="1" dirty="0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3600" b="1" dirty="0" err="1" smtClean="0">
                <a:solidFill>
                  <a:srgbClr val="1F497D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done</a:t>
            </a:r>
            <a:endParaRPr kumimoji="0" lang="fr-FR" altLang="en-US" sz="3600" b="1" dirty="0">
              <a:solidFill>
                <a:srgbClr val="1F497D"/>
              </a:solidFill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pic>
        <p:nvPicPr>
          <p:cNvPr id="3" name="Shape 55" descr="http://lucisferre.net/images/i-love-my-job-mug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13847" b="12952"/>
          <a:stretch>
            <a:fillRect/>
          </a:stretch>
        </p:blipFill>
        <p:spPr bwMode="auto">
          <a:xfrm>
            <a:off x="2824639" y="1564323"/>
            <a:ext cx="3548062" cy="339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08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 txBox="1">
            <a:spLocks noChangeArrowheads="1"/>
          </p:cNvSpPr>
          <p:nvPr/>
        </p:nvSpPr>
        <p:spPr bwMode="auto">
          <a:xfrm>
            <a:off x="2169478" y="220663"/>
            <a:ext cx="4806950" cy="59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3200" b="1">
                <a:solidFill>
                  <a:srgbClr val="0070C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“Just Five Minutes ”</a:t>
            </a:r>
          </a:p>
        </p:txBody>
      </p:sp>
      <p:sp>
        <p:nvSpPr>
          <p:cNvPr id="3" name="Shape 67"/>
          <p:cNvSpPr txBox="1">
            <a:spLocks noChangeArrowheads="1"/>
          </p:cNvSpPr>
          <p:nvPr/>
        </p:nvSpPr>
        <p:spPr bwMode="auto">
          <a:xfrm>
            <a:off x="459581" y="1111250"/>
            <a:ext cx="820928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en-US" altLang="en-US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It is enough to break through an hour has passes that you have done your work.</a:t>
            </a:r>
          </a:p>
        </p:txBody>
      </p:sp>
      <p:pic>
        <p:nvPicPr>
          <p:cNvPr id="4" name="Shape 68" descr="http://image.slidesharecdn.com/agileengineeringworkshop-141212063510-conversion-gate02/95/agile-engineering-for-managers-workshop-66-638.jpg?cb=1418366458"/>
          <p:cNvPicPr preferRelativeResize="0"/>
          <p:nvPr/>
        </p:nvPicPr>
        <p:blipFill rotWithShape="1">
          <a:blip r:embed="rId3"/>
          <a:srcRect l="23020" t="35564" r="3249" b="5980"/>
          <a:stretch/>
        </p:blipFill>
        <p:spPr>
          <a:xfrm>
            <a:off x="2152015" y="2241550"/>
            <a:ext cx="4824413" cy="263525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56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>
            <a:spLocks noChangeArrowheads="1"/>
          </p:cNvSpPr>
          <p:nvPr/>
        </p:nvSpPr>
        <p:spPr bwMode="auto">
          <a:xfrm>
            <a:off x="1433830" y="183515"/>
            <a:ext cx="6316663" cy="523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280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 Tune into an inspirational playlist</a:t>
            </a:r>
          </a:p>
        </p:txBody>
      </p:sp>
      <p:pic>
        <p:nvPicPr>
          <p:cNvPr id="3" name="Shape 74" descr="http://appsaga.com/wp-content/uploads/2015/02/motivation.jpe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110298"/>
            <a:ext cx="5202872" cy="372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3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9"/>
          <p:cNvSpPr>
            <a:spLocks noGrp="1"/>
          </p:cNvSpPr>
          <p:nvPr>
            <p:ph type="title"/>
          </p:nvPr>
        </p:nvSpPr>
        <p:spPr>
          <a:xfrm>
            <a:off x="1331913" y="404813"/>
            <a:ext cx="6738937" cy="773747"/>
          </a:xfrm>
          <a:solidFill>
            <a:schemeClr val="bg1"/>
          </a:solidFill>
          <a:ln w="25400" cap="flat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lIns="91425" tIns="91425" rIns="91425" bIns="91425"/>
          <a:lstStyle/>
          <a:p>
            <a:pPr algn="ctr"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lang="fr-FR" altLang="en-US" sz="3000" b="0" cap="none" dirty="0" smtClean="0">
                <a:solidFill>
                  <a:srgbClr val="000000"/>
                </a:solidFill>
                <a:sym typeface="Verdana" panose="020B0604030504040204" pitchFamily="34" charset="0"/>
              </a:rPr>
              <a:t>Use </a:t>
            </a:r>
            <a:r>
              <a:rPr lang="fr-FR" altLang="en-US" sz="3000" b="0" cap="none" dirty="0" err="1" smtClean="0">
                <a:solidFill>
                  <a:srgbClr val="000000"/>
                </a:solidFill>
                <a:sym typeface="Verdana" panose="020B0604030504040204" pitchFamily="34" charset="0"/>
              </a:rPr>
              <a:t>your</a:t>
            </a:r>
            <a:r>
              <a:rPr lang="fr-FR" altLang="en-US" sz="3000" b="0" cap="none" dirty="0" smtClean="0">
                <a:solidFill>
                  <a:srgbClr val="000000"/>
                </a:solidFill>
                <a:sym typeface="Verdana" panose="020B0604030504040204" pitchFamily="34" charset="0"/>
              </a:rPr>
              <a:t> body to trick </a:t>
            </a:r>
            <a:r>
              <a:rPr lang="fr-FR" altLang="en-US" sz="3000" b="0" cap="none" dirty="0" err="1" smtClean="0">
                <a:solidFill>
                  <a:srgbClr val="000000"/>
                </a:solidFill>
                <a:sym typeface="Verdana" panose="020B0604030504040204" pitchFamily="34" charset="0"/>
              </a:rPr>
              <a:t>your</a:t>
            </a:r>
            <a:r>
              <a:rPr lang="fr-FR" altLang="en-US" sz="3000" b="0" cap="none" dirty="0" smtClean="0">
                <a:solidFill>
                  <a:srgbClr val="000000"/>
                </a:solidFill>
                <a:sym typeface="Verdana" panose="020B0604030504040204" pitchFamily="34" charset="0"/>
              </a:rPr>
              <a:t> </a:t>
            </a:r>
            <a:r>
              <a:rPr lang="fr-FR" altLang="en-US" sz="3000" b="0" cap="none" dirty="0" err="1" smtClean="0">
                <a:solidFill>
                  <a:srgbClr val="000000"/>
                </a:solidFill>
                <a:sym typeface="Verdana" panose="020B0604030504040204" pitchFamily="34" charset="0"/>
              </a:rPr>
              <a:t>brain</a:t>
            </a:r>
            <a:endParaRPr lang="fr-FR" altLang="en-US" sz="3000" b="0" cap="none" dirty="0" smtClean="0">
              <a:solidFill>
                <a:srgbClr val="000000"/>
              </a:solidFill>
              <a:sym typeface="Verdana" panose="020B0604030504040204" pitchFamily="34" charset="0"/>
            </a:endParaRPr>
          </a:p>
        </p:txBody>
      </p:sp>
      <p:sp>
        <p:nvSpPr>
          <p:cNvPr id="3" name="Shape 80"/>
          <p:cNvSpPr txBox="1"/>
          <p:nvPr/>
        </p:nvSpPr>
        <p:spPr>
          <a:xfrm>
            <a:off x="361315" y="1827213"/>
            <a:ext cx="7588250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457200" indent="-444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  <a:defRPr/>
            </a:pP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Stop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slouching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moving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!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Smile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laugh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walk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around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office.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/>
            </a:pPr>
            <a:endParaRPr sz="2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indent="-444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  <a:defRPr/>
            </a:pP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Adjust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physiology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changes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brain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&amp; help </a:t>
            </a:r>
            <a:r>
              <a:rPr lang="fr-FR" sz="26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2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focus </a:t>
            </a:r>
          </a:p>
        </p:txBody>
      </p:sp>
    </p:spTree>
    <p:extLst>
      <p:ext uri="{BB962C8B-B14F-4D97-AF65-F5344CB8AC3E}">
        <p14:creationId xmlns:p14="http://schemas.microsoft.com/office/powerpoint/2010/main" val="225559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5"/>
          <p:cNvSpPr txBox="1">
            <a:spLocks noChangeArrowheads="1"/>
          </p:cNvSpPr>
          <p:nvPr/>
        </p:nvSpPr>
        <p:spPr bwMode="auto">
          <a:xfrm>
            <a:off x="1127125" y="288925"/>
            <a:ext cx="7116763" cy="7334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sz="32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Don’t</a:t>
            </a:r>
            <a:r>
              <a:rPr kumimoji="0" lang="fr-FR" altLang="en-US" sz="32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sz="32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think</a:t>
            </a:r>
            <a:r>
              <a:rPr kumimoji="0" lang="fr-FR" altLang="en-US" sz="32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about </a:t>
            </a:r>
            <a:r>
              <a:rPr kumimoji="0" lang="fr-FR" altLang="en-US" sz="32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it</a:t>
            </a:r>
            <a:r>
              <a:rPr kumimoji="0" lang="fr-FR" altLang="en-US" sz="32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as hard </a:t>
            </a:r>
            <a:r>
              <a:rPr kumimoji="0" lang="fr-FR" altLang="en-US" sz="3200" dirty="0" err="1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work</a:t>
            </a:r>
            <a:r>
              <a:rPr kumimoji="0" lang="fr-FR" altLang="en-US" sz="3200" dirty="0">
                <a:solidFill>
                  <a:srgbClr val="000000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</a:p>
        </p:txBody>
      </p:sp>
      <p:pic>
        <p:nvPicPr>
          <p:cNvPr id="3" name="Shape 86" descr="https://maihuong24.files.wordpress.com/2013/05/easy-and-hard-work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18" y="1148079"/>
            <a:ext cx="3736975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28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/>
          </p:cNvSpPr>
          <p:nvPr>
            <p:ph type="title"/>
          </p:nvPr>
        </p:nvSpPr>
        <p:spPr>
          <a:xfrm>
            <a:off x="1453833" y="217488"/>
            <a:ext cx="5989637" cy="744537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91425" tIns="91425" rIns="91425" bIns="91425"/>
          <a:lstStyle/>
          <a:p>
            <a:pPr algn="ctr">
              <a:buClr>
                <a:srgbClr val="000000"/>
              </a:buClr>
              <a:buSzPct val="25000"/>
              <a:buFont typeface="Verdana" panose="020B0604030504040204" pitchFamily="34" charset="0"/>
              <a:buNone/>
            </a:pPr>
            <a:r>
              <a:rPr lang="fr-FR" altLang="en-US" cap="none" dirty="0" err="1" smtClean="0">
                <a:solidFill>
                  <a:srgbClr val="0070C0"/>
                </a:solidFill>
                <a:sym typeface="Verdana" panose="020B0604030504040204" pitchFamily="34" charset="0"/>
              </a:rPr>
              <a:t>Create</a:t>
            </a:r>
            <a:r>
              <a:rPr lang="fr-FR" altLang="en-US" cap="none" dirty="0" smtClean="0">
                <a:solidFill>
                  <a:srgbClr val="0070C0"/>
                </a:solidFill>
                <a:sym typeface="Verdana" panose="020B0604030504040204" pitchFamily="34" charset="0"/>
              </a:rPr>
              <a:t> </a:t>
            </a:r>
            <a:r>
              <a:rPr lang="fr-FR" altLang="en-US" cap="none" dirty="0" err="1" smtClean="0">
                <a:solidFill>
                  <a:srgbClr val="0070C0"/>
                </a:solidFill>
                <a:sym typeface="Verdana" panose="020B0604030504040204" pitchFamily="34" charset="0"/>
              </a:rPr>
              <a:t>small</a:t>
            </a:r>
            <a:r>
              <a:rPr lang="fr-FR" altLang="en-US" cap="none" dirty="0" smtClean="0">
                <a:solidFill>
                  <a:srgbClr val="0070C0"/>
                </a:solidFill>
                <a:sym typeface="Verdana" panose="020B0604030504040204" pitchFamily="34" charset="0"/>
              </a:rPr>
              <a:t>, bite-</a:t>
            </a:r>
            <a:r>
              <a:rPr lang="fr-FR" altLang="en-US" cap="none" dirty="0" err="1" smtClean="0">
                <a:solidFill>
                  <a:srgbClr val="0070C0"/>
                </a:solidFill>
                <a:sym typeface="Verdana" panose="020B0604030504040204" pitchFamily="34" charset="0"/>
              </a:rPr>
              <a:t>sized</a:t>
            </a:r>
            <a:r>
              <a:rPr lang="fr-FR" altLang="en-US" cap="none" dirty="0" smtClean="0">
                <a:solidFill>
                  <a:srgbClr val="0070C0"/>
                </a:solidFill>
                <a:sym typeface="Verdana" panose="020B0604030504040204" pitchFamily="34" charset="0"/>
              </a:rPr>
              <a:t> goal</a:t>
            </a:r>
          </a:p>
        </p:txBody>
      </p:sp>
      <p:sp>
        <p:nvSpPr>
          <p:cNvPr id="3" name="Shape 92"/>
          <p:cNvSpPr>
            <a:spLocks noChangeArrowheads="1"/>
          </p:cNvSpPr>
          <p:nvPr/>
        </p:nvSpPr>
        <p:spPr bwMode="auto">
          <a:xfrm>
            <a:off x="901383" y="1105535"/>
            <a:ext cx="7423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333333"/>
              </a:buClr>
              <a:buSzPct val="25000"/>
              <a:buFont typeface="Verdana" panose="020B0604030504040204" pitchFamily="34" charset="0"/>
              <a:buNone/>
            </a:pPr>
            <a:r>
              <a:rPr kumimoji="0" lang="en-US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Rather than focusing on a large, scary goal, take one thing at a time, and break the big goal into ideas you can digest one at a time.</a:t>
            </a:r>
          </a:p>
        </p:txBody>
      </p:sp>
      <p:pic>
        <p:nvPicPr>
          <p:cNvPr id="4" name="Shape 93" descr="http://www.picgifs.com/food-and-drinks/food-and-drinks/pizza/food-and-drinks-pizza-013146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70" y="2408555"/>
            <a:ext cx="30670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89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>
            <a:spLocks noChangeArrowheads="1"/>
          </p:cNvSpPr>
          <p:nvPr/>
        </p:nvSpPr>
        <p:spPr bwMode="auto">
          <a:xfrm>
            <a:off x="651667" y="1472248"/>
            <a:ext cx="76374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333333"/>
              </a:buClr>
              <a:buSzPct val="25000"/>
              <a:buFont typeface="Verdana" panose="020B0604030504040204" pitchFamily="34" charset="0"/>
              <a:buNone/>
            </a:pP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Developing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a </a:t>
            </a:r>
            <a:r>
              <a:rPr kumimoji="0" lang="fr-FR" altLang="en-US" u="sng" dirty="0" err="1">
                <a:solidFill>
                  <a:schemeClr val="hlink"/>
                </a:solidFill>
                <a:cs typeface="Arial" panose="020B0604020202020204" pitchFamily="34" charset="0"/>
                <a:sym typeface="Verdana" panose="020B0604030504040204" pitchFamily="34" charset="0"/>
                <a:hlinkClick r:id="rId3"/>
              </a:rPr>
              <a:t>daily</a:t>
            </a:r>
            <a:r>
              <a:rPr kumimoji="0" lang="fr-FR" altLang="en-US" u="sng" dirty="0">
                <a:solidFill>
                  <a:schemeClr val="hlink"/>
                </a:solidFill>
                <a:cs typeface="Arial" panose="020B0604020202020204" pitchFamily="34" charset="0"/>
                <a:sym typeface="Verdana" panose="020B0604030504040204" pitchFamily="34" charset="0"/>
                <a:hlinkClick r:id="rId3"/>
              </a:rPr>
              <a:t> </a:t>
            </a:r>
            <a:r>
              <a:rPr kumimoji="0" lang="fr-FR" altLang="en-US" u="sng" dirty="0" err="1">
                <a:solidFill>
                  <a:schemeClr val="hlink"/>
                </a:solidFill>
                <a:cs typeface="Arial" panose="020B0604020202020204" pitchFamily="34" charset="0"/>
                <a:sym typeface="Verdana" panose="020B0604030504040204" pitchFamily="34" charset="0"/>
                <a:hlinkClick r:id="rId3"/>
              </a:rPr>
              <a:t>reading</a:t>
            </a:r>
            <a:r>
              <a:rPr kumimoji="0" lang="fr-FR" altLang="en-US" u="sng" dirty="0">
                <a:solidFill>
                  <a:schemeClr val="hlink"/>
                </a:solidFill>
                <a:cs typeface="Arial" panose="020B0604020202020204" pitchFamily="34" charset="0"/>
                <a:sym typeface="Verdana" panose="020B0604030504040204" pitchFamily="34" charset="0"/>
                <a:hlinkClick r:id="rId3"/>
              </a:rPr>
              <a:t> habit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 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is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one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thing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that’s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likely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to have a long-lasting impact on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your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thought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processes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,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ultimately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inspiring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in all areas of </a:t>
            </a:r>
            <a:r>
              <a:rPr kumimoji="0" lang="fr-FR" altLang="en-US" dirty="0" err="1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your</a:t>
            </a:r>
            <a:r>
              <a:rPr kumimoji="0" lang="fr-FR" altLang="en-US" dirty="0">
                <a:solidFill>
                  <a:srgbClr val="333333"/>
                </a:solidFill>
                <a:cs typeface="Arial" panose="020B0604020202020204" pitchFamily="34" charset="0"/>
                <a:sym typeface="Verdana" panose="020B0604030504040204" pitchFamily="34" charset="0"/>
              </a:rPr>
              <a:t> life.</a:t>
            </a:r>
          </a:p>
        </p:txBody>
      </p:sp>
      <p:pic>
        <p:nvPicPr>
          <p:cNvPr id="3" name="Shape 99" descr="http://www.clipartbest.com/cliparts/9Tz/Exy/9TzExyXTE.jpe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53" y="3149600"/>
            <a:ext cx="1817690" cy="186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00"/>
          <p:cNvSpPr txBox="1">
            <a:spLocks noGrp="1"/>
          </p:cNvSpPr>
          <p:nvPr>
            <p:ph type="title"/>
          </p:nvPr>
        </p:nvSpPr>
        <p:spPr>
          <a:xfrm>
            <a:off x="3105467" y="417195"/>
            <a:ext cx="2729865" cy="744538"/>
          </a:xfrm>
          <a:solidFill>
            <a:schemeClr val="lt1"/>
          </a:solidFill>
          <a:ln w="25400" cap="flat">
            <a:solidFill>
              <a:schemeClr val="accent1"/>
            </a:solidFill>
            <a:round/>
            <a:headEnd type="none" w="med" len="med"/>
            <a:tailEnd type="none" w="med" len="med"/>
          </a:ln>
        </p:spPr>
        <p:txBody>
          <a:bodyPr lIns="91425" tIns="91425" rIns="91425" bIns="91425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  <a:defRPr/>
            </a:pPr>
            <a:r>
              <a:rPr lang="fr-FR" b="0" dirty="0">
                <a:solidFill>
                  <a:schemeClr val="dk1"/>
                </a:solidFill>
              </a:rPr>
              <a:t>Read </a:t>
            </a:r>
            <a:r>
              <a:rPr lang="fr-FR" b="0" dirty="0" err="1">
                <a:solidFill>
                  <a:schemeClr val="dk1"/>
                </a:solidFill>
              </a:rPr>
              <a:t>daily</a:t>
            </a:r>
            <a:endParaRPr lang="fr-FR" b="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31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530</Words>
  <Application>Microsoft Office PowerPoint</Application>
  <PresentationFormat>On-screen Show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Noto Sans Symbols</vt:lpstr>
      <vt:lpstr>Verdana</vt:lpstr>
      <vt:lpstr>Simple Light</vt:lpstr>
      <vt:lpstr>Lesson 7: Job Preparation and Internship Support Motivation at Workplace </vt:lpstr>
      <vt:lpstr>PowerPoint Presentation</vt:lpstr>
      <vt:lpstr>PowerPoint Presentation</vt:lpstr>
      <vt:lpstr>PowerPoint Presentation</vt:lpstr>
      <vt:lpstr>PowerPoint Presentation</vt:lpstr>
      <vt:lpstr>Use your body to trick your brain</vt:lpstr>
      <vt:lpstr>PowerPoint Presentation</vt:lpstr>
      <vt:lpstr>Create small, bite-sized goal</vt:lpstr>
      <vt:lpstr>Read daily</vt:lpstr>
      <vt:lpstr>PowerPoint Presentation</vt:lpstr>
      <vt:lpstr>PowerPoint Presentation</vt:lpstr>
      <vt:lpstr>Remind yourself of your goal</vt:lpstr>
      <vt:lpstr>PowerPoint Presentation</vt:lpstr>
      <vt:lpstr>Celebrate Win</vt:lpstr>
      <vt:lpstr>PowerPoint Presentation</vt:lpstr>
      <vt:lpstr>PowerPoint Presentation</vt:lpstr>
      <vt:lpstr>PowerPoint Presentation</vt:lpstr>
      <vt:lpstr>Activity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oPenh 2.0 New curriculum proposal  for Class 2021</dc:title>
  <dc:creator>ITadmin</dc:creator>
  <cp:lastModifiedBy>Sopheak HUY</cp:lastModifiedBy>
  <cp:revision>8</cp:revision>
  <dcterms:modified xsi:type="dcterms:W3CDTF">2019-07-24T07:23:15Z</dcterms:modified>
</cp:coreProperties>
</file>