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735" r:id="rId2"/>
    <p:sldId id="860" r:id="rId3"/>
    <p:sldId id="861" r:id="rId4"/>
    <p:sldId id="862" r:id="rId5"/>
    <p:sldId id="863" r:id="rId6"/>
    <p:sldId id="864" r:id="rId7"/>
    <p:sldId id="865" r:id="rId8"/>
    <p:sldId id="866" r:id="rId9"/>
    <p:sldId id="867" r:id="rId10"/>
    <p:sldId id="852" r:id="rId11"/>
    <p:sldId id="868" r:id="rId12"/>
    <p:sldId id="869" r:id="rId13"/>
    <p:sldId id="870" r:id="rId14"/>
    <p:sldId id="871" r:id="rId15"/>
    <p:sldId id="873" r:id="rId16"/>
    <p:sldId id="874" r:id="rId17"/>
    <p:sldId id="875" r:id="rId18"/>
    <p:sldId id="876" r:id="rId19"/>
    <p:sldId id="879" r:id="rId20"/>
    <p:sldId id="878" r:id="rId21"/>
    <p:sldId id="880" r:id="rId22"/>
    <p:sldId id="881" r:id="rId23"/>
    <p:sldId id="882" r:id="rId24"/>
    <p:sldId id="883" r:id="rId25"/>
    <p:sldId id="885" r:id="rId26"/>
    <p:sldId id="884" r:id="rId27"/>
    <p:sldId id="886" r:id="rId28"/>
    <p:sldId id="887" r:id="rId29"/>
  </p:sldIdLst>
  <p:sldSz cx="9144000" cy="6858000" type="screen4x3"/>
  <p:notesSz cx="9926638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C"/>
    <a:srgbClr val="5D5DC9"/>
    <a:srgbClr val="C44100"/>
    <a:srgbClr val="008000"/>
    <a:srgbClr val="0000FF"/>
    <a:srgbClr val="003300"/>
    <a:srgbClr val="FBE6C7"/>
    <a:srgbClr val="3366CC"/>
    <a:srgbClr val="E9EDF4"/>
    <a:srgbClr val="97C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6400" autoAdjust="0"/>
  </p:normalViewPr>
  <p:slideViewPr>
    <p:cSldViewPr>
      <p:cViewPr varScale="1">
        <p:scale>
          <a:sx n="115" d="100"/>
          <a:sy n="115" d="100"/>
        </p:scale>
        <p:origin x="183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7" d="100"/>
          <a:sy n="117" d="100"/>
        </p:scale>
        <p:origin x="12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225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225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A2F489-2F57-468D-831E-AED0777C02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0064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225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51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185" y="3229413"/>
            <a:ext cx="7278270" cy="305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225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FD8F55-6D1F-4432-BD55-C714094017C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7732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0" y="1066800"/>
            <a:ext cx="76200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04664"/>
            <a:ext cx="3219202" cy="4910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3" y="54862"/>
            <a:ext cx="795279" cy="9009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00173"/>
            <a:ext cx="3347864" cy="711148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2092721" y="2852936"/>
            <a:ext cx="4974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객체지향 프로그래밍 및 실습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0" hasCustomPrompt="1"/>
          </p:nvPr>
        </p:nvSpPr>
        <p:spPr>
          <a:xfrm>
            <a:off x="2139608" y="3437711"/>
            <a:ext cx="4880664" cy="381744"/>
          </a:xfr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5BAC"/>
                </a:solidFill>
              </a:defRPr>
            </a:lvl1pPr>
          </a:lstStyle>
          <a:p>
            <a:pPr lvl="0"/>
            <a:r>
              <a:rPr lang="ko-KR" altLang="en-US" dirty="0" err="1" smtClean="0"/>
              <a:t>주차별</a:t>
            </a:r>
            <a:r>
              <a:rPr lang="ko-KR" altLang="en-US" dirty="0" smtClean="0"/>
              <a:t> 부제목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765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lang="ko-KR" altLang="en-US" sz="2800" b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half" idx="1"/>
          </p:nvPr>
        </p:nvSpPr>
        <p:spPr>
          <a:xfrm>
            <a:off x="152400" y="1371601"/>
            <a:ext cx="4343400" cy="49371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343400" cy="49371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648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kumimoji="1" lang="ko-KR" altLang="en-US" sz="1800" b="1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indent="-342900">
              <a:defRPr kumimoji="1" lang="ko-KR" altLang="en-US" sz="1800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57175" lvl="0" indent="-2571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kumimoji="1" lang="ko-KR" altLang="en-US" sz="1800" b="1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342900" indent="-342900">
              <a:defRPr kumimoji="1" lang="ko-KR" altLang="en-US" sz="1800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57175" lvl="0" indent="-2571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52400" y="158750"/>
            <a:ext cx="8839200" cy="831850"/>
          </a:xfr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lang="ko-KR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</a:t>
            </a:r>
            <a:r>
              <a:rPr lang="ko-KR" altLang="en-US" dirty="0" smtClean="0"/>
              <a:t>제목 </a:t>
            </a:r>
            <a:r>
              <a:rPr lang="ko-KR" altLang="en-US" dirty="0"/>
              <a:t>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465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5" y="2852936"/>
            <a:ext cx="6768750" cy="1223962"/>
          </a:xfr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목차 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340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889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8750"/>
            <a:ext cx="88392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rtl="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마스터 제목 유형을 편집하려면 </a:t>
            </a:r>
            <a:r>
              <a:rPr lang="ko-KR" altLang="en-US" dirty="0" smtClean="0"/>
              <a:t>누르십시오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71600"/>
            <a:ext cx="8839200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57175" lvl="0" indent="-2571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marL="557213" lvl="1" indent="-2143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ko-KR" altLang="en-US" dirty="0"/>
              <a:t>둘째 수준</a:t>
            </a:r>
          </a:p>
          <a:p>
            <a:pPr marL="857250" lvl="2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ko-KR" altLang="en-US" dirty="0"/>
              <a:t>셋째 수준</a:t>
            </a:r>
          </a:p>
          <a:p>
            <a:pPr marL="1200150" lvl="3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</a:pPr>
            <a:r>
              <a:rPr lang="ko-KR" altLang="en-US" dirty="0"/>
              <a:t>넷째 수준</a:t>
            </a:r>
          </a:p>
          <a:p>
            <a:pPr marL="1543050" lvl="4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</a:pPr>
            <a:r>
              <a:rPr lang="ko-KR" altLang="en-US" dirty="0"/>
              <a:t>다섯째 수준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0" y="1066800"/>
            <a:ext cx="76200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44" y="6537324"/>
            <a:ext cx="1412856" cy="3001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6" r:id="rId5"/>
    <p:sldLayoutId id="214748365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lang="en-US" altLang="ko-KR" sz="2800" b="0" dirty="0" smtClean="0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lang="en-US" altLang="ko-KR" sz="2000" dirty="0" smtClean="0">
          <a:solidFill>
            <a:schemeClr val="folHlink"/>
          </a:solidFill>
          <a:latin typeface="+mn-ea"/>
          <a:ea typeface="+mn-ea"/>
          <a:cs typeface="+mn-cs"/>
        </a:defRPr>
      </a:lvl1pPr>
      <a:lvl2pPr marL="6858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lang="ko-KR" altLang="en-US" sz="1800" dirty="0" smtClean="0">
          <a:solidFill>
            <a:schemeClr val="tx1"/>
          </a:solidFill>
          <a:latin typeface="+mn-lt"/>
          <a:ea typeface="+mn-ea"/>
        </a:defRPr>
      </a:lvl2pPr>
      <a:lvl3pPr marL="9715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lang="ko-KR" altLang="en-US" sz="1600" dirty="0" smtClean="0">
          <a:solidFill>
            <a:srgbClr val="008000"/>
          </a:solidFill>
          <a:latin typeface="+mn-lt"/>
          <a:ea typeface="+mn-ea"/>
        </a:defRPr>
      </a:lvl3pPr>
      <a:lvl4pPr marL="13144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lang="ko-KR" altLang="en-US" sz="1400" dirty="0" smtClean="0">
          <a:solidFill>
            <a:schemeClr val="tx1"/>
          </a:solidFill>
          <a:latin typeface="+mn-lt"/>
          <a:ea typeface="+mn-ea"/>
        </a:defRPr>
      </a:lvl4pPr>
      <a:lvl5pPr marL="16573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lang="ko-KR" altLang="en-US" sz="1200" dirty="0" smtClean="0">
          <a:solidFill>
            <a:schemeClr val="hlink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xb/intro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2721" y="2852936"/>
            <a:ext cx="4974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객체지향 프로그래밍 및 실습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675" y="3645024"/>
            <a:ext cx="5196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r>
              <a:rPr lang="ko-KR" altLang="en-US" sz="1600" dirty="0" smtClean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</a:t>
            </a:r>
            <a:r>
              <a:rPr lang="en-US" altLang="ko-KR" sz="1600" dirty="0" smtClean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en-US" altLang="ko-KR" sz="1600" dirty="0" smtClean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Files, I/O Streams, NIO and XML Serialization</a:t>
            </a:r>
            <a:endParaRPr lang="ko-KR" altLang="en-US" sz="1600" dirty="0">
              <a:solidFill>
                <a:srgbClr val="005BA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3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실습 문제 </a:t>
            </a:r>
            <a:r>
              <a:rPr lang="en-US" altLang="ko-KR" dirty="0">
                <a:latin typeface="+mj-ea"/>
                <a:ea typeface="+mj-ea"/>
              </a:rPr>
              <a:t>1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en-US" altLang="ko-KR" dirty="0" smtClean="0">
                <a:latin typeface="+mn-ea"/>
              </a:rPr>
              <a:t>User directory</a:t>
            </a:r>
            <a:r>
              <a:rPr lang="ko-KR" altLang="en-US" dirty="0" smtClean="0">
                <a:latin typeface="+mn-ea"/>
              </a:rPr>
              <a:t>에 위치한 </a:t>
            </a:r>
            <a:r>
              <a:rPr lang="en-US" altLang="ko-KR" dirty="0" smtClean="0">
                <a:latin typeface="+mn-ea"/>
              </a:rPr>
              <a:t>problem1.txt</a:t>
            </a:r>
            <a:r>
              <a:rPr lang="ko-KR" altLang="en-US" dirty="0" smtClean="0">
                <a:latin typeface="+mn-ea"/>
              </a:rPr>
              <a:t>를 읽어서</a:t>
            </a:r>
            <a:r>
              <a:rPr lang="en-US" altLang="ko-KR" dirty="0" smtClean="0">
                <a:latin typeface="+mn-ea"/>
              </a:rPr>
              <a:t>,</a:t>
            </a:r>
          </a:p>
          <a:p>
            <a:pPr lvl="1"/>
            <a:r>
              <a:rPr lang="ko-KR" altLang="en-US" dirty="0" smtClean="0">
                <a:latin typeface="+mn-ea"/>
              </a:rPr>
              <a:t>각 라인 </a:t>
            </a:r>
            <a:r>
              <a:rPr lang="ko-KR" altLang="en-US" dirty="0" err="1" smtClean="0">
                <a:latin typeface="+mn-ea"/>
              </a:rPr>
              <a:t>마다의</a:t>
            </a:r>
            <a:r>
              <a:rPr lang="ko-KR" altLang="en-US" dirty="0" smtClean="0">
                <a:latin typeface="+mn-ea"/>
              </a:rPr>
              <a:t> 수를 더하고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각 라인의 합을 모두 곱하여 출력해보자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예시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/>
            <a:r>
              <a:rPr lang="en-US" altLang="ko-KR" dirty="0" smtClean="0">
                <a:latin typeface="+mn-ea"/>
              </a:rPr>
              <a:t>3 7 5 4 2  (</a:t>
            </a:r>
            <a:r>
              <a:rPr lang="ko-KR" altLang="en-US" dirty="0" smtClean="0">
                <a:latin typeface="+mn-ea"/>
              </a:rPr>
              <a:t>더하면 </a:t>
            </a:r>
            <a:r>
              <a:rPr lang="en-US" altLang="ko-KR" dirty="0" smtClean="0">
                <a:latin typeface="+mn-ea"/>
              </a:rPr>
              <a:t>21)</a:t>
            </a:r>
          </a:p>
          <a:p>
            <a:pPr lvl="1"/>
            <a:r>
              <a:rPr lang="en-US" altLang="ko-KR" dirty="0" smtClean="0">
                <a:latin typeface="+mn-ea"/>
              </a:rPr>
              <a:t>3 8 7 4 6  (28)</a:t>
            </a:r>
          </a:p>
          <a:p>
            <a:pPr lvl="1"/>
            <a:r>
              <a:rPr lang="en-US" altLang="ko-KR" dirty="0" smtClean="0">
                <a:latin typeface="+mn-ea"/>
              </a:rPr>
              <a:t>9 7 8 4 1  (29)</a:t>
            </a:r>
          </a:p>
          <a:p>
            <a:pPr lvl="1"/>
            <a:r>
              <a:rPr lang="ko-KR" altLang="en-US" dirty="0" smtClean="0">
                <a:latin typeface="+mn-ea"/>
              </a:rPr>
              <a:t>출력 </a:t>
            </a:r>
            <a:r>
              <a:rPr lang="en-US" altLang="ko-KR" dirty="0" smtClean="0">
                <a:latin typeface="+mn-ea"/>
              </a:rPr>
              <a:t>=&gt; 21*28*29 = 17052</a:t>
            </a:r>
          </a:p>
          <a:p>
            <a:pPr marL="3429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problem1.txt </a:t>
            </a:r>
            <a:r>
              <a:rPr lang="ko-KR" altLang="en-US" dirty="0" smtClean="0">
                <a:latin typeface="+mn-ea"/>
              </a:rPr>
              <a:t>내용</a:t>
            </a:r>
            <a:endParaRPr lang="en-US" altLang="ko-KR" dirty="0" smtClean="0">
              <a:latin typeface="+mn-ea"/>
            </a:endParaRPr>
          </a:p>
          <a:p>
            <a:pPr marL="342900" lvl="1" indent="0">
              <a:buNone/>
            </a:pPr>
            <a:r>
              <a:rPr lang="en-US" altLang="ko-KR" dirty="0" smtClean="0">
                <a:latin typeface="+mn-ea"/>
              </a:rPr>
              <a:t>	1 3 4 7 0 3 5 7 6 5 2 3 5</a:t>
            </a:r>
          </a:p>
          <a:p>
            <a:pPr marL="342900" lvl="1" indent="0">
              <a:buNone/>
            </a:pPr>
            <a:r>
              <a:rPr lang="en-US" altLang="ko-KR" dirty="0" smtClean="0">
                <a:latin typeface="+mn-ea"/>
              </a:rPr>
              <a:t>	9 8 5 4 6 0 1 3 5 4 6 8 7</a:t>
            </a:r>
          </a:p>
          <a:p>
            <a:pPr marL="342900" lvl="1" indent="0">
              <a:buNone/>
            </a:pPr>
            <a:r>
              <a:rPr lang="en-US" altLang="ko-KR" dirty="0">
                <a:latin typeface="+mn-ea"/>
              </a:rPr>
              <a:t>	</a:t>
            </a:r>
            <a:r>
              <a:rPr lang="en-US" altLang="ko-KR" dirty="0" smtClean="0">
                <a:latin typeface="+mn-ea"/>
              </a:rPr>
              <a:t>0 3 5 7 4 1 8 9 5 3 6 4 2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Files and I/O Streams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43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smtClean="0"/>
              <a:t>Files and I/O Streams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en-US" altLang="ko-KR" dirty="0" err="1" smtClean="0"/>
              <a:t>FileWriter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사용해보기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BufferedWriter</a:t>
            </a:r>
            <a:r>
              <a:rPr lang="ko-KR" altLang="en-US" dirty="0" smtClean="0"/>
              <a:t>와 결합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2514820"/>
            <a:ext cx="8697775" cy="293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0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실습 문제 </a:t>
            </a:r>
            <a:r>
              <a:rPr lang="en-US" altLang="ko-KR" dirty="0">
                <a:latin typeface="+mj-ea"/>
                <a:ea typeface="+mj-ea"/>
              </a:rPr>
              <a:t>2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ko-KR" altLang="en-US" dirty="0" smtClean="0">
                <a:latin typeface="+mn-ea"/>
              </a:rPr>
              <a:t>실습 문제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을 약간 개조해보자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실습 문제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에서 입력된 문자열을 그대로 파일에 출력하고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아래에 답을 작성한다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출력 파일명</a:t>
            </a:r>
            <a:r>
              <a:rPr lang="en-US" altLang="ko-KR" dirty="0" smtClean="0">
                <a:latin typeface="+mn-ea"/>
              </a:rPr>
              <a:t>: Problem2.txt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예시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342900" lvl="1" indent="0">
              <a:buNone/>
            </a:pPr>
            <a:r>
              <a:rPr lang="en-US" altLang="ko-KR" dirty="0" smtClean="0">
                <a:latin typeface="+mn-ea"/>
              </a:rPr>
              <a:t>[</a:t>
            </a:r>
            <a:r>
              <a:rPr lang="ko-KR" altLang="en-US" dirty="0" smtClean="0">
                <a:latin typeface="+mn-ea"/>
              </a:rPr>
              <a:t>입력</a:t>
            </a:r>
            <a:r>
              <a:rPr lang="en-US" altLang="ko-KR" dirty="0" smtClean="0">
                <a:latin typeface="+mn-ea"/>
              </a:rPr>
              <a:t>]</a:t>
            </a:r>
          </a:p>
          <a:p>
            <a:pPr marL="342900" lvl="1" indent="0">
              <a:buNone/>
            </a:pPr>
            <a:r>
              <a:rPr lang="en-US" altLang="ko-KR" dirty="0" smtClean="0">
                <a:latin typeface="+mn-ea"/>
              </a:rPr>
              <a:t>1 </a:t>
            </a:r>
            <a:r>
              <a:rPr lang="en-US" altLang="ko-KR" dirty="0">
                <a:latin typeface="+mn-ea"/>
              </a:rPr>
              <a:t>3 4 7 0 3 5 7 6 5 2 3 5</a:t>
            </a:r>
          </a:p>
          <a:p>
            <a:pPr marL="342900" lvl="1" indent="0">
              <a:buNone/>
            </a:pPr>
            <a:r>
              <a:rPr lang="en-US" altLang="ko-KR" dirty="0" smtClean="0">
                <a:latin typeface="+mn-ea"/>
              </a:rPr>
              <a:t>9 </a:t>
            </a:r>
            <a:r>
              <a:rPr lang="en-US" altLang="ko-KR" dirty="0">
                <a:latin typeface="+mn-ea"/>
              </a:rPr>
              <a:t>8 5 4 6 0 1 3 5 4 6 8 7</a:t>
            </a:r>
          </a:p>
          <a:p>
            <a:pPr marL="342900" lvl="1" indent="0">
              <a:buNone/>
            </a:pPr>
            <a:r>
              <a:rPr lang="en-US" altLang="ko-KR" dirty="0" smtClean="0">
                <a:latin typeface="+mn-ea"/>
              </a:rPr>
              <a:t>0 </a:t>
            </a:r>
            <a:r>
              <a:rPr lang="en-US" altLang="ko-KR" dirty="0">
                <a:latin typeface="+mn-ea"/>
              </a:rPr>
              <a:t>3 5 7 4 1 8 9 5 3 6 4 </a:t>
            </a:r>
            <a:r>
              <a:rPr lang="en-US" altLang="ko-KR" dirty="0" smtClean="0">
                <a:latin typeface="+mn-ea"/>
              </a:rPr>
              <a:t>2</a:t>
            </a:r>
          </a:p>
          <a:p>
            <a:pPr marL="342900" lvl="1" indent="0">
              <a:buNone/>
            </a:pPr>
            <a:r>
              <a:rPr lang="en-US" altLang="ko-KR" dirty="0" smtClean="0">
                <a:latin typeface="+mn-ea"/>
              </a:rPr>
              <a:t>[</a:t>
            </a:r>
            <a:r>
              <a:rPr lang="ko-KR" altLang="en-US" dirty="0" smtClean="0">
                <a:latin typeface="+mn-ea"/>
              </a:rPr>
              <a:t>답</a:t>
            </a:r>
            <a:r>
              <a:rPr lang="en-US" altLang="ko-KR" dirty="0" smtClean="0">
                <a:latin typeface="+mn-ea"/>
              </a:rPr>
              <a:t>]</a:t>
            </a:r>
          </a:p>
          <a:p>
            <a:pPr marL="342900" lvl="1" indent="0">
              <a:buNone/>
            </a:pPr>
            <a:r>
              <a:rPr lang="en-US" altLang="ko-KR" dirty="0" smtClean="0">
                <a:latin typeface="+mn-ea"/>
              </a:rPr>
              <a:t>250</a:t>
            </a:r>
            <a:endParaRPr lang="en-US" altLang="ko-KR" dirty="0">
              <a:latin typeface="+mn-ea"/>
            </a:endParaRPr>
          </a:p>
          <a:p>
            <a:pPr marL="342900" lvl="1" indent="0">
              <a:buNone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Files and I/O Streams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25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 smtClean="0"/>
              <a:t>NIO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13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en-US" altLang="ko-KR" dirty="0" smtClean="0"/>
              <a:t>New-IO</a:t>
            </a:r>
          </a:p>
          <a:p>
            <a:pPr lvl="1"/>
            <a:r>
              <a:rPr lang="en-US" altLang="ko-KR" dirty="0" smtClean="0"/>
              <a:t>java.io </a:t>
            </a:r>
            <a:r>
              <a:rPr lang="ko-KR" altLang="en-US" dirty="0" smtClean="0"/>
              <a:t>클래스들의 입출력 성능 문제로 개발된 패키지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137611"/>
            <a:ext cx="6277851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4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 smtClean="0"/>
              <a:t>NIO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시스템과 관련한 기능을 지원한다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056277"/>
            <a:ext cx="5124827" cy="439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실습 문제 </a:t>
            </a:r>
            <a:r>
              <a:rPr lang="en-US" altLang="ko-KR" dirty="0">
                <a:latin typeface="+mj-ea"/>
                <a:ea typeface="+mj-ea"/>
              </a:rPr>
              <a:t>3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ko-KR" altLang="en-US" dirty="0" smtClean="0">
                <a:latin typeface="+mn-ea"/>
              </a:rPr>
              <a:t>키보드로 입력 받아서 파일 이름을 바꿔주는 프로그램을 개발해보자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test.txt hi.txt  =&gt; test.txt</a:t>
            </a:r>
            <a:r>
              <a:rPr lang="ko-KR" altLang="en-US" dirty="0" smtClean="0">
                <a:latin typeface="+mn-ea"/>
              </a:rPr>
              <a:t>를 </a:t>
            </a:r>
            <a:r>
              <a:rPr lang="en-US" altLang="ko-KR" dirty="0" smtClean="0">
                <a:latin typeface="+mn-ea"/>
              </a:rPr>
              <a:t>hi.txt</a:t>
            </a:r>
            <a:r>
              <a:rPr lang="ko-KR" altLang="en-US" dirty="0" smtClean="0">
                <a:latin typeface="+mn-ea"/>
              </a:rPr>
              <a:t>로 이름을 </a:t>
            </a:r>
            <a:r>
              <a:rPr lang="ko-KR" altLang="en-US" dirty="0" err="1" smtClean="0">
                <a:latin typeface="+mn-ea"/>
              </a:rPr>
              <a:t>바꿔줘야함</a:t>
            </a:r>
            <a:endParaRPr lang="en-US" altLang="ko-KR" dirty="0">
              <a:latin typeface="+mn-ea"/>
            </a:endParaRPr>
          </a:p>
          <a:p>
            <a:pPr marL="342900" lvl="1" indent="0">
              <a:buNone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NIO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365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XML Serialization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16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en-US" altLang="ko-KR" dirty="0" smtClean="0"/>
              <a:t>Serialization – </a:t>
            </a:r>
            <a:r>
              <a:rPr lang="ko-KR" altLang="en-US" dirty="0" smtClean="0"/>
              <a:t>직렬화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데이터구조나 객체가 담고 있는 정보를 다른 시스템에 전달하고 재구성 할 수 있도록 하는 것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List&lt;Student&gt; </a:t>
            </a:r>
            <a:r>
              <a:rPr lang="en-US" altLang="ko-KR" dirty="0" err="1" smtClean="0"/>
              <a:t>sList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&lt;&gt;();</a:t>
            </a:r>
          </a:p>
          <a:p>
            <a:pPr lvl="1"/>
            <a:r>
              <a:rPr lang="en-US" altLang="ko-KR" dirty="0" err="1" smtClean="0"/>
              <a:t>sList.add</a:t>
            </a:r>
            <a:r>
              <a:rPr lang="en-US" altLang="ko-KR" dirty="0" smtClean="0"/>
              <a:t>(new Student(“name1”, “id”, age));</a:t>
            </a:r>
          </a:p>
          <a:p>
            <a:pPr lvl="1"/>
            <a:r>
              <a:rPr lang="en-US" altLang="ko-KR" dirty="0" err="1"/>
              <a:t>sList.add</a:t>
            </a:r>
            <a:r>
              <a:rPr lang="en-US" altLang="ko-KR" dirty="0"/>
              <a:t>(new Student(“</a:t>
            </a:r>
            <a:r>
              <a:rPr lang="en-US" altLang="ko-KR" dirty="0" smtClean="0"/>
              <a:t>name2”, </a:t>
            </a:r>
            <a:r>
              <a:rPr lang="en-US" altLang="ko-KR" dirty="0"/>
              <a:t>“id”, age));</a:t>
            </a:r>
          </a:p>
          <a:p>
            <a:pPr lvl="1"/>
            <a:r>
              <a:rPr lang="en-US" altLang="ko-KR" dirty="0" err="1"/>
              <a:t>sList.add</a:t>
            </a:r>
            <a:r>
              <a:rPr lang="en-US" altLang="ko-KR" dirty="0"/>
              <a:t>(new Student(“</a:t>
            </a:r>
            <a:r>
              <a:rPr lang="en-US" altLang="ko-KR" dirty="0" smtClean="0"/>
              <a:t>name3”, </a:t>
            </a:r>
            <a:r>
              <a:rPr lang="en-US" altLang="ko-KR" dirty="0"/>
              <a:t>“id”, age));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sList</a:t>
            </a:r>
            <a:r>
              <a:rPr lang="ko-KR" altLang="en-US" dirty="0" smtClean="0"/>
              <a:t>를 다른 시스템에 전송할 수 있는 방법이 있을까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또는 저장해두었다가 나중에 꺼내 쓸 수 있을까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이를 위한 방법이 </a:t>
            </a:r>
            <a:r>
              <a:rPr lang="en-US" altLang="ko-KR" dirty="0" smtClean="0"/>
              <a:t>serialization</a:t>
            </a:r>
          </a:p>
          <a:p>
            <a:pPr lvl="1"/>
            <a:r>
              <a:rPr lang="en-US" altLang="ko-KR" dirty="0" smtClean="0"/>
              <a:t>Serialized</a:t>
            </a:r>
            <a:r>
              <a:rPr lang="ko-KR" altLang="en-US" dirty="0" smtClean="0"/>
              <a:t>된 데이터를 꺼내 쓰는 것이 </a:t>
            </a:r>
            <a:r>
              <a:rPr lang="en-US" altLang="ko-KR" dirty="0" smtClean="0"/>
              <a:t>Deserialization-</a:t>
            </a:r>
            <a:r>
              <a:rPr lang="ko-KR" altLang="en-US" dirty="0" err="1" smtClean="0"/>
              <a:t>역직렬화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7380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XML Serialization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17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ko-KR" altLang="en-US" dirty="0" smtClean="0"/>
              <a:t>직렬화를 위한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JSON</a:t>
            </a:r>
          </a:p>
          <a:p>
            <a:pPr lvl="2"/>
            <a:r>
              <a:rPr lang="en-US" altLang="ko-KR" dirty="0" smtClean="0"/>
              <a:t>XML</a:t>
            </a:r>
            <a:r>
              <a:rPr lang="ko-KR" altLang="en-US" dirty="0" smtClean="0"/>
              <a:t>을 대체하기 위해 나온 </a:t>
            </a:r>
            <a:r>
              <a:rPr lang="ko-KR" altLang="en-US" dirty="0" err="1" smtClean="0"/>
              <a:t>포멧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XML</a:t>
            </a:r>
          </a:p>
          <a:p>
            <a:pPr lvl="1"/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348880"/>
            <a:ext cx="4486901" cy="1638529"/>
          </a:xfrm>
          <a:prstGeom prst="rect">
            <a:avLst/>
          </a:prstGeom>
        </p:spPr>
      </p:pic>
      <p:pic>
        <p:nvPicPr>
          <p:cNvPr id="4098" name="Picture 2" descr="https://upload.wikimedia.org/wikipedia/commons/thumb/7/73/RecipeBook_XML_Example.svg/1920px-RecipeBook_XML_Exampl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55931"/>
            <a:ext cx="4726559" cy="260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70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XML Serialization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18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ko-KR" altLang="en-US" dirty="0" smtClean="0"/>
              <a:t>직렬화를 위한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XML</a:t>
            </a:r>
            <a:r>
              <a:rPr lang="ko-KR" altLang="en-US" dirty="0" smtClean="0"/>
              <a:t>의 문법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 요소 </a:t>
            </a:r>
            <a:r>
              <a:rPr lang="en-US" altLang="ko-KR" dirty="0" smtClean="0"/>
              <a:t>= Element</a:t>
            </a:r>
          </a:p>
          <a:p>
            <a:pPr lvl="2"/>
            <a:r>
              <a:rPr lang="en-US" altLang="ko-KR" dirty="0" smtClean="0"/>
              <a:t>&lt;coffee&gt;</a:t>
            </a:r>
            <a:r>
              <a:rPr lang="en-US" altLang="ko-KR" dirty="0" err="1" smtClean="0"/>
              <a:t>americano</a:t>
            </a:r>
            <a:r>
              <a:rPr lang="en-US" altLang="ko-KR" dirty="0" smtClean="0"/>
              <a:t>&lt;/coffee&gt;</a:t>
            </a:r>
          </a:p>
          <a:p>
            <a:pPr lvl="1"/>
            <a:r>
              <a:rPr lang="ko-KR" altLang="en-US" dirty="0" smtClean="0"/>
              <a:t>상위 및 하위 요소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 smtClean="0"/>
              <a:t>	&lt;</a:t>
            </a:r>
            <a:r>
              <a:rPr lang="en-US" altLang="ko-KR" dirty="0" err="1" smtClean="0"/>
              <a:t>StudentList</a:t>
            </a:r>
            <a:r>
              <a:rPr lang="en-US" altLang="ko-KR" dirty="0" smtClean="0"/>
              <a:t>&gt;</a:t>
            </a:r>
          </a:p>
          <a:p>
            <a:pPr marL="3429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&lt;Student&gt;</a:t>
            </a:r>
          </a:p>
          <a:p>
            <a:pPr marL="3429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&lt;name&gt;name1&lt;/name&gt;</a:t>
            </a:r>
          </a:p>
          <a:p>
            <a:pPr marL="3429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&lt;id&gt;201921166&lt;/id&gt;</a:t>
            </a:r>
          </a:p>
          <a:p>
            <a:pPr marL="3429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&lt;/Student&gt;</a:t>
            </a:r>
          </a:p>
          <a:p>
            <a:pPr marL="3429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&lt;Student&gt;</a:t>
            </a:r>
          </a:p>
          <a:p>
            <a:pPr marL="3429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&lt;name&gt;name2&lt;/name&gt;</a:t>
            </a:r>
          </a:p>
          <a:p>
            <a:pPr marL="3429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&lt;id&gt;202215681&lt;/id&gt;</a:t>
            </a:r>
          </a:p>
          <a:p>
            <a:pPr marL="3429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&lt;/Student&gt;</a:t>
            </a:r>
          </a:p>
          <a:p>
            <a:pPr marL="3429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StudentList</a:t>
            </a:r>
            <a:r>
              <a:rPr lang="en-US" altLang="ko-KR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1871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XML Serialization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19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84" y="1371600"/>
            <a:ext cx="7080031" cy="508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9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What is File system?</a:t>
            </a:r>
          </a:p>
          <a:p>
            <a:pPr lvl="1"/>
            <a:r>
              <a:rPr lang="en-US" altLang="ko-KR" dirty="0" smtClean="0"/>
              <a:t>File</a:t>
            </a:r>
            <a:r>
              <a:rPr lang="ko-KR" altLang="en-US" dirty="0" smtClean="0"/>
              <a:t>은 데이터를 보관하는 방식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File System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File</a:t>
            </a:r>
            <a:r>
              <a:rPr lang="ko-KR" altLang="en-US" dirty="0"/>
              <a:t> </a:t>
            </a:r>
            <a:r>
              <a:rPr lang="ko-KR" altLang="en-US" dirty="0" smtClean="0"/>
              <a:t>데이터를 관리 및 접근 할 수 있도록 보관 또는 조직하는 체제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UNIX </a:t>
            </a:r>
            <a:r>
              <a:rPr lang="ko-KR" altLang="en-US" dirty="0" smtClean="0"/>
              <a:t>시스템의 파일 시스템 </a:t>
            </a:r>
            <a:r>
              <a:rPr lang="en-US" altLang="ko-KR" dirty="0" smtClean="0"/>
              <a:t>-</a:t>
            </a:r>
            <a:r>
              <a:rPr lang="ko-KR" altLang="en-US" dirty="0" smtClean="0"/>
              <a:t> 트리 구조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smtClean="0"/>
              <a:t>File system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pic>
        <p:nvPicPr>
          <p:cNvPr id="5" name="Picture 2" descr="http://learn.gencore.bio.nyu.edu/wp-content/uploads/2018/03/filesyste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068960"/>
            <a:ext cx="427672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2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XML Serialization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20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371599"/>
            <a:ext cx="5760640" cy="529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2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XML Serialization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21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20" y="1844824"/>
            <a:ext cx="8648997" cy="388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0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XML Serialization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22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en-US" altLang="ko-KR" dirty="0" smtClean="0"/>
              <a:t>Marshal</a:t>
            </a:r>
          </a:p>
          <a:p>
            <a:pPr lvl="1"/>
            <a:r>
              <a:rPr lang="en-US" altLang="ko-KR" dirty="0" smtClean="0"/>
              <a:t>Serialize</a:t>
            </a:r>
            <a:r>
              <a:rPr lang="ko-KR" altLang="en-US" dirty="0" smtClean="0"/>
              <a:t>의 다른 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Public instance variable </a:t>
            </a:r>
            <a:r>
              <a:rPr lang="ko-KR" altLang="en-US" dirty="0" smtClean="0"/>
              <a:t>이나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Public getters, setter</a:t>
            </a:r>
            <a:r>
              <a:rPr lang="ko-KR" altLang="en-US" dirty="0" smtClean="0"/>
              <a:t>가 있는 필드에 대해서 직렬화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4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XML Serialization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23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564904"/>
            <a:ext cx="7484715" cy="3561600"/>
          </a:xfrm>
          <a:prstGeom prst="rect">
            <a:avLst/>
          </a:prstGeom>
        </p:spPr>
      </p:pic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ko-KR" altLang="en-US" dirty="0" smtClean="0"/>
              <a:t>다양한 </a:t>
            </a:r>
            <a:r>
              <a:rPr lang="ko-KR" altLang="en-US" dirty="0" err="1" smtClean="0"/>
              <a:t>어노테이션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XmlType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propOrder</a:t>
            </a:r>
            <a:r>
              <a:rPr lang="en-US" altLang="ko-KR" dirty="0" smtClean="0"/>
              <a:t> -&gt;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순서를 지정할 수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1298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XML Serialization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24</a:t>
            </a:fld>
            <a:endParaRPr lang="ko-KR" altLang="en-US" dirty="0"/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ko-KR" altLang="en-US" dirty="0" smtClean="0"/>
              <a:t>다양한 </a:t>
            </a:r>
            <a:r>
              <a:rPr lang="ko-KR" altLang="en-US" dirty="0" err="1" smtClean="0"/>
              <a:t>어노테이션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Private </a:t>
            </a:r>
            <a:r>
              <a:rPr lang="ko-KR" altLang="en-US" dirty="0" smtClean="0"/>
              <a:t>변수에 </a:t>
            </a:r>
            <a:r>
              <a:rPr lang="en-US" altLang="ko-KR" dirty="0" smtClean="0"/>
              <a:t>public setter</a:t>
            </a:r>
            <a:r>
              <a:rPr lang="ko-KR" altLang="en-US" dirty="0" smtClean="0"/>
              <a:t>가 있을 경우</a:t>
            </a:r>
            <a:r>
              <a:rPr lang="en-US" altLang="ko-KR" dirty="0" smtClean="0"/>
              <a:t>,</a:t>
            </a:r>
          </a:p>
          <a:p>
            <a:pPr lvl="1"/>
            <a:r>
              <a:rPr lang="en-US" altLang="ko-KR" dirty="0" smtClean="0"/>
              <a:t>Setter </a:t>
            </a:r>
            <a:r>
              <a:rPr lang="ko-KR" altLang="en-US" dirty="0" smtClean="0"/>
              <a:t>위에 </a:t>
            </a:r>
            <a:r>
              <a:rPr lang="en-US" altLang="ko-KR" dirty="0" err="1" smtClean="0"/>
              <a:t>XmlElement</a:t>
            </a:r>
            <a:r>
              <a:rPr lang="en-US" altLang="ko-KR" dirty="0" smtClean="0"/>
              <a:t> name</a:t>
            </a:r>
            <a:r>
              <a:rPr lang="ko-KR" altLang="en-US" dirty="0" smtClean="0"/>
              <a:t>을 지정할 경우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상에서의 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이름을 변경 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80" y="2780928"/>
            <a:ext cx="69723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6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XML Serialization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25</a:t>
            </a:fld>
            <a:endParaRPr lang="ko-KR" altLang="en-US" dirty="0"/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ko-KR" altLang="en-US" dirty="0" smtClean="0"/>
              <a:t>다양한 </a:t>
            </a:r>
            <a:r>
              <a:rPr lang="ko-KR" altLang="en-US" dirty="0" err="1" smtClean="0"/>
              <a:t>어노테이션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Private </a:t>
            </a:r>
            <a:r>
              <a:rPr lang="ko-KR" altLang="en-US" dirty="0" smtClean="0"/>
              <a:t>변수에 </a:t>
            </a:r>
            <a:r>
              <a:rPr lang="en-US" altLang="ko-KR" dirty="0" smtClean="0"/>
              <a:t>public setter</a:t>
            </a:r>
            <a:r>
              <a:rPr lang="ko-KR" altLang="en-US" dirty="0" smtClean="0"/>
              <a:t>가 있을 경우</a:t>
            </a:r>
            <a:r>
              <a:rPr lang="en-US" altLang="ko-KR" dirty="0" smtClean="0"/>
              <a:t>,</a:t>
            </a:r>
          </a:p>
          <a:p>
            <a:pPr lvl="1"/>
            <a:r>
              <a:rPr lang="en-US" altLang="ko-KR" dirty="0" err="1" smtClean="0"/>
              <a:t>XmlTransient</a:t>
            </a:r>
            <a:r>
              <a:rPr lang="ko-KR" altLang="en-US" dirty="0" smtClean="0"/>
              <a:t>가 붙을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필드가 직렬화 되지 않도록 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924944"/>
            <a:ext cx="76390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9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XML Serialization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26</a:t>
            </a:fld>
            <a:endParaRPr lang="ko-KR" altLang="en-US" dirty="0"/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ko-KR" altLang="en-US" dirty="0" smtClean="0"/>
              <a:t>다양한 </a:t>
            </a:r>
            <a:r>
              <a:rPr lang="ko-KR" altLang="en-US" dirty="0" err="1" smtClean="0"/>
              <a:t>어노테이션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https://docs.oracle.com/javase/tutorial/jaxb/intro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자세한 사항은 위 </a:t>
            </a:r>
            <a:r>
              <a:rPr lang="en-US" altLang="ko-KR" dirty="0" smtClean="0"/>
              <a:t>documentation </a:t>
            </a:r>
            <a:r>
              <a:rPr lang="ko-KR" altLang="en-US" dirty="0" smtClean="0"/>
              <a:t>참조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8671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XML Serialization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27</a:t>
            </a:fld>
            <a:endParaRPr lang="ko-KR" altLang="en-US" dirty="0"/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en-US" altLang="ko-KR" dirty="0" smtClean="0"/>
              <a:t>XML </a:t>
            </a:r>
            <a:r>
              <a:rPr lang="ko-KR" altLang="en-US" dirty="0" err="1" smtClean="0"/>
              <a:t>역직렬화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76872"/>
            <a:ext cx="841252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0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실습 문제 </a:t>
            </a:r>
            <a:r>
              <a:rPr lang="en-US" altLang="ko-KR" dirty="0">
                <a:latin typeface="+mj-ea"/>
                <a:ea typeface="+mj-ea"/>
              </a:rPr>
              <a:t>4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ko-KR" altLang="en-US" dirty="0" smtClean="0">
                <a:latin typeface="+mn-ea"/>
              </a:rPr>
              <a:t>네트워크를 통해 데이터 </a:t>
            </a:r>
            <a:r>
              <a:rPr lang="ko-KR" altLang="en-US" dirty="0" err="1" smtClean="0">
                <a:latin typeface="+mn-ea"/>
              </a:rPr>
              <a:t>역직렬화</a:t>
            </a:r>
            <a:r>
              <a:rPr lang="ko-KR" altLang="en-US" dirty="0" smtClean="0">
                <a:latin typeface="+mn-ea"/>
              </a:rPr>
              <a:t> 해보기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아래 코드는 인터넷에 있는 </a:t>
            </a:r>
            <a:r>
              <a:rPr lang="en-US" altLang="ko-KR" dirty="0" smtClean="0">
                <a:latin typeface="+mn-ea"/>
              </a:rPr>
              <a:t>XML </a:t>
            </a:r>
            <a:r>
              <a:rPr lang="ko-KR" altLang="en-US" dirty="0" smtClean="0">
                <a:latin typeface="+mn-ea"/>
              </a:rPr>
              <a:t>파일에 대한 </a:t>
            </a:r>
            <a:r>
              <a:rPr lang="en-US" altLang="ko-KR" dirty="0" err="1" smtClean="0">
                <a:latin typeface="+mn-ea"/>
              </a:rPr>
              <a:t>InputStream</a:t>
            </a:r>
            <a:r>
              <a:rPr lang="ko-KR" altLang="en-US" dirty="0" smtClean="0">
                <a:latin typeface="+mn-ea"/>
              </a:rPr>
              <a:t>을 생성하는 역할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XML Serialization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46" y="2533045"/>
            <a:ext cx="7530108" cy="391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8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파일의 접근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경로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/dev/</a:t>
            </a:r>
            <a:r>
              <a:rPr lang="en-US" altLang="ko-KR" dirty="0" err="1" smtClean="0"/>
              <a:t>file.c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C:\User\Documents</a:t>
            </a:r>
          </a:p>
          <a:p>
            <a:pPr lvl="2"/>
            <a:r>
              <a:rPr lang="en-US" altLang="ko-KR" dirty="0" smtClean="0"/>
              <a:t>./../</a:t>
            </a:r>
            <a:r>
              <a:rPr lang="en-US" altLang="ko-KR" dirty="0" err="1" smtClean="0"/>
              <a:t>file.c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절대 경로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대한민국 서울특별시 송파구 </a:t>
            </a:r>
            <a:r>
              <a:rPr lang="en-US" altLang="ko-KR" dirty="0" smtClean="0"/>
              <a:t>…</a:t>
            </a:r>
          </a:p>
          <a:p>
            <a:pPr lvl="2"/>
            <a:r>
              <a:rPr lang="en-US" altLang="ko-KR" dirty="0"/>
              <a:t>C</a:t>
            </a:r>
            <a:r>
              <a:rPr lang="en-US" altLang="ko-KR" dirty="0" smtClean="0"/>
              <a:t>:\ProgramFiles/Java11/java.exe</a:t>
            </a:r>
            <a:endParaRPr lang="en-US" altLang="ko-KR" dirty="0"/>
          </a:p>
          <a:p>
            <a:pPr lvl="2"/>
            <a:r>
              <a:rPr lang="en-US" altLang="ko-KR" dirty="0" smtClean="0"/>
              <a:t>/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/opt/www/file  -  </a:t>
            </a:r>
            <a:r>
              <a:rPr lang="ko-KR" altLang="en-US" dirty="0" smtClean="0"/>
              <a:t>최상위 디렉토리 부터 나아가는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상대 경로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내 오른쪽 집의 윗집의 </a:t>
            </a:r>
            <a:r>
              <a:rPr lang="en-US" altLang="ko-KR" dirty="0" smtClean="0"/>
              <a:t>…</a:t>
            </a:r>
          </a:p>
          <a:p>
            <a:pPr lvl="2"/>
            <a:r>
              <a:rPr lang="en-US" altLang="ko-KR" dirty="0" smtClean="0"/>
              <a:t>./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file.c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../bin/</a:t>
            </a:r>
            <a:r>
              <a:rPr lang="en-US" altLang="ko-KR" dirty="0" err="1" smtClean="0"/>
              <a:t>Main.class</a:t>
            </a:r>
            <a:r>
              <a:rPr lang="en-US" altLang="ko-KR" dirty="0" smtClean="0"/>
              <a:t>  -  ‘</a:t>
            </a:r>
            <a:r>
              <a:rPr lang="ko-KR" altLang="en-US" dirty="0" smtClean="0"/>
              <a:t>나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)＇</a:t>
            </a:r>
            <a:r>
              <a:rPr lang="ko-KR" altLang="en-US" dirty="0" smtClean="0"/>
              <a:t>라는 대상을 기준으로 나아가는 방식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.. -&gt; </a:t>
            </a:r>
            <a:r>
              <a:rPr lang="ko-KR" altLang="en-US" dirty="0" smtClean="0"/>
              <a:t>상위 디렉토리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. -&gt; </a:t>
            </a:r>
            <a:r>
              <a:rPr lang="ko-KR" altLang="en-US" dirty="0" smtClean="0"/>
              <a:t>현재 디렉토리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smtClean="0"/>
              <a:t>File system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17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Stream</a:t>
            </a:r>
          </a:p>
          <a:p>
            <a:pPr lvl="1"/>
            <a:r>
              <a:rPr lang="ko-KR" altLang="en-US" dirty="0" smtClean="0"/>
              <a:t>데이터를 연속적으로 </a:t>
            </a:r>
            <a:r>
              <a:rPr lang="ko-KR" altLang="en-US" dirty="0" err="1" smtClean="0"/>
              <a:t>시퀸셜하게</a:t>
            </a:r>
            <a:r>
              <a:rPr lang="ko-KR" altLang="en-US" dirty="0" smtClean="0"/>
              <a:t> 버퍼를 사용한 입출력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System.out.println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PrintStream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smtClean="0"/>
              <a:t>Files and I/O Streams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pic>
        <p:nvPicPr>
          <p:cNvPr id="2050" name="Picture 2" descr="ProgrammingHunk: Java 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88" y="3435977"/>
            <a:ext cx="6480720" cy="342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420888"/>
            <a:ext cx="3816424" cy="132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3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smtClean="0"/>
              <a:t>Files and I/O Streams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12776"/>
            <a:ext cx="7455830" cy="493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smtClean="0"/>
              <a:t>Files and I/O Streams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7826354" cy="502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7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smtClean="0"/>
              <a:t>Files and I/O Streams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ko-KR" altLang="en-US" dirty="0" smtClean="0"/>
              <a:t>다양한 방식으로의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Stream</a:t>
            </a:r>
            <a:r>
              <a:rPr lang="ko-KR" altLang="en-US" dirty="0" smtClean="0"/>
              <a:t>은 다양한 객체와 사용될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상황에 따라 적절히 사용할 객체를 선정하는 것이 중요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94" y="2636912"/>
            <a:ext cx="8072611" cy="306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9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smtClean="0"/>
              <a:t>Files and I/O Streams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en-US" altLang="ko-KR" dirty="0" err="1" smtClean="0"/>
              <a:t>FileReader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사용해보기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가장 기본적인 방법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68" y="1838275"/>
            <a:ext cx="8705463" cy="476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1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smtClean="0"/>
              <a:t>Files and I/O Streams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en-US" altLang="ko-KR" dirty="0" err="1" smtClean="0"/>
              <a:t>FileReader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사용해보기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BufferedReader</a:t>
            </a:r>
            <a:r>
              <a:rPr lang="ko-KR" altLang="en-US" dirty="0" smtClean="0"/>
              <a:t>와 결합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19816"/>
          <a:stretch/>
        </p:blipFill>
        <p:spPr>
          <a:xfrm>
            <a:off x="278632" y="1883703"/>
            <a:ext cx="8712968" cy="442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3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clab(template)">
  <a:themeElements>
    <a:clrScheme name="이동통신연구실(표준서식)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사용자 지정 1">
      <a:majorFont>
        <a:latin typeface="나눔스퀘어 ExtraBold"/>
        <a:ea typeface="나눔스퀘어 ExtraBold"/>
        <a:cs typeface=""/>
      </a:majorFont>
      <a:minorFont>
        <a:latin typeface="나눔스퀘어_ac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이동통신연구실(표준서식)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이동통신연구실(표준서식)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이동통신연구실(표준서식)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프레젠테이션1" id="{33DA4E8A-FD17-4F25-B812-A4B6C374D341}" vid="{AF0B71EB-678F-4920-9D17-EDD5B5ABB031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mclab(template)</Template>
  <TotalTime>31271</TotalTime>
  <Words>701</Words>
  <Application>Microsoft Office PowerPoint</Application>
  <PresentationFormat>화면 슬라이드 쇼(4:3)</PresentationFormat>
  <Paragraphs>178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굴림</vt:lpstr>
      <vt:lpstr>나눔스퀘어</vt:lpstr>
      <vt:lpstr>나눔스퀘어 Bold</vt:lpstr>
      <vt:lpstr>나눔스퀘어 ExtraBold</vt:lpstr>
      <vt:lpstr>나눔스퀘어_ac</vt:lpstr>
      <vt:lpstr>Arial</vt:lpstr>
      <vt:lpstr>Tahoma</vt:lpstr>
      <vt:lpstr>Wingdings</vt:lpstr>
      <vt:lpstr>mclab(template)</vt:lpstr>
      <vt:lpstr>PowerPoint 프레젠테이션</vt:lpstr>
      <vt:lpstr>1. File system</vt:lpstr>
      <vt:lpstr>1. File system</vt:lpstr>
      <vt:lpstr>2. Files and I/O Streams</vt:lpstr>
      <vt:lpstr>2. Files and I/O Streams</vt:lpstr>
      <vt:lpstr>2. Files and I/O Streams</vt:lpstr>
      <vt:lpstr>2. Files and I/O Streams</vt:lpstr>
      <vt:lpstr>2. Files and I/O Streams</vt:lpstr>
      <vt:lpstr>2. Files and I/O Streams</vt:lpstr>
      <vt:lpstr>2. Files and I/O Streams</vt:lpstr>
      <vt:lpstr>2. Files and I/O Streams</vt:lpstr>
      <vt:lpstr>2. Files and I/O Streams</vt:lpstr>
      <vt:lpstr>3. NIO</vt:lpstr>
      <vt:lpstr>3. NIO</vt:lpstr>
      <vt:lpstr>3. NIO</vt:lpstr>
      <vt:lpstr>4. XML Serialization</vt:lpstr>
      <vt:lpstr>4. XML Serialization</vt:lpstr>
      <vt:lpstr>4. XML Serialization</vt:lpstr>
      <vt:lpstr>4. XML Serialization</vt:lpstr>
      <vt:lpstr>4. XML Serialization</vt:lpstr>
      <vt:lpstr>4. XML Serialization</vt:lpstr>
      <vt:lpstr>4. XML Serialization</vt:lpstr>
      <vt:lpstr>4. XML Serialization</vt:lpstr>
      <vt:lpstr>4. XML Serialization</vt:lpstr>
      <vt:lpstr>4. XML Serialization</vt:lpstr>
      <vt:lpstr>4. XML Serialization</vt:lpstr>
      <vt:lpstr>4. XML Serialization</vt:lpstr>
      <vt:lpstr>4. XML Serialization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객프 11주차 실습</dc:title>
  <dc:creator>lani</dc:creator>
  <cp:lastModifiedBy>Windows 사용자</cp:lastModifiedBy>
  <cp:revision>3507</cp:revision>
  <cp:lastPrinted>2017-12-06T08:27:47Z</cp:lastPrinted>
  <dcterms:created xsi:type="dcterms:W3CDTF">2015-05-18T06:30:45Z</dcterms:created>
  <dcterms:modified xsi:type="dcterms:W3CDTF">2022-05-11T15:27:17Z</dcterms:modified>
</cp:coreProperties>
</file>