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735" r:id="rId2"/>
    <p:sldId id="868" r:id="rId3"/>
    <p:sldId id="893" r:id="rId4"/>
    <p:sldId id="894" r:id="rId5"/>
    <p:sldId id="895" r:id="rId6"/>
    <p:sldId id="896" r:id="rId7"/>
    <p:sldId id="898" r:id="rId8"/>
    <p:sldId id="900" r:id="rId9"/>
    <p:sldId id="892" r:id="rId10"/>
    <p:sldId id="924" r:id="rId11"/>
    <p:sldId id="899" r:id="rId12"/>
    <p:sldId id="901" r:id="rId13"/>
    <p:sldId id="902" r:id="rId14"/>
    <p:sldId id="903" r:id="rId15"/>
    <p:sldId id="904" r:id="rId16"/>
    <p:sldId id="905" r:id="rId17"/>
    <p:sldId id="906" r:id="rId18"/>
    <p:sldId id="907" r:id="rId19"/>
    <p:sldId id="909" r:id="rId20"/>
    <p:sldId id="910" r:id="rId21"/>
    <p:sldId id="911" r:id="rId22"/>
    <p:sldId id="913" r:id="rId23"/>
    <p:sldId id="912" r:id="rId24"/>
    <p:sldId id="914" r:id="rId25"/>
    <p:sldId id="908" r:id="rId26"/>
    <p:sldId id="917" r:id="rId27"/>
    <p:sldId id="918" r:id="rId28"/>
    <p:sldId id="919" r:id="rId29"/>
    <p:sldId id="916" r:id="rId30"/>
    <p:sldId id="920" r:id="rId31"/>
    <p:sldId id="921" r:id="rId32"/>
    <p:sldId id="922" r:id="rId33"/>
    <p:sldId id="923" r:id="rId34"/>
  </p:sldIdLst>
  <p:sldSz cx="9144000" cy="6858000" type="screen4x3"/>
  <p:notesSz cx="9926638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C"/>
    <a:srgbClr val="5D5DC9"/>
    <a:srgbClr val="C44100"/>
    <a:srgbClr val="008000"/>
    <a:srgbClr val="0000FF"/>
    <a:srgbClr val="003300"/>
    <a:srgbClr val="FBE6C7"/>
    <a:srgbClr val="3366CC"/>
    <a:srgbClr val="E9EDF4"/>
    <a:srgbClr val="97C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2" autoAdjust="0"/>
    <p:restoredTop sz="96400" autoAdjust="0"/>
  </p:normalViewPr>
  <p:slideViewPr>
    <p:cSldViewPr>
      <p:cViewPr>
        <p:scale>
          <a:sx n="100" d="100"/>
          <a:sy n="100" d="100"/>
        </p:scale>
        <p:origin x="2250" y="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7" d="100"/>
          <a:sy n="117" d="100"/>
        </p:scale>
        <p:origin x="12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225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225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A2F489-2F57-468D-831E-AED0777C02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0064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225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51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185" y="3229413"/>
            <a:ext cx="7278270" cy="305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225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FD8F55-6D1F-4432-BD55-C714094017C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7732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0" y="1066800"/>
            <a:ext cx="76200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04664"/>
            <a:ext cx="3219202" cy="4910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3" y="54862"/>
            <a:ext cx="795279" cy="9009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00173"/>
            <a:ext cx="3347864" cy="711148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2092721" y="2852936"/>
            <a:ext cx="4974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객체지향 프로그래밍 및 실습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0" hasCustomPrompt="1"/>
          </p:nvPr>
        </p:nvSpPr>
        <p:spPr>
          <a:xfrm>
            <a:off x="2139608" y="3437711"/>
            <a:ext cx="4880664" cy="381744"/>
          </a:xfr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5BAC"/>
                </a:solidFill>
              </a:defRPr>
            </a:lvl1pPr>
          </a:lstStyle>
          <a:p>
            <a:pPr lvl="0"/>
            <a:r>
              <a:rPr lang="ko-KR" altLang="en-US" dirty="0" err="1" smtClean="0"/>
              <a:t>주차별</a:t>
            </a:r>
            <a:r>
              <a:rPr lang="ko-KR" altLang="en-US" dirty="0" smtClean="0"/>
              <a:t> 부제목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765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lang="ko-KR" altLang="en-US" sz="2800" b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half" idx="1"/>
          </p:nvPr>
        </p:nvSpPr>
        <p:spPr>
          <a:xfrm>
            <a:off x="152400" y="1371601"/>
            <a:ext cx="4343400" cy="49371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343400" cy="49371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648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kumimoji="1" lang="ko-KR" altLang="en-US" sz="1800" b="1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indent="-342900">
              <a:defRPr kumimoji="1" lang="ko-KR" altLang="en-US" sz="1800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kumimoji="1" lang="ko-KR" altLang="en-US" sz="1800" b="1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342900" indent="-342900">
              <a:defRPr kumimoji="1" lang="ko-KR" altLang="en-US" sz="1800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52400" y="158750"/>
            <a:ext cx="8839200" cy="831850"/>
          </a:xfr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lang="ko-KR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</a:t>
            </a:r>
            <a:r>
              <a:rPr lang="ko-KR" altLang="en-US" dirty="0" smtClean="0"/>
              <a:t>제목 </a:t>
            </a:r>
            <a:r>
              <a:rPr lang="ko-KR" altLang="en-US" dirty="0"/>
              <a:t>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465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5" y="2852936"/>
            <a:ext cx="6768750" cy="1223962"/>
          </a:xfr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목차 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340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889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8750"/>
            <a:ext cx="88392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제목 유형을 편집하려면 </a:t>
            </a:r>
            <a:r>
              <a:rPr lang="ko-KR" altLang="en-US" dirty="0" smtClean="0"/>
              <a:t>누르십시오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71600"/>
            <a:ext cx="883920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marL="557213" lvl="1" indent="-2143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ko-KR" altLang="en-US" dirty="0"/>
              <a:t>둘째 수준</a:t>
            </a:r>
          </a:p>
          <a:p>
            <a:pPr marL="857250" lvl="2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ko-KR" altLang="en-US" dirty="0"/>
              <a:t>셋째 수준</a:t>
            </a:r>
          </a:p>
          <a:p>
            <a:pPr marL="1200150" lvl="3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</a:pPr>
            <a:r>
              <a:rPr lang="ko-KR" altLang="en-US" dirty="0"/>
              <a:t>넷째 수준</a:t>
            </a:r>
          </a:p>
          <a:p>
            <a:pPr marL="1543050" lvl="4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</a:pPr>
            <a:r>
              <a:rPr lang="ko-KR" altLang="en-US" dirty="0"/>
              <a:t>다섯째 수준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0" y="1066800"/>
            <a:ext cx="76200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44" y="6537324"/>
            <a:ext cx="1412856" cy="3001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6" r:id="rId5"/>
    <p:sldLayoutId id="214748365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lang="en-US" altLang="ko-KR" sz="2800" b="0" dirty="0" smtClean="0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lang="en-US" altLang="ko-KR" sz="2000" dirty="0" smtClean="0">
          <a:solidFill>
            <a:schemeClr val="folHlink"/>
          </a:solidFill>
          <a:latin typeface="+mn-ea"/>
          <a:ea typeface="+mn-ea"/>
          <a:cs typeface="+mn-cs"/>
        </a:defRPr>
      </a:lvl1pPr>
      <a:lvl2pPr marL="6858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lang="ko-KR" altLang="en-US" sz="1800" dirty="0" smtClean="0">
          <a:solidFill>
            <a:schemeClr val="tx1"/>
          </a:solidFill>
          <a:latin typeface="+mn-lt"/>
          <a:ea typeface="+mn-ea"/>
        </a:defRPr>
      </a:lvl2pPr>
      <a:lvl3pPr marL="9715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lang="ko-KR" altLang="en-US" sz="1600" dirty="0" smtClean="0">
          <a:solidFill>
            <a:srgbClr val="008000"/>
          </a:solidFill>
          <a:latin typeface="+mn-lt"/>
          <a:ea typeface="+mn-ea"/>
        </a:defRPr>
      </a:lvl3pPr>
      <a:lvl4pPr marL="13144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lang="ko-KR" altLang="en-US" sz="1400" dirty="0" smtClean="0">
          <a:solidFill>
            <a:schemeClr val="tx1"/>
          </a:solidFill>
          <a:latin typeface="+mn-lt"/>
          <a:ea typeface="+mn-ea"/>
        </a:defRPr>
      </a:lvl4pPr>
      <a:lvl5pPr marL="16573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lang="ko-KR" altLang="en-US" sz="1200" dirty="0" smtClean="0">
          <a:solidFill>
            <a:schemeClr val="hlink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ni009/Ajou-OOP-Practice_22/blob/main/Lecture%20Codes/week13/Week13/src/executor/Prob2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A9%80%ED%8B%B0%EC%8A%A4%EB%A0%88%EB%94%A9" TargetMode="External"/><Relationship Id="rId2" Type="http://schemas.openxmlformats.org/officeDocument/2006/relationships/hyperlink" Target="https://ko.wikipedia.org/wiki/%ED%94%84%EB%A1%9C%EC%84%B8%EC%8A%A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2721" y="2852936"/>
            <a:ext cx="4974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객체지향 프로그래밍 및 실습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8092" y="3645024"/>
            <a:ext cx="2143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r>
              <a:rPr lang="ko-KR" altLang="en-US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</a:t>
            </a:r>
            <a:r>
              <a:rPr lang="en-US" altLang="ko-KR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Concurrency</a:t>
            </a:r>
            <a:endParaRPr lang="ko-KR" altLang="en-US" sz="1600" dirty="0">
              <a:solidFill>
                <a:srgbClr val="005BA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3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5788930"/>
            <a:ext cx="6786092" cy="611359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About Threads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ko-KR" altLang="en-US" dirty="0" smtClean="0"/>
              <a:t>참고사항 </a:t>
            </a:r>
            <a:r>
              <a:rPr lang="en-US" altLang="ko-KR" dirty="0" smtClean="0"/>
              <a:t>– Thread</a:t>
            </a:r>
            <a:r>
              <a:rPr lang="ko-KR" altLang="en-US" dirty="0" smtClean="0"/>
              <a:t>에서 발생한 </a:t>
            </a:r>
            <a:r>
              <a:rPr lang="en-US" altLang="ko-KR" dirty="0" smtClean="0"/>
              <a:t>Exception</a:t>
            </a:r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 smtClean="0"/>
              <a:t>스레드는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 속성을 가지고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기본이 되는 스레드는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스레드이며</a:t>
            </a:r>
            <a:r>
              <a:rPr lang="en-US" altLang="ko-KR" dirty="0" smtClean="0"/>
              <a:t>, Thread </a:t>
            </a:r>
            <a:r>
              <a:rPr lang="ko-KR" altLang="en-US" dirty="0" smtClean="0"/>
              <a:t>객체를 생성할 때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을 따로 지정할 수도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만약 지정이 안되었다면 </a:t>
            </a:r>
            <a:r>
              <a:rPr lang="en-US" altLang="ko-KR" dirty="0" smtClean="0"/>
              <a:t>Thread-0, Thread-1 </a:t>
            </a:r>
            <a:r>
              <a:rPr lang="ko-KR" altLang="en-US" dirty="0" smtClean="0"/>
              <a:t>순으로 지정됨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10" y="3153403"/>
            <a:ext cx="8799190" cy="12811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34" y="4475748"/>
            <a:ext cx="4262636" cy="108244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 bwMode="auto">
          <a:xfrm>
            <a:off x="3491880" y="5792833"/>
            <a:ext cx="944290" cy="20593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726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Executor Framework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smtClean="0"/>
              <a:t>Thread pool</a:t>
            </a:r>
          </a:p>
          <a:p>
            <a:pPr lvl="1"/>
            <a:r>
              <a:rPr lang="ko-KR" altLang="en-US" dirty="0" smtClean="0"/>
              <a:t>스레드를 생성하고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실행이 끝난 뒤 수거하는데 많은 비용이 소모된다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따라서 계속해서 스레드를 사용해야 하는 환경에서는 </a:t>
            </a:r>
            <a:r>
              <a:rPr lang="en-US" altLang="ko-KR" dirty="0" smtClean="0"/>
              <a:t>new Thread() </a:t>
            </a:r>
            <a:r>
              <a:rPr lang="ko-KR" altLang="en-US" dirty="0" smtClean="0"/>
              <a:t>키워드를 자주 쓰는 것이 매우 비효율적</a:t>
            </a:r>
            <a:r>
              <a:rPr lang="en-US" altLang="ko-KR" dirty="0" smtClean="0"/>
              <a:t>!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스레드를 미리 만들어 놓고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필요할 때 꺼내 쓴다면 어떨까</a:t>
            </a:r>
            <a:endParaRPr lang="en-US" altLang="ko-KR" dirty="0" smtClean="0"/>
          </a:p>
        </p:txBody>
      </p:sp>
      <p:pic>
        <p:nvPicPr>
          <p:cNvPr id="3074" name="Picture 2" descr="https://t1.daumcdn.net/cfile/tistory/231B374B595F67F4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7" y="3663651"/>
            <a:ext cx="7019925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86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Executor Framework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12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smtClean="0"/>
              <a:t>Executor Service</a:t>
            </a:r>
          </a:p>
          <a:p>
            <a:pPr lvl="1"/>
            <a:r>
              <a:rPr lang="ko-KR" altLang="en-US" dirty="0" smtClean="0"/>
              <a:t>자바에서는 </a:t>
            </a:r>
            <a:r>
              <a:rPr lang="en-US" altLang="ko-KR" dirty="0" err="1" smtClean="0"/>
              <a:t>java.uitl.concurrency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패키지에서 </a:t>
            </a:r>
            <a:r>
              <a:rPr lang="ko-KR" altLang="en-US" dirty="0" err="1" smtClean="0"/>
              <a:t>스레드풀</a:t>
            </a:r>
            <a:r>
              <a:rPr lang="ko-KR" altLang="en-US" dirty="0" smtClean="0"/>
              <a:t> 관련 클래스들을 제공하고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ExecutorService</a:t>
            </a:r>
            <a:r>
              <a:rPr lang="ko-KR" altLang="en-US" dirty="0" smtClean="0"/>
              <a:t>는 인터페이스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Executors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new~ </a:t>
            </a:r>
            <a:r>
              <a:rPr lang="ko-KR" altLang="en-US" dirty="0" smtClean="0"/>
              <a:t>메서드로 생성되는 객체들은 </a:t>
            </a:r>
            <a:r>
              <a:rPr lang="en-US" altLang="ko-KR" dirty="0" err="1" smtClean="0"/>
              <a:t>ThreadPoolExecutor</a:t>
            </a:r>
            <a:r>
              <a:rPr lang="ko-KR" altLang="en-US" dirty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05" y="3573016"/>
            <a:ext cx="7779990" cy="233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0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Executor Framework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13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err="1" smtClean="0"/>
              <a:t>FixedThreadPool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풀에 생성될 스레드의 개수를 지정할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만약 지정된 개수보다 많이 들어온다면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빈 자리가 생길 때 까지 대기한다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마찬가지로 </a:t>
            </a:r>
            <a:r>
              <a:rPr lang="en-US" altLang="ko-KR" dirty="0" smtClean="0"/>
              <a:t>Runnable </a:t>
            </a:r>
            <a:r>
              <a:rPr lang="ko-KR" altLang="en-US" dirty="0" smtClean="0"/>
              <a:t>타입을 인자로 받는다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49610"/>
          <a:stretch/>
        </p:blipFill>
        <p:spPr>
          <a:xfrm>
            <a:off x="1691680" y="2924944"/>
            <a:ext cx="4549072" cy="376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4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Executor Framework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err="1" smtClean="0"/>
              <a:t>FixedThreadPool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풀에 생성될 스레드의 개수를 지정할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만약 지정된 개수보다 많이 들어온다면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빈 자리가 생길 때 까지 대기한다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마찬가지로 </a:t>
            </a:r>
            <a:r>
              <a:rPr lang="en-US" altLang="ko-KR" dirty="0" smtClean="0"/>
              <a:t>Runnable </a:t>
            </a:r>
            <a:r>
              <a:rPr lang="ko-KR" altLang="en-US" dirty="0" smtClean="0"/>
              <a:t>타입을 인자로 받는다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52341"/>
          <a:stretch/>
        </p:blipFill>
        <p:spPr>
          <a:xfrm>
            <a:off x="1547664" y="2764600"/>
            <a:ext cx="4896544" cy="383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1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Executor Framework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err="1" smtClean="0"/>
              <a:t>CachedThreadPool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스레드 개수에 제한이 없고</a:t>
            </a:r>
            <a:r>
              <a:rPr lang="en-US" altLang="ko-KR" dirty="0" smtClean="0"/>
              <a:t>, 60</a:t>
            </a:r>
            <a:r>
              <a:rPr lang="ko-KR" altLang="en-US" dirty="0" smtClean="0"/>
              <a:t>초 이내에 다른 작업 요청이 없을 때 스레드를 삭제하는 유동적 스레드 풀</a:t>
            </a:r>
            <a:endParaRPr lang="en-US" altLang="ko-KR" dirty="0" smtClean="0"/>
          </a:p>
          <a:p>
            <a:pPr lvl="1"/>
            <a:r>
              <a:rPr lang="en-US" altLang="ko-KR" dirty="0"/>
              <a:t>((ThreadPoolExecutor) pool).</a:t>
            </a:r>
            <a:r>
              <a:rPr lang="en-US" altLang="ko-KR" dirty="0" err="1"/>
              <a:t>getPoolSize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풀의 개수가 변하는 것을 확인해보자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077072"/>
            <a:ext cx="6818539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 smtClean="0">
                <a:latin typeface="+mj-ea"/>
                <a:ea typeface="+mj-ea"/>
              </a:rPr>
              <a:t>2</a:t>
            </a:r>
          </a:p>
          <a:p>
            <a:pPr lvl="1"/>
            <a:r>
              <a:rPr lang="ko-KR" altLang="en-US" dirty="0" smtClean="0">
                <a:latin typeface="+mn-ea"/>
              </a:rPr>
              <a:t>실습 문제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을 </a:t>
            </a:r>
            <a:r>
              <a:rPr lang="en-US" altLang="ko-KR" dirty="0" smtClean="0">
                <a:latin typeface="+mn-ea"/>
              </a:rPr>
              <a:t>Executor Framework </a:t>
            </a:r>
            <a:r>
              <a:rPr lang="ko-KR" altLang="en-US" dirty="0" smtClean="0">
                <a:latin typeface="+mn-ea"/>
              </a:rPr>
              <a:t>사용하도록 변경해보자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Executor Framework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73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Executor Framework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17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smtClean="0"/>
              <a:t>Future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스레드를 사용하면 프로그램을 여러 흐름으로 분기할 수 있다는 것을 알았다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그렇다면 다음같은 경우에서는 어떻게 해야 할까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무작위로 생성된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개 숫자의 합을 알고 싶다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스레드</a:t>
            </a:r>
            <a:r>
              <a:rPr lang="en-US" altLang="ko-KR" dirty="0" smtClean="0"/>
              <a:t>1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1~1000</a:t>
            </a:r>
            <a:r>
              <a:rPr lang="ko-KR" altLang="en-US" dirty="0" smtClean="0"/>
              <a:t>까지의 수를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스레드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1001~2000</a:t>
            </a:r>
            <a:r>
              <a:rPr lang="ko-KR" altLang="en-US" dirty="0" smtClean="0"/>
              <a:t>까지의 수를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스레드</a:t>
            </a:r>
            <a:r>
              <a:rPr lang="en-US" altLang="ko-KR" dirty="0" smtClean="0"/>
              <a:t>3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2001~3000</a:t>
            </a:r>
            <a:r>
              <a:rPr lang="ko-KR" altLang="en-US" dirty="0" smtClean="0"/>
              <a:t>까지의 수를 각각 구해서 합쳐본다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스레드가 계산한 합을 내가 전달받을 때는 어떻게 해야 할까</a:t>
            </a:r>
            <a:r>
              <a:rPr lang="en-US" altLang="ko-KR" dirty="0" smtClean="0"/>
              <a:t>..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공유하는 객체를 통해 값을 받는 방법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핸들러를</a:t>
            </a:r>
            <a:r>
              <a:rPr lang="ko-KR" altLang="en-US" dirty="0" smtClean="0"/>
              <a:t> 사용하는 방법 등 다양하지만</a:t>
            </a:r>
            <a:r>
              <a:rPr lang="en-US" altLang="ko-KR" dirty="0" smtClean="0"/>
              <a:t>..</a:t>
            </a:r>
          </a:p>
          <a:p>
            <a:pPr lvl="1"/>
            <a:r>
              <a:rPr lang="ko-KR" altLang="en-US" dirty="0" smtClean="0"/>
              <a:t>제일 쉬운 방법은 </a:t>
            </a:r>
            <a:r>
              <a:rPr lang="en-US" altLang="ko-KR" dirty="0" smtClean="0"/>
              <a:t>Future </a:t>
            </a:r>
            <a:r>
              <a:rPr lang="ko-KR" altLang="en-US" dirty="0" smtClean="0"/>
              <a:t>객체를 사용하는 것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781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Executor Framework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18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smtClean="0"/>
              <a:t>Future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Future </a:t>
            </a:r>
            <a:r>
              <a:rPr lang="ko-KR" altLang="en-US" dirty="0" smtClean="0"/>
              <a:t>객체를 받기 위해서는</a:t>
            </a:r>
            <a:endParaRPr lang="en-US" altLang="ko-KR" dirty="0" smtClean="0"/>
          </a:p>
          <a:p>
            <a:pPr marL="3429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ExecutorService.sumbit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</a:t>
            </a:r>
            <a:endParaRPr lang="en-US" altLang="ko-KR" dirty="0" smtClean="0"/>
          </a:p>
          <a:p>
            <a:pPr marL="3429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호출해야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반대로 받지 않기 위해서는</a:t>
            </a:r>
            <a:endParaRPr lang="en-US" altLang="ko-KR" dirty="0" smtClean="0"/>
          </a:p>
          <a:p>
            <a:pPr marL="3429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ExecutorService.execute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submit()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Callable(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Runnable)</a:t>
            </a:r>
            <a:r>
              <a:rPr lang="ko-KR" altLang="en-US" dirty="0" smtClean="0"/>
              <a:t>을</a:t>
            </a:r>
            <a:endParaRPr lang="en-US" altLang="ko-KR" dirty="0" smtClean="0"/>
          </a:p>
          <a:p>
            <a:pPr marL="3429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받고</a:t>
            </a:r>
            <a:r>
              <a:rPr lang="en-US" altLang="ko-KR" dirty="0" smtClean="0"/>
              <a:t>, execute()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Runnable</a:t>
            </a:r>
            <a:r>
              <a:rPr lang="ko-KR" altLang="en-US" dirty="0" smtClean="0"/>
              <a:t>을 받는다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970032"/>
            <a:ext cx="4353437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8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Executor Framework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19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smtClean="0"/>
              <a:t>Future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간략한 예시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github.com/lani009/Ajou-OOP-Practice_22/blob/main/Lecture%20Codes/week13/Week13/src/executor/Prob2.java</a:t>
            </a:r>
            <a:endParaRPr lang="en-US" altLang="ko-KR" dirty="0" smtClean="0"/>
          </a:p>
          <a:p>
            <a:pPr marL="3429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030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About Threads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smtClean="0"/>
              <a:t>Thread</a:t>
            </a:r>
          </a:p>
          <a:p>
            <a:pPr lvl="1"/>
            <a:r>
              <a:rPr lang="ko-KR" altLang="en-US" b="1" dirty="0"/>
              <a:t>스레드</a:t>
            </a:r>
            <a:r>
              <a:rPr lang="en-US" altLang="ko-KR" dirty="0"/>
              <a:t>(thread)</a:t>
            </a:r>
            <a:r>
              <a:rPr lang="ko-KR" altLang="en-US" dirty="0"/>
              <a:t>는 어떠한 프로그램 내에서</a:t>
            </a:r>
            <a:r>
              <a:rPr lang="en-US" altLang="ko-KR" dirty="0"/>
              <a:t>, </a:t>
            </a:r>
            <a:r>
              <a:rPr lang="ko-KR" altLang="en-US" dirty="0"/>
              <a:t>특히 </a:t>
            </a:r>
            <a:r>
              <a:rPr lang="ko-KR" altLang="en-US" dirty="0">
                <a:hlinkClick r:id="rId2" tooltip="프로세스"/>
              </a:rPr>
              <a:t>프로세스</a:t>
            </a:r>
            <a:r>
              <a:rPr lang="ko-KR" altLang="en-US" dirty="0"/>
              <a:t> 내에서 실행되는 흐름의 단위를 말한다</a:t>
            </a:r>
            <a:r>
              <a:rPr lang="en-US" altLang="ko-KR" dirty="0"/>
              <a:t>. </a:t>
            </a:r>
            <a:r>
              <a:rPr lang="ko-KR" altLang="en-US" dirty="0"/>
              <a:t>일반적으로 한 프로그램은 하나의 스레드를 가지고 있지만</a:t>
            </a:r>
            <a:r>
              <a:rPr lang="en-US" altLang="ko-KR" dirty="0"/>
              <a:t>, </a:t>
            </a:r>
            <a:r>
              <a:rPr lang="ko-KR" altLang="en-US" dirty="0"/>
              <a:t>프로그램 환경에 따라 둘 이상의 스레드를 동시에 실행할 수 있다</a:t>
            </a:r>
            <a:r>
              <a:rPr lang="en-US" altLang="ko-KR" dirty="0"/>
              <a:t>. </a:t>
            </a:r>
            <a:r>
              <a:rPr lang="ko-KR" altLang="en-US" dirty="0"/>
              <a:t>이러한 실행 방식을 </a:t>
            </a:r>
            <a:r>
              <a:rPr lang="ko-KR" altLang="en-US" dirty="0">
                <a:hlinkClick r:id="rId3" tooltip="멀티스레딩"/>
              </a:rPr>
              <a:t>멀티스레드</a:t>
            </a:r>
            <a:r>
              <a:rPr lang="en-US" altLang="ko-KR" dirty="0"/>
              <a:t>(multithread)</a:t>
            </a:r>
            <a:r>
              <a:rPr lang="ko-KR" altLang="en-US" dirty="0"/>
              <a:t>라고 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우리는 아직까지 </a:t>
            </a:r>
            <a:r>
              <a:rPr lang="en-US" altLang="ko-KR" dirty="0" smtClean="0"/>
              <a:t>main thread</a:t>
            </a:r>
            <a:r>
              <a:rPr lang="ko-KR" altLang="en-US" dirty="0" smtClean="0"/>
              <a:t>만 다루어 봤다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따라서 프로그램의 흐름도 하나</a:t>
            </a:r>
            <a:r>
              <a:rPr lang="en-US" altLang="ko-KR" dirty="0" smtClean="0"/>
              <a:t>!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프로그램이 여러 흐름을 가지게 하도록 튜닝해보자</a:t>
            </a:r>
            <a:r>
              <a:rPr lang="en-US" altLang="ko-KR" dirty="0" smtClean="0"/>
              <a:t>.</a:t>
            </a:r>
          </a:p>
        </p:txBody>
      </p:sp>
      <p:pic>
        <p:nvPicPr>
          <p:cNvPr id="1026" name="Picture 2" descr="https://upload.wikimedia.org/wikipedia/commons/thumb/a/a5/Multithreaded_process.svg/220px-Multithreaded_process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924944"/>
            <a:ext cx="20955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40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Synchronization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20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ko-KR" altLang="en-US" dirty="0" err="1" smtClean="0"/>
              <a:t>멀티스레딩에</a:t>
            </a:r>
            <a:r>
              <a:rPr lang="ko-KR" altLang="en-US" dirty="0" smtClean="0"/>
              <a:t> 의해서 발생할 수 있는 문제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70689"/>
          <a:stretch/>
        </p:blipFill>
        <p:spPr>
          <a:xfrm>
            <a:off x="1374951" y="1874016"/>
            <a:ext cx="6394098" cy="480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Synchronization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21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ko-KR" altLang="en-US" dirty="0" err="1" smtClean="0"/>
              <a:t>멀티스레딩에</a:t>
            </a:r>
            <a:r>
              <a:rPr lang="ko-KR" altLang="en-US" dirty="0" smtClean="0"/>
              <a:t> 의해서 발생할 수 있는 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서버에서 동시에 조회수가 올라간다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이 때 카운트 되어야 하는 조회수는</a:t>
            </a:r>
            <a:endParaRPr lang="en-US" altLang="ko-KR" dirty="0" smtClean="0"/>
          </a:p>
          <a:p>
            <a:pPr marL="3429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당연히 </a:t>
            </a:r>
            <a:r>
              <a:rPr lang="en-US" altLang="ko-KR" dirty="0" smtClean="0"/>
              <a:t>100000 * 3</a:t>
            </a:r>
            <a:r>
              <a:rPr lang="ko-KR" altLang="en-US" dirty="0" smtClean="0"/>
              <a:t>이 맞는데</a:t>
            </a:r>
            <a:r>
              <a:rPr lang="en-US" altLang="ko-KR" dirty="0" smtClean="0"/>
              <a:t>?</a:t>
            </a:r>
          </a:p>
          <a:p>
            <a:pPr marL="342900" lvl="1" indent="0"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실행해보면 그렇지 않다</a:t>
            </a:r>
            <a:r>
              <a:rPr lang="en-US" altLang="ko-KR" dirty="0" smtClean="0"/>
              <a:t>.</a:t>
            </a:r>
          </a:p>
          <a:p>
            <a:pPr marL="342900" lvl="1" indent="0">
              <a:buNone/>
            </a:pPr>
            <a:endParaRPr lang="en-US" altLang="ko-KR" dirty="0"/>
          </a:p>
          <a:p>
            <a:pPr lvl="1"/>
            <a:r>
              <a:rPr lang="en-US" altLang="ko-KR" dirty="0" smtClean="0"/>
              <a:t>count = count + 1</a:t>
            </a:r>
            <a:r>
              <a:rPr lang="ko-KR" altLang="en-US" dirty="0" smtClean="0"/>
              <a:t>연산이 사실은</a:t>
            </a:r>
            <a:endParaRPr lang="en-US" altLang="ko-KR" dirty="0" smtClean="0"/>
          </a:p>
          <a:p>
            <a:pPr marL="3429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하나의 연산이 아니기 때문이다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32650"/>
          <a:stretch/>
        </p:blipFill>
        <p:spPr>
          <a:xfrm>
            <a:off x="4860032" y="476672"/>
            <a:ext cx="4200181" cy="599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9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Synchronization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22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ko-KR" altLang="en-US" dirty="0" err="1" smtClean="0"/>
              <a:t>멀티스레딩에</a:t>
            </a:r>
            <a:r>
              <a:rPr lang="ko-KR" altLang="en-US" dirty="0" smtClean="0"/>
              <a:t> 의해서 발생할 수 있는 문제</a:t>
            </a:r>
            <a:endParaRPr lang="en-US" altLang="ko-KR" dirty="0" smtClean="0"/>
          </a:p>
        </p:txBody>
      </p:sp>
      <p:pic>
        <p:nvPicPr>
          <p:cNvPr id="9218" name="Picture 2" descr="https://blog.kakaocdn.net/dn/xmA0s/btq8pMUmq9x/j1YKaeZHxZffXQCWvQNvq1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31" y="1988840"/>
            <a:ext cx="7120337" cy="410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89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Synchronization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23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ko-KR" altLang="en-US" dirty="0" err="1" smtClean="0"/>
              <a:t>멀티스레딩에</a:t>
            </a:r>
            <a:r>
              <a:rPr lang="ko-KR" altLang="en-US" dirty="0" smtClean="0"/>
              <a:t> 의해서 발생할 수 있는 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공유 자원에 대해서 여러 스레드가 동시에 접근할 가능성이 있을 때는 동기화를 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가장 대표적인 방법은 </a:t>
            </a:r>
            <a:r>
              <a:rPr lang="en-US" altLang="ko-KR" i="1" dirty="0" smtClean="0"/>
              <a:t>synchronized</a:t>
            </a:r>
            <a:r>
              <a:rPr lang="en-US" altLang="ko-KR" dirty="0" smtClean="0"/>
              <a:t>  </a:t>
            </a:r>
            <a:r>
              <a:rPr lang="ko-KR" altLang="en-US" dirty="0" smtClean="0"/>
              <a:t>키워드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Synchronized </a:t>
            </a:r>
            <a:r>
              <a:rPr lang="ko-KR" altLang="en-US" dirty="0" smtClean="0"/>
              <a:t>키워드가 붙은 메서드는 한번에 하나의 스레드만 접근 가능해진다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256477"/>
            <a:ext cx="4680519" cy="347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7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Synchronization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24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ko-KR" altLang="en-US" dirty="0" err="1" smtClean="0"/>
              <a:t>멀티스레딩에</a:t>
            </a:r>
            <a:r>
              <a:rPr lang="ko-KR" altLang="en-US" dirty="0" smtClean="0"/>
              <a:t> 의해서 발생할 수 있는 문제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synchronized </a:t>
            </a:r>
            <a:r>
              <a:rPr lang="ko-KR" altLang="en-US" dirty="0" smtClean="0"/>
              <a:t>블록을 사용하는 것도 방법 중의 하나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메서드 전체에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을 걸지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 코드만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하는 것도 성능을 높이는 방법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079" y="2880856"/>
            <a:ext cx="4532137" cy="37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2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>
                <a:latin typeface="+mj-ea"/>
                <a:ea typeface="+mj-ea"/>
              </a:rPr>
              <a:t>3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en-US" altLang="ko-KR" dirty="0" smtClean="0">
                <a:latin typeface="+mn-ea"/>
              </a:rPr>
              <a:t>100000</a:t>
            </a:r>
            <a:r>
              <a:rPr lang="ko-KR" altLang="en-US" dirty="0" smtClean="0">
                <a:latin typeface="+mn-ea"/>
              </a:rPr>
              <a:t>개의 실수 </a:t>
            </a:r>
            <a:r>
              <a:rPr lang="ko-KR" altLang="en-US" dirty="0" err="1" smtClean="0">
                <a:latin typeface="+mn-ea"/>
              </a:rPr>
              <a:t>난수를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8</a:t>
            </a:r>
            <a:r>
              <a:rPr lang="ko-KR" altLang="en-US" dirty="0" smtClean="0">
                <a:latin typeface="+mn-ea"/>
              </a:rPr>
              <a:t>분할하여 </a:t>
            </a:r>
            <a:r>
              <a:rPr lang="en-US" altLang="ko-KR" dirty="0">
                <a:latin typeface="+mn-ea"/>
              </a:rPr>
              <a:t>8</a:t>
            </a:r>
            <a:r>
              <a:rPr lang="ko-KR" altLang="en-US" dirty="0" smtClean="0">
                <a:latin typeface="+mn-ea"/>
              </a:rPr>
              <a:t>개의 스레드로 그 합을 구해보자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이 때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 smtClean="0">
                <a:latin typeface="+mn-ea"/>
              </a:rPr>
              <a:t>SumCounter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클래스에 </a:t>
            </a:r>
            <a:r>
              <a:rPr lang="en-US" altLang="ko-KR" dirty="0" smtClean="0">
                <a:latin typeface="+mn-ea"/>
              </a:rPr>
              <a:t>add</a:t>
            </a:r>
            <a:r>
              <a:rPr lang="ko-KR" altLang="en-US" dirty="0" smtClean="0">
                <a:latin typeface="+mn-ea"/>
              </a:rPr>
              <a:t>메서드를 구현하여 이를 모든 스레드가 호출하도록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err="1" smtClean="0">
                <a:latin typeface="+mn-ea"/>
              </a:rPr>
              <a:t>SumCounter</a:t>
            </a:r>
            <a:r>
              <a:rPr lang="en-US" altLang="ko-KR" dirty="0" smtClean="0">
                <a:latin typeface="+mn-ea"/>
              </a:rPr>
              <a:t>::add(double a)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-0.5 ~ 0.5</a:t>
            </a:r>
            <a:r>
              <a:rPr lang="ko-KR" altLang="en-US" dirty="0" smtClean="0">
                <a:latin typeface="+mn-ea"/>
              </a:rPr>
              <a:t>사이의 실수 </a:t>
            </a:r>
            <a:r>
              <a:rPr lang="ko-KR" altLang="en-US" dirty="0" err="1" smtClean="0">
                <a:latin typeface="+mn-ea"/>
              </a:rPr>
              <a:t>난수</a:t>
            </a:r>
            <a:r>
              <a:rPr lang="ko-KR" altLang="en-US" dirty="0" smtClean="0">
                <a:latin typeface="+mn-ea"/>
              </a:rPr>
              <a:t> 배열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또는 리스트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생성은 아래 코드를 사용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Random rand = new Random(</a:t>
            </a:r>
            <a:r>
              <a:rPr lang="en-US" altLang="ko-KR" dirty="0" err="1" smtClean="0">
                <a:latin typeface="+mn-ea"/>
              </a:rPr>
              <a:t>System.currentTimeMillis</a:t>
            </a:r>
            <a:r>
              <a:rPr lang="en-US" altLang="ko-KR" dirty="0" smtClean="0">
                <a:latin typeface="+mn-ea"/>
              </a:rPr>
              <a:t>());</a:t>
            </a:r>
          </a:p>
          <a:p>
            <a:pPr lvl="1"/>
            <a:r>
              <a:rPr lang="en-US" altLang="ko-KR" dirty="0" smtClean="0"/>
              <a:t>double</a:t>
            </a:r>
            <a:r>
              <a:rPr lang="en-US" altLang="ko-KR" dirty="0"/>
              <a:t>[] numList </a:t>
            </a:r>
            <a:r>
              <a:rPr lang="en-US" altLang="ko-KR" i="1" dirty="0"/>
              <a:t>=</a:t>
            </a:r>
            <a:r>
              <a:rPr lang="en-US" altLang="ko-KR" dirty="0"/>
              <a:t> DoubleStream.generate(() -&gt; rand.nextDouble() </a:t>
            </a:r>
            <a:r>
              <a:rPr lang="en-US" altLang="ko-KR" i="1" dirty="0"/>
              <a:t>-</a:t>
            </a:r>
            <a:r>
              <a:rPr lang="en-US" altLang="ko-KR" dirty="0"/>
              <a:t> 0.5).limit(100000000).</a:t>
            </a:r>
            <a:r>
              <a:rPr lang="en-US" altLang="ko-KR" dirty="0" err="1"/>
              <a:t>toArray</a:t>
            </a:r>
            <a:r>
              <a:rPr lang="en-US" altLang="ko-KR" dirty="0" smtClean="0"/>
              <a:t>();</a:t>
            </a:r>
          </a:p>
          <a:p>
            <a:pPr lvl="1"/>
            <a:r>
              <a:rPr lang="en-US" altLang="ko-KR" dirty="0"/>
              <a:t>List&lt;Double&gt; numList </a:t>
            </a:r>
            <a:r>
              <a:rPr lang="en-US" altLang="ko-KR" i="1" dirty="0"/>
              <a:t>=</a:t>
            </a:r>
            <a:r>
              <a:rPr lang="en-US" altLang="ko-KR" dirty="0"/>
              <a:t> DoubleStream.generate(() -&gt; rand.nextDouble() </a:t>
            </a:r>
            <a:r>
              <a:rPr lang="en-US" altLang="ko-KR" i="1" dirty="0"/>
              <a:t>-</a:t>
            </a:r>
            <a:r>
              <a:rPr lang="en-US" altLang="ko-KR" dirty="0"/>
              <a:t> 0.5).limit(100000000).boxed().collect(</a:t>
            </a:r>
            <a:r>
              <a:rPr lang="en-US" altLang="ko-KR" dirty="0" err="1"/>
              <a:t>Collectors.toList</a:t>
            </a:r>
            <a:r>
              <a:rPr lang="en-US" altLang="ko-KR" dirty="0" smtClean="0"/>
              <a:t>());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Synchronization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13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Synchronization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26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smtClean="0"/>
              <a:t>Producer Consumer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간단한 예시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Producer</a:t>
            </a:r>
            <a:r>
              <a:rPr lang="ko-KR" altLang="en-US" dirty="0" smtClean="0"/>
              <a:t>는 해야할 일을 만들어내고 </a:t>
            </a:r>
            <a:r>
              <a:rPr lang="en-US" altLang="ko-KR" dirty="0" smtClean="0"/>
              <a:t>(ex. 1+5+3+5)</a:t>
            </a:r>
          </a:p>
          <a:p>
            <a:pPr lvl="2"/>
            <a:r>
              <a:rPr lang="en-US" altLang="ko-KR" dirty="0" smtClean="0"/>
              <a:t>Consumer</a:t>
            </a:r>
            <a:r>
              <a:rPr lang="ko-KR" altLang="en-US" dirty="0" smtClean="0"/>
              <a:t>는 해야할 일을 수행한다 </a:t>
            </a:r>
            <a:r>
              <a:rPr lang="en-US" altLang="ko-KR" dirty="0" smtClean="0"/>
              <a:t>(ex. 1+5+3+5=14)</a:t>
            </a:r>
          </a:p>
          <a:p>
            <a:pPr lvl="2"/>
            <a:r>
              <a:rPr lang="ko-KR" altLang="en-US" dirty="0" smtClean="0"/>
              <a:t>만약 </a:t>
            </a:r>
            <a:r>
              <a:rPr lang="en-US" altLang="ko-KR" dirty="0" smtClean="0"/>
              <a:t>producer</a:t>
            </a:r>
            <a:r>
              <a:rPr lang="ko-KR" altLang="en-US" dirty="0" smtClean="0"/>
              <a:t>가 일을 생성하는 속도에 비해 </a:t>
            </a:r>
            <a:r>
              <a:rPr lang="en-US" altLang="ko-KR" dirty="0" smtClean="0"/>
              <a:t>consumer</a:t>
            </a:r>
            <a:r>
              <a:rPr lang="ko-KR" altLang="en-US" dirty="0" smtClean="0"/>
              <a:t>가 느리다면 일이 쌓여서 메모리가 넘쳐나게 될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만약 </a:t>
            </a:r>
            <a:r>
              <a:rPr lang="en-US" altLang="ko-KR" dirty="0" smtClean="0"/>
              <a:t>consumer</a:t>
            </a:r>
            <a:r>
              <a:rPr lang="ko-KR" altLang="en-US" dirty="0" smtClean="0"/>
              <a:t>가 일을 수행하는 속도에 비해 </a:t>
            </a:r>
            <a:r>
              <a:rPr lang="en-US" altLang="ko-KR" dirty="0" smtClean="0"/>
              <a:t>producer</a:t>
            </a:r>
            <a:r>
              <a:rPr lang="ko-KR" altLang="en-US" dirty="0" smtClean="0"/>
              <a:t>가 느리다면 불필요한 연산을 계속 수행할 것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3860751"/>
            <a:ext cx="1936215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3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Synchronization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27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smtClean="0"/>
              <a:t>Producer Consumer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간단한 예시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Producer</a:t>
            </a:r>
            <a:r>
              <a:rPr lang="ko-KR" altLang="en-US" dirty="0" smtClean="0"/>
              <a:t>는 해야할 일을 만들어내고 </a:t>
            </a:r>
            <a:r>
              <a:rPr lang="en-US" altLang="ko-KR" dirty="0" smtClean="0"/>
              <a:t>(ex. 1+5+3+5)</a:t>
            </a:r>
          </a:p>
          <a:p>
            <a:pPr lvl="2"/>
            <a:r>
              <a:rPr lang="en-US" altLang="ko-KR" dirty="0" smtClean="0"/>
              <a:t>Consumer</a:t>
            </a:r>
            <a:r>
              <a:rPr lang="ko-KR" altLang="en-US" dirty="0" smtClean="0"/>
              <a:t>는 해야할 일을 수행한다 </a:t>
            </a:r>
            <a:r>
              <a:rPr lang="en-US" altLang="ko-KR" dirty="0" smtClean="0"/>
              <a:t>(ex. 1+5+3+5=14)</a:t>
            </a:r>
          </a:p>
          <a:p>
            <a:pPr lvl="2"/>
            <a:r>
              <a:rPr lang="ko-KR" altLang="en-US" dirty="0" smtClean="0"/>
              <a:t>만약 </a:t>
            </a:r>
            <a:r>
              <a:rPr lang="en-US" altLang="ko-KR" dirty="0" smtClean="0"/>
              <a:t>producer</a:t>
            </a:r>
            <a:r>
              <a:rPr lang="ko-KR" altLang="en-US" dirty="0" smtClean="0"/>
              <a:t>가 일을 생성하는 속도에 비해 </a:t>
            </a:r>
            <a:r>
              <a:rPr lang="en-US" altLang="ko-KR" dirty="0" smtClean="0"/>
              <a:t>consumer</a:t>
            </a:r>
            <a:r>
              <a:rPr lang="ko-KR" altLang="en-US" dirty="0" smtClean="0"/>
              <a:t>가 느리다면 일이 쌓여서 메모리가 넘쳐나게 될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만약 </a:t>
            </a:r>
            <a:r>
              <a:rPr lang="en-US" altLang="ko-KR" dirty="0" smtClean="0"/>
              <a:t>consumer</a:t>
            </a:r>
            <a:r>
              <a:rPr lang="ko-KR" altLang="en-US" dirty="0" smtClean="0"/>
              <a:t>가 일을 수행하는 속도에 비해 </a:t>
            </a:r>
            <a:r>
              <a:rPr lang="en-US" altLang="ko-KR" dirty="0" smtClean="0"/>
              <a:t>producer</a:t>
            </a:r>
            <a:r>
              <a:rPr lang="ko-KR" altLang="en-US" dirty="0" smtClean="0"/>
              <a:t>가 느리다면 불필요한 연산을 계속 수행할 것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해결방법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Producer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Consumer</a:t>
            </a:r>
            <a:r>
              <a:rPr lang="ko-KR" altLang="en-US" dirty="0" smtClean="0"/>
              <a:t>에 비해 너무 빠르게 생성하면 </a:t>
            </a:r>
            <a:r>
              <a:rPr lang="en-US" altLang="ko-KR" dirty="0" smtClean="0"/>
              <a:t>Producer</a:t>
            </a:r>
            <a:r>
              <a:rPr lang="ko-KR" altLang="en-US" dirty="0" smtClean="0"/>
              <a:t>를 조금 쉬도록 하자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Consumer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Producer</a:t>
            </a:r>
            <a:r>
              <a:rPr lang="ko-KR" altLang="en-US" dirty="0" smtClean="0"/>
              <a:t>에 비해 너무 빠르게 처리하면 </a:t>
            </a:r>
            <a:r>
              <a:rPr lang="en-US" altLang="ko-KR" dirty="0" smtClean="0"/>
              <a:t>Consumer</a:t>
            </a:r>
            <a:r>
              <a:rPr lang="ko-KR" altLang="en-US" dirty="0" smtClean="0"/>
              <a:t>를 조금 쉬도록 하자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5082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Synchronization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28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smtClean="0"/>
              <a:t>Producer Consumer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일을 생성한 순서대로 처리한다</a:t>
            </a:r>
            <a:r>
              <a:rPr lang="en-US" altLang="ko-KR" dirty="0" smtClean="0"/>
              <a:t>. -&gt; Queue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여기에 동기화를 적용할 수 있도록 스레드를 </a:t>
            </a:r>
            <a:r>
              <a:rPr lang="en-US" altLang="ko-KR" dirty="0" smtClean="0"/>
              <a:t>blocking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-&gt; </a:t>
            </a:r>
            <a:r>
              <a:rPr lang="en-US" altLang="ko-KR" dirty="0" err="1" smtClean="0"/>
              <a:t>BlockingQueue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53" y="3212976"/>
            <a:ext cx="6944694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6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 smtClean="0">
                <a:latin typeface="+mj-ea"/>
                <a:ea typeface="+mj-ea"/>
              </a:rPr>
              <a:t>4</a:t>
            </a:r>
          </a:p>
          <a:p>
            <a:pPr lvl="1"/>
            <a:r>
              <a:rPr lang="en-US" altLang="ko-KR" dirty="0" smtClean="0">
                <a:latin typeface="+mn-ea"/>
              </a:rPr>
              <a:t>Consumer Producer </a:t>
            </a:r>
            <a:r>
              <a:rPr lang="ko-KR" altLang="en-US" dirty="0" smtClean="0">
                <a:latin typeface="+mn-ea"/>
              </a:rPr>
              <a:t>예제로 보여준 코드를 </a:t>
            </a:r>
            <a:r>
              <a:rPr lang="en-US" altLang="ko-KR" dirty="0" smtClean="0">
                <a:latin typeface="+mn-ea"/>
              </a:rPr>
              <a:t>Synchronized </a:t>
            </a:r>
            <a:r>
              <a:rPr lang="ko-KR" altLang="en-US" dirty="0" smtClean="0">
                <a:latin typeface="+mn-ea"/>
              </a:rPr>
              <a:t>하게 수정해보자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err="1" smtClean="0"/>
              <a:t>BlockingQueue</a:t>
            </a:r>
            <a:r>
              <a:rPr lang="ko-KR" altLang="en-US" dirty="0" smtClean="0"/>
              <a:t>를 사용하여 구현한다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Synchronization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11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About Threads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41" y="1288142"/>
            <a:ext cx="8726118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8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Concurrent Collections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30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smtClean="0"/>
              <a:t>Synchronized vs Concurrent Collections</a:t>
            </a:r>
          </a:p>
          <a:p>
            <a:pPr lvl="1"/>
            <a:r>
              <a:rPr lang="en-US" altLang="ko-KR" dirty="0" smtClean="0"/>
              <a:t>Synchronized Collections</a:t>
            </a:r>
            <a:r>
              <a:rPr lang="ko-KR" altLang="en-US" dirty="0" smtClean="0"/>
              <a:t>는 읽기 또는 쓰기 작업 시 인스턴스 자체에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이 걸린다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따라서 </a:t>
            </a:r>
            <a:r>
              <a:rPr lang="ko-KR" altLang="en-US" dirty="0" err="1" smtClean="0"/>
              <a:t>멀티스레드</a:t>
            </a:r>
            <a:r>
              <a:rPr lang="ko-KR" altLang="en-US" dirty="0" smtClean="0"/>
              <a:t> 환경에서 </a:t>
            </a:r>
            <a:r>
              <a:rPr lang="en-US" altLang="ko-KR" dirty="0" smtClean="0"/>
              <a:t>thread-safe </a:t>
            </a:r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성능은 저하된다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Concurrent Collections</a:t>
            </a:r>
            <a:r>
              <a:rPr lang="ko-KR" altLang="en-US" dirty="0" smtClean="0"/>
              <a:t>에서는</a:t>
            </a:r>
            <a:endParaRPr lang="en-US" altLang="ko-KR" dirty="0" smtClean="0"/>
          </a:p>
          <a:p>
            <a:pPr marL="342900" lvl="1" indent="0">
              <a:buNone/>
            </a:pPr>
            <a:r>
              <a:rPr lang="ko-KR" altLang="en-US" dirty="0" smtClean="0"/>
              <a:t>      필요한 부분만 최대한 작은 범위를</a:t>
            </a:r>
            <a:endParaRPr lang="en-US" altLang="ko-KR" dirty="0" smtClean="0"/>
          </a:p>
          <a:p>
            <a:pPr marL="3429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lock</a:t>
            </a:r>
            <a:r>
              <a:rPr lang="ko-KR" altLang="en-US" dirty="0" smtClean="0"/>
              <a:t>하여 </a:t>
            </a:r>
            <a:r>
              <a:rPr lang="en-US" altLang="ko-KR" dirty="0" smtClean="0"/>
              <a:t>thread-safe </a:t>
            </a:r>
            <a:r>
              <a:rPr lang="ko-KR" altLang="en-US" dirty="0" smtClean="0"/>
              <a:t>함은 물론</a:t>
            </a:r>
            <a:endParaRPr lang="en-US" altLang="ko-KR" dirty="0" smtClean="0"/>
          </a:p>
          <a:p>
            <a:pPr marL="3429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동시성을 보장한다</a:t>
            </a:r>
            <a:r>
              <a:rPr lang="en-US" altLang="ko-KR" dirty="0" smtClean="0"/>
              <a:t>.</a:t>
            </a:r>
          </a:p>
        </p:txBody>
      </p:sp>
      <p:pic>
        <p:nvPicPr>
          <p:cNvPr id="20482" name="Picture 2" descr="https://t1.daumcdn.net/cfile/tistory/999AF03E5C18C223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420887"/>
            <a:ext cx="4524842" cy="403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56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Concurrent Collections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31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err="1" smtClean="0"/>
              <a:t>putIfAbsent</a:t>
            </a:r>
            <a:r>
              <a:rPr lang="ko-KR" altLang="en-US" dirty="0" smtClean="0"/>
              <a:t>로 알아보는 예시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실습문제</a:t>
            </a:r>
            <a:r>
              <a:rPr lang="en-US" altLang="ko-KR" dirty="0" smtClean="0"/>
              <a:t>5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68034" b="4441"/>
          <a:stretch/>
        </p:blipFill>
        <p:spPr>
          <a:xfrm>
            <a:off x="1152525" y="2390194"/>
            <a:ext cx="6838950" cy="41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Concurrent Collections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32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err="1" smtClean="0"/>
              <a:t>putIfAbsent</a:t>
            </a:r>
            <a:r>
              <a:rPr lang="ko-KR" altLang="en-US" dirty="0" smtClean="0"/>
              <a:t>로 알아보는 예시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33153"/>
          <a:stretch/>
        </p:blipFill>
        <p:spPr>
          <a:xfrm>
            <a:off x="4139952" y="158750"/>
            <a:ext cx="4464496" cy="662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0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Concurrent Collections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33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en-US" altLang="ko-KR" dirty="0" err="1" smtClean="0"/>
              <a:t>putIfAbsent</a:t>
            </a:r>
            <a:r>
              <a:rPr lang="ko-KR" altLang="en-US" dirty="0" smtClean="0"/>
              <a:t>로 알아보는 예시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Map.putIfAbsent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메서드는 해당하는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가 없을 때</a:t>
            </a:r>
            <a:r>
              <a:rPr lang="en-US" altLang="ko-KR" dirty="0" smtClean="0"/>
              <a:t>, value</a:t>
            </a:r>
            <a:r>
              <a:rPr lang="ko-KR" altLang="en-US" dirty="0" smtClean="0"/>
              <a:t>를 넣고</a:t>
            </a:r>
            <a:r>
              <a:rPr lang="en-US" altLang="ko-KR" dirty="0" smtClean="0"/>
              <a:t> null</a:t>
            </a:r>
            <a:r>
              <a:rPr lang="ko-KR" altLang="en-US" dirty="0" smtClean="0"/>
              <a:t>을 반환한다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if (~.</a:t>
            </a:r>
            <a:r>
              <a:rPr lang="en-US" altLang="ko-KR" dirty="0" err="1" smtClean="0"/>
              <a:t>putIfAbsent</a:t>
            </a:r>
            <a:r>
              <a:rPr lang="en-US" altLang="ko-KR" dirty="0" smtClean="0"/>
              <a:t>() == null) -&gt; 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에 들어 갔음을 의미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따라서 </a:t>
            </a:r>
            <a:r>
              <a:rPr lang="en-US" altLang="ko-KR" dirty="0" err="1" smtClean="0"/>
              <a:t>putSet</a:t>
            </a:r>
            <a:r>
              <a:rPr lang="ko-KR" altLang="en-US" dirty="0" smtClean="0"/>
              <a:t>에 중복되는 값이 있다는 것은 동시에 </a:t>
            </a:r>
            <a:r>
              <a:rPr lang="en-US" altLang="ko-KR" dirty="0" smtClean="0"/>
              <a:t>put</a:t>
            </a:r>
            <a:r>
              <a:rPr lang="ko-KR" altLang="en-US" dirty="0" smtClean="0"/>
              <a:t>이 되었다는 것을 의미한다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옳지 않은 연산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HashMap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ConcurrentHashMap</a:t>
            </a:r>
            <a:r>
              <a:rPr lang="ko-KR" altLang="en-US" dirty="0" smtClean="0"/>
              <a:t>으로 바꾸고 달라진 결과값을 확인해보자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1226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About Threads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ko-KR" altLang="en-US" dirty="0" smtClean="0"/>
              <a:t>가장 간단한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생성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 Runnable</a:t>
            </a:r>
            <a:r>
              <a:rPr lang="ko-KR" altLang="en-US" dirty="0" smtClean="0"/>
              <a:t>을 구현하는 클래스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스레드에서 실행할 작업에 대한 코드를</a:t>
            </a:r>
            <a:endParaRPr lang="en-US" altLang="ko-KR" dirty="0" smtClean="0"/>
          </a:p>
          <a:p>
            <a:pPr marL="342900" lvl="1" indent="0">
              <a:buNone/>
            </a:pPr>
            <a:r>
              <a:rPr lang="en-US" altLang="ko-KR" dirty="0" smtClean="0"/>
              <a:t>      run() </a:t>
            </a:r>
            <a:r>
              <a:rPr lang="ko-KR" altLang="en-US" dirty="0" smtClean="0"/>
              <a:t>메서드 내에 작성한다</a:t>
            </a:r>
            <a:r>
              <a:rPr lang="en-US" altLang="ko-KR" dirty="0" smtClean="0"/>
              <a:t>.</a:t>
            </a:r>
          </a:p>
          <a:p>
            <a:pPr marL="342900" lvl="1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오른쪽 코드의 </a:t>
            </a:r>
            <a:r>
              <a:rPr lang="en-US" altLang="ko-KR" dirty="0" smtClean="0"/>
              <a:t>run()</a:t>
            </a:r>
            <a:r>
              <a:rPr lang="ko-KR" altLang="en-US" dirty="0" smtClean="0"/>
              <a:t>은</a:t>
            </a:r>
            <a:endParaRPr lang="en-US" altLang="ko-KR" dirty="0" smtClean="0"/>
          </a:p>
          <a:p>
            <a:pPr marL="3429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계속해서 자신의 이름을 출력하는 코드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40841"/>
            <a:ext cx="4189716" cy="539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7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About Threads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ko-KR" altLang="en-US" dirty="0" smtClean="0"/>
              <a:t>가장 간단한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생성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 Runnable</a:t>
            </a:r>
            <a:r>
              <a:rPr lang="ko-KR" altLang="en-US" dirty="0" smtClean="0"/>
              <a:t>을 구현하는 클래스 생성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2069951"/>
            <a:ext cx="65055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9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About Threads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ko-KR" altLang="en-US" dirty="0" smtClean="0"/>
              <a:t>가장 간단한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생성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Thread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생성자는</a:t>
            </a:r>
            <a:endParaRPr lang="en-US" altLang="ko-KR" dirty="0" smtClean="0"/>
          </a:p>
          <a:p>
            <a:pPr marL="3429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 </a:t>
            </a:r>
            <a:r>
              <a:rPr lang="en-US" altLang="ko-KR" dirty="0" smtClean="0"/>
              <a:t>Runnable</a:t>
            </a:r>
            <a:r>
              <a:rPr lang="ko-KR" altLang="en-US" dirty="0"/>
              <a:t> </a:t>
            </a:r>
            <a:r>
              <a:rPr lang="ko-KR" altLang="en-US" dirty="0" smtClean="0"/>
              <a:t>객체를 받는다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그렇다면 익명클래스로도</a:t>
            </a:r>
            <a:endParaRPr lang="en-US" altLang="ko-KR" dirty="0" smtClean="0"/>
          </a:p>
          <a:p>
            <a:pPr marL="3429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사용할 수 있지 않을까</a:t>
            </a:r>
            <a:r>
              <a:rPr lang="en-US" altLang="ko-KR" dirty="0" smtClean="0"/>
              <a:t>?</a:t>
            </a:r>
          </a:p>
          <a:p>
            <a:pPr marL="342900" lvl="1" indent="0">
              <a:buNone/>
            </a:pPr>
            <a:endParaRPr lang="en-US" altLang="ko-KR" dirty="0"/>
          </a:p>
          <a:p>
            <a:pPr lvl="1"/>
            <a:r>
              <a:rPr lang="en-US" altLang="ko-KR" dirty="0" smtClean="0"/>
              <a:t>2. </a:t>
            </a:r>
            <a:r>
              <a:rPr lang="ko-KR" altLang="en-US" dirty="0" err="1" smtClean="0"/>
              <a:t>익명클래스</a:t>
            </a:r>
            <a:r>
              <a:rPr lang="ko-KR" altLang="en-US" dirty="0" smtClean="0"/>
              <a:t> 활용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179" y="1295262"/>
            <a:ext cx="4809536" cy="530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2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About Threads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ko-KR" altLang="en-US" dirty="0" smtClean="0"/>
              <a:t>가장 간단한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생성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Thread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생성자는</a:t>
            </a:r>
            <a:endParaRPr lang="en-US" altLang="ko-KR" dirty="0" smtClean="0"/>
          </a:p>
          <a:p>
            <a:pPr marL="3429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 </a:t>
            </a:r>
            <a:r>
              <a:rPr lang="en-US" altLang="ko-KR" dirty="0" smtClean="0"/>
              <a:t>Runnable</a:t>
            </a:r>
            <a:r>
              <a:rPr lang="ko-KR" altLang="en-US" dirty="0"/>
              <a:t> </a:t>
            </a:r>
            <a:r>
              <a:rPr lang="ko-KR" altLang="en-US" dirty="0" smtClean="0"/>
              <a:t>객체를 받는다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그렇다면 익명클래스로도</a:t>
            </a:r>
            <a:endParaRPr lang="en-US" altLang="ko-KR" dirty="0" smtClean="0"/>
          </a:p>
          <a:p>
            <a:pPr marL="3429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사용할 수 있지 않을까</a:t>
            </a:r>
            <a:r>
              <a:rPr lang="en-US" altLang="ko-KR" dirty="0" smtClean="0"/>
              <a:t>?</a:t>
            </a:r>
          </a:p>
          <a:p>
            <a:pPr marL="342900" lvl="1" indent="0">
              <a:buNone/>
            </a:pPr>
            <a:endParaRPr lang="en-US" altLang="ko-KR" dirty="0"/>
          </a:p>
          <a:p>
            <a:pPr lvl="1"/>
            <a:r>
              <a:rPr lang="en-US" altLang="ko-KR" dirty="0" smtClean="0"/>
              <a:t>3. </a:t>
            </a:r>
            <a:r>
              <a:rPr lang="ko-KR" altLang="en-US" dirty="0" smtClean="0"/>
              <a:t>람다식으로의 사용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763927"/>
            <a:ext cx="5258890" cy="468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About Threads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37125"/>
          </a:xfrm>
        </p:spPr>
        <p:txBody>
          <a:bodyPr/>
          <a:lstStyle/>
          <a:p>
            <a:r>
              <a:rPr lang="ko-KR" altLang="en-US" dirty="0" smtClean="0"/>
              <a:t>가장 간단한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생성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Thread</a:t>
            </a:r>
            <a:r>
              <a:rPr lang="ko-KR" altLang="en-US" dirty="0" smtClean="0"/>
              <a:t>를 상속해도 가능</a:t>
            </a:r>
            <a:endParaRPr lang="en-US" altLang="ko-KR" dirty="0" smtClean="0"/>
          </a:p>
          <a:p>
            <a:pPr marL="3429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en-US" altLang="ko-KR" dirty="0" smtClean="0"/>
              <a:t>. Thread</a:t>
            </a:r>
            <a:r>
              <a:rPr lang="ko-KR" altLang="en-US" dirty="0" smtClean="0"/>
              <a:t>의 상속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529184"/>
            <a:ext cx="4686172" cy="478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9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>
                <a:latin typeface="+mj-ea"/>
                <a:ea typeface="+mj-ea"/>
              </a:rPr>
              <a:t>1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ko-KR" altLang="en-US" dirty="0" smtClean="0">
                <a:latin typeface="+mn-ea"/>
              </a:rPr>
              <a:t>숫자를 </a:t>
            </a:r>
            <a:r>
              <a:rPr lang="en-US" altLang="ko-KR" dirty="0" smtClean="0">
                <a:latin typeface="+mn-ea"/>
              </a:rPr>
              <a:t>0</a:t>
            </a:r>
            <a:r>
              <a:rPr lang="ko-KR" altLang="en-US" dirty="0" smtClean="0">
                <a:latin typeface="+mn-ea"/>
              </a:rPr>
              <a:t>부터 </a:t>
            </a:r>
            <a:r>
              <a:rPr lang="en-US" altLang="ko-KR" dirty="0" smtClean="0">
                <a:latin typeface="+mn-ea"/>
              </a:rPr>
              <a:t>100,000 </a:t>
            </a:r>
            <a:r>
              <a:rPr lang="ko-KR" altLang="en-US" dirty="0" smtClean="0">
                <a:latin typeface="+mn-ea"/>
              </a:rPr>
              <a:t>까지 출력하는 스레드를 </a:t>
            </a:r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개 생성하여 실행시켜보자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출력은 </a:t>
            </a:r>
            <a:r>
              <a:rPr lang="en-US" altLang="ko-KR" dirty="0" smtClean="0">
                <a:latin typeface="+mn-ea"/>
              </a:rPr>
              <a:t>“Thread 1 (</a:t>
            </a:r>
            <a:r>
              <a:rPr lang="ko-KR" altLang="en-US" dirty="0" smtClean="0">
                <a:latin typeface="+mn-ea"/>
              </a:rPr>
              <a:t>숫자</a:t>
            </a:r>
            <a:r>
              <a:rPr lang="en-US" altLang="ko-KR" dirty="0" smtClean="0">
                <a:latin typeface="+mn-ea"/>
              </a:rPr>
              <a:t>)”, “Thread 2 (</a:t>
            </a:r>
            <a:r>
              <a:rPr lang="ko-KR" altLang="en-US" dirty="0" smtClean="0">
                <a:latin typeface="+mn-ea"/>
              </a:rPr>
              <a:t>숫자</a:t>
            </a:r>
            <a:r>
              <a:rPr lang="en-US" altLang="ko-KR" dirty="0" smtClean="0">
                <a:latin typeface="+mn-ea"/>
              </a:rPr>
              <a:t>)” </a:t>
            </a:r>
            <a:r>
              <a:rPr lang="ko-KR" altLang="en-US" dirty="0" smtClean="0">
                <a:latin typeface="+mn-ea"/>
              </a:rPr>
              <a:t>형식으로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개의 스레드 모두 출력이 다 끝났다면</a:t>
            </a:r>
            <a:r>
              <a:rPr lang="en-US" altLang="ko-KR" dirty="0" smtClean="0">
                <a:latin typeface="+mn-ea"/>
              </a:rPr>
              <a:t>, main</a:t>
            </a:r>
            <a:r>
              <a:rPr lang="ko-KR" altLang="en-US" dirty="0" smtClean="0">
                <a:latin typeface="+mn-ea"/>
              </a:rPr>
              <a:t>스레드에 </a:t>
            </a:r>
            <a:r>
              <a:rPr lang="en-US" altLang="ko-KR" dirty="0" smtClean="0">
                <a:latin typeface="+mn-ea"/>
              </a:rPr>
              <a:t>“Print End”</a:t>
            </a:r>
            <a:r>
              <a:rPr lang="ko-KR" altLang="en-US" dirty="0" smtClean="0">
                <a:latin typeface="+mn-ea"/>
              </a:rPr>
              <a:t>를 출력한다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참고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해당 스레드의 실행이 끝나기 까지 잠시 실행을 멈추기 위해서는</a:t>
            </a:r>
            <a:endParaRPr lang="en-US" altLang="ko-KR" dirty="0" smtClean="0">
              <a:latin typeface="+mn-ea"/>
            </a:endParaRPr>
          </a:p>
          <a:p>
            <a:pPr marL="34290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</a:t>
            </a:r>
            <a:r>
              <a:rPr lang="en-US" altLang="ko-KR" dirty="0" err="1" smtClean="0">
                <a:latin typeface="+mn-ea"/>
              </a:rPr>
              <a:t>Thread.join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메서드를 활용해야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About Threads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21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clab(template)">
  <a:themeElements>
    <a:clrScheme name="이동통신연구실(표준서식)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사용자 지정 1">
      <a:majorFont>
        <a:latin typeface="나눔스퀘어 ExtraBold"/>
        <a:ea typeface="나눔스퀘어 ExtraBold"/>
        <a:cs typeface=""/>
      </a:majorFont>
      <a:minorFont>
        <a:latin typeface="나눔스퀘어_ac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이동통신연구실(표준서식)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이동통신연구실(표준서식)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이동통신연구실(표준서식)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프레젠테이션1" id="{33DA4E8A-FD17-4F25-B812-A4B6C374D341}" vid="{AF0B71EB-678F-4920-9D17-EDD5B5ABB031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mclab(template)</Template>
  <TotalTime>34428</TotalTime>
  <Words>1182</Words>
  <Application>Microsoft Office PowerPoint</Application>
  <PresentationFormat>화면 슬라이드 쇼(4:3)</PresentationFormat>
  <Paragraphs>223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굴림</vt:lpstr>
      <vt:lpstr>나눔스퀘어</vt:lpstr>
      <vt:lpstr>나눔스퀘어 Bold</vt:lpstr>
      <vt:lpstr>나눔스퀘어 ExtraBold</vt:lpstr>
      <vt:lpstr>나눔스퀘어_ac</vt:lpstr>
      <vt:lpstr>Arial</vt:lpstr>
      <vt:lpstr>Tahoma</vt:lpstr>
      <vt:lpstr>Wingdings</vt:lpstr>
      <vt:lpstr>mclab(template)</vt:lpstr>
      <vt:lpstr>PowerPoint 프레젠테이션</vt:lpstr>
      <vt:lpstr>1. About Threads</vt:lpstr>
      <vt:lpstr>1. About Threads</vt:lpstr>
      <vt:lpstr>1. About Threads</vt:lpstr>
      <vt:lpstr>1. About Threads</vt:lpstr>
      <vt:lpstr>1. About Threads</vt:lpstr>
      <vt:lpstr>1. About Threads</vt:lpstr>
      <vt:lpstr>1. About Threads</vt:lpstr>
      <vt:lpstr>1. About Threads</vt:lpstr>
      <vt:lpstr>1. About Threads</vt:lpstr>
      <vt:lpstr>2. Executor Framework</vt:lpstr>
      <vt:lpstr>2. Executor Framework</vt:lpstr>
      <vt:lpstr>2. Executor Framework</vt:lpstr>
      <vt:lpstr>2. Executor Framework</vt:lpstr>
      <vt:lpstr>2. Executor Framework</vt:lpstr>
      <vt:lpstr>2. Executor Framework</vt:lpstr>
      <vt:lpstr>2. Executor Framework</vt:lpstr>
      <vt:lpstr>2. Executor Framework</vt:lpstr>
      <vt:lpstr>2. Executor Framework</vt:lpstr>
      <vt:lpstr>3. Synchronization</vt:lpstr>
      <vt:lpstr>3. Synchronization</vt:lpstr>
      <vt:lpstr>3. Synchronization</vt:lpstr>
      <vt:lpstr>3. Synchronization</vt:lpstr>
      <vt:lpstr>3. Synchronization</vt:lpstr>
      <vt:lpstr>3. Synchronization</vt:lpstr>
      <vt:lpstr>3. Synchronization</vt:lpstr>
      <vt:lpstr>3. Synchronization</vt:lpstr>
      <vt:lpstr>3. Synchronization</vt:lpstr>
      <vt:lpstr>3. Synchronization</vt:lpstr>
      <vt:lpstr>4. Concurrent Collections</vt:lpstr>
      <vt:lpstr>4. Concurrent Collections</vt:lpstr>
      <vt:lpstr>4. Concurrent Collections</vt:lpstr>
      <vt:lpstr>4. Concurrent Collections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객프 13주차 실습</dc:title>
  <dc:creator>lani</dc:creator>
  <cp:lastModifiedBy>Windows 사용자</cp:lastModifiedBy>
  <cp:revision>3911</cp:revision>
  <cp:lastPrinted>2017-12-06T08:27:47Z</cp:lastPrinted>
  <dcterms:created xsi:type="dcterms:W3CDTF">2015-05-18T06:30:45Z</dcterms:created>
  <dcterms:modified xsi:type="dcterms:W3CDTF">2022-05-25T07:17:48Z</dcterms:modified>
</cp:coreProperties>
</file>