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735" r:id="rId2"/>
    <p:sldId id="868" r:id="rId3"/>
    <p:sldId id="905" r:id="rId4"/>
    <p:sldId id="906" r:id="rId5"/>
    <p:sldId id="907" r:id="rId6"/>
    <p:sldId id="908" r:id="rId7"/>
    <p:sldId id="909" r:id="rId8"/>
    <p:sldId id="911" r:id="rId9"/>
    <p:sldId id="912" r:id="rId10"/>
    <p:sldId id="913" r:id="rId11"/>
    <p:sldId id="914" r:id="rId12"/>
    <p:sldId id="915" r:id="rId13"/>
    <p:sldId id="917" r:id="rId14"/>
    <p:sldId id="916" r:id="rId15"/>
  </p:sldIdLst>
  <p:sldSz cx="9144000" cy="6858000" type="screen4x3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C"/>
    <a:srgbClr val="5D5DC9"/>
    <a:srgbClr val="C44100"/>
    <a:srgbClr val="008000"/>
    <a:srgbClr val="0000FF"/>
    <a:srgbClr val="003300"/>
    <a:srgbClr val="FBE6C7"/>
    <a:srgbClr val="3366CC"/>
    <a:srgbClr val="E9EDF4"/>
    <a:srgbClr val="97C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6400" autoAdjust="0"/>
  </p:normalViewPr>
  <p:slideViewPr>
    <p:cSldViewPr>
      <p:cViewPr varScale="1">
        <p:scale>
          <a:sx n="115" d="100"/>
          <a:sy n="115" d="100"/>
        </p:scale>
        <p:origin x="183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7" d="100"/>
          <a:sy n="117" d="100"/>
        </p:scale>
        <p:origin x="12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225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225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A2F489-2F57-468D-831E-AED0777C02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0064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225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5" y="3229413"/>
            <a:ext cx="7278270" cy="305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225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FD8F55-6D1F-4432-BD55-C714094017C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7732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0" y="1066800"/>
            <a:ext cx="76200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4664"/>
            <a:ext cx="3219202" cy="4910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3" y="54862"/>
            <a:ext cx="795279" cy="9009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0173"/>
            <a:ext cx="3347864" cy="711148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2092721" y="2852936"/>
            <a:ext cx="4974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객체지향 프로그래밍 및 실습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0" hasCustomPrompt="1"/>
          </p:nvPr>
        </p:nvSpPr>
        <p:spPr>
          <a:xfrm>
            <a:off x="2139608" y="3437711"/>
            <a:ext cx="4880664" cy="381744"/>
          </a:xfr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5BAC"/>
                </a:solidFill>
              </a:defRPr>
            </a:lvl1pPr>
          </a:lstStyle>
          <a:p>
            <a:pPr lvl="0"/>
            <a:r>
              <a:rPr lang="ko-KR" altLang="en-US" dirty="0" err="1" smtClean="0"/>
              <a:t>주차별</a:t>
            </a:r>
            <a:r>
              <a:rPr lang="ko-KR" altLang="en-US" dirty="0" smtClean="0"/>
              <a:t> 부제목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765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2800" b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half" idx="1"/>
          </p:nvPr>
        </p:nvSpPr>
        <p:spPr>
          <a:xfrm>
            <a:off x="152400" y="1371601"/>
            <a:ext cx="4343400" cy="4937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343400" cy="4937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648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kumimoji="1" lang="ko-KR" altLang="en-US" sz="1800" b="1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indent="-342900">
              <a:defRPr kumimoji="1" lang="ko-KR" altLang="en-US" sz="1800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kumimoji="1" lang="ko-KR" altLang="en-US" sz="1800" b="1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342900" indent="-342900">
              <a:defRPr kumimoji="1" lang="ko-KR" altLang="en-US" sz="1800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52400" y="158750"/>
            <a:ext cx="8839200" cy="831850"/>
          </a:xfr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</a:t>
            </a:r>
            <a:r>
              <a:rPr lang="ko-KR" altLang="en-US" dirty="0" smtClean="0"/>
              <a:t>제목 </a:t>
            </a:r>
            <a:r>
              <a:rPr lang="ko-KR" altLang="en-US" dirty="0"/>
              <a:t>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465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5" y="2852936"/>
            <a:ext cx="6768750" cy="1223962"/>
          </a:xfr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목차 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340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8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8750"/>
            <a:ext cx="8839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제목 유형을 편집하려면 </a:t>
            </a:r>
            <a:r>
              <a:rPr lang="ko-KR" altLang="en-US" dirty="0" smtClean="0"/>
              <a:t>누르십시오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8392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marL="557213" lvl="1" indent="-2143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ko-KR" altLang="en-US" dirty="0"/>
              <a:t>둘째 수준</a:t>
            </a:r>
          </a:p>
          <a:p>
            <a:pPr marL="857250" lvl="2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ko-KR" altLang="en-US" dirty="0"/>
              <a:t>셋째 수준</a:t>
            </a:r>
          </a:p>
          <a:p>
            <a:pPr marL="1200150" lvl="3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</a:pPr>
            <a:r>
              <a:rPr lang="ko-KR" altLang="en-US" dirty="0"/>
              <a:t>넷째 수준</a:t>
            </a:r>
          </a:p>
          <a:p>
            <a:pPr marL="1543050" lvl="4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</a:pPr>
            <a:r>
              <a:rPr lang="ko-KR" altLang="en-US" dirty="0"/>
              <a:t>다섯째 수준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0" y="1066800"/>
            <a:ext cx="76200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44" y="6537324"/>
            <a:ext cx="1412856" cy="3001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6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lang="en-US" altLang="ko-KR" sz="2800" b="0" dirty="0" smtClean="0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lang="en-US" altLang="ko-KR" sz="2000" dirty="0" smtClean="0">
          <a:solidFill>
            <a:schemeClr val="folHlink"/>
          </a:solidFill>
          <a:latin typeface="+mn-ea"/>
          <a:ea typeface="+mn-ea"/>
          <a:cs typeface="+mn-cs"/>
        </a:defRPr>
      </a:lvl1pPr>
      <a:lvl2pPr marL="6858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lang="ko-KR" altLang="en-US" sz="1800" dirty="0" smtClean="0">
          <a:solidFill>
            <a:schemeClr val="tx1"/>
          </a:solidFill>
          <a:latin typeface="+mn-lt"/>
          <a:ea typeface="+mn-ea"/>
        </a:defRPr>
      </a:lvl2pPr>
      <a:lvl3pPr marL="9715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lang="ko-KR" altLang="en-US" sz="1600" dirty="0" smtClean="0">
          <a:solidFill>
            <a:srgbClr val="008000"/>
          </a:solidFill>
          <a:latin typeface="+mn-lt"/>
          <a:ea typeface="+mn-ea"/>
        </a:defRPr>
      </a:lvl3pPr>
      <a:lvl4pPr marL="13144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lang="ko-KR" altLang="en-US" sz="1400" dirty="0" smtClean="0">
          <a:solidFill>
            <a:schemeClr val="tx1"/>
          </a:solidFill>
          <a:latin typeface="+mn-lt"/>
          <a:ea typeface="+mn-ea"/>
        </a:defRPr>
      </a:lvl4pPr>
      <a:lvl5pPr marL="16573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lang="ko-KR" altLang="en-US" sz="1200" dirty="0" smtClean="0">
          <a:solidFill>
            <a:schemeClr val="hlink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2721" y="2852936"/>
            <a:ext cx="4974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객체지향 프로그래밍 및 실습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7944" y="3645024"/>
            <a:ext cx="3724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r>
              <a:rPr lang="ko-KR" altLang="en-US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</a:t>
            </a:r>
            <a:r>
              <a:rPr lang="en-US" altLang="ko-KR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en-US" altLang="ko-KR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Generic Classes and Methods</a:t>
            </a:r>
            <a:endParaRPr lang="ko-KR" altLang="en-US" sz="1600" dirty="0">
              <a:solidFill>
                <a:srgbClr val="005BA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3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Wildcard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에 담긴 요소들의 평균을 구해보자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List&lt;Integer&gt;, List&lt;Double&gt;, … </a:t>
            </a:r>
            <a:r>
              <a:rPr lang="ko-KR" altLang="en-US" dirty="0" smtClean="0"/>
              <a:t>등등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List&lt;</a:t>
            </a:r>
            <a:r>
              <a:rPr lang="ko-KR" altLang="en-US" dirty="0" err="1" smtClean="0"/>
              <a:t>숫자타입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리스트를 받으면 되는데</a:t>
            </a:r>
            <a:r>
              <a:rPr lang="en-US" altLang="ko-KR" dirty="0" smtClean="0"/>
              <a:t>…</a:t>
            </a:r>
          </a:p>
          <a:p>
            <a:pPr lvl="1"/>
            <a:r>
              <a:rPr lang="en-US" altLang="ko-KR" dirty="0" smtClean="0"/>
              <a:t>List&lt;Number&gt; list</a:t>
            </a:r>
            <a:r>
              <a:rPr lang="ko-KR" altLang="en-US" dirty="0" smtClean="0"/>
              <a:t>를 타입으로 하면 될까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제네릭 타입의 </a:t>
            </a:r>
            <a:r>
              <a:rPr lang="ko-KR" altLang="en-US" dirty="0" err="1" smtClean="0"/>
              <a:t>불공변</a:t>
            </a:r>
            <a:r>
              <a:rPr lang="ko-KR" altLang="en-US" dirty="0" smtClean="0"/>
              <a:t> 때문에 불가능 하다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공변</a:t>
            </a:r>
            <a:r>
              <a:rPr lang="en-US" altLang="ko-KR" dirty="0" smtClean="0"/>
              <a:t>: Object[] a = new Long[2]; </a:t>
            </a:r>
            <a:r>
              <a:rPr lang="en-US" altLang="ko-KR" dirty="0" err="1" smtClean="0"/>
              <a:t>Transprotation</a:t>
            </a:r>
            <a:r>
              <a:rPr lang="en-US" altLang="ko-KR" dirty="0" smtClean="0"/>
              <a:t> a = new Car();</a:t>
            </a:r>
          </a:p>
          <a:p>
            <a:pPr lvl="2"/>
            <a:r>
              <a:rPr lang="ko-KR" altLang="en-US" dirty="0" err="1" smtClean="0"/>
              <a:t>불공변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&lt;Object&gt; a = new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&lt;Integer&gt;();  // </a:t>
            </a:r>
            <a:r>
              <a:rPr lang="ko-KR" altLang="en-US" dirty="0" smtClean="0"/>
              <a:t>컴파일 불가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그렇다면 오버로딩은 가능할까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List&lt;Integer&gt; list, List&lt;Double&gt; list…</a:t>
            </a:r>
          </a:p>
          <a:p>
            <a:pPr lvl="1"/>
            <a:r>
              <a:rPr lang="ko-KR" altLang="en-US" dirty="0" smtClean="0"/>
              <a:t>오버로딩은 </a:t>
            </a:r>
            <a:r>
              <a:rPr lang="en-US" altLang="ko-KR" dirty="0" smtClean="0"/>
              <a:t>Eraser </a:t>
            </a:r>
            <a:r>
              <a:rPr lang="ko-KR" altLang="en-US" dirty="0" smtClean="0"/>
              <a:t>때문에 불가능하다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컴파일 단계에서 제네릭 타입이 소거되고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타입으로 대치되기 때문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42881"/>
          <a:stretch/>
        </p:blipFill>
        <p:spPr>
          <a:xfrm>
            <a:off x="838200" y="1729383"/>
            <a:ext cx="6151972" cy="71952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3995936" y="1729383"/>
            <a:ext cx="1656184" cy="18744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27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420887"/>
            <a:ext cx="5108813" cy="4268837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Wildcard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에 담긴 요소들의 평균을 구해보자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때 사용할 수 있는 것은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Wildcard</a:t>
            </a:r>
            <a:r>
              <a:rPr lang="ko-KR" altLang="en-US" dirty="0" smtClean="0"/>
              <a:t>를 사용해보자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676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Wildcard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862" y="1377606"/>
            <a:ext cx="8602275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3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 smtClean="0">
                <a:latin typeface="+mj-ea"/>
                <a:ea typeface="+mj-ea"/>
              </a:rPr>
              <a:t>4</a:t>
            </a:r>
          </a:p>
          <a:p>
            <a:pPr lvl="1"/>
            <a:r>
              <a:rPr lang="ko-KR" altLang="en-US" dirty="0" smtClean="0">
                <a:latin typeface="+mn-ea"/>
              </a:rPr>
              <a:t>오른쪽 구조의 클래스를 작성한다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WildcardTest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클래스에 </a:t>
            </a:r>
            <a:r>
              <a:rPr lang="en-US" altLang="ko-KR" dirty="0" smtClean="0">
                <a:latin typeface="+mn-ea"/>
              </a:rPr>
              <a:t>main</a:t>
            </a:r>
            <a:r>
              <a:rPr lang="ko-KR" altLang="en-US" dirty="0" smtClean="0">
                <a:latin typeface="+mn-ea"/>
              </a:rPr>
              <a:t>메서드를 위치시킨다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WildcardTest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클래스에 아래 메서드를 구현한다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sayName</a:t>
            </a:r>
            <a:r>
              <a:rPr lang="en-US" altLang="ko-KR" dirty="0" smtClean="0">
                <a:latin typeface="+mn-ea"/>
              </a:rPr>
              <a:t>(List&lt;</a:t>
            </a:r>
            <a:r>
              <a:rPr lang="ko-KR" altLang="en-US" dirty="0" smtClean="0">
                <a:latin typeface="+mn-ea"/>
              </a:rPr>
              <a:t>타입</a:t>
            </a:r>
            <a:r>
              <a:rPr lang="en-US" altLang="ko-KR" dirty="0" smtClean="0">
                <a:latin typeface="+mn-ea"/>
              </a:rPr>
              <a:t>&gt; list) -&gt; </a:t>
            </a:r>
            <a:r>
              <a:rPr lang="ko-KR" altLang="en-US" dirty="0" smtClean="0">
                <a:latin typeface="+mn-ea"/>
              </a:rPr>
              <a:t>요소들의 </a:t>
            </a:r>
            <a:r>
              <a:rPr lang="en-US" altLang="ko-KR" dirty="0" smtClean="0">
                <a:latin typeface="+mn-ea"/>
              </a:rPr>
              <a:t>name</a:t>
            </a:r>
            <a:r>
              <a:rPr lang="ko-KR" altLang="en-US" dirty="0" smtClean="0">
                <a:latin typeface="+mn-ea"/>
              </a:rPr>
              <a:t>필드를 출력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sayDepartment</a:t>
            </a:r>
            <a:r>
              <a:rPr lang="en-US" altLang="ko-KR" dirty="0" smtClean="0">
                <a:latin typeface="+mn-ea"/>
              </a:rPr>
              <a:t>(List</a:t>
            </a:r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타입</a:t>
            </a:r>
            <a:r>
              <a:rPr lang="en-US" altLang="ko-KR" dirty="0">
                <a:latin typeface="+mn-ea"/>
              </a:rPr>
              <a:t>&gt; list) -&gt; </a:t>
            </a:r>
            <a:r>
              <a:rPr lang="ko-KR" altLang="en-US" dirty="0" smtClean="0">
                <a:latin typeface="+mn-ea"/>
              </a:rPr>
              <a:t>요소들의</a:t>
            </a:r>
            <a:endParaRPr lang="en-US" altLang="ko-KR" dirty="0" smtClean="0">
              <a:latin typeface="+mn-ea"/>
            </a:endParaRPr>
          </a:p>
          <a:p>
            <a:pPr marL="342900" lvl="1" indent="0">
              <a:buNone/>
            </a:pPr>
            <a:r>
              <a:rPr lang="en-US" altLang="ko-KR" dirty="0" smtClean="0">
                <a:latin typeface="+mn-ea"/>
              </a:rPr>
              <a:t>      department</a:t>
            </a:r>
            <a:r>
              <a:rPr lang="ko-KR" altLang="en-US" dirty="0" smtClean="0">
                <a:latin typeface="+mn-ea"/>
              </a:rPr>
              <a:t>필드를 </a:t>
            </a:r>
            <a:r>
              <a:rPr lang="ko-KR" altLang="en-US" dirty="0">
                <a:latin typeface="+mn-ea"/>
              </a:rPr>
              <a:t>출력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sayToString</a:t>
            </a:r>
            <a:r>
              <a:rPr lang="en-US" altLang="ko-KR" dirty="0" smtClean="0">
                <a:latin typeface="+mn-ea"/>
              </a:rPr>
              <a:t>(List</a:t>
            </a:r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타입</a:t>
            </a:r>
            <a:r>
              <a:rPr lang="en-US" altLang="ko-KR" dirty="0">
                <a:latin typeface="+mn-ea"/>
              </a:rPr>
              <a:t>&gt; list) -&gt; </a:t>
            </a:r>
            <a:r>
              <a:rPr lang="ko-KR" altLang="en-US" dirty="0">
                <a:latin typeface="+mn-ea"/>
              </a:rPr>
              <a:t>요소들의 </a:t>
            </a:r>
            <a:r>
              <a:rPr lang="en-US" altLang="ko-KR" dirty="0" err="1" smtClean="0">
                <a:latin typeface="+mn-ea"/>
              </a:rPr>
              <a:t>toString</a:t>
            </a:r>
            <a:r>
              <a:rPr lang="en-US" altLang="ko-KR" dirty="0" smtClean="0">
                <a:latin typeface="+mn-ea"/>
              </a:rPr>
              <a:t>()</a:t>
            </a:r>
            <a:r>
              <a:rPr lang="ko-KR" altLang="en-US" dirty="0" smtClean="0">
                <a:latin typeface="+mn-ea"/>
              </a:rPr>
              <a:t>값을 </a:t>
            </a:r>
            <a:r>
              <a:rPr lang="ko-KR" altLang="en-US" dirty="0">
                <a:latin typeface="+mn-ea"/>
              </a:rPr>
              <a:t>출력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이때</a:t>
            </a:r>
            <a:r>
              <a:rPr lang="en-US" altLang="ko-KR" dirty="0" smtClean="0">
                <a:latin typeface="+mn-ea"/>
              </a:rPr>
              <a:t>, wildcard</a:t>
            </a:r>
            <a:r>
              <a:rPr lang="ko-KR" altLang="en-US" dirty="0" smtClean="0">
                <a:latin typeface="+mn-ea"/>
              </a:rPr>
              <a:t>를 사용하여 가능한 많은 타입을 받도록 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Wildcard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916832"/>
            <a:ext cx="15335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9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Wildcard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025" y="1371600"/>
            <a:ext cx="8587949" cy="49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1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smtClean="0"/>
              <a:t>About Generic Programming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smtClean="0"/>
              <a:t>Generic Programming</a:t>
            </a:r>
          </a:p>
          <a:p>
            <a:pPr lvl="1"/>
            <a:r>
              <a:rPr lang="ko-KR" altLang="en-US" dirty="0" smtClean="0"/>
              <a:t>자바는 </a:t>
            </a:r>
            <a:r>
              <a:rPr lang="ko-KR" altLang="en-US" dirty="0" err="1" smtClean="0"/>
              <a:t>강타입</a:t>
            </a:r>
            <a:r>
              <a:rPr lang="ko-KR" altLang="en-US" dirty="0" smtClean="0"/>
              <a:t> 언어이기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프로그래밍 할 때 클래스의 타입에 대해 신중히 고려해야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그렇다면 각각 다른 타입을 다루는 클래스를 만들기 위해서는 아래 구조를 적용해야 하는가</a:t>
            </a:r>
            <a:r>
              <a:rPr lang="en-US" altLang="ko-KR" dirty="0" smtClean="0"/>
              <a:t>?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212976"/>
            <a:ext cx="44862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0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>
                <a:latin typeface="+mj-ea"/>
                <a:ea typeface="+mj-ea"/>
              </a:rPr>
              <a:t>1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dirty="0" smtClean="0">
                <a:latin typeface="+mn-ea"/>
              </a:rPr>
              <a:t>UML</a:t>
            </a:r>
            <a:r>
              <a:rPr lang="ko-KR" altLang="en-US" dirty="0" smtClean="0">
                <a:latin typeface="+mn-ea"/>
              </a:rPr>
              <a:t>을 따라 클래스를 작성하고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GenericTest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클래스에 </a:t>
            </a:r>
            <a:r>
              <a:rPr lang="en-US" altLang="ko-KR" dirty="0" smtClean="0">
                <a:latin typeface="+mn-ea"/>
              </a:rPr>
              <a:t>main</a:t>
            </a:r>
            <a:r>
              <a:rPr lang="ko-KR" altLang="en-US" dirty="0" smtClean="0">
                <a:latin typeface="+mn-ea"/>
              </a:rPr>
              <a:t>메서드를 만들어 </a:t>
            </a:r>
            <a:r>
              <a:rPr lang="en-US" altLang="ko-KR" dirty="0" err="1" smtClean="0">
                <a:latin typeface="+mn-ea"/>
              </a:rPr>
              <a:t>DataManager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객체에 </a:t>
            </a:r>
            <a:r>
              <a:rPr lang="en-US" altLang="ko-KR" dirty="0" smtClean="0">
                <a:latin typeface="+mn-ea"/>
              </a:rPr>
              <a:t>Student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Airplane </a:t>
            </a:r>
            <a:r>
              <a:rPr lang="ko-KR" altLang="en-US" dirty="0" smtClean="0">
                <a:latin typeface="+mn-ea"/>
              </a:rPr>
              <a:t>객체를 </a:t>
            </a:r>
            <a:r>
              <a:rPr lang="en-US" altLang="ko-KR" dirty="0" smtClean="0">
                <a:latin typeface="+mn-ea"/>
              </a:rPr>
              <a:t>get, put </a:t>
            </a:r>
            <a:r>
              <a:rPr lang="ko-KR" altLang="en-US" dirty="0" smtClean="0">
                <a:latin typeface="+mn-ea"/>
              </a:rPr>
              <a:t>해보자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About Generic Programming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356992"/>
            <a:ext cx="44862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3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03911"/>
            <a:ext cx="7848872" cy="4949127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smtClean="0"/>
              <a:t>Generic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smtClean="0"/>
              <a:t>Generic Programming</a:t>
            </a:r>
          </a:p>
        </p:txBody>
      </p:sp>
    </p:spTree>
    <p:extLst>
      <p:ext uri="{BB962C8B-B14F-4D97-AF65-F5344CB8AC3E}">
        <p14:creationId xmlns:p14="http://schemas.microsoft.com/office/powerpoint/2010/main" val="9181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73" y="1709898"/>
            <a:ext cx="8449854" cy="491558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Generic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smtClean="0"/>
              <a:t>Generic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1187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 smtClean="0">
                <a:latin typeface="+mj-ea"/>
                <a:ea typeface="+mj-ea"/>
              </a:rPr>
              <a:t>2</a:t>
            </a:r>
          </a:p>
          <a:p>
            <a:pPr lvl="1"/>
            <a:r>
              <a:rPr lang="ko-KR" altLang="en-US" dirty="0" err="1" smtClean="0">
                <a:latin typeface="+mn-ea"/>
              </a:rPr>
              <a:t>실습문제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에 제네릭을 적용해보자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Generic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356992"/>
            <a:ext cx="44862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2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Generic Method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smtClean="0"/>
              <a:t>Generic Method</a:t>
            </a:r>
          </a:p>
          <a:p>
            <a:pPr lvl="1"/>
            <a:r>
              <a:rPr lang="ko-KR" altLang="en-US" dirty="0" smtClean="0"/>
              <a:t>제네릭 키워드가 </a:t>
            </a:r>
            <a:r>
              <a:rPr lang="ko-KR" altLang="en-US" dirty="0" smtClean="0"/>
              <a:t>클래스에 붙는 것이 아닌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메서드에 붙을 수도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제네릭의 </a:t>
            </a:r>
            <a:r>
              <a:rPr lang="en-US" altLang="ko-KR" dirty="0" err="1" smtClean="0"/>
              <a:t>Scpoe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클래스에 붙느냐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메서드에 붙느냐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제네릭 키워드가 클래스에 붙으면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전체에서 영향을 가진다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제네릭 키워드가 메서드에 붙으면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메서드에서만 영향을 가진다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제네릭이 메서드에 붙을 경우에는 타입 추론이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아래 예시</a:t>
            </a:r>
            <a:r>
              <a:rPr lang="en-US" altLang="ko-KR" dirty="0" smtClean="0"/>
              <a:t>(line 7)</a:t>
            </a:r>
            <a:r>
              <a:rPr lang="ko-KR" altLang="en-US" dirty="0" smtClean="0"/>
              <a:t>처럼 제네릭 인자를 넣을 필요는 없음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908027"/>
            <a:ext cx="5400600" cy="278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>
                <a:latin typeface="+mj-ea"/>
                <a:ea typeface="+mj-ea"/>
              </a:rPr>
              <a:t>3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ko-KR" altLang="en-US" dirty="0" smtClean="0">
                <a:latin typeface="+mn-ea"/>
              </a:rPr>
              <a:t>오른쪽 코드의 오버로딩 되어있는</a:t>
            </a:r>
            <a:endParaRPr lang="en-US" altLang="ko-KR" dirty="0" smtClean="0">
              <a:latin typeface="+mn-ea"/>
            </a:endParaRPr>
          </a:p>
          <a:p>
            <a:pPr marL="3429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</a:t>
            </a:r>
            <a:r>
              <a:rPr lang="en-US" altLang="ko-KR" dirty="0" err="1" smtClean="0">
                <a:latin typeface="+mn-ea"/>
              </a:rPr>
              <a:t>printArray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메서드를 제네릭을 이용하여</a:t>
            </a:r>
            <a:endParaRPr lang="en-US" altLang="ko-KR" dirty="0" smtClean="0">
              <a:latin typeface="+mn-ea"/>
            </a:endParaRPr>
          </a:p>
          <a:p>
            <a:pPr marL="3429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</a:t>
            </a:r>
            <a:r>
              <a:rPr lang="ko-KR" altLang="en-US" dirty="0" smtClean="0">
                <a:latin typeface="+mn-ea"/>
              </a:rPr>
              <a:t>코드를 </a:t>
            </a:r>
            <a:r>
              <a:rPr lang="ko-KR" altLang="en-US" dirty="0" err="1" smtClean="0">
                <a:latin typeface="+mn-ea"/>
              </a:rPr>
              <a:t>간략화</a:t>
            </a:r>
            <a:r>
              <a:rPr lang="ko-KR" altLang="en-US" dirty="0" smtClean="0">
                <a:latin typeface="+mn-ea"/>
              </a:rPr>
              <a:t> 해보자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Generic Method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215578"/>
            <a:ext cx="3640601" cy="551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5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smtClean="0"/>
              <a:t>Bounded Type Parameter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73" y="1777711"/>
            <a:ext cx="7725853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lab(template)">
  <a:themeElements>
    <a:clrScheme name="이동통신연구실(표준서식)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사용자 지정 1">
      <a:majorFont>
        <a:latin typeface="나눔스퀘어 ExtraBold"/>
        <a:ea typeface="나눔스퀘어 ExtraBold"/>
        <a:cs typeface=""/>
      </a:majorFont>
      <a:minorFont>
        <a:latin typeface="나눔스퀘어_ac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이동통신연구실(표준서식)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이동통신연구실(표준서식)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이동통신연구실(표준서식)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33DA4E8A-FD17-4F25-B812-A4B6C374D341}" vid="{AF0B71EB-678F-4920-9D17-EDD5B5ABB031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mclab(template)</Template>
  <TotalTime>34793</TotalTime>
  <Words>390</Words>
  <Application>Microsoft Office PowerPoint</Application>
  <PresentationFormat>화면 슬라이드 쇼(4:3)</PresentationFormat>
  <Paragraphs>77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굴림</vt:lpstr>
      <vt:lpstr>나눔스퀘어</vt:lpstr>
      <vt:lpstr>나눔스퀘어 Bold</vt:lpstr>
      <vt:lpstr>나눔스퀘어 ExtraBold</vt:lpstr>
      <vt:lpstr>나눔스퀘어_ac</vt:lpstr>
      <vt:lpstr>Arial</vt:lpstr>
      <vt:lpstr>Tahoma</vt:lpstr>
      <vt:lpstr>Wingdings</vt:lpstr>
      <vt:lpstr>mclab(template)</vt:lpstr>
      <vt:lpstr>PowerPoint 프레젠테이션</vt:lpstr>
      <vt:lpstr>1. About Generic Programming</vt:lpstr>
      <vt:lpstr>1. About Generic Programming</vt:lpstr>
      <vt:lpstr>2. Generic</vt:lpstr>
      <vt:lpstr>2. Generic</vt:lpstr>
      <vt:lpstr>2. Generic</vt:lpstr>
      <vt:lpstr>3. Generic Method</vt:lpstr>
      <vt:lpstr>3. Generic Method</vt:lpstr>
      <vt:lpstr>3. Bounded Type Parameter</vt:lpstr>
      <vt:lpstr>4. Wildcard</vt:lpstr>
      <vt:lpstr>4. Wildcard</vt:lpstr>
      <vt:lpstr>4. Wildcard</vt:lpstr>
      <vt:lpstr>4. Wildcard</vt:lpstr>
      <vt:lpstr>4. Wildcard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객프 14주차 실습</dc:title>
  <dc:creator>lani</dc:creator>
  <cp:lastModifiedBy>Windows 사용자</cp:lastModifiedBy>
  <cp:revision>4028</cp:revision>
  <cp:lastPrinted>2017-12-06T08:27:47Z</cp:lastPrinted>
  <dcterms:created xsi:type="dcterms:W3CDTF">2015-05-18T06:30:45Z</dcterms:created>
  <dcterms:modified xsi:type="dcterms:W3CDTF">2022-05-31T12:49:44Z</dcterms:modified>
</cp:coreProperties>
</file>