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735" r:id="rId2"/>
    <p:sldId id="788" r:id="rId3"/>
    <p:sldId id="775" r:id="rId4"/>
    <p:sldId id="789" r:id="rId5"/>
    <p:sldId id="790" r:id="rId6"/>
    <p:sldId id="791" r:id="rId7"/>
    <p:sldId id="792" r:id="rId8"/>
    <p:sldId id="794" r:id="rId9"/>
    <p:sldId id="795" r:id="rId10"/>
    <p:sldId id="796" r:id="rId11"/>
    <p:sldId id="797" r:id="rId12"/>
    <p:sldId id="800" r:id="rId13"/>
    <p:sldId id="798" r:id="rId14"/>
    <p:sldId id="802" r:id="rId15"/>
    <p:sldId id="801" r:id="rId16"/>
    <p:sldId id="803" r:id="rId17"/>
    <p:sldId id="804" r:id="rId18"/>
    <p:sldId id="805" r:id="rId19"/>
    <p:sldId id="807" r:id="rId20"/>
    <p:sldId id="806" r:id="rId21"/>
    <p:sldId id="808" r:id="rId22"/>
    <p:sldId id="809" r:id="rId23"/>
    <p:sldId id="810" r:id="rId24"/>
    <p:sldId id="811" r:id="rId25"/>
    <p:sldId id="812" r:id="rId26"/>
    <p:sldId id="813" r:id="rId27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5D5DC9"/>
    <a:srgbClr val="C44100"/>
    <a:srgbClr val="008000"/>
    <a:srgbClr val="0000FF"/>
    <a:srgbClr val="003300"/>
    <a:srgbClr val="FBE6C7"/>
    <a:srgbClr val="3366CC"/>
    <a:srgbClr val="E9EDF4"/>
    <a:srgbClr val="97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18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2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A2F489-2F57-468D-831E-AED0777C02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06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5" y="3229413"/>
            <a:ext cx="7278270" cy="30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D8F55-6D1F-4432-BD55-C714094017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73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3219202" cy="491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" y="54862"/>
            <a:ext cx="795279" cy="900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0173"/>
            <a:ext cx="3347864" cy="7111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2139608" y="3437711"/>
            <a:ext cx="4880664" cy="381744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5BAC"/>
                </a:solidFill>
              </a:defRPr>
            </a:lvl1pPr>
          </a:lstStyle>
          <a:p>
            <a:pPr lvl="0"/>
            <a:r>
              <a:rPr lang="ko-KR" altLang="en-US" dirty="0" err="1" smtClean="0"/>
              <a:t>주차별</a:t>
            </a:r>
            <a:r>
              <a:rPr lang="ko-KR" altLang="en-US" dirty="0" smtClean="0"/>
              <a:t> 부제목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76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2800" b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1524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46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5" y="2852936"/>
            <a:ext cx="6768750" cy="1223962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목차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8750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유형을 편집하려면 </a:t>
            </a:r>
            <a:r>
              <a:rPr lang="ko-KR" altLang="en-US" dirty="0" smtClean="0"/>
              <a:t>누르십시오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marL="557213" lvl="1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둘째 수준</a:t>
            </a:r>
          </a:p>
          <a:p>
            <a:pPr marL="857250" lvl="2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셋째 수준</a:t>
            </a:r>
          </a:p>
          <a:p>
            <a:pPr marL="1200150" lvl="3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넷째 수준</a:t>
            </a:r>
          </a:p>
          <a:p>
            <a:pPr marL="1543050" lvl="4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다섯째 수준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44" y="6537324"/>
            <a:ext cx="1412856" cy="300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en-US" altLang="ko-KR" sz="2800" b="0" dirty="0" smtClean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lang="en-US" altLang="ko-KR" sz="2000" dirty="0" smtClean="0">
          <a:solidFill>
            <a:schemeClr val="folHlink"/>
          </a:solidFill>
          <a:latin typeface="+mn-ea"/>
          <a:ea typeface="+mn-ea"/>
          <a:cs typeface="+mn-cs"/>
        </a:defRPr>
      </a:lvl1pPr>
      <a:lvl2pPr marL="6858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lang="ko-KR" altLang="en-US" sz="1800" dirty="0" smtClean="0">
          <a:solidFill>
            <a:schemeClr val="tx1"/>
          </a:solidFill>
          <a:latin typeface="+mn-lt"/>
          <a:ea typeface="+mn-ea"/>
        </a:defRPr>
      </a:lvl2pPr>
      <a:lvl3pPr marL="9715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lang="ko-KR" altLang="en-US" sz="1600" dirty="0" smtClean="0">
          <a:solidFill>
            <a:srgbClr val="008000"/>
          </a:solidFill>
          <a:latin typeface="+mn-lt"/>
          <a:ea typeface="+mn-ea"/>
        </a:defRPr>
      </a:lvl3pPr>
      <a:lvl4pPr marL="13144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lang="ko-KR" altLang="en-US" sz="1400" dirty="0" smtClean="0">
          <a:solidFill>
            <a:schemeClr val="tx1"/>
          </a:solidFill>
          <a:latin typeface="+mn-lt"/>
          <a:ea typeface="+mn-ea"/>
        </a:defRPr>
      </a:lvl4pPr>
      <a:lvl5pPr marL="16573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lang="ko-KR" altLang="en-US" sz="1200" dirty="0" smtClean="0">
          <a:solidFill>
            <a:schemeClr val="hlink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horturl.at/gsvD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horturl.at/fkvy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4932" y="3645024"/>
            <a:ext cx="3910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r>
              <a:rPr lang="en-US" altLang="ko-KR" sz="1600" dirty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단순한 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Classes, Objects, Methods</a:t>
            </a:r>
            <a:endParaRPr lang="ko-KR" altLang="en-US" sz="1600" dirty="0">
              <a:solidFill>
                <a:srgbClr val="005BA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접근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필드와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‘.’(Dot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통해서 접근 가능하다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객체의 레퍼런스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024" t="18650" r="3234" b="7031"/>
          <a:stretch/>
        </p:blipFill>
        <p:spPr>
          <a:xfrm>
            <a:off x="823740" y="2132856"/>
            <a:ext cx="6696744" cy="17281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84340"/>
            <a:ext cx="673511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primitive type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↑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클래스의 간략한 내부구조</a:t>
            </a:r>
            <a:r>
              <a:rPr lang="en-US" altLang="ko-KR" dirty="0" smtClean="0"/>
              <a:t>(value </a:t>
            </a:r>
            <a:r>
              <a:rPr lang="ko-KR" altLang="en-US" dirty="0" smtClean="0"/>
              <a:t>배열에 문자열이 담김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위의 코드에서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는 같을까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일단 두 인스턴스의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배열에는 같은 값이 담겨있을 것 같다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객체의 레퍼런스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936681"/>
            <a:ext cx="7396424" cy="12922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2856"/>
            <a:ext cx="2082726" cy="127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에는 같은 값이 담겨있다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하지만 같은 객체는 아니다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smtClean="0"/>
              <a:t>a == b</a:t>
            </a:r>
            <a:r>
              <a:rPr lang="ko-KR" altLang="en-US" dirty="0" smtClean="0"/>
              <a:t>의 결과는 </a:t>
            </a:r>
            <a:r>
              <a:rPr lang="en-US" altLang="ko-KR" dirty="0" smtClean="0"/>
              <a:t>false!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그러면 </a:t>
            </a:r>
            <a:r>
              <a:rPr lang="en-US" altLang="ko-KR" dirty="0" smtClean="0"/>
              <a:t>String</a:t>
            </a:r>
            <a:r>
              <a:rPr lang="ko-KR" altLang="en-US" dirty="0"/>
              <a:t> </a:t>
            </a:r>
            <a:r>
              <a:rPr lang="ko-KR" altLang="en-US" dirty="0" err="1" smtClean="0"/>
              <a:t>끼리는</a:t>
            </a:r>
            <a:r>
              <a:rPr lang="ko-KR" altLang="en-US" dirty="0" smtClean="0"/>
              <a:t> 어떻게 비교할까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err="1" smtClean="0"/>
              <a:t>a.equals</a:t>
            </a:r>
            <a:r>
              <a:rPr lang="en-US" altLang="ko-KR" dirty="0" smtClean="0"/>
              <a:t>(b), </a:t>
            </a:r>
            <a:r>
              <a:rPr lang="en-US" altLang="ko-KR" dirty="0" err="1" smtClean="0"/>
              <a:t>b.equals</a:t>
            </a:r>
            <a:r>
              <a:rPr lang="en-US" altLang="ko-KR" dirty="0" smtClean="0"/>
              <a:t>(a)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객체의 레퍼런스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73086"/>
            <a:ext cx="7396424" cy="12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2</a:t>
            </a:r>
          </a:p>
          <a:p>
            <a:pPr lvl="1"/>
            <a:r>
              <a:rPr lang="ko-KR" altLang="en-US" dirty="0" smtClean="0"/>
              <a:t>다음 코드의 실행 예상 결과와 그 이유를 </a:t>
            </a:r>
            <a:r>
              <a:rPr lang="en-US" altLang="ko-KR" dirty="0" smtClean="0"/>
              <a:t>PersonTest.java</a:t>
            </a:r>
            <a:r>
              <a:rPr lang="ko-KR" altLang="en-US" dirty="0" smtClean="0"/>
              <a:t>파일 위에 주석으로 작성하시오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객체의 레퍼런스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75" y="2258987"/>
            <a:ext cx="4782849" cy="41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getter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8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필드에 다이렉트로 접근하기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err="1" smtClean="0"/>
              <a:t>참조변수</a:t>
            </a:r>
            <a:r>
              <a:rPr lang="en-US" altLang="ko-KR" dirty="0" smtClean="0"/>
              <a:t>&gt;.&lt;</a:t>
            </a:r>
            <a:r>
              <a:rPr lang="ko-KR" altLang="en-US" dirty="0" err="1" smtClean="0"/>
              <a:t>필드명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으로 다이렉트하게 접근할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음수의 나이는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라인은 명백한 오류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객체의 필드 값에 제약사항을 부여할 수는 없을까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외부에서 </a:t>
            </a:r>
            <a:r>
              <a:rPr lang="en-US" altLang="ko-KR" dirty="0" smtClean="0"/>
              <a:t>age</a:t>
            </a:r>
            <a:r>
              <a:rPr lang="ko-KR" altLang="en-US" dirty="0" smtClean="0"/>
              <a:t>변수가 보이지 않도록 해야겠다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getter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4114" t="38603" r="8133" b="13910"/>
          <a:stretch/>
        </p:blipFill>
        <p:spPr>
          <a:xfrm>
            <a:off x="971600" y="1844824"/>
            <a:ext cx="2808312" cy="10801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5311" t="38603" r="8133" b="13910"/>
          <a:stretch/>
        </p:blipFill>
        <p:spPr>
          <a:xfrm>
            <a:off x="1060340" y="3626995"/>
            <a:ext cx="276510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 변수의 </a:t>
            </a:r>
            <a:r>
              <a:rPr lang="ko-KR" altLang="en-US" dirty="0" err="1" smtClean="0"/>
              <a:t>은닉화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필드 변수의 앞에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를 넣어주었다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Person </a:t>
            </a:r>
            <a:r>
              <a:rPr lang="ko-KR" altLang="en-US" dirty="0" smtClean="0"/>
              <a:t>클래스의 외부에서는 </a:t>
            </a:r>
            <a:r>
              <a:rPr lang="en-US" altLang="ko-KR" dirty="0" smtClean="0"/>
              <a:t>Person.name, </a:t>
            </a:r>
            <a:r>
              <a:rPr lang="en-US" altLang="ko-KR" dirty="0" err="1" smtClean="0"/>
              <a:t>Person.age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Person.height</a:t>
            </a:r>
            <a:r>
              <a:rPr lang="ko-KR" altLang="en-US" dirty="0" smtClean="0"/>
              <a:t>가 안보이게 되는 효과가 발생한다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getter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738" t="30742" r="7486" b="20943"/>
          <a:stretch/>
        </p:blipFill>
        <p:spPr>
          <a:xfrm>
            <a:off x="683568" y="1772816"/>
            <a:ext cx="3024336" cy="11142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86195"/>
            <a:ext cx="5001323" cy="6668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9305" t="26937" r="8523" b="17967"/>
          <a:stretch/>
        </p:blipFill>
        <p:spPr>
          <a:xfrm>
            <a:off x="539552" y="3416709"/>
            <a:ext cx="4320480" cy="176933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1366773" y="5949280"/>
            <a:ext cx="2341131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0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</a:t>
            </a:r>
          </a:p>
          <a:p>
            <a:pPr lvl="1"/>
            <a:r>
              <a:rPr lang="en-US" altLang="ko-KR" dirty="0" smtClean="0"/>
              <a:t>Person</a:t>
            </a:r>
            <a:r>
              <a:rPr lang="ko-KR" altLang="en-US" dirty="0" smtClean="0"/>
              <a:t>클래스의 외부에서는 </a:t>
            </a:r>
            <a:r>
              <a:rPr lang="en-US" altLang="ko-KR" dirty="0" smtClean="0"/>
              <a:t>name, age, height</a:t>
            </a:r>
            <a:r>
              <a:rPr lang="ko-KR" altLang="en-US" dirty="0" smtClean="0"/>
              <a:t>가 안보이게 됐다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그렇다면 어떻게 접근해야 할까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Setter</a:t>
            </a:r>
            <a:r>
              <a:rPr lang="ko-KR" altLang="en-US" dirty="0" smtClean="0"/>
              <a:t>를 사용하여</a:t>
            </a:r>
            <a:r>
              <a:rPr lang="en-US" altLang="ko-KR" dirty="0"/>
              <a:t>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필요에 따라서 제약을 걸 수 있음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getter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662" t="10295" r="3399" b="3575"/>
          <a:stretch/>
        </p:blipFill>
        <p:spPr>
          <a:xfrm>
            <a:off x="4211960" y="2115163"/>
            <a:ext cx="4528647" cy="46125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5076056" y="4509120"/>
            <a:ext cx="3456384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148063" y="5949280"/>
            <a:ext cx="3592543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6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</a:t>
            </a:r>
          </a:p>
          <a:p>
            <a:pPr lvl="1"/>
            <a:r>
              <a:rPr lang="en-US" altLang="ko-KR" dirty="0" smtClean="0"/>
              <a:t>Person</a:t>
            </a:r>
            <a:r>
              <a:rPr lang="ko-KR" altLang="en-US" dirty="0" smtClean="0"/>
              <a:t>클래스의 외부에서는 </a:t>
            </a:r>
            <a:r>
              <a:rPr lang="en-US" altLang="ko-KR" dirty="0" smtClean="0"/>
              <a:t>name, age, height</a:t>
            </a:r>
            <a:r>
              <a:rPr lang="ko-KR" altLang="en-US" dirty="0" smtClean="0"/>
              <a:t>가 안보이게 됐다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그렇다면 어떻게 접근해야 할까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Getter</a:t>
            </a:r>
            <a:r>
              <a:rPr lang="ko-KR" altLang="en-US" dirty="0" smtClean="0"/>
              <a:t>를 사용하여</a:t>
            </a:r>
            <a:r>
              <a:rPr lang="en-US" altLang="ko-KR" dirty="0"/>
              <a:t> </a:t>
            </a:r>
            <a:r>
              <a:rPr lang="ko-KR" altLang="en-US" dirty="0" smtClean="0"/>
              <a:t>접근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getter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231" t="15232" r="6924" b="5617"/>
          <a:stretch/>
        </p:blipFill>
        <p:spPr>
          <a:xfrm>
            <a:off x="5076056" y="2104852"/>
            <a:ext cx="3241640" cy="45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3</a:t>
            </a:r>
          </a:p>
          <a:p>
            <a:pPr lvl="1"/>
            <a:r>
              <a:rPr lang="ko-KR" altLang="en-US" dirty="0" smtClean="0">
                <a:latin typeface="+mn-ea"/>
              </a:rPr>
              <a:t>정다각형의 내각의 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한 내각의 크기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한 외각의 크기를 구하기 위한 프로그램을 만들어 보자</a:t>
            </a:r>
            <a:r>
              <a:rPr lang="en-US" altLang="ko-KR" dirty="0" smtClean="0">
                <a:latin typeface="+mn-ea"/>
              </a:rPr>
              <a:t>!</a:t>
            </a:r>
          </a:p>
          <a:p>
            <a:pPr lvl="1"/>
            <a:r>
              <a:rPr lang="en-US" altLang="ko-KR" dirty="0">
                <a:latin typeface="+mn-ea"/>
                <a:hlinkClick r:id="rId2"/>
              </a:rPr>
              <a:t>https://</a:t>
            </a:r>
            <a:r>
              <a:rPr lang="en-US" altLang="ko-KR" dirty="0" smtClean="0">
                <a:latin typeface="+mn-ea"/>
                <a:hlinkClick r:id="rId2"/>
              </a:rPr>
              <a:t>shorturl.at/gsvDT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←   빈칸에 들어갈 코드를 채워 보기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getter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9" y="2713028"/>
            <a:ext cx="8176642" cy="414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1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3</a:t>
            </a:r>
          </a:p>
          <a:p>
            <a:pPr lvl="1"/>
            <a:r>
              <a:rPr lang="ko-KR" altLang="en-US" dirty="0" smtClean="0">
                <a:latin typeface="+mn-ea"/>
              </a:rPr>
              <a:t>참고사항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정</a:t>
            </a:r>
            <a:r>
              <a:rPr lang="en-US" altLang="ko-KR" dirty="0" smtClean="0">
                <a:latin typeface="+mn-ea"/>
              </a:rPr>
              <a:t>n</a:t>
            </a:r>
            <a:r>
              <a:rPr lang="ko-KR" altLang="en-US" dirty="0" smtClean="0">
                <a:latin typeface="+mn-ea"/>
              </a:rPr>
              <a:t>각형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내각의 크기의 합</a:t>
            </a:r>
            <a:r>
              <a:rPr lang="en-US" altLang="ko-KR" dirty="0" smtClean="0">
                <a:latin typeface="+mn-ea"/>
              </a:rPr>
              <a:t>: 180 * (n-2)</a:t>
            </a:r>
          </a:p>
          <a:p>
            <a:pPr lvl="2"/>
            <a:r>
              <a:rPr lang="ko-KR" altLang="en-US" dirty="0" smtClean="0">
                <a:latin typeface="+mn-ea"/>
              </a:rPr>
              <a:t>한 내각의 크기</a:t>
            </a:r>
            <a:r>
              <a:rPr lang="en-US" altLang="ko-KR" dirty="0" smtClean="0">
                <a:latin typeface="+mn-ea"/>
              </a:rPr>
              <a:t>: (</a:t>
            </a:r>
            <a:r>
              <a:rPr lang="ko-KR" altLang="en-US" dirty="0" smtClean="0">
                <a:latin typeface="+mn-ea"/>
              </a:rPr>
              <a:t>내각의 크기의 합</a:t>
            </a:r>
            <a:r>
              <a:rPr lang="en-US" altLang="ko-KR" dirty="0" smtClean="0">
                <a:latin typeface="+mn-ea"/>
              </a:rPr>
              <a:t>)/n</a:t>
            </a:r>
          </a:p>
          <a:p>
            <a:pPr lvl="2"/>
            <a:r>
              <a:rPr lang="ko-KR" altLang="en-US" dirty="0" smtClean="0">
                <a:latin typeface="+mn-ea"/>
              </a:rPr>
              <a:t>외각의 크기</a:t>
            </a:r>
            <a:r>
              <a:rPr lang="en-US" altLang="ko-KR" dirty="0" smtClean="0">
                <a:latin typeface="+mn-ea"/>
              </a:rPr>
              <a:t>: 360</a:t>
            </a:r>
          </a:p>
          <a:p>
            <a:pPr lvl="2"/>
            <a:r>
              <a:rPr lang="ko-KR" altLang="en-US" dirty="0" smtClean="0">
                <a:latin typeface="+mn-ea"/>
              </a:rPr>
              <a:t>한 외각의 크기</a:t>
            </a:r>
            <a:r>
              <a:rPr lang="en-US" altLang="ko-KR" dirty="0" smtClean="0">
                <a:latin typeface="+mn-ea"/>
              </a:rPr>
              <a:t>: (</a:t>
            </a:r>
            <a:r>
              <a:rPr lang="ko-KR" altLang="en-US" dirty="0" smtClean="0">
                <a:latin typeface="+mn-ea"/>
              </a:rPr>
              <a:t>외각의 크기</a:t>
            </a:r>
            <a:r>
              <a:rPr lang="en-US" altLang="ko-KR" dirty="0" smtClean="0">
                <a:latin typeface="+mn-ea"/>
              </a:rPr>
              <a:t>) / n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getter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1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Immutable(</a:t>
            </a:r>
            <a:r>
              <a:rPr lang="ko-KR" altLang="en-US" dirty="0" smtClean="0"/>
              <a:t>불변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문제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RegularPolygon</a:t>
            </a:r>
            <a:r>
              <a:rPr lang="ko-KR" altLang="en-US" dirty="0" smtClean="0"/>
              <a:t>클래스는 내부의 객체 생성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내부의 상태를 바꿀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numOfAngles</a:t>
            </a:r>
            <a:r>
              <a:rPr lang="en-US" altLang="ko-KR" dirty="0"/>
              <a:t> </a:t>
            </a:r>
            <a:r>
              <a:rPr lang="ko-KR" altLang="en-US" dirty="0" smtClean="0"/>
              <a:t>변수에 대한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외부에서도 접근할 수 없기 때문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따라서 삼각형</a:t>
            </a:r>
            <a:r>
              <a:rPr lang="en-US" altLang="ko-KR" dirty="0" smtClean="0"/>
              <a:t>(triangle </a:t>
            </a:r>
            <a:r>
              <a:rPr lang="ko-KR" altLang="en-US" dirty="0" err="1" smtClean="0"/>
              <a:t>참조변수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끝까지 삼각형</a:t>
            </a:r>
            <a:r>
              <a:rPr lang="en-US" altLang="ko-KR" dirty="0" smtClean="0"/>
              <a:t>! </a:t>
            </a:r>
            <a:r>
              <a:rPr lang="ko-KR" altLang="en-US" dirty="0" smtClean="0"/>
              <a:t>삼각형을 사각형으로 바꿀 수 없다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이러한 객체를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객체라고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Immutable </a:t>
            </a:r>
            <a:r>
              <a:rPr lang="ko-KR" altLang="en-US" dirty="0" smtClean="0"/>
              <a:t>클래스의 대표적인 예시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String, Boolean, Integer, Long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sz="1400" dirty="0"/>
              <a:t>a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참조객체에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Hello, </a:t>
            </a:r>
            <a:r>
              <a:rPr lang="en-US" altLang="ko-KR" sz="1400" dirty="0" err="1" smtClean="0"/>
              <a:t>Whatup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문자열이 추가되는 방식이 아니다</a:t>
            </a:r>
            <a:r>
              <a:rPr lang="en-US" altLang="ko-KR" sz="1400" dirty="0" smtClean="0"/>
              <a:t>.(immutable</a:t>
            </a:r>
            <a:r>
              <a:rPr lang="ko-KR" altLang="en-US" sz="1400" dirty="0" smtClean="0"/>
              <a:t>하기 때문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en-US" altLang="ko-KR" dirty="0" smtClean="0"/>
              <a:t>“HI”, “</a:t>
            </a:r>
            <a:r>
              <a:rPr lang="en-US" altLang="ko-KR" dirty="0" err="1" smtClean="0"/>
              <a:t>HIHello</a:t>
            </a:r>
            <a:r>
              <a:rPr lang="en-US" altLang="ko-KR" dirty="0" smtClean="0"/>
              <a:t>”, “</a:t>
            </a:r>
            <a:r>
              <a:rPr lang="en-US" altLang="ko-KR" dirty="0" err="1" smtClean="0"/>
              <a:t>HIHelloWhatup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객체가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개나 생성되었다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getter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268188"/>
            <a:ext cx="208626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ko-KR" altLang="en-US" dirty="0" smtClean="0"/>
              <a:t>의 동작 원리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배열이 꽉 찼다면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배인 배열을 새로 만들고 여기에 기존 값들을 복사한다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사용자 입장에서는 길이가 무제한에 가까운 배열</a:t>
            </a:r>
            <a:r>
              <a:rPr lang="en-US" altLang="ko-KR" dirty="0" smtClean="0"/>
              <a:t>!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971600" y="2060848"/>
            <a:ext cx="1872208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5 1 9 7 3 5 4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971600" y="2945904"/>
            <a:ext cx="4248472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5 1 9 7 3 5 4</a:t>
            </a:r>
            <a:r>
              <a:rPr kumimoji="1" lang="en-US" altLang="ko-K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 …</a:t>
            </a:r>
            <a:r>
              <a:rPr kumimoji="1" lang="en-US" altLang="ko-K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(</a:t>
            </a:r>
            <a:r>
              <a:rPr kumimoji="1" lang="ko-KR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빈공간</a:t>
            </a:r>
            <a:r>
              <a:rPr kumimoji="1" lang="en-US" altLang="ko-K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1153716" y="2485276"/>
            <a:ext cx="0" cy="504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/>
          <p:nvPr/>
        </p:nvCxnSpPr>
        <p:spPr bwMode="auto">
          <a:xfrm>
            <a:off x="1403648" y="2492896"/>
            <a:ext cx="0" cy="504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1689939" y="2485276"/>
            <a:ext cx="0" cy="504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1907704" y="2485276"/>
            <a:ext cx="0" cy="504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2195736" y="2485276"/>
            <a:ext cx="0" cy="504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2483768" y="2492896"/>
            <a:ext cx="0" cy="504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/>
          <p:nvPr/>
        </p:nvCxnSpPr>
        <p:spPr bwMode="auto">
          <a:xfrm>
            <a:off x="2771800" y="2492896"/>
            <a:ext cx="0" cy="504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94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ko-KR" altLang="en-US" dirty="0" smtClean="0"/>
              <a:t>의 사용 방법</a:t>
            </a:r>
            <a:endParaRPr lang="en-US" altLang="ko-KR" dirty="0"/>
          </a:p>
          <a:p>
            <a:pPr lvl="1"/>
            <a:r>
              <a:rPr lang="en-US" altLang="ko-KR" dirty="0" smtClean="0">
                <a:hlinkClick r:id="rId2"/>
              </a:rPr>
              <a:t>https://shorturl.at/fkvyE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24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13" y="1686123"/>
            <a:ext cx="5200087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en-US" altLang="ko-KR" dirty="0"/>
              <a:t> </a:t>
            </a:r>
            <a:r>
              <a:rPr lang="en-US" altLang="ko-KR" dirty="0" smtClean="0"/>
              <a:t>– Coin.java</a:t>
            </a:r>
          </a:p>
          <a:p>
            <a:pPr lvl="1"/>
            <a:r>
              <a:rPr lang="en-US" altLang="ko-KR" dirty="0" smtClean="0">
                <a:latin typeface="+mn-ea"/>
              </a:rPr>
              <a:t>Coin</a:t>
            </a:r>
            <a:r>
              <a:rPr lang="ko-KR" altLang="en-US" dirty="0" smtClean="0">
                <a:latin typeface="+mn-ea"/>
              </a:rPr>
              <a:t>을 평가 금액을 반환하는 </a:t>
            </a:r>
            <a:r>
              <a:rPr lang="en-US" altLang="ko-KR" dirty="0" err="1" smtClean="0">
                <a:latin typeface="+mn-ea"/>
              </a:rPr>
              <a:t>calcPrice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작성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작성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Getter, Setter </a:t>
            </a:r>
            <a:r>
              <a:rPr lang="ko-KR" altLang="en-US" dirty="0" smtClean="0">
                <a:latin typeface="+mn-ea"/>
              </a:rPr>
              <a:t>작성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5953"/>
            <a:ext cx="7002744" cy="398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en-US" altLang="ko-KR" dirty="0"/>
              <a:t> </a:t>
            </a:r>
            <a:r>
              <a:rPr lang="en-US" altLang="ko-KR" dirty="0" smtClean="0"/>
              <a:t>– CoinTest.java</a:t>
            </a:r>
          </a:p>
          <a:p>
            <a:pPr lvl="1"/>
            <a:r>
              <a:rPr lang="en-US" altLang="ko-KR" dirty="0" smtClean="0">
                <a:latin typeface="+mn-ea"/>
              </a:rPr>
              <a:t>Coin</a:t>
            </a:r>
            <a:r>
              <a:rPr lang="ko-KR" altLang="en-US" dirty="0" smtClean="0">
                <a:latin typeface="+mn-ea"/>
              </a:rPr>
              <a:t>을 담는 </a:t>
            </a:r>
            <a:r>
              <a:rPr lang="en-US" altLang="ko-KR" dirty="0" err="1" smtClean="0">
                <a:latin typeface="+mn-ea"/>
              </a:rPr>
              <a:t>ArrayList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err="1" smtClean="0">
                <a:latin typeface="+mn-ea"/>
              </a:rPr>
              <a:t>myWallet</a:t>
            </a:r>
            <a:r>
              <a:rPr lang="ko-KR" altLang="en-US" dirty="0" smtClean="0">
                <a:latin typeface="+mn-ea"/>
              </a:rPr>
              <a:t>를 생성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myWallet</a:t>
            </a:r>
            <a:r>
              <a:rPr lang="ko-KR" altLang="en-US" dirty="0" smtClean="0">
                <a:latin typeface="+mn-ea"/>
              </a:rPr>
              <a:t>에 아래 사항을 담도록 구성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ForEach</a:t>
            </a:r>
            <a:r>
              <a:rPr lang="ko-KR" altLang="en-US" dirty="0" smtClean="0">
                <a:latin typeface="+mn-ea"/>
              </a:rPr>
              <a:t>문을 통해 리스트에 담긴 각각의 </a:t>
            </a:r>
            <a:r>
              <a:rPr lang="en-US" altLang="ko-KR" dirty="0" err="1" smtClean="0">
                <a:latin typeface="+mn-ea"/>
              </a:rPr>
              <a:t>Coin.toString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을 호출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이를 출력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lvl="1" indent="0">
              <a:buNone/>
            </a:pPr>
            <a:r>
              <a:rPr lang="en-US" altLang="ko-KR" dirty="0" smtClean="0">
                <a:latin typeface="+mn-ea"/>
              </a:rPr>
              <a:t>&lt;</a:t>
            </a:r>
            <a:r>
              <a:rPr lang="ko-KR" altLang="en-US" dirty="0" smtClean="0">
                <a:latin typeface="+mn-ea"/>
              </a:rPr>
              <a:t>출력 예시</a:t>
            </a:r>
            <a:r>
              <a:rPr lang="en-US" altLang="ko-KR" dirty="0" smtClean="0">
                <a:latin typeface="+mn-ea"/>
              </a:rPr>
              <a:t>&gt;</a:t>
            </a:r>
          </a:p>
          <a:p>
            <a:pPr marL="342900" lvl="1" indent="0">
              <a:buNone/>
            </a:pPr>
            <a:r>
              <a:rPr lang="ko-KR" altLang="en-US" dirty="0"/>
              <a:t>코인이름</a:t>
            </a:r>
            <a:r>
              <a:rPr lang="en-US" altLang="ko-KR" dirty="0"/>
              <a:t>: </a:t>
            </a:r>
            <a:r>
              <a:rPr lang="en-US" altLang="ko-KR" dirty="0" smtClean="0"/>
              <a:t>BTC  </a:t>
            </a:r>
            <a:r>
              <a:rPr lang="en-US" altLang="ko-KR" dirty="0"/>
              <a:t> </a:t>
            </a:r>
            <a:r>
              <a:rPr lang="ko-KR" altLang="en-US" dirty="0"/>
              <a:t>가격</a:t>
            </a:r>
            <a:r>
              <a:rPr lang="en-US" altLang="ko-KR" dirty="0"/>
              <a:t>: </a:t>
            </a:r>
            <a:r>
              <a:rPr lang="en-US" altLang="ko-KR" dirty="0" smtClean="0"/>
              <a:t>9543.66 </a:t>
            </a:r>
            <a:r>
              <a:rPr lang="en-US" altLang="ko-KR" dirty="0"/>
              <a:t> 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보유수량</a:t>
            </a:r>
            <a:r>
              <a:rPr lang="en-US" altLang="ko-KR" dirty="0"/>
              <a:t>: </a:t>
            </a:r>
            <a:r>
              <a:rPr lang="en-US" altLang="ko-KR" dirty="0" smtClean="0"/>
              <a:t>10   </a:t>
            </a:r>
            <a:r>
              <a:rPr lang="en-US" altLang="ko-KR" dirty="0"/>
              <a:t> </a:t>
            </a:r>
            <a:r>
              <a:rPr lang="ko-KR" altLang="en-US" dirty="0"/>
              <a:t>평가 금액</a:t>
            </a:r>
            <a:r>
              <a:rPr lang="en-US" altLang="ko-KR" dirty="0"/>
              <a:t>: </a:t>
            </a:r>
            <a:r>
              <a:rPr lang="en-US" altLang="ko-KR" dirty="0" smtClean="0"/>
              <a:t>95436.6</a:t>
            </a:r>
          </a:p>
          <a:p>
            <a:pPr marL="342900" lvl="1" indent="0">
              <a:buNone/>
            </a:pPr>
            <a:r>
              <a:rPr lang="ko-KR" altLang="en-US" dirty="0"/>
              <a:t>코인이름</a:t>
            </a:r>
            <a:r>
              <a:rPr lang="en-US" altLang="ko-KR" dirty="0"/>
              <a:t>: </a:t>
            </a:r>
            <a:r>
              <a:rPr lang="en-US" altLang="ko-KR" dirty="0" smtClean="0"/>
              <a:t>ETH </a:t>
            </a:r>
            <a:r>
              <a:rPr lang="en-US" altLang="ko-KR" dirty="0"/>
              <a:t> </a:t>
            </a:r>
            <a:r>
              <a:rPr lang="ko-KR" altLang="en-US" dirty="0"/>
              <a:t>가격</a:t>
            </a:r>
            <a:r>
              <a:rPr lang="en-US" altLang="ko-KR" dirty="0"/>
              <a:t>: </a:t>
            </a:r>
            <a:r>
              <a:rPr lang="en-US" altLang="ko-KR" dirty="0" smtClean="0"/>
              <a:t>3240.17 </a:t>
            </a:r>
            <a:r>
              <a:rPr lang="en-US" altLang="ko-KR" dirty="0"/>
              <a:t> </a:t>
            </a:r>
            <a:r>
              <a:rPr lang="ko-KR" altLang="en-US" dirty="0"/>
              <a:t>보유수량</a:t>
            </a:r>
            <a:r>
              <a:rPr lang="en-US" altLang="ko-KR" dirty="0"/>
              <a:t>: </a:t>
            </a:r>
            <a:r>
              <a:rPr lang="en-US" altLang="ko-KR" dirty="0" smtClean="0"/>
              <a:t>20 </a:t>
            </a:r>
            <a:r>
              <a:rPr lang="en-US" altLang="ko-KR" dirty="0"/>
              <a:t> </a:t>
            </a:r>
            <a:r>
              <a:rPr lang="ko-KR" altLang="en-US" dirty="0"/>
              <a:t>평가 금액</a:t>
            </a:r>
            <a:r>
              <a:rPr lang="en-US" altLang="ko-KR" dirty="0"/>
              <a:t>: </a:t>
            </a:r>
            <a:r>
              <a:rPr lang="en-US" altLang="ko-KR" dirty="0" smtClean="0"/>
              <a:t>64803.4</a:t>
            </a:r>
            <a:endParaRPr lang="ko-KR" altLang="en-US" dirty="0"/>
          </a:p>
          <a:p>
            <a:pPr marL="342900" lvl="1" indent="0">
              <a:buNone/>
            </a:pPr>
            <a:r>
              <a:rPr lang="ko-KR" altLang="en-US" dirty="0" err="1"/>
              <a:t>코인이름</a:t>
            </a:r>
            <a:r>
              <a:rPr lang="en-US" altLang="ko-KR" dirty="0" smtClean="0"/>
              <a:t>: XRP </a:t>
            </a:r>
            <a:r>
              <a:rPr lang="en-US" altLang="ko-KR" dirty="0"/>
              <a:t> </a:t>
            </a:r>
            <a:r>
              <a:rPr lang="ko-KR" altLang="en-US" dirty="0"/>
              <a:t>가격</a:t>
            </a:r>
            <a:r>
              <a:rPr lang="en-US" altLang="ko-KR" dirty="0"/>
              <a:t>: </a:t>
            </a:r>
            <a:r>
              <a:rPr lang="en-US" altLang="ko-KR" dirty="0" smtClean="0"/>
              <a:t>910.95 </a:t>
            </a:r>
            <a:r>
              <a:rPr lang="en-US" altLang="ko-KR" dirty="0"/>
              <a:t> </a:t>
            </a:r>
            <a:r>
              <a:rPr lang="ko-KR" altLang="en-US" dirty="0"/>
              <a:t>보유수량</a:t>
            </a:r>
            <a:r>
              <a:rPr lang="en-US" altLang="ko-KR" dirty="0"/>
              <a:t>: </a:t>
            </a:r>
            <a:r>
              <a:rPr lang="en-US" altLang="ko-KR" dirty="0" smtClean="0"/>
              <a:t>10 </a:t>
            </a:r>
            <a:r>
              <a:rPr lang="en-US" altLang="ko-KR" dirty="0"/>
              <a:t> </a:t>
            </a:r>
            <a:r>
              <a:rPr lang="ko-KR" altLang="en-US" dirty="0"/>
              <a:t>평가 금액</a:t>
            </a:r>
            <a:r>
              <a:rPr lang="en-US" altLang="ko-KR" dirty="0"/>
              <a:t>: </a:t>
            </a:r>
            <a:r>
              <a:rPr lang="en-US" altLang="ko-KR" dirty="0" smtClean="0"/>
              <a:t>9109.5</a:t>
            </a:r>
            <a:endParaRPr lang="ko-KR" altLang="en-US" dirty="0"/>
          </a:p>
          <a:p>
            <a:pPr marL="342900" lvl="1" indent="0">
              <a:buNone/>
            </a:pPr>
            <a:r>
              <a:rPr lang="ko-KR" altLang="en-US" dirty="0"/>
              <a:t>코인이름</a:t>
            </a:r>
            <a:r>
              <a:rPr lang="en-US" altLang="ko-KR" dirty="0"/>
              <a:t>: </a:t>
            </a:r>
            <a:r>
              <a:rPr lang="en-US" altLang="ko-KR" dirty="0" smtClean="0"/>
              <a:t>LTC </a:t>
            </a:r>
            <a:r>
              <a:rPr lang="en-US" altLang="ko-KR" dirty="0"/>
              <a:t> </a:t>
            </a:r>
            <a:r>
              <a:rPr lang="ko-KR" altLang="en-US" dirty="0"/>
              <a:t>가격</a:t>
            </a:r>
            <a:r>
              <a:rPr lang="en-US" altLang="ko-KR" dirty="0"/>
              <a:t>: </a:t>
            </a:r>
            <a:r>
              <a:rPr lang="en-US" altLang="ko-KR" dirty="0" smtClean="0"/>
              <a:t>1184.12 </a:t>
            </a:r>
            <a:r>
              <a:rPr lang="en-US" altLang="ko-KR" dirty="0"/>
              <a:t> </a:t>
            </a:r>
            <a:r>
              <a:rPr lang="ko-KR" altLang="en-US" dirty="0"/>
              <a:t>보유수량</a:t>
            </a:r>
            <a:r>
              <a:rPr lang="en-US" altLang="ko-KR" dirty="0"/>
              <a:t>: </a:t>
            </a:r>
            <a:r>
              <a:rPr lang="en-US" altLang="ko-KR" dirty="0" smtClean="0"/>
              <a:t>30 </a:t>
            </a:r>
            <a:r>
              <a:rPr lang="en-US" altLang="ko-KR" dirty="0"/>
              <a:t> </a:t>
            </a:r>
            <a:r>
              <a:rPr lang="ko-KR" altLang="en-US" dirty="0"/>
              <a:t>평가 금액</a:t>
            </a:r>
            <a:r>
              <a:rPr lang="en-US" altLang="ko-KR" dirty="0"/>
              <a:t>: </a:t>
            </a:r>
            <a:r>
              <a:rPr lang="en-US" altLang="ko-KR" dirty="0" smtClean="0"/>
              <a:t>35523.6</a:t>
            </a:r>
            <a:endParaRPr lang="ko-KR" altLang="en-US" dirty="0"/>
          </a:p>
          <a:p>
            <a:pPr marL="342900" lvl="1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3953427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/>
              <a:t>와</a:t>
            </a:r>
            <a:r>
              <a:rPr lang="en-US" altLang="ko-KR" dirty="0" smtClean="0"/>
              <a:t> Object</a:t>
            </a:r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/>
              <a:t> </a:t>
            </a:r>
            <a:r>
              <a:rPr lang="ko-KR" altLang="en-US" dirty="0" smtClean="0"/>
              <a:t>지향 프로그래밍</a:t>
            </a:r>
            <a:r>
              <a:rPr lang="en-US" altLang="ko-KR" dirty="0" smtClean="0"/>
              <a:t>(Object Oriented Programming)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에 대한 개념은 매우 중요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프로그램을 명령어의 집합</a:t>
            </a:r>
            <a:r>
              <a:rPr lang="en-US" altLang="ko-KR" dirty="0" smtClean="0"/>
              <a:t>(ex. Procedure)</a:t>
            </a:r>
            <a:r>
              <a:rPr lang="ko-KR" altLang="en-US" dirty="0" smtClean="0"/>
              <a:t>에서 벗어나 객체들의 모임으로 보고자 하는 시각 → 객체지향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026" name="Picture 2" descr="객체 지향에 대한 이해 / 객체 지향적 설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300259"/>
            <a:ext cx="2860179" cy="315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Object-Oriented Programming Concep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40162"/>
            <a:ext cx="5413881" cy="26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7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/>
              <a:t>와</a:t>
            </a:r>
            <a:r>
              <a:rPr lang="en-US" altLang="ko-KR" dirty="0" smtClean="0"/>
              <a:t> Object</a:t>
            </a:r>
          </a:p>
          <a:p>
            <a:pPr lvl="1"/>
            <a:r>
              <a:rPr lang="en-US" altLang="ko-KR" dirty="0" smtClean="0"/>
              <a:t>Class</a:t>
            </a:r>
            <a:r>
              <a:rPr lang="ko-KR" altLang="en-US" dirty="0" smtClean="0"/>
              <a:t>는 단순 </a:t>
            </a:r>
            <a:r>
              <a:rPr lang="ko-KR" altLang="en-US" dirty="0" smtClean="0">
                <a:latin typeface="+mj-ea"/>
                <a:ea typeface="+mj-ea"/>
              </a:rPr>
              <a:t>설계도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/>
              <a:t>Class</a:t>
            </a:r>
            <a:r>
              <a:rPr lang="ko-KR" altLang="en-US" dirty="0" smtClean="0"/>
              <a:t>를 실체화</a:t>
            </a:r>
            <a:r>
              <a:rPr lang="en-US" altLang="ko-KR" dirty="0"/>
              <a:t>(</a:t>
            </a:r>
            <a:r>
              <a:rPr lang="en-US" altLang="ko-KR" dirty="0" smtClean="0"/>
              <a:t>instantiation)</a:t>
            </a:r>
            <a:r>
              <a:rPr lang="ko-KR" altLang="en-US" dirty="0" smtClean="0"/>
              <a:t> 하는 것 → 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또는 인스턴스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050" name="Picture 2" descr="oop - What is the difference between an Instance and an Object? - Stack  Overfl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9115"/>
            <a:ext cx="3563565" cy="135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709" y="2504272"/>
            <a:ext cx="5598291" cy="41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/>
              <a:t>와</a:t>
            </a:r>
            <a:r>
              <a:rPr lang="en-US" altLang="ko-KR" dirty="0" smtClean="0"/>
              <a:t> Object</a:t>
            </a:r>
          </a:p>
          <a:p>
            <a:pPr lvl="1"/>
            <a:r>
              <a:rPr lang="en-US" altLang="ko-KR" dirty="0" smtClean="0"/>
              <a:t>Car</a:t>
            </a:r>
            <a:r>
              <a:rPr lang="ko-KR" altLang="en-US" dirty="0" smtClean="0"/>
              <a:t>이라고 하는 클래스를 기반으로</a:t>
            </a:r>
            <a:r>
              <a:rPr lang="en-US" altLang="ko-KR" dirty="0" smtClean="0"/>
              <a:t>                                                                                      Audi, Nissan, Volvo </a:t>
            </a:r>
            <a:r>
              <a:rPr lang="ko-KR" altLang="en-US" dirty="0" smtClean="0"/>
              <a:t>객체를 생성할 수                                                                               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Car type</a:t>
            </a:r>
            <a:r>
              <a:rPr lang="ko-KR" altLang="en-US" dirty="0" smtClean="0"/>
              <a:t>의 객체는 같은 이름의 행동</a:t>
            </a:r>
            <a:r>
              <a:rPr lang="en-US" altLang="ko-KR" dirty="0" smtClean="0"/>
              <a:t>(Method)</a:t>
            </a:r>
            <a:r>
              <a:rPr lang="ko-KR" altLang="en-US" dirty="0" smtClean="0"/>
              <a:t>를 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이름의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를 가진다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하지만 행동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속성의 세부사항 및 동작은 각자 다르다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8" name="Picture 2" descr="oop - What is the difference between an Instance and an Object? - Stack  Overfl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6752"/>
            <a:ext cx="3563565" cy="135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130855"/>
            <a:ext cx="5830441" cy="21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/>
              <a:t>와</a:t>
            </a:r>
            <a:r>
              <a:rPr lang="en-US" altLang="ko-KR" dirty="0" smtClean="0"/>
              <a:t> Object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367" y="3222713"/>
            <a:ext cx="3630145" cy="30860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2" y="2542223"/>
            <a:ext cx="5598291" cy="4185453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 bwMode="auto">
          <a:xfrm>
            <a:off x="2699792" y="3222713"/>
            <a:ext cx="504056" cy="854359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3347864" y="3649892"/>
            <a:ext cx="3240360" cy="4271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오른쪽 중괄호 12"/>
          <p:cNvSpPr/>
          <p:nvPr/>
        </p:nvSpPr>
        <p:spPr bwMode="auto">
          <a:xfrm>
            <a:off x="3885350" y="4207769"/>
            <a:ext cx="504056" cy="854359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4572000" y="4587375"/>
            <a:ext cx="2168624" cy="692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오른쪽 중괄호 19"/>
          <p:cNvSpPr/>
          <p:nvPr/>
        </p:nvSpPr>
        <p:spPr bwMode="auto">
          <a:xfrm>
            <a:off x="2693715" y="5834881"/>
            <a:ext cx="504056" cy="618157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 flipV="1">
            <a:off x="3396391" y="5572431"/>
            <a:ext cx="3344233" cy="5715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12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</a:p>
          <a:p>
            <a:pPr lvl="1"/>
            <a:r>
              <a:rPr lang="ko-KR" altLang="en-US" dirty="0" smtClean="0"/>
              <a:t>학생 클래스를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코드로 표현해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학생 클래스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학생은 이름을 가진다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학생은 학번을 가진다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학생은 학년을 가진다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학생은 학과를 가진다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학생 클래스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행동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자기소개를 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졸업을 할 수 있다</a:t>
            </a:r>
            <a:r>
              <a:rPr lang="en-US" altLang="ko-KR" dirty="0" smtClean="0"/>
              <a:t>. - 4</a:t>
            </a:r>
            <a:r>
              <a:rPr lang="ko-KR" altLang="en-US" dirty="0" smtClean="0"/>
              <a:t>학년이 아니면 졸업할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학교 내부를 돌아다닐 수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답이 정확히 없는 문제이므로</a:t>
            </a:r>
            <a:r>
              <a:rPr lang="en-US" altLang="ko-KR" dirty="0"/>
              <a:t> </a:t>
            </a:r>
            <a:r>
              <a:rPr lang="ko-KR" altLang="en-US" dirty="0" smtClean="0"/>
              <a:t>각자 설계한 클래스 구조가 다를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3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객체의 레퍼런스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0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생성과 참조</a:t>
            </a:r>
            <a:r>
              <a:rPr lang="en-US" altLang="ko-KR" dirty="0" smtClean="0"/>
              <a:t>(reference)</a:t>
            </a:r>
          </a:p>
          <a:p>
            <a:pPr lvl="1"/>
            <a:r>
              <a:rPr lang="en-US" altLang="ko-KR" dirty="0" smtClean="0"/>
              <a:t>Class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User-defined data type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smtClean="0"/>
              <a:t>Car</a:t>
            </a:r>
            <a:r>
              <a:rPr lang="ko-KR" altLang="en-US" dirty="0" smtClean="0"/>
              <a:t>의 인스턴스는 </a:t>
            </a:r>
            <a:r>
              <a:rPr lang="en-US" altLang="ko-KR" dirty="0" smtClean="0"/>
              <a:t>Car type</a:t>
            </a:r>
            <a:r>
              <a:rPr lang="ko-KR" altLang="en-US" dirty="0" smtClean="0"/>
              <a:t>이라고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레퍼런스</a:t>
            </a:r>
            <a:r>
              <a:rPr lang="en-US" altLang="ko-KR" dirty="0"/>
              <a:t>(</a:t>
            </a:r>
            <a:r>
              <a:rPr lang="en-US" altLang="ko-KR" dirty="0" smtClean="0"/>
              <a:t>reference, </a:t>
            </a:r>
            <a:r>
              <a:rPr lang="ko-KR" altLang="en-US" dirty="0"/>
              <a:t>또는 </a:t>
            </a:r>
            <a:r>
              <a:rPr lang="ko-KR" altLang="en-US" dirty="0" err="1"/>
              <a:t>참조값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객체가 저장되어 있는 일종의 주소 값과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위의 코드에서는 </a:t>
            </a:r>
            <a:r>
              <a:rPr lang="ko-KR" altLang="en-US" dirty="0" err="1" smtClean="0"/>
              <a:t>참조변수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morning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기아 </a:t>
            </a:r>
            <a:r>
              <a:rPr lang="ko-KR" altLang="en-US" dirty="0" err="1" smtClean="0"/>
              <a:t>올뉴모닝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객체의 레퍼런스가 담긴다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아래와 같은 코드도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이럴 경우</a:t>
            </a:r>
            <a:r>
              <a:rPr lang="en-US" altLang="ko-KR" dirty="0" smtClean="0"/>
              <a:t>, morning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morning2</a:t>
            </a:r>
            <a:r>
              <a:rPr lang="ko-KR" altLang="en-US" dirty="0" smtClean="0"/>
              <a:t>는 둘다 같은 객체를 가리키게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객체의 레퍼런스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0752"/>
            <a:ext cx="7600274" cy="421401"/>
          </a:xfrm>
          <a:prstGeom prst="rect">
            <a:avLst/>
          </a:prstGeom>
        </p:spPr>
      </p:pic>
      <p:sp>
        <p:nvSpPr>
          <p:cNvPr id="17" name="오른쪽 중괄호 16"/>
          <p:cNvSpPr/>
          <p:nvPr/>
        </p:nvSpPr>
        <p:spPr bwMode="auto">
          <a:xfrm rot="5400000">
            <a:off x="949193" y="3184686"/>
            <a:ext cx="226999" cy="448985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958" y="3556287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타입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8" name="오른쪽 중괄호 17"/>
          <p:cNvSpPr/>
          <p:nvPr/>
        </p:nvSpPr>
        <p:spPr bwMode="auto">
          <a:xfrm rot="5400000">
            <a:off x="1770889" y="2949346"/>
            <a:ext cx="226999" cy="931956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65042" y="355544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+mn-ea"/>
                <a:ea typeface="+mn-ea"/>
              </a:rPr>
              <a:t>참조변수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2" name="오른쪽 중괄호 21"/>
          <p:cNvSpPr/>
          <p:nvPr/>
        </p:nvSpPr>
        <p:spPr bwMode="auto">
          <a:xfrm rot="5400000">
            <a:off x="5399830" y="606259"/>
            <a:ext cx="237779" cy="5616624"/>
          </a:xfrm>
          <a:prstGeom prst="rightBrace">
            <a:avLst>
              <a:gd name="adj1" fmla="val 522229"/>
              <a:gd name="adj2" fmla="val 5183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4048" y="3563193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+mn-ea"/>
                <a:ea typeface="+mn-ea"/>
              </a:rPr>
              <a:t>레퍼런스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727964"/>
            <a:ext cx="6440338" cy="12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lab(template)">
  <a:themeElements>
    <a:clrScheme name="이동통신연구실(표준서식)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_a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이동통신연구실(표준서식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3DA4E8A-FD17-4F25-B812-A4B6C374D341}" vid="{AF0B71EB-678F-4920-9D17-EDD5B5ABB031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mclab(template)</Template>
  <TotalTime>19933</TotalTime>
  <Words>892</Words>
  <Application>Microsoft Office PowerPoint</Application>
  <PresentationFormat>화면 슬라이드 쇼(4:3)</PresentationFormat>
  <Paragraphs>217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굴림</vt:lpstr>
      <vt:lpstr>나눔스퀘어</vt:lpstr>
      <vt:lpstr>나눔스퀘어 Bold</vt:lpstr>
      <vt:lpstr>나눔스퀘어 ExtraBold</vt:lpstr>
      <vt:lpstr>나눔스퀘어_ac</vt:lpstr>
      <vt:lpstr>Arial</vt:lpstr>
      <vt:lpstr>Tahoma</vt:lpstr>
      <vt:lpstr>Wingdings</vt:lpstr>
      <vt:lpstr>mclab(template)</vt:lpstr>
      <vt:lpstr>PowerPoint 프레젠테이션</vt:lpstr>
      <vt:lpstr>PowerPoint 프레젠테이션</vt:lpstr>
      <vt:lpstr>1. 클래스와 객체</vt:lpstr>
      <vt:lpstr>1. 클래스와 객체</vt:lpstr>
      <vt:lpstr>1. 클래스와 객체</vt:lpstr>
      <vt:lpstr>1. 클래스와 객체</vt:lpstr>
      <vt:lpstr>1. 클래스와 객체</vt:lpstr>
      <vt:lpstr>PowerPoint 프레젠테이션</vt:lpstr>
      <vt:lpstr>2. 객체의 레퍼런스</vt:lpstr>
      <vt:lpstr>2. 객체의 레퍼런스</vt:lpstr>
      <vt:lpstr>2. 객체의 레퍼런스</vt:lpstr>
      <vt:lpstr>2. 객체의 레퍼런스</vt:lpstr>
      <vt:lpstr>2. 객체의 레퍼런스</vt:lpstr>
      <vt:lpstr>PowerPoint 프레젠테이션</vt:lpstr>
      <vt:lpstr>3. getter와 setter</vt:lpstr>
      <vt:lpstr>3. getter와 setter</vt:lpstr>
      <vt:lpstr>3. getter와 setter</vt:lpstr>
      <vt:lpstr>3. getter와 setter</vt:lpstr>
      <vt:lpstr>3. getter와 setter</vt:lpstr>
      <vt:lpstr>3. getter와 setter</vt:lpstr>
      <vt:lpstr>3. getter와 setter</vt:lpstr>
      <vt:lpstr>PowerPoint 프레젠테이션</vt:lpstr>
      <vt:lpstr>4. ArrayList</vt:lpstr>
      <vt:lpstr>4. ArrayList</vt:lpstr>
      <vt:lpstr>4. ArrayList</vt:lpstr>
      <vt:lpstr>4. ArrayList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객프 3주차 실습</dc:title>
  <dc:creator>lani</dc:creator>
  <cp:lastModifiedBy>Windows 사용자</cp:lastModifiedBy>
  <cp:revision>2434</cp:revision>
  <cp:lastPrinted>2017-12-06T08:27:47Z</cp:lastPrinted>
  <dcterms:created xsi:type="dcterms:W3CDTF">2015-05-18T06:30:45Z</dcterms:created>
  <dcterms:modified xsi:type="dcterms:W3CDTF">2022-03-16T11:21:38Z</dcterms:modified>
</cp:coreProperties>
</file>