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735" r:id="rId2"/>
    <p:sldId id="860" r:id="rId3"/>
    <p:sldId id="861" r:id="rId4"/>
    <p:sldId id="862" r:id="rId5"/>
    <p:sldId id="867" r:id="rId6"/>
    <p:sldId id="852" r:id="rId7"/>
    <p:sldId id="863" r:id="rId8"/>
    <p:sldId id="864" r:id="rId9"/>
    <p:sldId id="865" r:id="rId10"/>
    <p:sldId id="866" r:id="rId11"/>
    <p:sldId id="868" r:id="rId12"/>
    <p:sldId id="870" r:id="rId13"/>
    <p:sldId id="869" r:id="rId14"/>
    <p:sldId id="871" r:id="rId15"/>
    <p:sldId id="872" r:id="rId16"/>
    <p:sldId id="873" r:id="rId17"/>
    <p:sldId id="874" r:id="rId18"/>
    <p:sldId id="875" r:id="rId19"/>
    <p:sldId id="876" r:id="rId20"/>
    <p:sldId id="877" r:id="rId21"/>
    <p:sldId id="878" r:id="rId22"/>
    <p:sldId id="879" r:id="rId23"/>
    <p:sldId id="880" r:id="rId24"/>
    <p:sldId id="881" r:id="rId25"/>
    <p:sldId id="882" r:id="rId26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186" y="3645024"/>
            <a:ext cx="3393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Polymorphism &amp; Interfaces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n-ea"/>
              </a:rPr>
              <a:t>아래의 클래스 다이어그램을 참조하여 코드를 구현해보자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ToStringTest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메서드를 생성하고 </a:t>
            </a:r>
            <a:r>
              <a:rPr lang="en-US" altLang="ko-KR" dirty="0" smtClean="0">
                <a:latin typeface="+mn-ea"/>
              </a:rPr>
              <a:t>print, </a:t>
            </a:r>
            <a:r>
              <a:rPr lang="en-US" altLang="ko-KR" dirty="0" err="1" smtClean="0">
                <a:latin typeface="+mn-ea"/>
              </a:rPr>
              <a:t>println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Circle, </a:t>
            </a:r>
            <a:r>
              <a:rPr lang="en-US" altLang="ko-KR" dirty="0" err="1" smtClean="0">
                <a:latin typeface="+mn-ea"/>
              </a:rPr>
              <a:t>Rectangel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넣어보자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Circle.toString</a:t>
            </a:r>
            <a:r>
              <a:rPr lang="en-US" altLang="ko-KR" dirty="0" smtClean="0">
                <a:latin typeface="+mn-ea"/>
              </a:rPr>
              <a:t>() =&gt; “Circle r=&lt;radius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&gt;” </a:t>
            </a:r>
            <a:r>
              <a:rPr lang="ko-KR" altLang="en-US" dirty="0" smtClean="0">
                <a:latin typeface="+mn-ea"/>
              </a:rPr>
              <a:t>반환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Rectangle.toString</a:t>
            </a:r>
            <a:r>
              <a:rPr lang="en-US" altLang="ko-KR" dirty="0">
                <a:latin typeface="+mn-ea"/>
              </a:rPr>
              <a:t>() =&gt; </a:t>
            </a:r>
            <a:r>
              <a:rPr lang="en-US" altLang="ko-KR" dirty="0" smtClean="0">
                <a:latin typeface="+mn-ea"/>
              </a:rPr>
              <a:t>“Rectangle w=&lt;width 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&gt;  h=&lt;height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&gt;” </a:t>
            </a:r>
            <a:r>
              <a:rPr lang="ko-KR" altLang="en-US" dirty="0">
                <a:latin typeface="+mn-ea"/>
              </a:rPr>
              <a:t>반환</a:t>
            </a:r>
            <a:endParaRPr lang="en-US" altLang="ko-KR" dirty="0">
              <a:latin typeface="+mn-ea"/>
            </a:endParaRPr>
          </a:p>
          <a:p>
            <a:pPr marL="3429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Polymorphism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91686"/>
            <a:ext cx="4047381" cy="30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어느 클래스의 객체일까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Animal cat1 = new Cat();</a:t>
            </a:r>
          </a:p>
          <a:p>
            <a:pPr lvl="1"/>
            <a:r>
              <a:rPr lang="en-US" altLang="ko-KR" dirty="0" smtClean="0"/>
              <a:t>Animal cat2 = new </a:t>
            </a:r>
            <a:r>
              <a:rPr lang="en-US" altLang="ko-KR" dirty="0" err="1" smtClean="0"/>
              <a:t>KoreanBobtail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 err="1" smtClean="0"/>
              <a:t>someMethod</a:t>
            </a:r>
            <a:r>
              <a:rPr lang="en-US" altLang="ko-KR" dirty="0" smtClean="0"/>
              <a:t>(cat1, cat2);</a:t>
            </a:r>
          </a:p>
          <a:p>
            <a:pPr lvl="1"/>
            <a:r>
              <a:rPr lang="ko-KR" altLang="en-US" dirty="0" smtClean="0"/>
              <a:t>└ </a:t>
            </a:r>
            <a:r>
              <a:rPr lang="en-US" altLang="ko-KR" dirty="0" err="1" smtClean="0"/>
              <a:t>someMethod</a:t>
            </a:r>
            <a:r>
              <a:rPr lang="ko-KR" altLang="en-US" dirty="0" smtClean="0"/>
              <a:t> 내부에서 </a:t>
            </a:r>
            <a:r>
              <a:rPr lang="en-US" altLang="ko-KR" dirty="0" smtClean="0"/>
              <a:t>cat1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cat2</a:t>
            </a:r>
            <a:r>
              <a:rPr lang="ko-KR" altLang="en-US" dirty="0" smtClean="0"/>
              <a:t>가 어떤 클래스의 객체인지 알 수 있는 방법은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err="1" smtClean="0"/>
              <a:t>Instance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cat1.getClass().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cat1.getClass() == </a:t>
            </a:r>
            <a:r>
              <a:rPr lang="en-US" altLang="ko-KR" dirty="0" err="1" smtClean="0"/>
              <a:t>KoreanBobtail.class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Polymorphism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85184"/>
            <a:ext cx="3820294" cy="8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10" t="10354" r="-210" b="608"/>
          <a:stretch/>
        </p:blipFill>
        <p:spPr>
          <a:xfrm>
            <a:off x="323528" y="1844824"/>
            <a:ext cx="7887801" cy="43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305597"/>
            <a:ext cx="848796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1573900"/>
            <a:ext cx="826885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8" y="1621973"/>
            <a:ext cx="872611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번역기 개발 </a:t>
            </a:r>
            <a:r>
              <a:rPr lang="ko-KR" altLang="en-US" dirty="0" err="1" smtClean="0"/>
              <a:t>팀과제를</a:t>
            </a:r>
            <a:r>
              <a:rPr lang="ko-KR" altLang="en-US" dirty="0" smtClean="0"/>
              <a:t> 진행한다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err="1" smtClean="0"/>
              <a:t>JapaneseTranslator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동원이가</a:t>
            </a:r>
            <a:r>
              <a:rPr lang="ko-KR" altLang="en-US" dirty="0" smtClean="0"/>
              <a:t> 맡기로 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EnglishTranslator</a:t>
            </a:r>
            <a:r>
              <a:rPr lang="ko-KR" altLang="en-US" dirty="0" smtClean="0"/>
              <a:t>는 정규가 맡기로 했다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어라 메서드 이름이랑 인자에 통일성이 없고 중구난방이네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나는 이미 코드 다 짰는데</a:t>
            </a:r>
            <a:r>
              <a:rPr lang="en-US" altLang="ko-KR" dirty="0" smtClean="0"/>
              <a:t>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" y="3978821"/>
            <a:ext cx="4470656" cy="24742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40761"/>
            <a:ext cx="3769418" cy="35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/>
              <a:t>내가 짠 코드는 아래와 같은데</a:t>
            </a:r>
            <a:r>
              <a:rPr lang="en-US" altLang="ko-KR" dirty="0"/>
              <a:t>, </a:t>
            </a:r>
            <a:r>
              <a:rPr lang="ko-KR" altLang="en-US" dirty="0" err="1"/>
              <a:t>동원이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짠 코드는 잘 작동하고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정규가 짠 코드는 작동을 안한다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정규는 열심히 해보겠다고 이상한 기능들까지 추가해 놓아서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사용하기에 번잡하다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2" y="3356992"/>
            <a:ext cx="7349455" cy="28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구현하기 전에 다같이 규칙을 세우자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/>
              <a:t>규칙은 인터페이스로</a:t>
            </a:r>
            <a:r>
              <a:rPr lang="en-US" altLang="ko-KR" dirty="0"/>
              <a:t>!!</a:t>
            </a:r>
          </a:p>
          <a:p>
            <a:pPr marL="3429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65974"/>
            <a:ext cx="5262046" cy="41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인터페이스를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를 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 수준에서 필수 구현 메서드를 강제할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09095"/>
            <a:ext cx="4413836" cy="2609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06" y="3427578"/>
            <a:ext cx="4465712" cy="25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클래스는 오직 </a:t>
            </a:r>
            <a:r>
              <a:rPr lang="en-US" altLang="ko-KR" dirty="0" smtClean="0"/>
              <a:t>super class</a:t>
            </a:r>
            <a:r>
              <a:rPr lang="ko-KR" altLang="en-US" dirty="0" smtClean="0"/>
              <a:t>로 동작하기 위해서 존재한다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추상 클래스를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할 수는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Abstract Classes &amp;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5" y="2780928"/>
            <a:ext cx="820217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Collection</a:t>
            </a:r>
            <a:r>
              <a:rPr lang="ko-KR" altLang="en-US" dirty="0" smtClean="0"/>
              <a:t> 프레임워크에서의 활용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1026" name="Picture 2" descr="Java - Collection과 Map의 종류(List, Set, Ma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78014"/>
            <a:ext cx="6821438" cy="47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, Vector </a:t>
            </a:r>
            <a:r>
              <a:rPr lang="ko-KR" altLang="en-US" dirty="0" smtClean="0"/>
              <a:t>클래스는 다 똑같이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기능을 수행할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다만 순회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세부적인 기능에서 약간의 차이가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2050" name="Picture 2" descr="https://blog.kakaocdn.net/dn/qDNZC/btqTDcNc2nn/Zr5Gw6XQiUZFxPAT62vft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19263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정렬하는 메서드에서 굳이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, Vector</a:t>
            </a:r>
            <a:r>
              <a:rPr lang="ko-KR" altLang="en-US" dirty="0" smtClean="0"/>
              <a:t>를 가려서 받을 필요가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세 클래스 모두 다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로써의 역할을 수행할 수 있기 때문에</a:t>
            </a:r>
            <a:r>
              <a:rPr lang="en-US" altLang="ko-KR" dirty="0"/>
              <a:t> </a:t>
            </a:r>
            <a:r>
              <a:rPr lang="ko-KR" altLang="en-US" dirty="0" smtClean="0"/>
              <a:t>저마다의 정렬 메서드가 필요하지는 않다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83" y="3429000"/>
            <a:ext cx="5637634" cy="25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 사용 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굳이 가려서 받을 필요가 없는 경우에는 </a:t>
            </a:r>
            <a:r>
              <a:rPr lang="en-US" altLang="ko-KR" dirty="0" smtClean="0"/>
              <a:t>super type</a:t>
            </a:r>
            <a:r>
              <a:rPr lang="ko-KR" altLang="en-US" dirty="0" smtClean="0"/>
              <a:t>을 받도록 하는 것이 좋다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알면 좋은 것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</a:t>
            </a:r>
            <a:endParaRPr lang="en-US" altLang="ko-KR" dirty="0" smtClean="0"/>
          </a:p>
          <a:p>
            <a:pPr lvl="2"/>
            <a:r>
              <a:rPr lang="en-US" altLang="ko-KR" dirty="0"/>
              <a:t>https://steady-coding.tistory.com/383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50" y="3418179"/>
            <a:ext cx="5664299" cy="28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dirty="0">
                <a:latin typeface="+mn-ea"/>
              </a:rPr>
              <a:t>아래의 클래스 다이어그램을 참조하여 코드를 구현해보자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각 메서드는 </a:t>
            </a:r>
            <a:r>
              <a:rPr lang="en-US" altLang="ko-KR" dirty="0" smtClean="0">
                <a:latin typeface="+mn-ea"/>
              </a:rPr>
              <a:t>print </a:t>
            </a:r>
            <a:r>
              <a:rPr lang="ko-KR" altLang="en-US" dirty="0" smtClean="0">
                <a:latin typeface="+mn-ea"/>
              </a:rPr>
              <a:t>이용하여 간략하게 구현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└</a:t>
            </a:r>
            <a:r>
              <a:rPr lang="en-US" altLang="ko-KR" dirty="0" smtClean="0">
                <a:latin typeface="+mn-ea"/>
              </a:rPr>
              <a:t>transmit(String data) =&gt;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(“%d</a:t>
            </a:r>
            <a:r>
              <a:rPr lang="ko-KR" altLang="en-US" dirty="0" smtClean="0">
                <a:latin typeface="+mn-ea"/>
              </a:rPr>
              <a:t>를 전송했습니다</a:t>
            </a:r>
            <a:r>
              <a:rPr lang="en-US" altLang="ko-KR" dirty="0" smtClean="0">
                <a:latin typeface="+mn-ea"/>
              </a:rPr>
              <a:t>.\n”, data);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65307"/>
            <a:ext cx="7153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필드에 붙으면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재할당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메서드에 붙으면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클래스에 붙으면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상속 불가능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Final method &amp; classes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6" y="2996113"/>
            <a:ext cx="4330878" cy="311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06" y="6114485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체스에서는 무조건 흰색이 첫수를 둔다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704" y="2996113"/>
            <a:ext cx="4451202" cy="29985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4008" y="6042328"/>
            <a:ext cx="3676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String</a:t>
            </a:r>
            <a:r>
              <a:rPr lang="ko-KR" altLang="en-US" sz="1600" dirty="0" smtClean="0">
                <a:latin typeface="+mn-ea"/>
                <a:ea typeface="+mn-ea"/>
              </a:rPr>
              <a:t>은 </a:t>
            </a:r>
            <a:r>
              <a:rPr lang="en-US" altLang="ko-KR" sz="1600" dirty="0" smtClean="0">
                <a:latin typeface="+mn-ea"/>
                <a:ea typeface="+mn-ea"/>
              </a:rPr>
              <a:t>immutable </a:t>
            </a:r>
            <a:r>
              <a:rPr lang="ko-KR" altLang="en-US" sz="1600" dirty="0" smtClean="0">
                <a:latin typeface="+mn-ea"/>
                <a:ea typeface="+mn-ea"/>
              </a:rPr>
              <a:t>속성을 가지고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8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하위 클래스에서 무조건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그렇지 않으면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컴파일되지</a:t>
            </a:r>
            <a:r>
              <a:rPr lang="ko-KR" altLang="en-US" dirty="0" smtClean="0"/>
              <a:t>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→ 컴파일러의 </a:t>
            </a:r>
            <a:r>
              <a:rPr lang="ko-KR" altLang="en-US" dirty="0" err="1" smtClean="0"/>
              <a:t>강제사항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클래스는 무조건 추상 클래스로 선언되어야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UML</a:t>
            </a:r>
            <a:r>
              <a:rPr lang="ko-KR" altLang="en-US" dirty="0" smtClean="0"/>
              <a:t>에서는 추상 클래스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기울임꼴로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Transportation</a:t>
            </a:r>
            <a:r>
              <a:rPr lang="ko-KR" altLang="en-US" dirty="0" smtClean="0"/>
              <a:t>은 상위 </a:t>
            </a:r>
            <a:r>
              <a:rPr lang="ko-KR" altLang="en-US" dirty="0" err="1" smtClean="0"/>
              <a:t>클래스로써의</a:t>
            </a:r>
            <a:r>
              <a:rPr lang="ko-KR" altLang="en-US" dirty="0" smtClean="0"/>
              <a:t> 역할만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└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될 필요가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추상 클래스로 선언되는 것이 옳다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ride()</a:t>
            </a:r>
            <a:r>
              <a:rPr lang="ko-KR" altLang="en-US" dirty="0" smtClean="0"/>
              <a:t>는 모든 클래스가 동일하므로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move()</a:t>
            </a:r>
            <a:r>
              <a:rPr lang="ko-KR" altLang="en-US" dirty="0" smtClean="0"/>
              <a:t>만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Bus, Airplane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Abstract Classes &amp;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22675"/>
            <a:ext cx="3343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body</a:t>
            </a:r>
            <a:r>
              <a:rPr lang="ko-KR" altLang="en-US" dirty="0" smtClean="0"/>
              <a:t>가 필요 없음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Abstract Classes &amp;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71600"/>
            <a:ext cx="2670076" cy="2145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1" y="2924944"/>
            <a:ext cx="4177564" cy="2880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10" y="3516789"/>
            <a:ext cx="3753118" cy="29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+mj-ea"/>
                <a:ea typeface="+mj-ea"/>
              </a:rPr>
              <a:t>protected</a:t>
            </a:r>
            <a:r>
              <a:rPr lang="ko-KR" altLang="en-US" dirty="0" smtClean="0"/>
              <a:t>로 선언하는 것을 권장</a:t>
            </a:r>
            <a:endParaRPr lang="en-US" altLang="ko-KR" dirty="0"/>
          </a:p>
          <a:p>
            <a:pPr lvl="1"/>
            <a:r>
              <a:rPr lang="en-US" altLang="ko-KR" dirty="0" smtClean="0"/>
              <a:t>Code Smell: </a:t>
            </a:r>
            <a:r>
              <a:rPr lang="ko-KR" altLang="en-US" dirty="0"/>
              <a:t>코드에서 더 심오한 문제를 일으킬 가능성이 있는 </a:t>
            </a:r>
            <a:r>
              <a:rPr lang="ko-KR" altLang="en-US" dirty="0" smtClean="0"/>
              <a:t>프로그램 소스코드의 특징을 </a:t>
            </a:r>
            <a:r>
              <a:rPr lang="ko-KR" altLang="en-US" dirty="0"/>
              <a:t>가리킨다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위키피디아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Abstract Classes &amp;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43391"/>
            <a:ext cx="7056776" cy="3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</a:p>
          <a:p>
            <a:pPr lvl="1"/>
            <a:r>
              <a:rPr lang="ko-KR" altLang="en-US" dirty="0" smtClean="0">
                <a:latin typeface="+mn-ea"/>
              </a:rPr>
              <a:t>아래의 클래스 다이어그램을 참조하여 코드를 구현해보자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ShapeTest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</a:t>
            </a:r>
            <a:r>
              <a:rPr lang="en-US" altLang="ko-KR" dirty="0" smtClean="0">
                <a:latin typeface="+mn-ea"/>
              </a:rPr>
              <a:t>main </a:t>
            </a:r>
            <a:r>
              <a:rPr lang="ko-KR" altLang="en-US" dirty="0" smtClean="0">
                <a:latin typeface="+mn-ea"/>
              </a:rPr>
              <a:t>메서드를 생성하고</a:t>
            </a:r>
            <a:r>
              <a:rPr lang="en-US" altLang="ko-KR" dirty="0" smtClean="0">
                <a:latin typeface="+mn-ea"/>
              </a:rPr>
              <a:t>, Circle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Rectangle </a:t>
            </a:r>
            <a:r>
              <a:rPr lang="ko-KR" altLang="en-US" dirty="0" smtClean="0">
                <a:latin typeface="+mn-ea"/>
              </a:rPr>
              <a:t>객체를 생성하여 </a:t>
            </a:r>
            <a:r>
              <a:rPr lang="en-US" altLang="ko-KR" dirty="0" err="1" smtClean="0">
                <a:latin typeface="+mn-ea"/>
              </a:rPr>
              <a:t>getArea</a:t>
            </a:r>
            <a:r>
              <a:rPr lang="en-US" altLang="ko-KR" dirty="0" smtClean="0">
                <a:latin typeface="+mn-ea"/>
              </a:rPr>
              <a:t>(), </a:t>
            </a:r>
            <a:r>
              <a:rPr lang="en-US" altLang="ko-KR" dirty="0" err="1" smtClean="0">
                <a:latin typeface="+mn-ea"/>
              </a:rPr>
              <a:t>getColor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의 반환 값을 출력해보자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Abstract Classes &amp;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5343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에서는 어느 객체가 여러가지의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가질 수 있는 능력을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KoreanBobtail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 고양이 품종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KoreanBobtail</a:t>
            </a:r>
            <a:r>
              <a:rPr lang="en-US" altLang="ko-KR" dirty="0" smtClean="0"/>
              <a:t> is-a Cat.</a:t>
            </a:r>
          </a:p>
          <a:p>
            <a:pPr lvl="1"/>
            <a:r>
              <a:rPr lang="en-US" altLang="ko-KR" dirty="0" smtClean="0"/>
              <a:t>But, Cat is-not-a </a:t>
            </a:r>
            <a:r>
              <a:rPr lang="en-US" altLang="ko-KR" dirty="0" err="1" smtClean="0"/>
              <a:t>KoreanBobtail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Polymorphism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56992"/>
            <a:ext cx="1031069" cy="2833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308078"/>
            <a:ext cx="4200953" cy="32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 인자에서의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 smtClean="0"/>
              <a:t>메서드의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에서도 활용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print,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메서드에서의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참고사항</a:t>
            </a:r>
            <a:r>
              <a:rPr lang="en-US" altLang="ko-KR" dirty="0" smtClean="0"/>
              <a:t>: Java</a:t>
            </a:r>
            <a:r>
              <a:rPr lang="ko-KR" altLang="en-US" dirty="0" smtClean="0"/>
              <a:t>의 모든 클래스는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라는 클래스를 상속받고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200" dirty="0"/>
              <a:t>https://docs.oracle.com/en/java/javase/11/docs/api/java.base/java/lang/Object.html</a:t>
            </a:r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Polymorphism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2" y="3149457"/>
            <a:ext cx="3278460" cy="3303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46" y="3508556"/>
            <a:ext cx="5219650" cy="28001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580112" y="5517232"/>
            <a:ext cx="180020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 bwMode="auto">
          <a:xfrm>
            <a:off x="2555776" y="5301208"/>
            <a:ext cx="3024336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9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메서드 인자에서의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print,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타입의 객체를 받아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반환 값을 출력해준다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아래 코드가 작동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Cat is-a Object </a:t>
            </a:r>
            <a:r>
              <a:rPr lang="ko-KR" altLang="en-US" dirty="0" smtClean="0"/>
              <a:t>이기 때문에 </a:t>
            </a:r>
            <a:r>
              <a:rPr lang="en-US" altLang="ko-KR" dirty="0" smtClean="0"/>
              <a:t>Subtyping-polymorphism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Polymorphism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34482"/>
            <a:ext cx="4173835" cy="1774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44508"/>
            <a:ext cx="841251" cy="3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27349</TotalTime>
  <Words>750</Words>
  <Application>Microsoft Office PowerPoint</Application>
  <PresentationFormat>화면 슬라이드 쇼(4:3)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Abstract Classes &amp; methods</vt:lpstr>
      <vt:lpstr>1. Abstract Classes &amp; methods</vt:lpstr>
      <vt:lpstr>1. Abstract Classes &amp; methods</vt:lpstr>
      <vt:lpstr>1. Abstract Classes &amp; methods</vt:lpstr>
      <vt:lpstr>1. Abstract Classes &amp; methods</vt:lpstr>
      <vt:lpstr>2. Polymorphism</vt:lpstr>
      <vt:lpstr>2. Polymorphism</vt:lpstr>
      <vt:lpstr>2. Polymorphism</vt:lpstr>
      <vt:lpstr>2. Polymorphism</vt:lpstr>
      <vt:lpstr>2. Polymorphism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3. Interfaces</vt:lpstr>
      <vt:lpstr>4. Final method &amp;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7주차 실습</dc:title>
  <dc:creator>lani</dc:creator>
  <cp:lastModifiedBy>Windows 사용자</cp:lastModifiedBy>
  <cp:revision>3023</cp:revision>
  <cp:lastPrinted>2017-12-06T08:27:47Z</cp:lastPrinted>
  <dcterms:created xsi:type="dcterms:W3CDTF">2015-05-18T06:30:45Z</dcterms:created>
  <dcterms:modified xsi:type="dcterms:W3CDTF">2022-04-13T12:11:19Z</dcterms:modified>
</cp:coreProperties>
</file>